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3280" cy="5134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</a:t>
            </a:r>
            <a:r>
              <a:rPr b="0" lang="en-IN" sz="3200" spc="-1" strike="noStrike">
                <a:latin typeface="Arial"/>
              </a:rPr>
              <a:t>outline 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</a:t>
            </a:r>
            <a:r>
              <a:rPr b="0" lang="en-IN" sz="2000" spc="-1" strike="noStrike">
                <a:latin typeface="Arial"/>
              </a:rPr>
              <a:t>ent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Outl</a:t>
            </a:r>
            <a:r>
              <a:rPr b="0" lang="en-IN" sz="2000" spc="-1" strike="noStrike">
                <a:latin typeface="Arial"/>
              </a:rPr>
              <a:t>ine </a:t>
            </a:r>
            <a:r>
              <a:rPr b="0" lang="en-IN" sz="2000" spc="-1" strike="noStrike">
                <a:latin typeface="Arial"/>
              </a:rPr>
              <a:t>Lev</a:t>
            </a:r>
            <a:r>
              <a:rPr b="0" lang="en-IN" sz="2000" spc="-1" strike="noStrike">
                <a:latin typeface="Arial"/>
              </a:rPr>
              <a:t>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06" b="0"/>
          <a:stretch/>
        </p:blipFill>
        <p:spPr>
          <a:xfrm flipH="1">
            <a:off x="720" y="0"/>
            <a:ext cx="9143280" cy="514260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3280" cy="40302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4000" cy="322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41;g1f5d965ad35_0_185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842;g1f5d965ad35_0_1855"/>
          <p:cNvGrpSpPr/>
          <p:nvPr/>
        </p:nvGrpSpPr>
        <p:grpSpPr>
          <a:xfrm>
            <a:off x="270360" y="226080"/>
            <a:ext cx="174600" cy="4247640"/>
            <a:chOff x="270360" y="226080"/>
            <a:chExt cx="174600" cy="4247640"/>
          </a:xfrm>
        </p:grpSpPr>
        <p:grpSp>
          <p:nvGrpSpPr>
            <p:cNvPr id="84" name="Google Shape;1843;g1f5d965ad35_0_1855"/>
            <p:cNvGrpSpPr/>
            <p:nvPr/>
          </p:nvGrpSpPr>
          <p:grpSpPr>
            <a:xfrm>
              <a:off x="270360" y="3285720"/>
              <a:ext cx="174600" cy="1188000"/>
              <a:chOff x="270360" y="3285720"/>
              <a:chExt cx="174600" cy="1188000"/>
            </a:xfrm>
          </p:grpSpPr>
          <p:sp>
            <p:nvSpPr>
              <p:cNvPr id="85" name="Google Shape;1844;g1f5d965ad35_0_1855"/>
              <p:cNvSpPr/>
              <p:nvPr/>
            </p:nvSpPr>
            <p:spPr>
              <a:xfrm>
                <a:off x="270360" y="3285720"/>
                <a:ext cx="174600" cy="3348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845;g1f5d965ad35_0_1855"/>
              <p:cNvSpPr/>
              <p:nvPr/>
            </p:nvSpPr>
            <p:spPr>
              <a:xfrm>
                <a:off x="358200" y="3475800"/>
                <a:ext cx="360" cy="997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846;g1f5d965ad35_0_1855"/>
            <p:cNvGrpSpPr/>
            <p:nvPr/>
          </p:nvGrpSpPr>
          <p:grpSpPr>
            <a:xfrm>
              <a:off x="270360" y="226080"/>
              <a:ext cx="174600" cy="2708280"/>
              <a:chOff x="270360" y="226080"/>
              <a:chExt cx="174600" cy="2708280"/>
            </a:xfrm>
          </p:grpSpPr>
          <p:sp>
            <p:nvSpPr>
              <p:cNvPr id="88" name="Google Shape;1847;g1f5d965ad35_0_1855"/>
              <p:cNvSpPr/>
              <p:nvPr/>
            </p:nvSpPr>
            <p:spPr>
              <a:xfrm>
                <a:off x="358200" y="410760"/>
                <a:ext cx="360" cy="2523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848;g1f5d965ad35_0_1855"/>
              <p:cNvSpPr/>
              <p:nvPr/>
            </p:nvSpPr>
            <p:spPr>
              <a:xfrm>
                <a:off x="270360" y="226080"/>
                <a:ext cx="174600" cy="33480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9;p216"/>
          <p:cNvGrpSpPr/>
          <p:nvPr/>
        </p:nvGrpSpPr>
        <p:grpSpPr>
          <a:xfrm>
            <a:off x="270360" y="226080"/>
            <a:ext cx="174600" cy="4774320"/>
            <a:chOff x="270360" y="226080"/>
            <a:chExt cx="174600" cy="4774320"/>
          </a:xfrm>
        </p:grpSpPr>
        <p:grpSp>
          <p:nvGrpSpPr>
            <p:cNvPr id="130" name="Google Shape;20;p216"/>
            <p:cNvGrpSpPr/>
            <p:nvPr/>
          </p:nvGrpSpPr>
          <p:grpSpPr>
            <a:xfrm>
              <a:off x="270360" y="3449520"/>
              <a:ext cx="174600" cy="1550880"/>
              <a:chOff x="270360" y="3449520"/>
              <a:chExt cx="174600" cy="1550880"/>
            </a:xfrm>
          </p:grpSpPr>
          <p:sp>
            <p:nvSpPr>
              <p:cNvPr id="131" name="Google Shape;21;p216"/>
              <p:cNvSpPr/>
              <p:nvPr/>
            </p:nvSpPr>
            <p:spPr>
              <a:xfrm>
                <a:off x="270360" y="3449520"/>
                <a:ext cx="174600" cy="4374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22;p216"/>
              <p:cNvSpPr/>
              <p:nvPr/>
            </p:nvSpPr>
            <p:spPr>
              <a:xfrm>
                <a:off x="358200" y="3697200"/>
                <a:ext cx="360" cy="130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23;p216"/>
            <p:cNvGrpSpPr/>
            <p:nvPr/>
          </p:nvGrpSpPr>
          <p:grpSpPr>
            <a:xfrm>
              <a:off x="270360" y="226080"/>
              <a:ext cx="174600" cy="2914560"/>
              <a:chOff x="270360" y="226080"/>
              <a:chExt cx="174600" cy="2914560"/>
            </a:xfrm>
          </p:grpSpPr>
          <p:sp>
            <p:nvSpPr>
              <p:cNvPr id="134" name="Google Shape;24;p216"/>
              <p:cNvSpPr/>
              <p:nvPr/>
            </p:nvSpPr>
            <p:spPr>
              <a:xfrm flipH="1">
                <a:off x="354960" y="467280"/>
                <a:ext cx="1800" cy="2673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25;p216"/>
              <p:cNvSpPr/>
              <p:nvPr/>
            </p:nvSpPr>
            <p:spPr>
              <a:xfrm>
                <a:off x="270360" y="226080"/>
                <a:ext cx="174600" cy="43740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87;p282"/>
          <p:cNvSpPr/>
          <p:nvPr/>
        </p:nvSpPr>
        <p:spPr>
          <a:xfrm>
            <a:off x="0" y="202320"/>
            <a:ext cx="135000" cy="34344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oogle Shape;1088;p282"/>
          <p:cNvGrpSpPr/>
          <p:nvPr/>
        </p:nvGrpSpPr>
        <p:grpSpPr>
          <a:xfrm>
            <a:off x="2441160" y="1060560"/>
            <a:ext cx="4258800" cy="3398400"/>
            <a:chOff x="2441160" y="1060560"/>
            <a:chExt cx="4258800" cy="3398400"/>
          </a:xfrm>
        </p:grpSpPr>
        <p:pic>
          <p:nvPicPr>
            <p:cNvPr id="177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400" cy="3370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8" name="Google Shape;1090;p282"/>
            <p:cNvGrpSpPr/>
            <p:nvPr/>
          </p:nvGrpSpPr>
          <p:grpSpPr>
            <a:xfrm>
              <a:off x="2441160" y="1082160"/>
              <a:ext cx="4258800" cy="3376800"/>
              <a:chOff x="2441160" y="1082160"/>
              <a:chExt cx="4258800" cy="3376800"/>
            </a:xfrm>
          </p:grpSpPr>
          <p:sp>
            <p:nvSpPr>
              <p:cNvPr id="179" name="Google Shape;1091;p282"/>
              <p:cNvSpPr/>
              <p:nvPr/>
            </p:nvSpPr>
            <p:spPr>
              <a:xfrm>
                <a:off x="661860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1092;p282"/>
              <p:cNvSpPr/>
              <p:nvPr/>
            </p:nvSpPr>
            <p:spPr>
              <a:xfrm>
                <a:off x="6426360" y="356004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1093;p282"/>
              <p:cNvSpPr/>
              <p:nvPr/>
            </p:nvSpPr>
            <p:spPr>
              <a:xfrm>
                <a:off x="54486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1094;p282"/>
              <p:cNvSpPr/>
              <p:nvPr/>
            </p:nvSpPr>
            <p:spPr>
              <a:xfrm>
                <a:off x="6444360" y="108216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1095;p282"/>
              <p:cNvSpPr/>
              <p:nvPr/>
            </p:nvSpPr>
            <p:spPr>
              <a:xfrm>
                <a:off x="244116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1096;p282"/>
              <p:cNvSpPr/>
              <p:nvPr/>
            </p:nvSpPr>
            <p:spPr>
              <a:xfrm>
                <a:off x="2619720" y="356652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1097;p282"/>
              <p:cNvSpPr/>
              <p:nvPr/>
            </p:nvSpPr>
            <p:spPr>
              <a:xfrm>
                <a:off x="35928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1098;p282"/>
              <p:cNvSpPr/>
              <p:nvPr/>
            </p:nvSpPr>
            <p:spPr>
              <a:xfrm>
                <a:off x="2619720" y="108900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1099;p282"/>
            <p:cNvGrpSpPr/>
            <p:nvPr/>
          </p:nvGrpSpPr>
          <p:grpSpPr>
            <a:xfrm>
              <a:off x="3551760" y="1395000"/>
              <a:ext cx="2053440" cy="2053440"/>
              <a:chOff x="3551760" y="1395000"/>
              <a:chExt cx="2053440" cy="2053440"/>
            </a:xfrm>
          </p:grpSpPr>
          <p:sp>
            <p:nvSpPr>
              <p:cNvPr id="188" name="Google Shape;1100;p282"/>
              <p:cNvSpPr/>
              <p:nvPr/>
            </p:nvSpPr>
            <p:spPr>
              <a:xfrm>
                <a:off x="3551760" y="1395000"/>
                <a:ext cx="2053440" cy="205344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1101;p282"/>
              <p:cNvSpPr/>
              <p:nvPr/>
            </p:nvSpPr>
            <p:spPr>
              <a:xfrm>
                <a:off x="3606120" y="1449360"/>
                <a:ext cx="1944720" cy="1944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8554" r="1750" b="855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40;p217"/>
          <p:cNvSpPr/>
          <p:nvPr/>
        </p:nvSpPr>
        <p:spPr>
          <a:xfrm>
            <a:off x="2240640" y="1407960"/>
            <a:ext cx="4810680" cy="7596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440" cy="118044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42;p217"/>
          <p:cNvSpPr/>
          <p:nvPr/>
        </p:nvSpPr>
        <p:spPr>
          <a:xfrm>
            <a:off x="2233440" y="613440"/>
            <a:ext cx="4817880" cy="7938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560" cy="43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560" cy="43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- 4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3" name="Google Shape;3657;p209" descr=""/>
          <p:cNvPicPr/>
          <p:nvPr/>
        </p:nvPicPr>
        <p:blipFill>
          <a:blip r:embed="rId1"/>
          <a:srcRect l="-43418" t="2427" r="43418" b="-2427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72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714920" cy="303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16" name="Google Shape;3664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3280" cy="5142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Google Shape;362;p80"/>
          <p:cNvGraphicFramePr/>
          <p:nvPr/>
        </p:nvGraphicFramePr>
        <p:xfrm>
          <a:off x="141480" y="2115720"/>
          <a:ext cx="4538160" cy="274428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508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45680" y="615240"/>
            <a:ext cx="6891120" cy="212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Integrate the APIs to frontend to ensure the dynamic feature of website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buNone/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Point base api to the severs base url 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Design api calls for each element 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Handle errors in the output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Render output of apis to different low level components</a:t>
            </a:r>
            <a:endParaRPr b="0" lang="en-IN" sz="1400" spc="-1" strike="noStrike">
              <a:latin typeface="Arial"/>
            </a:endParaRPr>
          </a:p>
          <a:p>
            <a:pPr marL="457200" indent="-317520">
              <a:lnSpc>
                <a:spcPct val="107000"/>
              </a:lnSpc>
              <a:buClr>
                <a:srgbClr val="000000"/>
              </a:buClr>
              <a:buFont typeface="EB Garamond"/>
              <a:buChar char="●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Secure content of post apis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9" name="Google Shape;3670;g1f5d965ad35_0_1833"/>
          <p:cNvSpPr/>
          <p:nvPr/>
        </p:nvSpPr>
        <p:spPr>
          <a:xfrm>
            <a:off x="445680" y="237240"/>
            <a:ext cx="41835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b5394"/>
                </a:solidFill>
                <a:latin typeface="EB Garamond ExtraBold"/>
                <a:ea typeface="EB Garamond ExtraBold"/>
              </a:rPr>
              <a:t>Task 4 :: Backend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Google Shape;3671;g1f5d965ad35_0_1833"/>
          <p:cNvSpPr/>
          <p:nvPr/>
        </p:nvSpPr>
        <p:spPr>
          <a:xfrm>
            <a:off x="489600" y="2703600"/>
            <a:ext cx="45928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1" name="Google Shape;3672;g1f5d965ad35_0_1833"/>
          <p:cNvSpPr/>
          <p:nvPr/>
        </p:nvSpPr>
        <p:spPr>
          <a:xfrm>
            <a:off x="489600" y="2385000"/>
            <a:ext cx="45928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b5394"/>
                </a:solidFill>
                <a:latin typeface="Montserrat ExtraBold"/>
                <a:ea typeface="Montserrat ExtraBol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2" name="Google Shape;3673;g1f5d965ad35_0_1833"/>
          <p:cNvSpPr/>
          <p:nvPr/>
        </p:nvSpPr>
        <p:spPr>
          <a:xfrm>
            <a:off x="489600" y="3642120"/>
            <a:ext cx="7047720" cy="9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Developing complicated UI using HTML components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Using props drilling and context to pass variables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Getting familiar with different type of api calls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Handling different input data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3" name="Google Shape;3674;g1f5d965ad35_0_1833"/>
          <p:cNvSpPr/>
          <p:nvPr/>
        </p:nvSpPr>
        <p:spPr>
          <a:xfrm>
            <a:off x="445680" y="324576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679;g2139e008f02_0_0"/>
          <p:cNvSpPr/>
          <p:nvPr/>
        </p:nvSpPr>
        <p:spPr>
          <a:xfrm>
            <a:off x="445680" y="23724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Google Shape;3680;g2139e008f02_0_0" descr=""/>
          <p:cNvPicPr/>
          <p:nvPr/>
        </p:nvPicPr>
        <p:blipFill>
          <a:blip r:embed="rId1"/>
          <a:srcRect l="-65199" t="3315" r="65199" b="-3315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3681;g2139e008f02_0_0"/>
          <p:cNvSpPr/>
          <p:nvPr/>
        </p:nvSpPr>
        <p:spPr>
          <a:xfrm>
            <a:off x="546840" y="3483360"/>
            <a:ext cx="26290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40000" y="900000"/>
            <a:ext cx="834912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latin typeface="Arial"/>
              </a:rPr>
              <a:t>1. Project Setup:</a:t>
            </a:r>
            <a:r>
              <a:rPr b="0" lang="en-IN" sz="1500" spc="-1" strike="noStrike">
                <a:latin typeface="Arial"/>
              </a:rPr>
              <a:t> Create a Spring Boot project with essential dependencies.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latin typeface="Arial"/>
              </a:rPr>
              <a:t>2. Data Modeling:</a:t>
            </a:r>
            <a:r>
              <a:rPr b="0" lang="en-IN" sz="1500" spc="-1" strike="noStrike">
                <a:latin typeface="Arial"/>
              </a:rPr>
              <a:t> Define data entities and their relationships.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latin typeface="Arial"/>
              </a:rPr>
              <a:t>3. API Endpoints:</a:t>
            </a:r>
            <a:r>
              <a:rPr b="0" lang="en-IN" sz="1500" spc="-1" strike="noStrike">
                <a:latin typeface="Arial"/>
              </a:rPr>
              <a:t> Create RESTful endpoints for core e-commerce actions.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latin typeface="Arial"/>
              </a:rPr>
              <a:t>4. User Authentication and Security:</a:t>
            </a:r>
            <a:r>
              <a:rPr b="0" lang="en-IN" sz="1500" spc="-1" strike="noStrike">
                <a:latin typeface="Arial"/>
              </a:rPr>
              <a:t> Implement user authentication and secure API access.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500" spc="-1" strike="noStrike">
                <a:latin typeface="Arial"/>
              </a:rPr>
              <a:t>5. Database and Deployment:</a:t>
            </a:r>
            <a:r>
              <a:rPr b="0" lang="en-IN" sz="1500" spc="-1" strike="noStrike">
                <a:latin typeface="Arial"/>
              </a:rPr>
              <a:t> Configure the database and deploy your application</a:t>
            </a:r>
            <a:r>
              <a:rPr b="0" lang="en-IN" sz="1800" spc="-1" strike="noStrike"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40000" y="4140000"/>
            <a:ext cx="85824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latin typeface="Arial"/>
              </a:rPr>
              <a:t>In summary, developing an e-commerce website using Spring involves setting up the project, defining the data model, creating web pages, implementing user authentication, and integrating payment processing for a complete online shopping experience</a:t>
            </a:r>
            <a:r>
              <a:rPr b="0" lang="en-IN" sz="1800" spc="-1" strike="noStrike"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Design Schema for data to be stored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932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mongodb server on localhost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dummy data with schema in mongodb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1798200" y="425844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Run some test queries to test the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66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Point all routes with a appropriate controllers to control request and response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62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authentication middleware to all protected routes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6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Filter and santize all the incoming data in http requests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396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up secure environment variables for secret keys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Google Shape;3695;g1f5d965ad35_0_3666"/>
          <p:cNvSpPr/>
          <p:nvPr/>
        </p:nvSpPr>
        <p:spPr>
          <a:xfrm>
            <a:off x="193320" y="125280"/>
            <a:ext cx="31255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6160" cy="4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089240" y="1440000"/>
            <a:ext cx="2721600" cy="179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bd8738"/>
                </a:solidFill>
                <a:latin typeface="Public Sans"/>
                <a:ea typeface="Public Sans"/>
              </a:rPr>
              <a:t>Insert Your Github Link Here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706;p2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2023-11-08T16:05:47Z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