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2"/>
  </p:notesMasterIdLst>
  <p:sldIdLst>
    <p:sldId id="279" r:id="rId2"/>
    <p:sldId id="260" r:id="rId3"/>
    <p:sldId id="261" r:id="rId4"/>
    <p:sldId id="262" r:id="rId5"/>
    <p:sldId id="263" r:id="rId6"/>
    <p:sldId id="287" r:id="rId7"/>
    <p:sldId id="288" r:id="rId8"/>
    <p:sldId id="265" r:id="rId9"/>
    <p:sldId id="290" r:id="rId10"/>
    <p:sldId id="266" r:id="rId11"/>
    <p:sldId id="267" r:id="rId12"/>
    <p:sldId id="289" r:id="rId13"/>
    <p:sldId id="268" r:id="rId14"/>
    <p:sldId id="269" r:id="rId15"/>
    <p:sldId id="270" r:id="rId16"/>
    <p:sldId id="271" r:id="rId17"/>
    <p:sldId id="272" r:id="rId18"/>
    <p:sldId id="291"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49C07-471E-47DF-A7A8-4C22F81FD871}" type="datetimeFigureOut">
              <a:rPr lang="en-IN" smtClean="0"/>
              <a:t>07-08-2021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83B71-E623-4D5C-B4B4-09C315689CBE}" type="slidenum">
              <a:rPr lang="en-IN" smtClean="0"/>
              <a:t>‹#›</a:t>
            </a:fld>
            <a:endParaRPr lang="en-IN"/>
          </a:p>
        </p:txBody>
      </p:sp>
    </p:spTree>
    <p:extLst>
      <p:ext uri="{BB962C8B-B14F-4D97-AF65-F5344CB8AC3E}">
        <p14:creationId xmlns:p14="http://schemas.microsoft.com/office/powerpoint/2010/main" val="353910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F83B71-E623-4D5C-B4B4-09C315689CBE}" type="slidenum">
              <a:rPr lang="en-IN" smtClean="0"/>
              <a:t>7</a:t>
            </a:fld>
            <a:endParaRPr lang="en-IN"/>
          </a:p>
        </p:txBody>
      </p:sp>
    </p:spTree>
    <p:extLst>
      <p:ext uri="{BB962C8B-B14F-4D97-AF65-F5344CB8AC3E}">
        <p14:creationId xmlns:p14="http://schemas.microsoft.com/office/powerpoint/2010/main" val="267160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F83B71-E623-4D5C-B4B4-09C315689CBE}" type="slidenum">
              <a:rPr lang="en-IN" smtClean="0"/>
              <a:t>17</a:t>
            </a:fld>
            <a:endParaRPr lang="en-IN"/>
          </a:p>
        </p:txBody>
      </p:sp>
    </p:spTree>
    <p:extLst>
      <p:ext uri="{BB962C8B-B14F-4D97-AF65-F5344CB8AC3E}">
        <p14:creationId xmlns:p14="http://schemas.microsoft.com/office/powerpoint/2010/main" val="131346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105443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9AE0E-07D5-443B-876C-D89DDF2C9602}"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308632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106333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3776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3830421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18688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2988198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3045491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31238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20680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243837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9AE0E-07D5-443B-876C-D89DDF2C9602}"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378292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9AE0E-07D5-443B-876C-D89DDF2C9602}" type="datetimeFigureOut">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27424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99177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332863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9AE0E-07D5-443B-876C-D89DDF2C9602}" type="datetimeFigureOut">
              <a:rPr lang="en-IN" smtClean="0"/>
              <a:t>07-08-2021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94286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9AE0E-07D5-443B-876C-D89DDF2C9602}"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0023C-ADC7-4DE2-9B17-D81DE62CCC66}" type="slidenum">
              <a:rPr lang="en-IN" smtClean="0"/>
              <a:t>‹#›</a:t>
            </a:fld>
            <a:endParaRPr lang="en-IN"/>
          </a:p>
        </p:txBody>
      </p:sp>
    </p:spTree>
    <p:extLst>
      <p:ext uri="{BB962C8B-B14F-4D97-AF65-F5344CB8AC3E}">
        <p14:creationId xmlns:p14="http://schemas.microsoft.com/office/powerpoint/2010/main" val="92061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09AE0E-07D5-443B-876C-D89DDF2C9602}" type="datetimeFigureOut">
              <a:rPr lang="en-IN" smtClean="0"/>
              <a:t>07-08-2021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EE0023C-ADC7-4DE2-9B17-D81DE62CCC66}" type="slidenum">
              <a:rPr lang="en-IN" smtClean="0"/>
              <a:t>‹#›</a:t>
            </a:fld>
            <a:endParaRPr lang="en-IN"/>
          </a:p>
        </p:txBody>
      </p:sp>
    </p:spTree>
    <p:extLst>
      <p:ext uri="{BB962C8B-B14F-4D97-AF65-F5344CB8AC3E}">
        <p14:creationId xmlns:p14="http://schemas.microsoft.com/office/powerpoint/2010/main" val="304258956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15ED7C-4C21-44C6-8B5C-953F6CCA50B0}"/>
              </a:ext>
            </a:extLst>
          </p:cNvPr>
          <p:cNvPicPr>
            <a:picLocks noChangeAspect="1" noChangeArrowheads="1"/>
          </p:cNvPicPr>
          <p:nvPr/>
        </p:nvPicPr>
        <p:blipFill>
          <a:blip r:embed="rId2" cstate="print"/>
          <a:srcRect/>
          <a:stretch>
            <a:fillRect/>
          </a:stretch>
        </p:blipFill>
        <p:spPr bwMode="auto">
          <a:xfrm>
            <a:off x="357912" y="168812"/>
            <a:ext cx="1231737" cy="1327985"/>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E15DF6B4-20A1-4A0F-87E9-B392B958A32F}"/>
              </a:ext>
            </a:extLst>
          </p:cNvPr>
          <p:cNvSpPr>
            <a:spLocks noGrp="1"/>
          </p:cNvSpPr>
          <p:nvPr/>
        </p:nvSpPr>
        <p:spPr>
          <a:xfrm>
            <a:off x="1303178" y="168812"/>
            <a:ext cx="9585641" cy="861774"/>
          </a:xfrm>
          <a:prstGeom prst="rect">
            <a:avLst/>
          </a:prstGeom>
        </p:spPr>
        <p:txBody>
          <a:bodyPr vert="horz" lIns="91440" tIns="45720" rIns="91440" bIns="45720" rtlCol="0" anchor="b">
            <a:normAutofit fontScale="5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dirty="0">
                <a:solidFill>
                  <a:schemeClr val="accent3">
                    <a:lumMod val="40000"/>
                    <a:lumOff val="60000"/>
                  </a:schemeClr>
                </a:solidFill>
                <a:latin typeface="Times New Roman" pitchFamily="18" charset="0"/>
                <a:cs typeface="Times New Roman" pitchFamily="18" charset="0"/>
              </a:rPr>
              <a:t>VISVESVARAYA TECHNOLOGICAL UNIVERSITY</a:t>
            </a:r>
            <a:br>
              <a:rPr lang="en-US" sz="2400" dirty="0">
                <a:solidFill>
                  <a:schemeClr val="accent3">
                    <a:lumMod val="40000"/>
                    <a:lumOff val="60000"/>
                  </a:schemeClr>
                </a:solidFill>
                <a:latin typeface="Times New Roman" pitchFamily="18" charset="0"/>
                <a:cs typeface="Times New Roman" pitchFamily="18" charset="0"/>
              </a:rPr>
            </a:br>
            <a:r>
              <a:rPr lang="en-US" sz="2000" dirty="0" err="1">
                <a:solidFill>
                  <a:schemeClr val="accent1">
                    <a:lumMod val="60000"/>
                    <a:lumOff val="40000"/>
                  </a:schemeClr>
                </a:solidFill>
                <a:latin typeface="Times New Roman" pitchFamily="18" charset="0"/>
                <a:cs typeface="Times New Roman" pitchFamily="18" charset="0"/>
              </a:rPr>
              <a:t>Jnana</a:t>
            </a:r>
            <a:r>
              <a:rPr lang="en-US" sz="2000" dirty="0">
                <a:solidFill>
                  <a:schemeClr val="accent1">
                    <a:lumMod val="60000"/>
                    <a:lumOff val="40000"/>
                  </a:schemeClr>
                </a:solidFill>
                <a:latin typeface="Times New Roman" pitchFamily="18" charset="0"/>
                <a:cs typeface="Times New Roman" pitchFamily="18" charset="0"/>
              </a:rPr>
              <a:t> </a:t>
            </a:r>
            <a:r>
              <a:rPr lang="en-US" sz="2000" dirty="0" err="1">
                <a:solidFill>
                  <a:schemeClr val="accent1">
                    <a:lumMod val="60000"/>
                    <a:lumOff val="40000"/>
                  </a:schemeClr>
                </a:solidFill>
                <a:latin typeface="Times New Roman" pitchFamily="18" charset="0"/>
                <a:cs typeface="Times New Roman" pitchFamily="18" charset="0"/>
              </a:rPr>
              <a:t>Sangama</a:t>
            </a:r>
            <a:r>
              <a:rPr lang="en-US" sz="2000" dirty="0">
                <a:solidFill>
                  <a:schemeClr val="accent1">
                    <a:lumMod val="60000"/>
                    <a:lumOff val="40000"/>
                  </a:schemeClr>
                </a:solidFill>
                <a:latin typeface="Times New Roman" pitchFamily="18" charset="0"/>
                <a:cs typeface="Times New Roman" pitchFamily="18" charset="0"/>
              </a:rPr>
              <a:t>, Belagavi-590018</a:t>
            </a:r>
          </a:p>
          <a:p>
            <a:pPr algn="ctr"/>
            <a:endParaRPr lang="en-US" sz="2000" dirty="0">
              <a:solidFill>
                <a:schemeClr val="accent1">
                  <a:lumMod val="60000"/>
                  <a:lumOff val="40000"/>
                </a:schemeClr>
              </a:solidFill>
              <a:latin typeface="Times New Roman" pitchFamily="18" charset="0"/>
              <a:cs typeface="Times New Roman" pitchFamily="18" charset="0"/>
            </a:endParaRPr>
          </a:p>
          <a:p>
            <a:pPr algn="ctr"/>
            <a:r>
              <a:rPr lang="en-US" sz="4000" b="1" dirty="0">
                <a:solidFill>
                  <a:schemeClr val="accent1">
                    <a:lumMod val="60000"/>
                    <a:lumOff val="40000"/>
                  </a:schemeClr>
                </a:solidFill>
                <a:latin typeface="Times New Roman" pitchFamily="18" charset="0"/>
                <a:cs typeface="Times New Roman" pitchFamily="18" charset="0"/>
              </a:rPr>
              <a:t>City Engineering College</a:t>
            </a:r>
          </a:p>
        </p:txBody>
      </p:sp>
      <p:sp>
        <p:nvSpPr>
          <p:cNvPr id="12" name="TextBox 11">
            <a:extLst>
              <a:ext uri="{FF2B5EF4-FFF2-40B4-BE49-F238E27FC236}">
                <a16:creationId xmlns:a16="http://schemas.microsoft.com/office/drawing/2014/main" id="{E18CEB0E-797F-4B8F-89BA-E5469EC73E7C}"/>
              </a:ext>
            </a:extLst>
          </p:cNvPr>
          <p:cNvSpPr txBox="1"/>
          <p:nvPr/>
        </p:nvSpPr>
        <p:spPr>
          <a:xfrm>
            <a:off x="-3738693" y="5680144"/>
            <a:ext cx="11476176" cy="385362"/>
          </a:xfrm>
          <a:prstGeom prst="rect">
            <a:avLst/>
          </a:prstGeom>
          <a:noFill/>
        </p:spPr>
        <p:txBody>
          <a:bodyPr wrap="square">
            <a:spAutoFit/>
          </a:bodyPr>
          <a:lstStyle/>
          <a:p>
            <a:pPr algn="ctr">
              <a:lnSpc>
                <a:spcPct val="115000"/>
              </a:lnSpc>
            </a:pPr>
            <a:r>
              <a:rPr lang="en-US" b="1" cap="all" dirty="0">
                <a:solidFill>
                  <a:srgbClr val="FF9933"/>
                </a:solidFill>
                <a:latin typeface="Times New Roman" panose="02020603050405020304" pitchFamily="18" charset="0"/>
                <a:ea typeface="Times New Roman"/>
                <a:cs typeface="Times New Roman" panose="02020603050405020304" pitchFamily="18" charset="0"/>
              </a:rPr>
              <a:t>Done By </a:t>
            </a:r>
          </a:p>
        </p:txBody>
      </p:sp>
      <p:sp>
        <p:nvSpPr>
          <p:cNvPr id="14" name="TextBox 13">
            <a:extLst>
              <a:ext uri="{FF2B5EF4-FFF2-40B4-BE49-F238E27FC236}">
                <a16:creationId xmlns:a16="http://schemas.microsoft.com/office/drawing/2014/main" id="{89350540-327B-4B3D-AA63-AA90D25CF3BA}"/>
              </a:ext>
            </a:extLst>
          </p:cNvPr>
          <p:cNvSpPr txBox="1"/>
          <p:nvPr/>
        </p:nvSpPr>
        <p:spPr>
          <a:xfrm>
            <a:off x="0" y="2642582"/>
            <a:ext cx="12192000" cy="2554545"/>
          </a:xfrm>
          <a:prstGeom prst="rect">
            <a:avLst/>
          </a:prstGeom>
          <a:noFill/>
        </p:spPr>
        <p:txBody>
          <a:bodyPr wrap="square">
            <a:spAutoFit/>
          </a:bodyPr>
          <a:lstStyle/>
          <a:p>
            <a:pPr algn="ctr"/>
            <a:r>
              <a:rPr lang="en-IN" sz="4000" b="1" dirty="0">
                <a:solidFill>
                  <a:srgbClr val="FFC000"/>
                </a:solidFill>
                <a:latin typeface="Times New Roman" panose="02020603050405020304" pitchFamily="18" charset="0"/>
                <a:cs typeface="Times New Roman" panose="02020603050405020304" pitchFamily="18" charset="0"/>
              </a:rPr>
              <a:t>Phase 2 Project Presentation on</a:t>
            </a:r>
          </a:p>
          <a:p>
            <a:pPr algn="ctr"/>
            <a:r>
              <a:rPr lang="en-IN" sz="6000" b="1" i="1" dirty="0">
                <a:ln w="10160">
                  <a:solidFill>
                    <a:schemeClr val="accent2">
                      <a:lumMod val="75000"/>
                    </a:schemeClr>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a typeface="Cambria" panose="02040503050406030204" pitchFamily="18" charset="0"/>
                <a:cs typeface="Times New Roman" panose="02020603050405020304" pitchFamily="18" charset="0"/>
              </a:rPr>
              <a:t>Real Time Eye Based Password </a:t>
            </a:r>
          </a:p>
          <a:p>
            <a:pPr algn="ctr"/>
            <a:r>
              <a:rPr lang="en-IN" sz="6000" b="1" i="1" dirty="0">
                <a:ln w="10160">
                  <a:solidFill>
                    <a:schemeClr val="accent2">
                      <a:lumMod val="75000"/>
                    </a:schemeClr>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a typeface="Cambria" panose="02040503050406030204" pitchFamily="18" charset="0"/>
                <a:cs typeface="Times New Roman" panose="02020603050405020304" pitchFamily="18" charset="0"/>
              </a:rPr>
              <a:t>Authentication System</a:t>
            </a:r>
          </a:p>
        </p:txBody>
      </p:sp>
      <p:sp>
        <p:nvSpPr>
          <p:cNvPr id="6" name="TextBox 5">
            <a:extLst>
              <a:ext uri="{FF2B5EF4-FFF2-40B4-BE49-F238E27FC236}">
                <a16:creationId xmlns:a16="http://schemas.microsoft.com/office/drawing/2014/main" id="{E18CEB0E-797F-4B8F-89BA-E5469EC73E7C}"/>
              </a:ext>
            </a:extLst>
          </p:cNvPr>
          <p:cNvSpPr txBox="1"/>
          <p:nvPr/>
        </p:nvSpPr>
        <p:spPr>
          <a:xfrm>
            <a:off x="297525" y="2159565"/>
            <a:ext cx="11476176" cy="483017"/>
          </a:xfrm>
          <a:prstGeom prst="rect">
            <a:avLst/>
          </a:prstGeom>
          <a:noFill/>
        </p:spPr>
        <p:txBody>
          <a:bodyPr wrap="square">
            <a:spAutoFit/>
          </a:bodyPr>
          <a:lstStyle/>
          <a:p>
            <a:pPr algn="ctr">
              <a:lnSpc>
                <a:spcPct val="115000"/>
              </a:lnSpc>
            </a:pPr>
            <a:r>
              <a:rPr lang="en-US" sz="2400" b="1" cap="all" dirty="0">
                <a:solidFill>
                  <a:srgbClr val="FF9933"/>
                </a:solidFill>
                <a:latin typeface="Times New Roman" panose="02020603050405020304" pitchFamily="18" charset="0"/>
                <a:ea typeface="Times New Roman"/>
                <a:cs typeface="Times New Roman" panose="02020603050405020304" pitchFamily="18" charset="0"/>
              </a:rPr>
              <a:t>Department of Computer SCIENCE and Engineering</a:t>
            </a:r>
          </a:p>
        </p:txBody>
      </p:sp>
      <p:sp>
        <p:nvSpPr>
          <p:cNvPr id="8" name="TextBox 7">
            <a:extLst>
              <a:ext uri="{FF2B5EF4-FFF2-40B4-BE49-F238E27FC236}">
                <a16:creationId xmlns:a16="http://schemas.microsoft.com/office/drawing/2014/main" id="{E18CEB0E-797F-4B8F-89BA-E5469EC73E7C}"/>
              </a:ext>
            </a:extLst>
          </p:cNvPr>
          <p:cNvSpPr txBox="1"/>
          <p:nvPr/>
        </p:nvSpPr>
        <p:spPr>
          <a:xfrm>
            <a:off x="297526" y="6094066"/>
            <a:ext cx="4921456" cy="729430"/>
          </a:xfrm>
          <a:prstGeom prst="rect">
            <a:avLst/>
          </a:prstGeom>
          <a:noFill/>
        </p:spPr>
        <p:txBody>
          <a:bodyPr wrap="square">
            <a:spAutoFit/>
          </a:bodyPr>
          <a:lstStyle/>
          <a:p>
            <a:pPr algn="ctr">
              <a:lnSpc>
                <a:spcPct val="115000"/>
              </a:lnSpc>
            </a:pPr>
            <a:r>
              <a:rPr lang="en-US" b="1" cap="all" dirty="0">
                <a:solidFill>
                  <a:srgbClr val="FF9933"/>
                </a:solidFill>
                <a:latin typeface="Times New Roman" panose="02020603050405020304" pitchFamily="18" charset="0"/>
                <a:ea typeface="Times New Roman"/>
                <a:cs typeface="Times New Roman" panose="02020603050405020304" pitchFamily="18" charset="0"/>
              </a:rPr>
              <a:t>   Harish p (1ce15cs045)</a:t>
            </a:r>
          </a:p>
          <a:p>
            <a:pPr algn="ctr">
              <a:lnSpc>
                <a:spcPct val="115000"/>
              </a:lnSpc>
            </a:pPr>
            <a:r>
              <a:rPr lang="en-US" b="1" cap="all" dirty="0">
                <a:solidFill>
                  <a:srgbClr val="FF9933"/>
                </a:solidFill>
                <a:latin typeface="Times New Roman" panose="02020603050405020304" pitchFamily="18" charset="0"/>
                <a:ea typeface="Times New Roman"/>
                <a:cs typeface="Times New Roman" panose="02020603050405020304" pitchFamily="18" charset="0"/>
              </a:rPr>
              <a:t>Suresh (1ce16cs097)</a:t>
            </a:r>
          </a:p>
        </p:txBody>
      </p:sp>
      <p:sp>
        <p:nvSpPr>
          <p:cNvPr id="9" name="TextBox 8">
            <a:extLst>
              <a:ext uri="{FF2B5EF4-FFF2-40B4-BE49-F238E27FC236}">
                <a16:creationId xmlns:a16="http://schemas.microsoft.com/office/drawing/2014/main" id="{E18CEB0E-797F-4B8F-89BA-E5469EC73E7C}"/>
              </a:ext>
            </a:extLst>
          </p:cNvPr>
          <p:cNvSpPr txBox="1"/>
          <p:nvPr/>
        </p:nvSpPr>
        <p:spPr>
          <a:xfrm>
            <a:off x="6965745" y="5720303"/>
            <a:ext cx="4921456" cy="1047979"/>
          </a:xfrm>
          <a:prstGeom prst="rect">
            <a:avLst/>
          </a:prstGeom>
          <a:noFill/>
        </p:spPr>
        <p:txBody>
          <a:bodyPr wrap="square">
            <a:spAutoFit/>
          </a:bodyPr>
          <a:lstStyle/>
          <a:p>
            <a:pPr algn="ctr">
              <a:lnSpc>
                <a:spcPct val="115000"/>
              </a:lnSpc>
            </a:pPr>
            <a:r>
              <a:rPr lang="en-US" b="1" dirty="0">
                <a:solidFill>
                  <a:srgbClr val="FF9933"/>
                </a:solidFill>
                <a:latin typeface="Times New Roman" panose="02020603050405020304" pitchFamily="18" charset="0"/>
                <a:ea typeface="Times New Roman"/>
                <a:cs typeface="Times New Roman" panose="02020603050405020304" pitchFamily="18" charset="0"/>
              </a:rPr>
              <a:t>Under Guidance Of</a:t>
            </a:r>
          </a:p>
          <a:p>
            <a:pPr algn="ctr">
              <a:lnSpc>
                <a:spcPct val="115000"/>
              </a:lnSpc>
            </a:pPr>
            <a:r>
              <a:rPr lang="en-US" b="1" cap="all" dirty="0" err="1">
                <a:solidFill>
                  <a:srgbClr val="FF9933"/>
                </a:solidFill>
                <a:latin typeface="Times New Roman" panose="02020603050405020304" pitchFamily="18" charset="0"/>
                <a:ea typeface="Times New Roman"/>
                <a:cs typeface="Times New Roman" panose="02020603050405020304" pitchFamily="18" charset="0"/>
              </a:rPr>
              <a:t>mr.</a:t>
            </a:r>
            <a:r>
              <a:rPr lang="en-US" b="1" cap="all" dirty="0">
                <a:solidFill>
                  <a:srgbClr val="FF9933"/>
                </a:solidFill>
                <a:latin typeface="Times New Roman" panose="02020603050405020304" pitchFamily="18" charset="0"/>
                <a:ea typeface="Times New Roman"/>
                <a:cs typeface="Times New Roman" panose="02020603050405020304" pitchFamily="18" charset="0"/>
              </a:rPr>
              <a:t> </a:t>
            </a:r>
            <a:r>
              <a:rPr lang="en-IN" b="1" cap="all" dirty="0">
                <a:solidFill>
                  <a:srgbClr val="FF9933"/>
                </a:solidFill>
                <a:latin typeface="Times New Roman" panose="02020603050405020304" pitchFamily="18" charset="0"/>
                <a:ea typeface="Times New Roman"/>
                <a:cs typeface="Times New Roman" panose="02020603050405020304" pitchFamily="18" charset="0"/>
              </a:rPr>
              <a:t>RAKESH M</a:t>
            </a:r>
            <a:endParaRPr lang="en-US" b="1" cap="all" dirty="0">
              <a:solidFill>
                <a:srgbClr val="FF9933"/>
              </a:solidFill>
              <a:latin typeface="Times New Roman" panose="02020603050405020304" pitchFamily="18" charset="0"/>
              <a:ea typeface="Times New Roman"/>
              <a:cs typeface="Times New Roman" panose="02020603050405020304" pitchFamily="18" charset="0"/>
            </a:endParaRPr>
          </a:p>
          <a:p>
            <a:pPr algn="ctr">
              <a:lnSpc>
                <a:spcPct val="115000"/>
              </a:lnSpc>
            </a:pPr>
            <a:r>
              <a:rPr lang="en-US" b="1" dirty="0">
                <a:solidFill>
                  <a:srgbClr val="FF9933"/>
                </a:solidFill>
                <a:latin typeface="Times New Roman" panose="02020603050405020304" pitchFamily="18" charset="0"/>
                <a:ea typeface="Times New Roman"/>
                <a:cs typeface="Times New Roman" panose="02020603050405020304" pitchFamily="18" charset="0"/>
              </a:rPr>
              <a:t>Prof. Dept. Of CSE</a:t>
            </a:r>
          </a:p>
        </p:txBody>
      </p:sp>
    </p:spTree>
    <p:extLst>
      <p:ext uri="{BB962C8B-B14F-4D97-AF65-F5344CB8AC3E}">
        <p14:creationId xmlns:p14="http://schemas.microsoft.com/office/powerpoint/2010/main" val="305466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01F22E-BBD6-40E4-BD04-4B1662F55746}"/>
              </a:ext>
            </a:extLst>
          </p:cNvPr>
          <p:cNvSpPr txBox="1"/>
          <p:nvPr/>
        </p:nvSpPr>
        <p:spPr>
          <a:xfrm>
            <a:off x="145366" y="934095"/>
            <a:ext cx="11901268" cy="2185214"/>
          </a:xfrm>
          <a:prstGeom prst="rect">
            <a:avLst/>
          </a:prstGeom>
          <a:noFill/>
        </p:spPr>
        <p:txBody>
          <a:bodyPr wrap="square">
            <a:spAutoFit/>
          </a:bodyPr>
          <a:lstStyle/>
          <a:p>
            <a:r>
              <a:rPr lang="en-US" sz="3200" b="0" i="0" u="none" strike="noStrike" baseline="0" dirty="0">
                <a:latin typeface="Times New Roman" panose="02020603050405020304" pitchFamily="18" charset="0"/>
              </a:rPr>
              <a:t>We are going to propose the three layer security scheme to avoid the shoulder surfing and thermal tracking attacks. Our system contains the three layers which are </a:t>
            </a:r>
          </a:p>
          <a:p>
            <a:r>
              <a:rPr lang="en-US" sz="4000" b="0" i="0" u="none" strike="noStrike" baseline="0" dirty="0">
                <a:latin typeface="Times New Roman" panose="02020603050405020304" pitchFamily="18" charset="0"/>
              </a:rPr>
              <a:t>1.Face recognition </a:t>
            </a:r>
          </a:p>
        </p:txBody>
      </p:sp>
      <p:sp>
        <p:nvSpPr>
          <p:cNvPr id="4" name="Title 1">
            <a:extLst>
              <a:ext uri="{FF2B5EF4-FFF2-40B4-BE49-F238E27FC236}">
                <a16:creationId xmlns:a16="http://schemas.microsoft.com/office/drawing/2014/main" id="{38777EC2-34AB-4BE1-A8B0-48D3C6FB9448}"/>
              </a:ext>
            </a:extLst>
          </p:cNvPr>
          <p:cNvSpPr txBox="1">
            <a:spLocks/>
          </p:cNvSpPr>
          <p:nvPr/>
        </p:nvSpPr>
        <p:spPr>
          <a:xfrm>
            <a:off x="1714470" y="100859"/>
            <a:ext cx="7837493" cy="851524"/>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accent2">
                    <a:lumMod val="60000"/>
                    <a:lumOff val="40000"/>
                  </a:schemeClr>
                </a:solidFill>
                <a:latin typeface="Times New Roman" panose="02020603050405020304" pitchFamily="18" charset="0"/>
                <a:cs typeface="Times New Roman" panose="02020603050405020304" pitchFamily="18" charset="0"/>
              </a:rPr>
              <a:t>PROPOSED SYSTEM</a:t>
            </a:r>
          </a:p>
        </p:txBody>
      </p:sp>
      <p:pic>
        <p:nvPicPr>
          <p:cNvPr id="8" name="Picture 7">
            <a:extLst>
              <a:ext uri="{FF2B5EF4-FFF2-40B4-BE49-F238E27FC236}">
                <a16:creationId xmlns:a16="http://schemas.microsoft.com/office/drawing/2014/main" id="{12384723-7D6C-4A8A-999F-C7A6F32282E3}"/>
              </a:ext>
            </a:extLst>
          </p:cNvPr>
          <p:cNvPicPr>
            <a:picLocks noChangeAspect="1"/>
          </p:cNvPicPr>
          <p:nvPr/>
        </p:nvPicPr>
        <p:blipFill rotWithShape="1">
          <a:blip r:embed="rId2">
            <a:extLst>
              <a:ext uri="{28A0092B-C50C-407E-A947-70E740481C1C}">
                <a14:useLocalDpi xmlns:a14="http://schemas.microsoft.com/office/drawing/2010/main" val="0"/>
              </a:ext>
            </a:extLst>
          </a:blip>
          <a:srcRect b="10093"/>
          <a:stretch/>
        </p:blipFill>
        <p:spPr>
          <a:xfrm>
            <a:off x="2053884" y="3075724"/>
            <a:ext cx="7498079" cy="3738691"/>
          </a:xfrm>
          <a:prstGeom prst="rect">
            <a:avLst/>
          </a:prstGeom>
        </p:spPr>
      </p:pic>
    </p:spTree>
    <p:extLst>
      <p:ext uri="{BB962C8B-B14F-4D97-AF65-F5344CB8AC3E}">
        <p14:creationId xmlns:p14="http://schemas.microsoft.com/office/powerpoint/2010/main" val="24326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2696B2-81A7-4C56-8D46-6159AA460302}"/>
              </a:ext>
            </a:extLst>
          </p:cNvPr>
          <p:cNvSpPr txBox="1"/>
          <p:nvPr/>
        </p:nvSpPr>
        <p:spPr>
          <a:xfrm>
            <a:off x="138332" y="463623"/>
            <a:ext cx="11915335" cy="769441"/>
          </a:xfrm>
          <a:prstGeom prst="rect">
            <a:avLst/>
          </a:prstGeom>
          <a:noFill/>
        </p:spPr>
        <p:txBody>
          <a:bodyPr wrap="square">
            <a:spAutoFit/>
          </a:bodyPr>
          <a:lstStyle/>
          <a:p>
            <a:r>
              <a:rPr lang="en-US" sz="4400" b="0" i="0" u="none" strike="noStrike" baseline="0" dirty="0">
                <a:latin typeface="Times New Roman" panose="02020603050405020304" pitchFamily="18" charset="0"/>
              </a:rPr>
              <a:t>2. Eye- blink verification and OTP</a:t>
            </a:r>
          </a:p>
        </p:txBody>
      </p:sp>
      <p:pic>
        <p:nvPicPr>
          <p:cNvPr id="7" name="Picture 6">
            <a:extLst>
              <a:ext uri="{FF2B5EF4-FFF2-40B4-BE49-F238E27FC236}">
                <a16:creationId xmlns:a16="http://schemas.microsoft.com/office/drawing/2014/main" id="{4502487A-0D45-4838-BD8E-AF0AB2F74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42" y="1849352"/>
            <a:ext cx="5505158" cy="3159296"/>
          </a:xfrm>
          <a:prstGeom prst="rect">
            <a:avLst/>
          </a:prstGeom>
        </p:spPr>
      </p:pic>
      <p:pic>
        <p:nvPicPr>
          <p:cNvPr id="9" name="Picture 8">
            <a:extLst>
              <a:ext uri="{FF2B5EF4-FFF2-40B4-BE49-F238E27FC236}">
                <a16:creationId xmlns:a16="http://schemas.microsoft.com/office/drawing/2014/main" id="{372741C7-DA40-43C3-945D-3D63D2F5B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805" y="1849352"/>
            <a:ext cx="4965895" cy="3159296"/>
          </a:xfrm>
          <a:prstGeom prst="rect">
            <a:avLst/>
          </a:prstGeom>
        </p:spPr>
      </p:pic>
    </p:spTree>
    <p:extLst>
      <p:ext uri="{BB962C8B-B14F-4D97-AF65-F5344CB8AC3E}">
        <p14:creationId xmlns:p14="http://schemas.microsoft.com/office/powerpoint/2010/main" val="368241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1000" fill="hold"/>
                                        <p:tgtEl>
                                          <p:spTgt spid="9"/>
                                        </p:tgtEl>
                                        <p:attrNameLst>
                                          <p:attrName>ppt_w</p:attrName>
                                        </p:attrNameLst>
                                      </p:cBhvr>
                                      <p:tavLst>
                                        <p:tav tm="0">
                                          <p:val>
                                            <p:fltVal val="0"/>
                                          </p:val>
                                        </p:tav>
                                        <p:tav tm="100000">
                                          <p:val>
                                            <p:strVal val="#ppt_w"/>
                                          </p:val>
                                        </p:tav>
                                      </p:tavLst>
                                    </p:anim>
                                    <p:anim calcmode="lin" valueType="num">
                                      <p:cBhvr>
                                        <p:cTn id="21" dur="1000" fill="hold"/>
                                        <p:tgtEl>
                                          <p:spTgt spid="9"/>
                                        </p:tgtEl>
                                        <p:attrNameLst>
                                          <p:attrName>ppt_h</p:attrName>
                                        </p:attrNameLst>
                                      </p:cBhvr>
                                      <p:tavLst>
                                        <p:tav tm="0">
                                          <p:val>
                                            <p:fltVal val="0"/>
                                          </p:val>
                                        </p:tav>
                                        <p:tav tm="100000">
                                          <p:val>
                                            <p:strVal val="#ppt_h"/>
                                          </p:val>
                                        </p:tav>
                                      </p:tavLst>
                                    </p:anim>
                                    <p:anim calcmode="lin" valueType="num">
                                      <p:cBhvr>
                                        <p:cTn id="22" dur="1000" fill="hold"/>
                                        <p:tgtEl>
                                          <p:spTgt spid="9"/>
                                        </p:tgtEl>
                                        <p:attrNameLst>
                                          <p:attrName>style.rotation</p:attrName>
                                        </p:attrNameLst>
                                      </p:cBhvr>
                                      <p:tavLst>
                                        <p:tav tm="0">
                                          <p:val>
                                            <p:fltVal val="90"/>
                                          </p:val>
                                        </p:tav>
                                        <p:tav tm="100000">
                                          <p:val>
                                            <p:fltVal val="0"/>
                                          </p:val>
                                        </p:tav>
                                      </p:tavLst>
                                    </p:anim>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3ABF03-2A82-4B73-961C-0845FC34E24B}"/>
              </a:ext>
            </a:extLst>
          </p:cNvPr>
          <p:cNvSpPr txBox="1"/>
          <p:nvPr/>
        </p:nvSpPr>
        <p:spPr>
          <a:xfrm>
            <a:off x="131298" y="180092"/>
            <a:ext cx="11929403" cy="3970318"/>
          </a:xfrm>
          <a:prstGeom prst="rect">
            <a:avLst/>
          </a:prstGeom>
          <a:noFill/>
        </p:spPr>
        <p:txBody>
          <a:bodyPr wrap="square">
            <a:spAutoFit/>
          </a:bodyPr>
          <a:lstStyle/>
          <a:p>
            <a:r>
              <a:rPr lang="en-US" sz="3600" b="0" i="0" u="none" strike="noStrike" baseline="0" dirty="0">
                <a:latin typeface="Times New Roman" panose="02020603050405020304" pitchFamily="18" charset="0"/>
              </a:rPr>
              <a:t>3. By combining all this layers we are going to implement our secure framework to avoid shoulder surfing and thermal tracking attacks. In our frame works there is no physical entry of password so we are completely avoiding the shoulder surfing and thermal tracking attacks. For the first layer security we are using Deep Learning algorithm., for the second layer we are using OpenCV. </a:t>
            </a:r>
            <a:endParaRPr lang="en-IN" sz="3600" dirty="0"/>
          </a:p>
        </p:txBody>
      </p:sp>
      <p:pic>
        <p:nvPicPr>
          <p:cNvPr id="8" name="Picture 7" descr="Image result for eye blink password authentication">
            <a:extLst>
              <a:ext uri="{FF2B5EF4-FFF2-40B4-BE49-F238E27FC236}">
                <a16:creationId xmlns:a16="http://schemas.microsoft.com/office/drawing/2014/main" id="{6D20265F-70E2-433B-BB1B-DD714735AFAD}"/>
              </a:ext>
            </a:extLst>
          </p:cNvPr>
          <p:cNvPicPr/>
          <p:nvPr/>
        </p:nvPicPr>
        <p:blipFill>
          <a:blip r:embed="rId2" cstate="print"/>
          <a:srcRect/>
          <a:stretch>
            <a:fillRect/>
          </a:stretch>
        </p:blipFill>
        <p:spPr bwMode="auto">
          <a:xfrm>
            <a:off x="3179299" y="3641090"/>
            <a:ext cx="5528604" cy="3216910"/>
          </a:xfrm>
          <a:prstGeom prst="rect">
            <a:avLst/>
          </a:prstGeom>
          <a:noFill/>
          <a:ln w="9525">
            <a:noFill/>
            <a:miter lim="800000"/>
            <a:headEnd/>
            <a:tailEnd/>
          </a:ln>
        </p:spPr>
      </p:pic>
    </p:spTree>
    <p:extLst>
      <p:ext uri="{BB962C8B-B14F-4D97-AF65-F5344CB8AC3E}">
        <p14:creationId xmlns:p14="http://schemas.microsoft.com/office/powerpoint/2010/main" val="304476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42281-9D76-4BAF-8A96-E69063A703D4}"/>
              </a:ext>
            </a:extLst>
          </p:cNvPr>
          <p:cNvSpPr txBox="1"/>
          <p:nvPr/>
        </p:nvSpPr>
        <p:spPr>
          <a:xfrm>
            <a:off x="56271" y="0"/>
            <a:ext cx="12079458" cy="6801862"/>
          </a:xfrm>
          <a:prstGeom prst="rect">
            <a:avLst/>
          </a:prstGeom>
          <a:noFill/>
        </p:spPr>
        <p:txBody>
          <a:bodyPr wrap="square">
            <a:spAutoFit/>
          </a:bodyPr>
          <a:lstStyle/>
          <a:p>
            <a:pPr algn="ctr"/>
            <a:r>
              <a:rPr lang="en-IN" sz="4400" b="1" i="0" u="none" strike="noStrike" baseline="0" dirty="0">
                <a:solidFill>
                  <a:schemeClr val="accent2">
                    <a:lumMod val="60000"/>
                    <a:lumOff val="40000"/>
                  </a:schemeClr>
                </a:solidFill>
                <a:latin typeface="Times New Roman" panose="02020603050405020304" pitchFamily="18" charset="0"/>
              </a:rPr>
              <a:t>METHADOLOGY</a:t>
            </a:r>
            <a:endParaRPr lang="en-IN" sz="3200" b="0" i="0" u="none" strike="noStrike" baseline="0" dirty="0">
              <a:solidFill>
                <a:schemeClr val="accent2">
                  <a:lumMod val="60000"/>
                  <a:lumOff val="40000"/>
                </a:schemeClr>
              </a:solidFill>
              <a:latin typeface="Times New Roman" panose="02020603050405020304" pitchFamily="18" charset="0"/>
            </a:endParaRPr>
          </a:p>
          <a:p>
            <a:r>
              <a:rPr lang="en-IN" sz="4000" b="1" i="0" u="none" strike="noStrike" baseline="0" dirty="0">
                <a:solidFill>
                  <a:schemeClr val="accent1">
                    <a:lumMod val="60000"/>
                    <a:lumOff val="40000"/>
                  </a:schemeClr>
                </a:solidFill>
                <a:latin typeface="Times New Roman" panose="02020603050405020304" pitchFamily="18" charset="0"/>
              </a:rPr>
              <a:t>Face Recognition Using CNN: </a:t>
            </a:r>
            <a:endParaRPr lang="en-IN" sz="4000" b="0" i="0" u="none" strike="noStrike" baseline="0" dirty="0">
              <a:solidFill>
                <a:schemeClr val="accent1">
                  <a:lumMod val="60000"/>
                  <a:lumOff val="40000"/>
                </a:schemeClr>
              </a:solidFill>
              <a:latin typeface="Times New Roman" panose="02020603050405020304" pitchFamily="18" charset="0"/>
            </a:endParaRPr>
          </a:p>
          <a:p>
            <a:r>
              <a:rPr lang="en-US" sz="3200" b="1" i="0" u="none" strike="noStrike" baseline="0" dirty="0">
                <a:solidFill>
                  <a:schemeClr val="accent3">
                    <a:lumMod val="60000"/>
                    <a:lumOff val="40000"/>
                  </a:schemeClr>
                </a:solidFill>
                <a:latin typeface="Times New Roman" panose="02020603050405020304" pitchFamily="18" charset="0"/>
              </a:rPr>
              <a:t>Face recognition is actually a sequence of several related steps: </a:t>
            </a:r>
            <a:endParaRPr lang="en-US" sz="3200" b="0" i="0" u="none" strike="noStrike" baseline="0" dirty="0">
              <a:solidFill>
                <a:schemeClr val="accent3">
                  <a:lumMod val="60000"/>
                  <a:lumOff val="40000"/>
                </a:schemeClr>
              </a:solidFill>
              <a:latin typeface="Times New Roman" panose="02020603050405020304" pitchFamily="18" charset="0"/>
            </a:endParaRPr>
          </a:p>
          <a:p>
            <a:r>
              <a:rPr lang="en-US" sz="3200" b="1" i="0" u="none" strike="noStrike" baseline="0" dirty="0">
                <a:latin typeface="Times New Roman" panose="02020603050405020304" pitchFamily="18" charset="0"/>
              </a:rPr>
              <a:t>1. First, </a:t>
            </a:r>
            <a:r>
              <a:rPr lang="en-US" sz="3200" b="0" i="0" u="none" strike="noStrike" baseline="0" dirty="0">
                <a:latin typeface="Times New Roman" panose="02020603050405020304" pitchFamily="18" charset="0"/>
              </a:rPr>
              <a:t>you need to look at the image and find all the faces on it </a:t>
            </a:r>
          </a:p>
          <a:p>
            <a:r>
              <a:rPr lang="en-US" sz="3200" b="1" i="0" u="none" strike="noStrike" baseline="0" dirty="0">
                <a:latin typeface="Times New Roman" panose="02020603050405020304" pitchFamily="18" charset="0"/>
              </a:rPr>
              <a:t>2. Secondly, </a:t>
            </a:r>
            <a:r>
              <a:rPr lang="en-US" sz="3200" b="0" i="0" u="none" strike="noStrike" baseline="0" dirty="0">
                <a:latin typeface="Times New Roman" panose="02020603050405020304" pitchFamily="18" charset="0"/>
              </a:rPr>
              <a:t>it is necessary to focus on each face and determine that, despite the unnatural turn of the face or poor lighting, it is the same person. </a:t>
            </a:r>
          </a:p>
          <a:p>
            <a:r>
              <a:rPr lang="en-US" sz="3200" b="1" i="0" u="none" strike="noStrike" baseline="0" dirty="0">
                <a:latin typeface="Times New Roman" panose="02020603050405020304" pitchFamily="18" charset="0"/>
              </a:rPr>
              <a:t>3. Thirdly, </a:t>
            </a:r>
            <a:r>
              <a:rPr lang="en-US" sz="3200" b="0" i="0" u="none" strike="noStrike" baseline="0" dirty="0">
                <a:latin typeface="Times New Roman" panose="02020603050405020304" pitchFamily="18" charset="0"/>
              </a:rPr>
              <a:t>it is necessary to highlight the unique characteristics of the face, which can be used to distinguish it from other people — for example, the size of the eyes, the elongation of the face, etc. </a:t>
            </a:r>
          </a:p>
          <a:p>
            <a:r>
              <a:rPr lang="en-US" sz="3200" b="1" i="0" u="none" strike="noStrike" baseline="0" dirty="0">
                <a:latin typeface="Times New Roman" panose="02020603050405020304" pitchFamily="18" charset="0"/>
              </a:rPr>
              <a:t>4. In conclusion, </a:t>
            </a:r>
            <a:r>
              <a:rPr lang="en-US" sz="3200" b="0" i="0" u="none" strike="noStrike" baseline="0" dirty="0">
                <a:latin typeface="Times New Roman" panose="02020603050405020304" pitchFamily="18" charset="0"/>
              </a:rPr>
              <a:t>it is necessary to compare these unique characteristics of the face with the characteristics of other people you know to determine the name of the person. </a:t>
            </a:r>
            <a:endParaRPr lang="en-IN" sz="3200" dirty="0"/>
          </a:p>
        </p:txBody>
      </p:sp>
    </p:spTree>
    <p:extLst>
      <p:ext uri="{BB962C8B-B14F-4D97-AF65-F5344CB8AC3E}">
        <p14:creationId xmlns:p14="http://schemas.microsoft.com/office/powerpoint/2010/main" val="137455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D7C15-CEEB-449E-A43A-893412852CA6}"/>
              </a:ext>
            </a:extLst>
          </p:cNvPr>
          <p:cNvSpPr txBox="1"/>
          <p:nvPr/>
        </p:nvSpPr>
        <p:spPr>
          <a:xfrm>
            <a:off x="117231" y="335845"/>
            <a:ext cx="11957538" cy="6186309"/>
          </a:xfrm>
          <a:prstGeom prst="rect">
            <a:avLst/>
          </a:prstGeom>
          <a:noFill/>
        </p:spPr>
        <p:txBody>
          <a:bodyPr wrap="square">
            <a:spAutoFit/>
          </a:bodyPr>
          <a:lstStyle/>
          <a:p>
            <a:r>
              <a:rPr lang="en-IN" sz="4400" b="1" i="0" u="none" strike="noStrike" baseline="0" dirty="0">
                <a:solidFill>
                  <a:schemeClr val="accent3">
                    <a:lumMod val="60000"/>
                    <a:lumOff val="40000"/>
                  </a:schemeClr>
                </a:solidFill>
                <a:latin typeface="Times New Roman" panose="02020603050405020304" pitchFamily="18" charset="0"/>
              </a:rPr>
              <a:t>Eye Blink Password Generation: </a:t>
            </a:r>
            <a:endParaRPr lang="en-IN" sz="4400" b="0" i="0" u="none" strike="noStrike" baseline="0" dirty="0">
              <a:solidFill>
                <a:schemeClr val="accent3">
                  <a:lumMod val="60000"/>
                  <a:lumOff val="40000"/>
                </a:schemeClr>
              </a:solidFill>
              <a:latin typeface="Times New Roman" panose="02020603050405020304" pitchFamily="18" charset="0"/>
            </a:endParaRPr>
          </a:p>
          <a:p>
            <a:r>
              <a:rPr lang="en-US" sz="3200" b="0" i="0" u="none" strike="noStrike" baseline="0" dirty="0">
                <a:latin typeface="Times New Roman" panose="02020603050405020304" pitchFamily="18" charset="0"/>
              </a:rPr>
              <a:t>This is the second layer authentication in our project we are displaying the digital keyboard on the screen. One cursor will keep moving in the digital numeric keyboard when user blinks eye system will generate the PIN number from collect the sequence of numbers which user blinks eye. we are using the web camera to monitor eye moments. We are using OpenCV to detects eye </a:t>
            </a:r>
            <a:r>
              <a:rPr lang="en-US" sz="3200" b="0" i="0" u="none" strike="noStrike" baseline="0" dirty="0" err="1">
                <a:latin typeface="Times New Roman" panose="02020603050405020304" pitchFamily="18" charset="0"/>
              </a:rPr>
              <a:t>blink.We</a:t>
            </a:r>
            <a:r>
              <a:rPr lang="en-US" sz="3200" b="0" i="0" u="none" strike="noStrike" baseline="0" dirty="0">
                <a:latin typeface="Times New Roman" panose="02020603050405020304" pitchFamily="18" charset="0"/>
              </a:rPr>
              <a:t> are going to build upon this knowledge and develop a computer vision application that is capable of detecting and counting blinks in video streams using facial landmarks and </a:t>
            </a:r>
            <a:r>
              <a:rPr lang="en-US" sz="3200" b="0" i="0" u="none" strike="noStrike" baseline="0" dirty="0" err="1">
                <a:latin typeface="Times New Roman" panose="02020603050405020304" pitchFamily="18" charset="0"/>
              </a:rPr>
              <a:t>OpenCV.To</a:t>
            </a:r>
            <a:r>
              <a:rPr lang="en-US" sz="3200" b="0" i="0" u="none" strike="noStrike" baseline="0" dirty="0">
                <a:latin typeface="Times New Roman" panose="02020603050405020304" pitchFamily="18" charset="0"/>
              </a:rPr>
              <a:t> build our blink detector, we’ll be computing a metric called the eye aspect ratio (EAR). </a:t>
            </a:r>
          </a:p>
          <a:p>
            <a:endParaRPr lang="en-US" sz="32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98236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624B9-9847-4206-907E-F65CC1EED49A}"/>
              </a:ext>
            </a:extLst>
          </p:cNvPr>
          <p:cNvSpPr txBox="1"/>
          <p:nvPr/>
        </p:nvSpPr>
        <p:spPr>
          <a:xfrm>
            <a:off x="0" y="612844"/>
            <a:ext cx="12192000" cy="5632311"/>
          </a:xfrm>
          <a:prstGeom prst="rect">
            <a:avLst/>
          </a:prstGeom>
          <a:noFill/>
        </p:spPr>
        <p:txBody>
          <a:bodyPr wrap="square">
            <a:spAutoFit/>
          </a:bodyPr>
          <a:lstStyle/>
          <a:p>
            <a:r>
              <a:rPr lang="en-US" sz="3600" b="0" i="0" u="none" strike="noStrike" baseline="0" dirty="0">
                <a:latin typeface="Times New Roman" panose="02020603050405020304" pitchFamily="18" charset="0"/>
              </a:rPr>
              <a:t>Unlike traditional image processing methods for computing blinks which typically involve some combination of: </a:t>
            </a:r>
          </a:p>
          <a:p>
            <a:endParaRPr lang="en-US" sz="3600" b="0" i="0" u="none" strike="noStrike" baseline="0" dirty="0">
              <a:latin typeface="Times New Roman" panose="02020603050405020304" pitchFamily="18" charset="0"/>
            </a:endParaRPr>
          </a:p>
          <a:p>
            <a:r>
              <a:rPr lang="en-IN" sz="3600" b="1" i="0" u="none" strike="noStrike" baseline="0" dirty="0">
                <a:latin typeface="Times New Roman" panose="02020603050405020304" pitchFamily="18" charset="0"/>
              </a:rPr>
              <a:t>1.</a:t>
            </a:r>
            <a:r>
              <a:rPr lang="en-IN" sz="3600" b="0" i="0" u="none" strike="noStrike" baseline="0" dirty="0">
                <a:latin typeface="Times New Roman" panose="02020603050405020304" pitchFamily="18" charset="0"/>
              </a:rPr>
              <a:t> Eye localization. </a:t>
            </a:r>
          </a:p>
          <a:p>
            <a:r>
              <a:rPr lang="en-US" sz="3600" b="1" i="0" u="none" strike="noStrike" baseline="0" dirty="0">
                <a:latin typeface="Times New Roman" panose="02020603050405020304" pitchFamily="18" charset="0"/>
              </a:rPr>
              <a:t>2. </a:t>
            </a:r>
            <a:r>
              <a:rPr lang="en-US" sz="3600" b="0" i="0" u="none" strike="noStrike" baseline="0" dirty="0">
                <a:latin typeface="Times New Roman" panose="02020603050405020304" pitchFamily="18" charset="0"/>
              </a:rPr>
              <a:t>Thresholding to find the whites of the eyes. </a:t>
            </a:r>
          </a:p>
          <a:p>
            <a:r>
              <a:rPr lang="en-US" sz="3600" b="1" i="0" u="none" strike="noStrike" baseline="0" dirty="0">
                <a:latin typeface="Times New Roman" panose="02020603050405020304" pitchFamily="18" charset="0"/>
              </a:rPr>
              <a:t>3. </a:t>
            </a:r>
            <a:r>
              <a:rPr lang="en-US" sz="3600" b="0" i="0" u="none" strike="noStrike" baseline="0" dirty="0">
                <a:latin typeface="Times New Roman" panose="02020603050405020304" pitchFamily="18" charset="0"/>
              </a:rPr>
              <a:t>Determining if the “white” region of the eyes disappears for a period of time (indicating a blink). </a:t>
            </a:r>
          </a:p>
          <a:p>
            <a:r>
              <a:rPr lang="en-US" sz="3600" b="1" i="0" u="none" strike="noStrike" baseline="0" dirty="0">
                <a:latin typeface="Times New Roman" panose="02020603050405020304" pitchFamily="18" charset="0"/>
              </a:rPr>
              <a:t>4. </a:t>
            </a:r>
            <a:r>
              <a:rPr lang="en-US" sz="3600" b="0" i="0" u="none" strike="noStrike" baseline="0" dirty="0">
                <a:latin typeface="Times New Roman" panose="02020603050405020304" pitchFamily="18" charset="0"/>
              </a:rPr>
              <a:t>The eye aspect ratio is instead a much more elegant solution that involves a very simple calculation based on the ratio of distances between facial landmarks of the eyes. </a:t>
            </a:r>
            <a:endParaRPr lang="en-IN" sz="3600"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35920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FA337-A146-4E7D-AAB6-3AB968AE43F6}"/>
              </a:ext>
            </a:extLst>
          </p:cNvPr>
          <p:cNvSpPr txBox="1"/>
          <p:nvPr/>
        </p:nvSpPr>
        <p:spPr>
          <a:xfrm>
            <a:off x="98474" y="801858"/>
            <a:ext cx="12192000" cy="3631763"/>
          </a:xfrm>
          <a:prstGeom prst="rect">
            <a:avLst/>
          </a:prstGeom>
          <a:noFill/>
        </p:spPr>
        <p:txBody>
          <a:bodyPr wrap="square">
            <a:spAutoFit/>
          </a:bodyPr>
          <a:lstStyle/>
          <a:p>
            <a:r>
              <a:rPr lang="en-IN" sz="5400" b="1" i="0" u="none" strike="noStrike" baseline="0" dirty="0">
                <a:solidFill>
                  <a:schemeClr val="accent3">
                    <a:lumMod val="60000"/>
                    <a:lumOff val="40000"/>
                  </a:schemeClr>
                </a:solidFill>
                <a:latin typeface="Times New Roman" panose="02020603050405020304" pitchFamily="18" charset="0"/>
              </a:rPr>
              <a:t>OTP Generation and Verification: </a:t>
            </a:r>
            <a:endParaRPr lang="en-IN" sz="5400" b="0" i="0" u="none" strike="noStrike" baseline="0" dirty="0">
              <a:solidFill>
                <a:schemeClr val="accent3">
                  <a:lumMod val="60000"/>
                  <a:lumOff val="40000"/>
                </a:schemeClr>
              </a:solidFill>
              <a:latin typeface="Times New Roman" panose="02020603050405020304" pitchFamily="18" charset="0"/>
            </a:endParaRPr>
          </a:p>
          <a:p>
            <a:r>
              <a:rPr lang="en-US" sz="4400" b="0" i="0" u="none" strike="noStrike" baseline="0" dirty="0">
                <a:latin typeface="Times New Roman" panose="02020603050405020304" pitchFamily="18" charset="0"/>
              </a:rPr>
              <a:t>This is the third level of security we are using the random numbers to generate the </a:t>
            </a:r>
            <a:r>
              <a:rPr lang="en-US" sz="4400" b="0" i="0" u="none" strike="noStrike" baseline="0" dirty="0" err="1">
                <a:latin typeface="Times New Roman" panose="02020603050405020304" pitchFamily="18" charset="0"/>
              </a:rPr>
              <a:t>otp</a:t>
            </a:r>
            <a:r>
              <a:rPr lang="en-US" sz="4400" b="0" i="0" u="none" strike="noStrike" baseline="0" dirty="0">
                <a:latin typeface="Times New Roman" panose="02020603050405020304" pitchFamily="18" charset="0"/>
              </a:rPr>
              <a:t> and send to users email/ mobile number using the </a:t>
            </a:r>
            <a:r>
              <a:rPr lang="en-US" sz="4400" b="0" i="0" u="none" strike="noStrike" baseline="0" dirty="0" err="1">
                <a:latin typeface="Times New Roman" panose="02020603050405020304" pitchFamily="18" charset="0"/>
              </a:rPr>
              <a:t>otp</a:t>
            </a:r>
            <a:r>
              <a:rPr lang="en-US" sz="4400" b="0" i="0" u="none" strike="noStrike" baseline="0" dirty="0">
                <a:latin typeface="Times New Roman" panose="02020603050405020304" pitchFamily="18" charset="0"/>
              </a:rPr>
              <a:t> we can secure our accounts. </a:t>
            </a:r>
            <a:endParaRPr lang="en-IN" sz="4400" dirty="0"/>
          </a:p>
        </p:txBody>
      </p:sp>
    </p:spTree>
    <p:extLst>
      <p:ext uri="{BB962C8B-B14F-4D97-AF65-F5344CB8AC3E}">
        <p14:creationId xmlns:p14="http://schemas.microsoft.com/office/powerpoint/2010/main" val="17788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CBAB-9912-4CF7-A40F-CA74DCFF16B4}"/>
              </a:ext>
            </a:extLst>
          </p:cNvPr>
          <p:cNvSpPr txBox="1">
            <a:spLocks/>
          </p:cNvSpPr>
          <p:nvPr/>
        </p:nvSpPr>
        <p:spPr>
          <a:xfrm>
            <a:off x="2395977" y="202079"/>
            <a:ext cx="7904387" cy="7657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2">
                    <a:lumMod val="60000"/>
                    <a:lumOff val="40000"/>
                  </a:schemeClr>
                </a:solidFill>
                <a:latin typeface="Times New Roman" pitchFamily="18" charset="0"/>
                <a:cs typeface="Times New Roman" pitchFamily="18" charset="0"/>
              </a:rPr>
              <a:t>TOOLS AND TECHNOLOGY</a:t>
            </a:r>
            <a:endParaRPr lang="en-IN" sz="4400"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4A81ABE4-0D48-4C8A-94E2-F22C508C0111}"/>
              </a:ext>
            </a:extLst>
          </p:cNvPr>
          <p:cNvSpPr txBox="1">
            <a:spLocks/>
          </p:cNvSpPr>
          <p:nvPr/>
        </p:nvSpPr>
        <p:spPr>
          <a:xfrm>
            <a:off x="392931" y="1230221"/>
            <a:ext cx="11406138" cy="518464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sz="2400" b="1" dirty="0">
                <a:solidFill>
                  <a:schemeClr val="accent3">
                    <a:lumMod val="60000"/>
                    <a:lumOff val="40000"/>
                  </a:schemeClr>
                </a:solidFill>
                <a:latin typeface="Times New Roman" panose="02020603050405020304" pitchFamily="18" charset="0"/>
                <a:cs typeface="Times New Roman" panose="02020603050405020304" pitchFamily="18" charset="0"/>
              </a:rPr>
              <a:t>Hardware requirement:</a:t>
            </a: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0" i="0" u="none" strike="noStrike" baseline="0" dirty="0">
                <a:solidFill>
                  <a:schemeClr val="tx1"/>
                </a:solidFill>
                <a:latin typeface="Times New Roman" panose="02020603050405020304" pitchFamily="18" charset="0"/>
              </a:rPr>
              <a:t>   </a:t>
            </a:r>
            <a:r>
              <a:rPr lang="en-IN" sz="1800" b="0" i="0" u="none" strike="noStrike" baseline="0" dirty="0">
                <a:solidFill>
                  <a:schemeClr val="tx1"/>
                </a:solidFill>
                <a:latin typeface="Times New Roman" panose="02020603050405020304" pitchFamily="18" charset="0"/>
              </a:rPr>
              <a:t>Processor Type </a:t>
            </a:r>
            <a:r>
              <a:rPr lang="en-IN" sz="1600" b="0" i="0" u="none" strike="noStrike" baseline="0" dirty="0">
                <a:solidFill>
                  <a:schemeClr val="tx1"/>
                </a:solidFill>
                <a:latin typeface="Times New Roman" panose="02020603050405020304" pitchFamily="18" charset="0"/>
              </a:rPr>
              <a:t>	: Intel Core TM – i5 	</a:t>
            </a:r>
          </a:p>
          <a:p>
            <a:r>
              <a:rPr lang="en-IN" sz="1800" b="0" i="0" u="none" strike="noStrike" baseline="0" dirty="0">
                <a:solidFill>
                  <a:schemeClr val="tx1"/>
                </a:solidFill>
                <a:latin typeface="Times New Roman" panose="02020603050405020304" pitchFamily="18" charset="0"/>
              </a:rPr>
              <a:t>• 	Speed 				: 2.4 GHZ 	</a:t>
            </a:r>
          </a:p>
          <a:p>
            <a:r>
              <a:rPr lang="en-IN" sz="1800" b="0" i="0" u="none" strike="noStrike" baseline="0" dirty="0">
                <a:solidFill>
                  <a:schemeClr val="tx1"/>
                </a:solidFill>
                <a:latin typeface="Times New Roman" panose="02020603050405020304" pitchFamily="18" charset="0"/>
              </a:rPr>
              <a:t>• 	RAM 				: 8 GB RAM 	</a:t>
            </a:r>
          </a:p>
          <a:p>
            <a:r>
              <a:rPr lang="en-IN" sz="1800" b="0" i="0" u="none" strike="noStrike" baseline="0" dirty="0">
                <a:solidFill>
                  <a:schemeClr val="tx1"/>
                </a:solidFill>
                <a:latin typeface="Times New Roman" panose="02020603050405020304" pitchFamily="18" charset="0"/>
              </a:rPr>
              <a:t>• 	Hard disk 			: 80 GB HDD 	</a:t>
            </a:r>
          </a:p>
          <a:p>
            <a:endParaRPr lang="en-IN" sz="1800" b="0" i="0" u="none" strike="noStrike" baseline="0" dirty="0">
              <a:solidFill>
                <a:schemeClr val="tx1"/>
              </a:solidFill>
              <a:latin typeface="Times New Roman" panose="02020603050405020304" pitchFamily="18" charset="0"/>
            </a:endParaRPr>
          </a:p>
          <a:p>
            <a:r>
              <a:rPr lang="en-US" sz="2400" b="1" dirty="0">
                <a:solidFill>
                  <a:schemeClr val="accent3">
                    <a:lumMod val="60000"/>
                    <a:lumOff val="40000"/>
                  </a:schemeClr>
                </a:solidFill>
                <a:latin typeface="Times New Roman" panose="02020603050405020304" pitchFamily="18" charset="0"/>
                <a:cs typeface="Times New Roman" panose="02020603050405020304" pitchFamily="18" charset="0"/>
              </a:rPr>
              <a:t>Software requirement:</a:t>
            </a:r>
            <a:endParaRPr lang="en-IN" sz="2400" dirty="0">
              <a:solidFill>
                <a:schemeClr val="accent3">
                  <a:lumMod val="60000"/>
                  <a:lumOff val="4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rPr>
              <a:t>   </a:t>
            </a:r>
            <a:r>
              <a:rPr lang="en-IN" sz="1800" b="0" i="0" u="none" strike="noStrike" baseline="0" dirty="0">
                <a:solidFill>
                  <a:schemeClr val="tx1"/>
                </a:solidFill>
                <a:latin typeface="Times New Roman" panose="02020603050405020304" pitchFamily="18" charset="0"/>
              </a:rPr>
              <a:t>Operating System 		: Windows 64-bit 	</a:t>
            </a:r>
          </a:p>
          <a:p>
            <a:r>
              <a:rPr lang="en-IN" sz="1800" b="0" i="0" u="none" strike="noStrike" baseline="0" dirty="0">
                <a:solidFill>
                  <a:schemeClr val="tx1"/>
                </a:solidFill>
                <a:latin typeface="Times New Roman" panose="02020603050405020304" pitchFamily="18" charset="0"/>
              </a:rPr>
              <a:t>• 	Technology 				: Python 	</a:t>
            </a:r>
          </a:p>
          <a:p>
            <a:r>
              <a:rPr lang="en-IN" sz="1800" b="0" i="0" u="none" strike="noStrike" baseline="0" dirty="0">
                <a:solidFill>
                  <a:schemeClr val="tx1"/>
                </a:solidFill>
                <a:latin typeface="Times New Roman" panose="02020603050405020304" pitchFamily="18" charset="0"/>
              </a:rPr>
              <a:t>• 	IDE 							: Python IDLE 	</a:t>
            </a:r>
          </a:p>
          <a:p>
            <a:r>
              <a:rPr lang="en-IN" sz="1800" b="0" i="0" u="none" strike="noStrike" baseline="0" dirty="0">
                <a:solidFill>
                  <a:schemeClr val="tx1"/>
                </a:solidFill>
                <a:latin typeface="Times New Roman" panose="02020603050405020304" pitchFamily="18" charset="0"/>
              </a:rPr>
              <a:t>• 	Tools 						: Anaconda 	</a:t>
            </a:r>
          </a:p>
          <a:p>
            <a:r>
              <a:rPr lang="en-IN" sz="1800" b="0" i="0" u="none" strike="noStrike" baseline="0" dirty="0">
                <a:solidFill>
                  <a:schemeClr val="tx1"/>
                </a:solidFill>
                <a:latin typeface="Times New Roman" panose="02020603050405020304" pitchFamily="18" charset="0"/>
              </a:rPr>
              <a:t>• 	Python Version 			: Python 3.6 	</a:t>
            </a:r>
          </a:p>
          <a:p>
            <a:endParaRPr lang="en-IN" dirty="0"/>
          </a:p>
        </p:txBody>
      </p:sp>
      <p:pic>
        <p:nvPicPr>
          <p:cNvPr id="5" name="Picture 4">
            <a:extLst>
              <a:ext uri="{FF2B5EF4-FFF2-40B4-BE49-F238E27FC236}">
                <a16:creationId xmlns:a16="http://schemas.microsoft.com/office/drawing/2014/main" id="{C96948B4-FE39-4125-BA02-375BE0ED9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043" y="1949474"/>
            <a:ext cx="3162960" cy="3002354"/>
          </a:xfrm>
          <a:prstGeom prst="rect">
            <a:avLst/>
          </a:prstGeom>
        </p:spPr>
      </p:pic>
    </p:spTree>
    <p:extLst>
      <p:ext uri="{BB962C8B-B14F-4D97-AF65-F5344CB8AC3E}">
        <p14:creationId xmlns:p14="http://schemas.microsoft.com/office/powerpoint/2010/main" val="12694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287FC-F9ED-4CFC-B9AC-499315AC5FEA}"/>
              </a:ext>
            </a:extLst>
          </p:cNvPr>
          <p:cNvSpPr txBox="1"/>
          <p:nvPr/>
        </p:nvSpPr>
        <p:spPr>
          <a:xfrm>
            <a:off x="291318" y="1057645"/>
            <a:ext cx="11609364" cy="5016758"/>
          </a:xfrm>
          <a:prstGeom prst="rect">
            <a:avLst/>
          </a:prstGeom>
          <a:noFill/>
        </p:spPr>
        <p:txBody>
          <a:bodyPr wrap="square">
            <a:spAutoFit/>
          </a:bodyPr>
          <a:lstStyle/>
          <a:p>
            <a:r>
              <a:rPr lang="en-US" sz="3200" dirty="0">
                <a:effectLst/>
                <a:latin typeface="Times New Roman" panose="02020603050405020304" pitchFamily="18" charset="0"/>
                <a:ea typeface="Calibri" panose="020F0502020204030204" pitchFamily="34" charset="0"/>
              </a:rPr>
              <a:t>Real-time eye and iris tracking is important for hands off gaze-based password entry, instrument control by paraplegic patients, Internet user studies, as well as homeland security applications. Eye detection refers to finding eye features in a single frame. Eye tracking is achieved by detecting the same eye features across multiple image frames and correlating them to a particular eye. </a:t>
            </a:r>
          </a:p>
          <a:p>
            <a:r>
              <a:rPr lang="en-US" sz="3200" dirty="0">
                <a:effectLst/>
                <a:latin typeface="Times New Roman" panose="02020603050405020304" pitchFamily="18" charset="0"/>
                <a:ea typeface="Calibri" panose="020F0502020204030204" pitchFamily="34" charset="0"/>
              </a:rPr>
              <a:t>The algorithms are tested for eye detection and tracking under different conditions including different angles of the face, head motion speed, and eye occlusions to determine their usability for the proposed applications. </a:t>
            </a:r>
            <a:endParaRPr lang="en-IN" sz="3200" dirty="0"/>
          </a:p>
        </p:txBody>
      </p:sp>
      <p:sp>
        <p:nvSpPr>
          <p:cNvPr id="7" name="TextBox 6">
            <a:extLst>
              <a:ext uri="{FF2B5EF4-FFF2-40B4-BE49-F238E27FC236}">
                <a16:creationId xmlns:a16="http://schemas.microsoft.com/office/drawing/2014/main" id="{C0DF3935-9D46-4972-BE0C-0E39A5D0627D}"/>
              </a:ext>
            </a:extLst>
          </p:cNvPr>
          <p:cNvSpPr txBox="1"/>
          <p:nvPr/>
        </p:nvSpPr>
        <p:spPr>
          <a:xfrm>
            <a:off x="4103663" y="181094"/>
            <a:ext cx="3984674" cy="769441"/>
          </a:xfrm>
          <a:prstGeom prst="rect">
            <a:avLst/>
          </a:prstGeom>
          <a:noFill/>
        </p:spPr>
        <p:txBody>
          <a:bodyPr wrap="square">
            <a:spAutoFit/>
          </a:bodyPr>
          <a:lstStyle/>
          <a:p>
            <a:r>
              <a:rPr lang="en-US" sz="4400" b="1" dirty="0">
                <a:solidFill>
                  <a:schemeClr val="accent2">
                    <a:lumMod val="60000"/>
                    <a:lumOff val="40000"/>
                  </a:schemeClr>
                </a:solidFill>
                <a:effectLst/>
                <a:latin typeface="Times New Roman" panose="02020603050405020304" pitchFamily="18" charset="0"/>
                <a:ea typeface="Calibri" panose="020F0502020204030204" pitchFamily="34" charset="0"/>
              </a:rPr>
              <a:t>CONCLUSION</a:t>
            </a:r>
          </a:p>
        </p:txBody>
      </p:sp>
    </p:spTree>
    <p:extLst>
      <p:ext uri="{BB962C8B-B14F-4D97-AF65-F5344CB8AC3E}">
        <p14:creationId xmlns:p14="http://schemas.microsoft.com/office/powerpoint/2010/main" val="9691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97FCA-7267-4AB8-8496-F0F8BD64B003}"/>
              </a:ext>
            </a:extLst>
          </p:cNvPr>
          <p:cNvSpPr txBox="1">
            <a:spLocks/>
          </p:cNvSpPr>
          <p:nvPr/>
        </p:nvSpPr>
        <p:spPr>
          <a:xfrm>
            <a:off x="1487668" y="0"/>
            <a:ext cx="8911687" cy="950166"/>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accent2">
                    <a:lumMod val="60000"/>
                    <a:lumOff val="40000"/>
                  </a:schemeClr>
                </a:solidFill>
                <a:latin typeface="Times New Roman" panose="02020603050405020304" pitchFamily="18" charset="0"/>
                <a:cs typeface="Times New Roman" panose="02020603050405020304" pitchFamily="18" charset="0"/>
              </a:rPr>
              <a:t>SCOPE</a:t>
            </a:r>
          </a:p>
        </p:txBody>
      </p:sp>
      <p:sp>
        <p:nvSpPr>
          <p:cNvPr id="4" name="TextBox 3">
            <a:extLst>
              <a:ext uri="{FF2B5EF4-FFF2-40B4-BE49-F238E27FC236}">
                <a16:creationId xmlns:a16="http://schemas.microsoft.com/office/drawing/2014/main" id="{9AC44A8D-BEE3-4223-88DA-9D156F7A3854}"/>
              </a:ext>
            </a:extLst>
          </p:cNvPr>
          <p:cNvSpPr txBox="1"/>
          <p:nvPr/>
        </p:nvSpPr>
        <p:spPr>
          <a:xfrm>
            <a:off x="124265" y="1158297"/>
            <a:ext cx="11943470" cy="3785652"/>
          </a:xfrm>
          <a:prstGeom prst="rect">
            <a:avLst/>
          </a:prstGeom>
          <a:noFill/>
        </p:spPr>
        <p:txBody>
          <a:bodyPr wrap="square">
            <a:spAutoFit/>
          </a:bodyPr>
          <a:lstStyle/>
          <a:p>
            <a:r>
              <a:rPr lang="en-US" sz="4000" dirty="0">
                <a:effectLst/>
                <a:latin typeface="Times New Roman" panose="02020603050405020304" pitchFamily="18" charset="0"/>
                <a:ea typeface="Calibri" panose="020F0502020204030204" pitchFamily="34" charset="0"/>
              </a:rPr>
              <a:t>The scope of the project is to provide a researchers proposed a three layered security framework to secure PIN numbers, where users can enter the password by blinking the eye at the suitable symbols in the appropriate order and thus the user is invulnerable to shoulder surfing.</a:t>
            </a:r>
            <a:endParaRPr lang="en-IN" sz="4000" dirty="0"/>
          </a:p>
        </p:txBody>
      </p:sp>
    </p:spTree>
    <p:extLst>
      <p:ext uri="{BB962C8B-B14F-4D97-AF65-F5344CB8AC3E}">
        <p14:creationId xmlns:p14="http://schemas.microsoft.com/office/powerpoint/2010/main" val="42072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C686E-C8E6-447F-A285-A76EE2FD9A8B}"/>
              </a:ext>
            </a:extLst>
          </p:cNvPr>
          <p:cNvSpPr txBox="1"/>
          <p:nvPr/>
        </p:nvSpPr>
        <p:spPr>
          <a:xfrm>
            <a:off x="784274" y="307703"/>
            <a:ext cx="8064304" cy="830997"/>
          </a:xfrm>
          <a:prstGeom prst="rect">
            <a:avLst/>
          </a:prstGeom>
          <a:noFill/>
        </p:spPr>
        <p:txBody>
          <a:bodyPr wrap="square">
            <a:spAutoFit/>
          </a:bodyPr>
          <a:lstStyle/>
          <a:p>
            <a:r>
              <a:rPr lang="en-IN" sz="4800" b="1" dirty="0">
                <a:solidFill>
                  <a:schemeClr val="accent2">
                    <a:lumMod val="60000"/>
                    <a:lumOff val="40000"/>
                  </a:schemeClr>
                </a:solidFill>
                <a:latin typeface="Times New Roman" panose="02020603050405020304" pitchFamily="18" charset="0"/>
                <a:cs typeface="Times New Roman" panose="02020603050405020304" pitchFamily="18" charset="0"/>
              </a:rPr>
              <a:t>CONTENTS:</a:t>
            </a:r>
            <a:endParaRPr lang="en-IN" sz="4800" dirty="0">
              <a:solidFill>
                <a:schemeClr val="accent2">
                  <a:lumMod val="60000"/>
                  <a:lumOff val="40000"/>
                </a:schemeClr>
              </a:solidFill>
            </a:endParaRPr>
          </a:p>
        </p:txBody>
      </p:sp>
      <p:sp>
        <p:nvSpPr>
          <p:cNvPr id="4" name="Content Placeholder 2">
            <a:extLst>
              <a:ext uri="{FF2B5EF4-FFF2-40B4-BE49-F238E27FC236}">
                <a16:creationId xmlns:a16="http://schemas.microsoft.com/office/drawing/2014/main" id="{C766B5A4-E7B4-4CD4-ADB0-B6D871A62B66}"/>
              </a:ext>
            </a:extLst>
          </p:cNvPr>
          <p:cNvSpPr txBox="1">
            <a:spLocks/>
          </p:cNvSpPr>
          <p:nvPr/>
        </p:nvSpPr>
        <p:spPr>
          <a:xfrm>
            <a:off x="2040862" y="1488806"/>
            <a:ext cx="8915400" cy="452172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800" b="1" dirty="0">
                <a:solidFill>
                  <a:schemeClr val="tx1"/>
                </a:solidFill>
                <a:latin typeface="Times New Roman" panose="02020603050405020304" pitchFamily="18" charset="0"/>
                <a:cs typeface="Times New Roman" panose="02020603050405020304" pitchFamily="18" charset="0"/>
              </a:rPr>
              <a:t>Scope</a:t>
            </a:r>
          </a:p>
          <a:p>
            <a:pPr>
              <a:buFont typeface="Wingdings" panose="05000000000000000000" pitchFamily="2" charset="2"/>
              <a:buChar char="Ø"/>
            </a:pP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97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883CEA-12AE-4F56-896B-5FC60EC4309A}"/>
              </a:ext>
            </a:extLst>
          </p:cNvPr>
          <p:cNvPicPr>
            <a:picLocks noChangeAspect="1"/>
          </p:cNvPicPr>
          <p:nvPr/>
        </p:nvPicPr>
        <p:blipFill rotWithShape="1">
          <a:blip r:embed="rId2">
            <a:extLst>
              <a:ext uri="{28A0092B-C50C-407E-A947-70E740481C1C}">
                <a14:useLocalDpi xmlns:a14="http://schemas.microsoft.com/office/drawing/2010/main" val="0"/>
              </a:ext>
            </a:extLst>
          </a:blip>
          <a:srcRect b="11590"/>
          <a:stretch/>
        </p:blipFill>
        <p:spPr>
          <a:xfrm>
            <a:off x="0" y="0"/>
            <a:ext cx="12191999" cy="6858000"/>
          </a:xfrm>
          <a:prstGeom prst="rect">
            <a:avLst/>
          </a:prstGeom>
        </p:spPr>
      </p:pic>
    </p:spTree>
    <p:extLst>
      <p:ext uri="{BB962C8B-B14F-4D97-AF65-F5344CB8AC3E}">
        <p14:creationId xmlns:p14="http://schemas.microsoft.com/office/powerpoint/2010/main" val="203853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42D7-1989-472B-A942-BF67581E592B}"/>
              </a:ext>
            </a:extLst>
          </p:cNvPr>
          <p:cNvSpPr txBox="1">
            <a:spLocks/>
          </p:cNvSpPr>
          <p:nvPr/>
        </p:nvSpPr>
        <p:spPr>
          <a:xfrm>
            <a:off x="2801355" y="211247"/>
            <a:ext cx="5704327" cy="918390"/>
          </a:xfrm>
          <a:prstGeom prst="rect">
            <a:avLst/>
          </a:prstGeom>
          <a:effectLst>
            <a:glow rad="101600">
              <a:schemeClr val="tx1">
                <a:alpha val="60000"/>
              </a:schemeClr>
            </a:glow>
          </a:effectLst>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accent2">
                    <a:lumMod val="60000"/>
                    <a:lumOff val="40000"/>
                  </a:schemeClr>
                </a:solidFill>
                <a:latin typeface="Times New Roman" panose="02020603050405020304" pitchFamily="18" charset="0"/>
                <a:cs typeface="Times New Roman" panose="02020603050405020304" pitchFamily="18" charset="0"/>
              </a:rPr>
              <a:t>ABSTRACT</a:t>
            </a:r>
            <a:endParaRPr lang="en-IN" sz="4400" b="1"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E887819E-4ECA-4294-B622-53576C37C40B}"/>
              </a:ext>
            </a:extLst>
          </p:cNvPr>
          <p:cNvSpPr txBox="1">
            <a:spLocks/>
          </p:cNvSpPr>
          <p:nvPr/>
        </p:nvSpPr>
        <p:spPr>
          <a:xfrm>
            <a:off x="379828" y="1412322"/>
            <a:ext cx="11507372" cy="289239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marL="285750" indent="-285750" algn="just" fontAlgn="base">
              <a:buSzPct val="85000"/>
              <a:buFont typeface="Wingdings" panose="05000000000000000000" pitchFamily="2" charset="2"/>
              <a:buChar char="v"/>
            </a:pPr>
            <a:r>
              <a:rPr lang="en-US" sz="2600" b="0" i="0" u="none" strike="noStrike" cap="none" baseline="0" dirty="0">
                <a:solidFill>
                  <a:schemeClr val="tx1"/>
                </a:solidFill>
                <a:latin typeface="Times New Roman" panose="02020603050405020304" pitchFamily="18" charset="0"/>
              </a:rPr>
              <a:t>Personal identification numbers are widely used for user authentication and security. </a:t>
            </a:r>
          </a:p>
          <a:p>
            <a:pPr marL="285750" indent="-285750" algn="just" fontAlgn="base">
              <a:buSzPct val="85000"/>
              <a:buFont typeface="Wingdings" panose="05000000000000000000" pitchFamily="2" charset="2"/>
              <a:buChar char="v"/>
            </a:pPr>
            <a:r>
              <a:rPr lang="en-US" sz="2600" b="0" i="0" u="none" strike="noStrike" cap="none" baseline="0" dirty="0">
                <a:solidFill>
                  <a:schemeClr val="tx1"/>
                </a:solidFill>
                <a:latin typeface="Times New Roman" panose="02020603050405020304" pitchFamily="18" charset="0"/>
              </a:rPr>
              <a:t>Password authentication using pins requires users to physically input the pin, which could be vulnerable to password cracking via shoulder surfing or thermal tracking. </a:t>
            </a:r>
          </a:p>
          <a:p>
            <a:pPr marL="285750" indent="-285750" algn="just" fontAlgn="base">
              <a:buSzPct val="85000"/>
              <a:buFont typeface="Wingdings" panose="05000000000000000000" pitchFamily="2" charset="2"/>
              <a:buChar char="v"/>
            </a:pPr>
            <a:r>
              <a:rPr lang="en-US" sz="2600" b="0" i="0" u="none" strike="noStrike" cap="none" baseline="0" dirty="0">
                <a:solidFill>
                  <a:schemeClr val="tx1"/>
                </a:solidFill>
                <a:latin typeface="Times New Roman" panose="02020603050405020304" pitchFamily="18" charset="0"/>
              </a:rPr>
              <a:t>Pin authentication with hands-off eye blinks pin entry techniques, on the other hand, leaves no physical footprints behind and therefore offer a more secure password entry option. </a:t>
            </a:r>
          </a:p>
          <a:p>
            <a:pPr marL="285750" indent="-285750" algn="just" fontAlgn="base">
              <a:buSzPct val="85000"/>
              <a:buFont typeface="Wingdings" panose="05000000000000000000" pitchFamily="2" charset="2"/>
              <a:buChar char="v"/>
            </a:pPr>
            <a:r>
              <a:rPr lang="en-US" sz="2600" b="0" i="0" u="none" strike="noStrike" cap="none" baseline="0" dirty="0">
                <a:solidFill>
                  <a:schemeClr val="tx1"/>
                </a:solidFill>
                <a:latin typeface="Times New Roman" panose="02020603050405020304" pitchFamily="18" charset="0"/>
              </a:rPr>
              <a:t>Eye blinks-based authentication refers to finding the eye blinks across sequential image frames, and generating the pin. This project presents a real-time application we combine eye blink-based PIN entry, and face detection and </a:t>
            </a:r>
            <a:r>
              <a:rPr lang="en-US" sz="2600" b="0" i="0" u="none" strike="noStrike" cap="none" baseline="0" dirty="0" err="1">
                <a:solidFill>
                  <a:schemeClr val="tx1"/>
                </a:solidFill>
                <a:latin typeface="Times New Roman" panose="02020603050405020304" pitchFamily="18" charset="0"/>
              </a:rPr>
              <a:t>otp</a:t>
            </a:r>
            <a:r>
              <a:rPr lang="en-US" sz="2600" b="0" i="0" u="none" strike="noStrike" cap="none" baseline="0" dirty="0">
                <a:solidFill>
                  <a:schemeClr val="tx1"/>
                </a:solidFill>
                <a:latin typeface="Times New Roman" panose="02020603050405020304" pitchFamily="18" charset="0"/>
              </a:rPr>
              <a:t>(one time password) to avoid shoulder surfing and thermal tracking attacks. </a:t>
            </a:r>
            <a:endParaRPr lang="en-IN" sz="2600" cap="none" dirty="0">
              <a:solidFill>
                <a:schemeClr val="tx1"/>
              </a:solidFill>
            </a:endParaRPr>
          </a:p>
        </p:txBody>
      </p:sp>
    </p:spTree>
    <p:extLst>
      <p:ext uri="{BB962C8B-B14F-4D97-AF65-F5344CB8AC3E}">
        <p14:creationId xmlns:p14="http://schemas.microsoft.com/office/powerpoint/2010/main" val="13060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19F-F5EB-4F56-9492-1CA2DC551BB8}"/>
              </a:ext>
            </a:extLst>
          </p:cNvPr>
          <p:cNvSpPr txBox="1">
            <a:spLocks/>
          </p:cNvSpPr>
          <p:nvPr/>
        </p:nvSpPr>
        <p:spPr>
          <a:xfrm>
            <a:off x="2544779" y="0"/>
            <a:ext cx="6904701" cy="8382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accent2">
                    <a:lumMod val="60000"/>
                    <a:lumOff val="40000"/>
                  </a:schemeClr>
                </a:solidFill>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44FE97DA-8CDD-456F-8DFA-1A7FA2424149}"/>
              </a:ext>
            </a:extLst>
          </p:cNvPr>
          <p:cNvSpPr txBox="1">
            <a:spLocks/>
          </p:cNvSpPr>
          <p:nvPr/>
        </p:nvSpPr>
        <p:spPr>
          <a:xfrm>
            <a:off x="162118" y="944880"/>
            <a:ext cx="11867763" cy="52578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marL="285750" indent="-285750" algn="just">
              <a:buFont typeface="Wingdings" panose="05000000000000000000" pitchFamily="2" charset="2"/>
              <a:buChar char="q"/>
            </a:pPr>
            <a:r>
              <a:rPr lang="en-US" sz="2300" b="0" i="0" u="none" strike="noStrike" cap="none" baseline="0" dirty="0">
                <a:solidFill>
                  <a:schemeClr val="tx1"/>
                </a:solidFill>
                <a:latin typeface="Times New Roman" panose="02020603050405020304" pitchFamily="18" charset="0"/>
              </a:rPr>
              <a:t>One of the security requirements for general terminal authentication systems is to be easy, fast and secure as people face authentication mechanisms every day and must authenticate themselves using conventional knowledge-based approaches like passwords. </a:t>
            </a:r>
          </a:p>
          <a:p>
            <a:pPr marL="285750" indent="-285750" algn="just">
              <a:buFont typeface="Wingdings" panose="05000000000000000000" pitchFamily="2" charset="2"/>
              <a:buChar char="q"/>
            </a:pPr>
            <a:r>
              <a:rPr lang="en-US" sz="2300" b="0" i="0" u="none" strike="noStrike" cap="none" baseline="0" dirty="0">
                <a:solidFill>
                  <a:schemeClr val="tx1"/>
                </a:solidFill>
                <a:latin typeface="Times New Roman" panose="02020603050405020304" pitchFamily="18" charset="0"/>
              </a:rPr>
              <a:t>But these techniques are not safe because they are viewed by malicious observers who use surveillance techniques such as shoulder-surfing (observation user while typing the password through the keyboard) to capture user authentication data. Also there are security problems due to poor interactions between systems and users. </a:t>
            </a:r>
          </a:p>
          <a:p>
            <a:pPr marL="285750" indent="-285750" algn="just">
              <a:buFont typeface="Wingdings" panose="05000000000000000000" pitchFamily="2" charset="2"/>
              <a:buChar char="q"/>
            </a:pPr>
            <a:r>
              <a:rPr lang="en-US" sz="2300" b="0" i="0" u="none" strike="noStrike" cap="none" baseline="0" dirty="0">
                <a:solidFill>
                  <a:schemeClr val="tx1"/>
                </a:solidFill>
                <a:latin typeface="Times New Roman" panose="02020603050405020304" pitchFamily="18" charset="0"/>
              </a:rPr>
              <a:t>As a result, the researchers proposed a three layered security framework to secure pin numbers, where users can enter the password by blinking the eye at the suitable symbols in the appropriate order and thus the user is invulnerable to shoulder surfing. </a:t>
            </a:r>
          </a:p>
          <a:p>
            <a:pPr marL="285750" indent="-285750" algn="just">
              <a:buFont typeface="Wingdings" panose="05000000000000000000" pitchFamily="2" charset="2"/>
              <a:buChar char="q"/>
            </a:pPr>
            <a:r>
              <a:rPr lang="en-US" sz="2300" b="0" i="0" u="none" strike="noStrike" cap="none" baseline="0" dirty="0">
                <a:solidFill>
                  <a:schemeClr val="tx1"/>
                </a:solidFill>
                <a:latin typeface="Times New Roman" panose="02020603050405020304" pitchFamily="18" charset="0"/>
              </a:rPr>
              <a:t>Eye blinking is a natural interaction method and security systems based on eye blink tracking provide a promising solution to the system security and usability. </a:t>
            </a:r>
          </a:p>
          <a:p>
            <a:pPr marL="285750" indent="-285750" algn="just">
              <a:buFont typeface="Wingdings" panose="05000000000000000000" pitchFamily="2" charset="2"/>
              <a:buChar char="q"/>
            </a:pPr>
            <a:r>
              <a:rPr lang="en-US" sz="2300" b="0" i="0" u="none" strike="noStrike" cap="none" baseline="0" dirty="0">
                <a:solidFill>
                  <a:schemeClr val="tx1"/>
                </a:solidFill>
                <a:latin typeface="Times New Roman" panose="02020603050405020304" pitchFamily="18" charset="0"/>
              </a:rPr>
              <a:t>The aim of this paper is to review techniques or solutions to dealing with eye blink in security systems</a:t>
            </a:r>
            <a:r>
              <a:rPr lang="en-US" sz="2300" cap="none" dirty="0">
                <a:solidFill>
                  <a:schemeClr val="tx1"/>
                </a:solidFill>
                <a:latin typeface="Times New Roman" panose="02020603050405020304" pitchFamily="18" charset="0"/>
              </a:rPr>
              <a:t> in ATM machines.</a:t>
            </a:r>
            <a:endParaRPr lang="en-IN" sz="23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9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CAD7-03B7-482D-AF2B-F1B001BE8083}"/>
              </a:ext>
            </a:extLst>
          </p:cNvPr>
          <p:cNvSpPr txBox="1">
            <a:spLocks/>
          </p:cNvSpPr>
          <p:nvPr/>
        </p:nvSpPr>
        <p:spPr>
          <a:xfrm>
            <a:off x="2077751" y="146305"/>
            <a:ext cx="8812754" cy="585216"/>
          </a:xfrm>
          <a:prstGeom prst="rect">
            <a:avLst/>
          </a:prstGeom>
        </p:spPr>
        <p:txBody>
          <a:bodyPr vert="horz" lIns="91440" tIns="45720" rIns="91440" bIns="45720" rtlCol="0" anchor="b">
            <a:normAutofit fontScale="900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accent2">
                    <a:lumMod val="60000"/>
                    <a:lumOff val="40000"/>
                  </a:schemeClr>
                </a:solidFill>
                <a:latin typeface="Times New Roman" panose="02020603050405020304" pitchFamily="18" charset="0"/>
                <a:cs typeface="Times New Roman" panose="02020603050405020304" pitchFamily="18" charset="0"/>
              </a:rPr>
              <a:t>LITERATURE SURVEY</a:t>
            </a:r>
          </a:p>
        </p:txBody>
      </p:sp>
      <p:graphicFrame>
        <p:nvGraphicFramePr>
          <p:cNvPr id="3" name="Table 4">
            <a:extLst>
              <a:ext uri="{FF2B5EF4-FFF2-40B4-BE49-F238E27FC236}">
                <a16:creationId xmlns:a16="http://schemas.microsoft.com/office/drawing/2014/main" id="{D3FAE4E0-F577-45FF-A21B-1CCF7C3150E1}"/>
              </a:ext>
            </a:extLst>
          </p:cNvPr>
          <p:cNvGraphicFramePr>
            <a:graphicFrameLocks/>
          </p:cNvGraphicFramePr>
          <p:nvPr>
            <p:extLst>
              <p:ext uri="{D42A27DB-BD31-4B8C-83A1-F6EECF244321}">
                <p14:modId xmlns:p14="http://schemas.microsoft.com/office/powerpoint/2010/main" val="1909146731"/>
              </p:ext>
            </p:extLst>
          </p:nvPr>
        </p:nvGraphicFramePr>
        <p:xfrm>
          <a:off x="0" y="764106"/>
          <a:ext cx="12192000" cy="6324600"/>
        </p:xfrm>
        <a:graphic>
          <a:graphicData uri="http://schemas.openxmlformats.org/drawingml/2006/table">
            <a:tbl>
              <a:tblPr firstRow="1" bandRow="1">
                <a:tableStyleId>{5C22544A-7EE6-4342-B048-85BDC9FD1C3A}</a:tableStyleId>
              </a:tblPr>
              <a:tblGrid>
                <a:gridCol w="492369">
                  <a:extLst>
                    <a:ext uri="{9D8B030D-6E8A-4147-A177-3AD203B41FA5}">
                      <a16:colId xmlns:a16="http://schemas.microsoft.com/office/drawing/2014/main" val="651629304"/>
                    </a:ext>
                  </a:extLst>
                </a:gridCol>
                <a:gridCol w="1685222">
                  <a:extLst>
                    <a:ext uri="{9D8B030D-6E8A-4147-A177-3AD203B41FA5}">
                      <a16:colId xmlns:a16="http://schemas.microsoft.com/office/drawing/2014/main" val="1650792058"/>
                    </a:ext>
                  </a:extLst>
                </a:gridCol>
                <a:gridCol w="5615911">
                  <a:extLst>
                    <a:ext uri="{9D8B030D-6E8A-4147-A177-3AD203B41FA5}">
                      <a16:colId xmlns:a16="http://schemas.microsoft.com/office/drawing/2014/main" val="2891102997"/>
                    </a:ext>
                  </a:extLst>
                </a:gridCol>
                <a:gridCol w="2415726">
                  <a:extLst>
                    <a:ext uri="{9D8B030D-6E8A-4147-A177-3AD203B41FA5}">
                      <a16:colId xmlns:a16="http://schemas.microsoft.com/office/drawing/2014/main" val="1609544012"/>
                    </a:ext>
                  </a:extLst>
                </a:gridCol>
                <a:gridCol w="1982772">
                  <a:extLst>
                    <a:ext uri="{9D8B030D-6E8A-4147-A177-3AD203B41FA5}">
                      <a16:colId xmlns:a16="http://schemas.microsoft.com/office/drawing/2014/main" val="902725817"/>
                    </a:ext>
                  </a:extLst>
                </a:gridCol>
              </a:tblGrid>
              <a:tr h="558018">
                <a:tc>
                  <a:txBody>
                    <a:bodyPr/>
                    <a:lstStyle/>
                    <a:p>
                      <a:pPr algn="ctr"/>
                      <a:r>
                        <a:rPr lang="en-IN" sz="1600" dirty="0">
                          <a:latin typeface="Times New Roman" panose="02020603050405020304" pitchFamily="18" charset="0"/>
                          <a:cs typeface="Times New Roman" panose="02020603050405020304" pitchFamily="18" charset="0"/>
                        </a:rPr>
                        <a:t>Sl. No</a:t>
                      </a:r>
                    </a:p>
                  </a:txBody>
                  <a:tcPr/>
                </a:tc>
                <a:tc>
                  <a:txBody>
                    <a:bodyPr/>
                    <a:lstStyle/>
                    <a:p>
                      <a:pPr algn="ctr"/>
                      <a:r>
                        <a:rPr lang="en-IN" sz="1600" dirty="0">
                          <a:latin typeface="Times New Roman" panose="02020603050405020304" pitchFamily="18" charset="0"/>
                          <a:cs typeface="Times New Roman" panose="02020603050405020304" pitchFamily="18" charset="0"/>
                        </a:rPr>
                        <a:t>Title</a:t>
                      </a:r>
                    </a:p>
                  </a:txBody>
                  <a:tcPr/>
                </a:tc>
                <a:tc>
                  <a:txBody>
                    <a:bodyPr/>
                    <a:lstStyle/>
                    <a:p>
                      <a:pPr algn="ctr"/>
                      <a:r>
                        <a:rPr lang="en-IN" sz="1600" dirty="0">
                          <a:latin typeface="Times New Roman" panose="02020603050405020304" pitchFamily="18" charset="0"/>
                          <a:cs typeface="Times New Roman" panose="02020603050405020304" pitchFamily="18" charset="0"/>
                        </a:rPr>
                        <a:t>Abstract</a:t>
                      </a:r>
                    </a:p>
                  </a:txBody>
                  <a:tcPr/>
                </a:tc>
                <a:tc>
                  <a:txBody>
                    <a:bodyPr/>
                    <a:lstStyle/>
                    <a:p>
                      <a:pPr algn="ctr"/>
                      <a:r>
                        <a:rPr lang="en-IN" sz="1600" dirty="0">
                          <a:latin typeface="Times New Roman" panose="02020603050405020304" pitchFamily="18" charset="0"/>
                          <a:cs typeface="Times New Roman" panose="02020603050405020304" pitchFamily="18" charset="0"/>
                        </a:rPr>
                        <a:t>Conclusion</a:t>
                      </a:r>
                    </a:p>
                  </a:txBody>
                  <a:tcPr/>
                </a:tc>
                <a:tc>
                  <a:txBody>
                    <a:bodyPr/>
                    <a:lstStyle/>
                    <a:p>
                      <a:pPr algn="ctr"/>
                      <a:r>
                        <a:rPr lang="en-IN" sz="1600"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1901509307"/>
                  </a:ext>
                </a:extLst>
              </a:tr>
              <a:tr h="2553525">
                <a:tc>
                  <a:txBody>
                    <a:bodyPr/>
                    <a:lstStyle/>
                    <a:p>
                      <a:pPr algn="ctr"/>
                      <a:r>
                        <a:rPr lang="en-IN" sz="1400" dirty="0">
                          <a:latin typeface="Times New Roman" panose="02020603050405020304" pitchFamily="18" charset="0"/>
                          <a:cs typeface="Times New Roman" panose="02020603050405020304" pitchFamily="18" charset="0"/>
                        </a:rPr>
                        <a:t>01</a:t>
                      </a:r>
                    </a:p>
                  </a:txBody>
                  <a:tcPr/>
                </a:tc>
                <a:tc>
                  <a:txBody>
                    <a:bodyPr/>
                    <a:lstStyle/>
                    <a:p>
                      <a:pPr algn="l"/>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Advanced Safe PIN-Entry Against Human Shoulder-Surfing </a:t>
                      </a:r>
                    </a:p>
                    <a:p>
                      <a:pPr algn="l"/>
                      <a:endPar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Times New Roman" panose="02020603050405020304" pitchFamily="18" charset="0"/>
                          <a:ea typeface="+mn-ea"/>
                          <a:cs typeface="Times New Roman" panose="02020603050405020304" pitchFamily="18" charset="0"/>
                        </a:rPr>
                        <a:t>Author: Ms. R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Revathy</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Mrs..Bama2</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When users insert their passwords in a common area, they might be at risk of aggressor stealing their password. </a:t>
                      </a:r>
                    </a:p>
                    <a:p>
                      <a:pPr algn="just"/>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a:t>
                      </a:r>
                      <a:r>
                        <a:rPr lang="en-US" sz="13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PIN</a:t>
                      </a:r>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entry can be perceived by close by adversaries, more effectually in a crowded place. A new technique has been established to cope with this problem that is cryptography prevention techniques. Instead, there have been alternative approaches among them, the PIN entry was elegant because of its simplicity and accessibility. The basic </a:t>
                      </a:r>
                      <a:r>
                        <a:rPr lang="en-US" sz="1300" b="1" i="0" u="none" strike="noStrike" kern="1200" baseline="0" dirty="0">
                          <a:solidFill>
                            <a:schemeClr val="dk1"/>
                          </a:solidFill>
                          <a:latin typeface="Times New Roman" panose="02020603050405020304" pitchFamily="18" charset="0"/>
                          <a:ea typeface="+mn-ea"/>
                          <a:cs typeface="Times New Roman" panose="02020603050405020304" pitchFamily="18" charset="0"/>
                        </a:rPr>
                        <a:t>BW</a:t>
                      </a:r>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method is focused to withstand a human shoulder surfing attack. In every round, a well ordered numeric keypad is colored at odd. A user who knows the accurate </a:t>
                      </a:r>
                      <a:r>
                        <a:rPr lang="en-US" sz="13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PIN</a:t>
                      </a:r>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digit can enter by pressing the separate color key. </a:t>
                      </a:r>
                    </a:p>
                    <a:p>
                      <a:pPr algn="just"/>
                      <a:r>
                        <a:rPr lang="en-US" sz="1300" b="1" i="0" u="none" strike="noStrike" kern="1200" baseline="0" dirty="0">
                          <a:solidFill>
                            <a:schemeClr val="dk1"/>
                          </a:solidFill>
                          <a:latin typeface="Times New Roman" panose="02020603050405020304" pitchFamily="18" charset="0"/>
                          <a:ea typeface="+mn-ea"/>
                          <a:cs typeface="Times New Roman" panose="02020603050405020304" pitchFamily="18" charset="0"/>
                        </a:rPr>
                        <a:t>The IBW </a:t>
                      </a:r>
                      <a:r>
                        <a:rPr lang="en-US" sz="13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method is examined to be confidential against human nemesis due to the restricted cognitive abilities of humans. Also the IBW method is proven to be robust against any hacking attacks. </a:t>
                      </a:r>
                      <a:endParaRPr lang="en-IN" sz="1300" b="0" dirty="0">
                        <a:latin typeface="Times New Roman" panose="02020603050405020304" pitchFamily="18" charset="0"/>
                        <a:cs typeface="Times New Roman" panose="02020603050405020304" pitchFamily="18" charset="0"/>
                      </a:endParaRPr>
                    </a:p>
                  </a:txBody>
                  <a:tcPr/>
                </a:tc>
                <a:tc>
                  <a:txBody>
                    <a:bodyPr/>
                    <a:lstStyle/>
                    <a:p>
                      <a:r>
                        <a:rPr lang="en-IN" sz="1500" b="1" i="0" u="none" strike="noStrike" kern="1200" baseline="0" dirty="0">
                          <a:solidFill>
                            <a:schemeClr val="dk1"/>
                          </a:solidFill>
                          <a:latin typeface="Times New Roman" panose="02020603050405020304" pitchFamily="18" charset="0"/>
                          <a:ea typeface="+mn-ea"/>
                          <a:cs typeface="Times New Roman" panose="02020603050405020304" pitchFamily="18" charset="0"/>
                        </a:rPr>
                        <a:t>Advantages: </a:t>
                      </a:r>
                      <a:endParaRPr lang="en-IN" sz="15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advanced system reduced the difficulties of shoulder surfing or eves dropping by introducing the different PIN entry methods. </a:t>
                      </a:r>
                    </a:p>
                    <a:p>
                      <a:r>
                        <a:rPr lang="en-US" sz="15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feasible by successfully enlarging the part of memory needed by a shoulder surfer. </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reducing the shoulder surfing and eves dropping attacks, </a:t>
                      </a:r>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Scope</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is to avoid  those attacks completely.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6406713"/>
                  </a:ext>
                </a:extLst>
              </a:tr>
              <a:tr h="2731350">
                <a:tc>
                  <a:txBody>
                    <a:bodyPr/>
                    <a:lstStyle/>
                    <a:p>
                      <a:pPr algn="ctr"/>
                      <a:r>
                        <a:rPr lang="en-IN" sz="1400" dirty="0">
                          <a:latin typeface="Times New Roman" panose="02020603050405020304" pitchFamily="18" charset="0"/>
                          <a:cs typeface="Times New Roman" panose="02020603050405020304" pitchFamily="18" charset="0"/>
                        </a:rPr>
                        <a:t>02</a:t>
                      </a:r>
                    </a:p>
                  </a:txBody>
                  <a:tcPr/>
                </a:tc>
                <a:tc>
                  <a:txBody>
                    <a:bodyPr/>
                    <a:lstStyle/>
                    <a:p>
                      <a:pPr algn="l"/>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Gaze-Based Password Authentication through Automatic Clustering of Gaze Points </a:t>
                      </a:r>
                    </a:p>
                    <a:p>
                      <a:pPr algn="l"/>
                      <a:endPar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effectLst/>
                          <a:latin typeface="Times New Roman" panose="02020603050405020304" pitchFamily="18" charset="0"/>
                          <a:ea typeface="+mn-ea"/>
                          <a:cs typeface="Times New Roman" panose="02020603050405020304" pitchFamily="18" charset="0"/>
                        </a:rPr>
                        <a:t>Author: Justin Weaver, Kenrick Mock, Bogdan </a:t>
                      </a:r>
                      <a:r>
                        <a:rPr lang="en-US" sz="1400" b="1" kern="1200" dirty="0" err="1">
                          <a:solidFill>
                            <a:schemeClr val="dk1"/>
                          </a:solidFill>
                          <a:effectLst/>
                          <a:latin typeface="Times New Roman" panose="02020603050405020304" pitchFamily="18" charset="0"/>
                          <a:ea typeface="+mn-ea"/>
                          <a:cs typeface="Times New Roman" panose="02020603050405020304" pitchFamily="18" charset="0"/>
                        </a:rPr>
                        <a:t>Hoanca</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p>
                      <a:pPr algn="l"/>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Researchers have proposed systems in which users utilize an eye tracker to enter passwords by merely looking at the proper symbols on the computer monitor in the appropriate order. </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we describe the </a:t>
                      </a:r>
                      <a:r>
                        <a:rPr lang="en-US" sz="1400" b="1" i="0" u="none" strike="noStrike" kern="1200" baseline="0" dirty="0" err="1">
                          <a:solidFill>
                            <a:schemeClr val="dk1"/>
                          </a:solidFill>
                          <a:latin typeface="Times New Roman" panose="02020603050405020304" pitchFamily="18" charset="0"/>
                          <a:ea typeface="+mn-ea"/>
                          <a:cs typeface="Times New Roman" panose="02020603050405020304" pitchFamily="18" charset="0"/>
                        </a:rPr>
                        <a:t>EyeDent</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system—in which users authenticate by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looking at the symbols </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on an on-screen keyboard to enter their password. Existing eye-tracking based authentication systems require the user to dwell or press a trigger when looking at each symbol. </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approach has the benefit of allowing users to authenticate at their natural speed, rather than with a fixed dwell time. Results from preliminary investigations indicate that quick (3 seconds for a 4 digit PIN) authentication is possible using this scheme.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Advantages</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we are using the simple clustering technique to cluster the gaze points. </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avoiding the shoulder surfing attacks.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Generation of PIN number accuracy is less. </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Smart camera </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is used to implement so it is expensive. We have to make accuracy 100%.and make it less expensive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7937520"/>
                  </a:ext>
                </a:extLst>
              </a:tr>
            </a:tbl>
          </a:graphicData>
        </a:graphic>
      </p:graphicFrame>
    </p:spTree>
    <p:extLst>
      <p:ext uri="{BB962C8B-B14F-4D97-AF65-F5344CB8AC3E}">
        <p14:creationId xmlns:p14="http://schemas.microsoft.com/office/powerpoint/2010/main" val="41143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DB34-4AC9-4389-B715-E89601E438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9C7D43-16C3-4491-B291-A08BCD8C3870}"/>
              </a:ext>
            </a:extLst>
          </p:cNvPr>
          <p:cNvSpPr>
            <a:spLocks noGrp="1"/>
          </p:cNvSpPr>
          <p:nvPr>
            <p:ph idx="1"/>
          </p:nvPr>
        </p:nvSpPr>
        <p:spPr/>
        <p:txBody>
          <a:bodyPr/>
          <a:lstStyle/>
          <a:p>
            <a:endParaRPr lang="en-IN" dirty="0"/>
          </a:p>
        </p:txBody>
      </p:sp>
      <p:graphicFrame>
        <p:nvGraphicFramePr>
          <p:cNvPr id="4" name="Table 4">
            <a:extLst>
              <a:ext uri="{FF2B5EF4-FFF2-40B4-BE49-F238E27FC236}">
                <a16:creationId xmlns:a16="http://schemas.microsoft.com/office/drawing/2014/main" id="{DB5CF8B3-6C45-49A2-834D-5D1CC1CD414B}"/>
              </a:ext>
            </a:extLst>
          </p:cNvPr>
          <p:cNvGraphicFramePr>
            <a:graphicFrameLocks/>
          </p:cNvGraphicFramePr>
          <p:nvPr>
            <p:extLst>
              <p:ext uri="{D42A27DB-BD31-4B8C-83A1-F6EECF244321}">
                <p14:modId xmlns:p14="http://schemas.microsoft.com/office/powerpoint/2010/main" val="1223824590"/>
              </p:ext>
            </p:extLst>
          </p:nvPr>
        </p:nvGraphicFramePr>
        <p:xfrm>
          <a:off x="1" y="0"/>
          <a:ext cx="12191999" cy="7412502"/>
        </p:xfrm>
        <a:graphic>
          <a:graphicData uri="http://schemas.openxmlformats.org/drawingml/2006/table">
            <a:tbl>
              <a:tblPr firstRow="1" bandRow="1">
                <a:tableStyleId>{5C22544A-7EE6-4342-B048-85BDC9FD1C3A}</a:tableStyleId>
              </a:tblPr>
              <a:tblGrid>
                <a:gridCol w="766993">
                  <a:extLst>
                    <a:ext uri="{9D8B030D-6E8A-4147-A177-3AD203B41FA5}">
                      <a16:colId xmlns:a16="http://schemas.microsoft.com/office/drawing/2014/main" val="651629304"/>
                    </a:ext>
                  </a:extLst>
                </a:gridCol>
                <a:gridCol w="1976206">
                  <a:extLst>
                    <a:ext uri="{9D8B030D-6E8A-4147-A177-3AD203B41FA5}">
                      <a16:colId xmlns:a16="http://schemas.microsoft.com/office/drawing/2014/main" val="1650792058"/>
                    </a:ext>
                  </a:extLst>
                </a:gridCol>
                <a:gridCol w="4516074">
                  <a:extLst>
                    <a:ext uri="{9D8B030D-6E8A-4147-A177-3AD203B41FA5}">
                      <a16:colId xmlns:a16="http://schemas.microsoft.com/office/drawing/2014/main" val="2891102997"/>
                    </a:ext>
                  </a:extLst>
                </a:gridCol>
                <a:gridCol w="2575562">
                  <a:extLst>
                    <a:ext uri="{9D8B030D-6E8A-4147-A177-3AD203B41FA5}">
                      <a16:colId xmlns:a16="http://schemas.microsoft.com/office/drawing/2014/main" val="1609544012"/>
                    </a:ext>
                  </a:extLst>
                </a:gridCol>
                <a:gridCol w="2357164">
                  <a:extLst>
                    <a:ext uri="{9D8B030D-6E8A-4147-A177-3AD203B41FA5}">
                      <a16:colId xmlns:a16="http://schemas.microsoft.com/office/drawing/2014/main" val="902725817"/>
                    </a:ext>
                  </a:extLst>
                </a:gridCol>
              </a:tblGrid>
              <a:tr h="450649">
                <a:tc>
                  <a:txBody>
                    <a:bodyPr/>
                    <a:lstStyle/>
                    <a:p>
                      <a:pPr algn="ctr"/>
                      <a:r>
                        <a:rPr lang="en-IN" sz="1600" dirty="0">
                          <a:latin typeface="Times New Roman" panose="02020603050405020304" pitchFamily="18" charset="0"/>
                          <a:cs typeface="Times New Roman" panose="02020603050405020304" pitchFamily="18" charset="0"/>
                        </a:rPr>
                        <a:t>Sl. No</a:t>
                      </a:r>
                    </a:p>
                  </a:txBody>
                  <a:tcPr/>
                </a:tc>
                <a:tc>
                  <a:txBody>
                    <a:bodyPr/>
                    <a:lstStyle/>
                    <a:p>
                      <a:pPr algn="ctr"/>
                      <a:r>
                        <a:rPr lang="en-IN" sz="1600" dirty="0">
                          <a:latin typeface="Times New Roman" panose="02020603050405020304" pitchFamily="18" charset="0"/>
                          <a:cs typeface="Times New Roman" panose="02020603050405020304" pitchFamily="18" charset="0"/>
                        </a:rPr>
                        <a:t>Title</a:t>
                      </a:r>
                    </a:p>
                  </a:txBody>
                  <a:tcPr/>
                </a:tc>
                <a:tc>
                  <a:txBody>
                    <a:bodyPr/>
                    <a:lstStyle/>
                    <a:p>
                      <a:pPr algn="ctr"/>
                      <a:r>
                        <a:rPr lang="en-IN" sz="1600" dirty="0">
                          <a:latin typeface="Times New Roman" panose="02020603050405020304" pitchFamily="18" charset="0"/>
                          <a:cs typeface="Times New Roman" panose="02020603050405020304" pitchFamily="18" charset="0"/>
                        </a:rPr>
                        <a:t>Abstract</a:t>
                      </a:r>
                    </a:p>
                  </a:txBody>
                  <a:tcPr/>
                </a:tc>
                <a:tc>
                  <a:txBody>
                    <a:bodyPr/>
                    <a:lstStyle/>
                    <a:p>
                      <a:pPr algn="ctr"/>
                      <a:r>
                        <a:rPr lang="en-IN" sz="1600" dirty="0">
                          <a:latin typeface="Times New Roman" panose="02020603050405020304" pitchFamily="18" charset="0"/>
                          <a:cs typeface="Times New Roman" panose="02020603050405020304" pitchFamily="18" charset="0"/>
                        </a:rPr>
                        <a:t>Conclusion</a:t>
                      </a:r>
                    </a:p>
                  </a:txBody>
                  <a:tcPr/>
                </a:tc>
                <a:tc>
                  <a:txBody>
                    <a:bodyPr/>
                    <a:lstStyle/>
                    <a:p>
                      <a:pPr algn="ctr"/>
                      <a:r>
                        <a:rPr lang="en-IN" sz="1600"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1901509307"/>
                  </a:ext>
                </a:extLst>
              </a:tr>
              <a:tr h="3502373">
                <a:tc>
                  <a:txBody>
                    <a:bodyPr/>
                    <a:lstStyle/>
                    <a:p>
                      <a:pPr algn="ctr"/>
                      <a:r>
                        <a:rPr lang="en-IN" sz="1400" dirty="0">
                          <a:latin typeface="Times New Roman" panose="02020603050405020304" pitchFamily="18" charset="0"/>
                          <a:cs typeface="Times New Roman" panose="02020603050405020304" pitchFamily="18" charset="0"/>
                        </a:rPr>
                        <a:t>03</a:t>
                      </a:r>
                    </a:p>
                  </a:txBody>
                  <a:tcPr/>
                </a:tc>
                <a:tc>
                  <a:txBody>
                    <a:bodyPr/>
                    <a:lstStyle/>
                    <a:p>
                      <a:pPr algn="ct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Heat of the Moment: Characterizing the Efficacy of Thermal Camera-Based Attacks</a:t>
                      </a:r>
                    </a:p>
                    <a:p>
                      <a:pPr algn="ctr"/>
                      <a:endPar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Times New Roman" panose="02020603050405020304" pitchFamily="18" charset="0"/>
                          <a:ea typeface="+mn-ea"/>
                          <a:cs typeface="Times New Roman" panose="02020603050405020304" pitchFamily="18" charset="0"/>
                        </a:rPr>
                        <a:t>Author:</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Keaton Mowery, Sarah Meiklejohn, Stefan Savage</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we examine the potential of using a thermal camera to recover codes typed into keypads in a variety of scenarios. </a:t>
                      </a:r>
                      <a:endParaRPr lang="en-US" sz="1400" dirty="0">
                        <a:latin typeface="Times New Roman" panose="02020603050405020304" pitchFamily="18" charset="0"/>
                        <a:cs typeface="Times New Roman" panose="02020603050405020304" pitchFamily="18" charset="0"/>
                      </a:endParaRP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get the broadest sense of how effective such an attack might be, we consider a number of variables: the material of the keypad, the user entering the code,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the distance from the camera to the keypad</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the possible methods used to analyze the data.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First</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we present code recovery results from human review of our test data set; this provides us</a:t>
                      </a:r>
                      <a:endPar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 a baseline for the overall effectiveness of thermal camera-based attacks</a:t>
                      </a:r>
                      <a:r>
                        <a:rPr lang="en-US" sz="1800" b="0" i="0" u="none" strike="noStrike" kern="1200" baseline="0" dirty="0">
                          <a:solidFill>
                            <a:schemeClr val="dk1"/>
                          </a:solidFill>
                          <a:latin typeface="+mn-lt"/>
                          <a:ea typeface="+mn-ea"/>
                          <a:cs typeface="+mn-cs"/>
                        </a:rPr>
                        <a:t>. </a:t>
                      </a:r>
                    </a:p>
                    <a:p>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Second</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using techniques from computer vision we automatically extract the code from raw camera data, thus demonstrating that this attack has the potential to scale well in practice. </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we have demonstrated a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thermal camera </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based attack against keypad code entry that is easily scalable and, in many scenarios, quite effective: even a minute after the keypad was pressed, we were still able to recover over half of the entered codes. </a:t>
                      </a:r>
                      <a:endParaRPr lang="en-IN" sz="1100" b="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We have studied about various types of attacks in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PIN</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entry in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ATM</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there is no prevention methods by using the PIN entry keyboards. </a:t>
                      </a:r>
                    </a:p>
                    <a:p>
                      <a:pPr algn="just"/>
                      <a:endPar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pitchFamily="2" charset="2"/>
                        <a:buChar char="v"/>
                      </a:pP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We have to give security to the </a:t>
                      </a: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PIN</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entry  keyboards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4374719"/>
                  </a:ext>
                </a:extLst>
              </a:tr>
              <a:tr h="2487891">
                <a:tc>
                  <a:txBody>
                    <a:bodyPr/>
                    <a:lstStyle/>
                    <a:p>
                      <a:pPr algn="ctr"/>
                      <a:r>
                        <a:rPr lang="en-IN" sz="1400" dirty="0">
                          <a:latin typeface="Times New Roman" panose="02020603050405020304" pitchFamily="18" charset="0"/>
                          <a:cs typeface="Times New Roman" panose="02020603050405020304" pitchFamily="18" charset="0"/>
                        </a:rPr>
                        <a:t>04</a:t>
                      </a:r>
                    </a:p>
                  </a:txBody>
                  <a:tcPr/>
                </a:tc>
                <a:tc>
                  <a:txBody>
                    <a:bodyPr/>
                    <a:lstStyle/>
                    <a:p>
                      <a:pPr algn="ctr"/>
                      <a:r>
                        <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rPr>
                        <a:t>Drag-and-Type: A New Method for Typing with Virtual Keyboards on Small Touch screens </a:t>
                      </a:r>
                    </a:p>
                    <a:p>
                      <a:pPr algn="ctr"/>
                      <a:endParaRPr lang="en-US" sz="1400" b="1"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Times New Roman" panose="02020603050405020304" pitchFamily="18" charset="0"/>
                          <a:ea typeface="+mn-ea"/>
                          <a:cs typeface="Times New Roman" panose="02020603050405020304" pitchFamily="18" charset="0"/>
                        </a:rPr>
                        <a:t>Author:</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Taekyoung</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Kwon, Sarang Na,  and Sang-ho Park</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Small touch screens are widely used in consumer electronics, such as smart phones and mobile electronic devices. However, typing on the small touch screen is still worth studying. </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paper studies a new style of typing method called Drag and-Type, which leverages the dragging action instead of direct tapping on the touch screen to ease more accurate typing on the small virtual keyboard. </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that sense, the proposed method is further explored to the extension called Secure Drag-and-Type for securing the password entry against shoulder-surfing and spyware attacks under the Drag and-Type paradigm. It was found that the proposed method could be used for secure and accurate password entry on the small touch screen regarding the security sensitive consumer electronics applications. </a:t>
                      </a:r>
                    </a:p>
                    <a:p>
                      <a:pPr algn="just"/>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Ease more accurate typing. </a:t>
                      </a:r>
                    </a:p>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Securing the password entry against </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shoulder-surfing</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spyware attacks. </a:t>
                      </a:r>
                    </a:p>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typing speed is c</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ontroversial</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make It more suitable for </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large screen system </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only like mobile phones. </a:t>
                      </a:r>
                    </a:p>
                    <a:p>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more security </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against camera recording attacks.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65917"/>
                  </a:ext>
                </a:extLst>
              </a:tr>
            </a:tbl>
          </a:graphicData>
        </a:graphic>
      </p:graphicFrame>
    </p:spTree>
    <p:extLst>
      <p:ext uri="{BB962C8B-B14F-4D97-AF65-F5344CB8AC3E}">
        <p14:creationId xmlns:p14="http://schemas.microsoft.com/office/powerpoint/2010/main" val="38868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7FDBC8F-D8A3-4854-A027-592C7B6033B8}"/>
              </a:ext>
            </a:extLst>
          </p:cNvPr>
          <p:cNvGraphicFramePr>
            <a:graphicFrameLocks noGrp="1"/>
          </p:cNvGraphicFramePr>
          <p:nvPr>
            <p:ph idx="1"/>
            <p:extLst>
              <p:ext uri="{D42A27DB-BD31-4B8C-83A1-F6EECF244321}">
                <p14:modId xmlns:p14="http://schemas.microsoft.com/office/powerpoint/2010/main" val="491126272"/>
              </p:ext>
            </p:extLst>
          </p:nvPr>
        </p:nvGraphicFramePr>
        <p:xfrm>
          <a:off x="0" y="1"/>
          <a:ext cx="12188858" cy="6857999"/>
        </p:xfrm>
        <a:graphic>
          <a:graphicData uri="http://schemas.openxmlformats.org/drawingml/2006/table">
            <a:tbl>
              <a:tblPr firstRow="1" bandRow="1">
                <a:tableStyleId>{5C22544A-7EE6-4342-B048-85BDC9FD1C3A}</a:tableStyleId>
              </a:tblPr>
              <a:tblGrid>
                <a:gridCol w="751282">
                  <a:extLst>
                    <a:ext uri="{9D8B030D-6E8A-4147-A177-3AD203B41FA5}">
                      <a16:colId xmlns:a16="http://schemas.microsoft.com/office/drawing/2014/main" val="651629304"/>
                    </a:ext>
                  </a:extLst>
                </a:gridCol>
                <a:gridCol w="2123893">
                  <a:extLst>
                    <a:ext uri="{9D8B030D-6E8A-4147-A177-3AD203B41FA5}">
                      <a16:colId xmlns:a16="http://schemas.microsoft.com/office/drawing/2014/main" val="1650792058"/>
                    </a:ext>
                  </a:extLst>
                </a:gridCol>
                <a:gridCol w="4232635">
                  <a:extLst>
                    <a:ext uri="{9D8B030D-6E8A-4147-A177-3AD203B41FA5}">
                      <a16:colId xmlns:a16="http://schemas.microsoft.com/office/drawing/2014/main" val="2891102997"/>
                    </a:ext>
                  </a:extLst>
                </a:gridCol>
                <a:gridCol w="2776854">
                  <a:extLst>
                    <a:ext uri="{9D8B030D-6E8A-4147-A177-3AD203B41FA5}">
                      <a16:colId xmlns:a16="http://schemas.microsoft.com/office/drawing/2014/main" val="1609544012"/>
                    </a:ext>
                  </a:extLst>
                </a:gridCol>
                <a:gridCol w="2304194">
                  <a:extLst>
                    <a:ext uri="{9D8B030D-6E8A-4147-A177-3AD203B41FA5}">
                      <a16:colId xmlns:a16="http://schemas.microsoft.com/office/drawing/2014/main" val="902725817"/>
                    </a:ext>
                  </a:extLst>
                </a:gridCol>
              </a:tblGrid>
              <a:tr h="447600">
                <a:tc>
                  <a:txBody>
                    <a:bodyPr/>
                    <a:lstStyle/>
                    <a:p>
                      <a:pPr algn="ctr"/>
                      <a:r>
                        <a:rPr lang="en-IN" sz="1600" dirty="0">
                          <a:latin typeface="Times New Roman" panose="02020603050405020304" pitchFamily="18" charset="0"/>
                          <a:cs typeface="Times New Roman" panose="02020603050405020304" pitchFamily="18" charset="0"/>
                        </a:rPr>
                        <a:t>Sl. No</a:t>
                      </a:r>
                    </a:p>
                  </a:txBody>
                  <a:tcPr/>
                </a:tc>
                <a:tc>
                  <a:txBody>
                    <a:bodyPr/>
                    <a:lstStyle/>
                    <a:p>
                      <a:pPr algn="ctr"/>
                      <a:r>
                        <a:rPr lang="en-IN" sz="1600" dirty="0">
                          <a:latin typeface="Times New Roman" panose="02020603050405020304" pitchFamily="18" charset="0"/>
                          <a:cs typeface="Times New Roman" panose="02020603050405020304" pitchFamily="18" charset="0"/>
                        </a:rPr>
                        <a:t>Title</a:t>
                      </a:r>
                    </a:p>
                  </a:txBody>
                  <a:tcPr/>
                </a:tc>
                <a:tc>
                  <a:txBody>
                    <a:bodyPr/>
                    <a:lstStyle/>
                    <a:p>
                      <a:pPr algn="ctr"/>
                      <a:r>
                        <a:rPr lang="en-IN" sz="1600" dirty="0">
                          <a:latin typeface="Times New Roman" panose="02020603050405020304" pitchFamily="18" charset="0"/>
                          <a:cs typeface="Times New Roman" panose="02020603050405020304" pitchFamily="18" charset="0"/>
                        </a:rPr>
                        <a:t>Abstract</a:t>
                      </a:r>
                    </a:p>
                  </a:txBody>
                  <a:tcPr/>
                </a:tc>
                <a:tc>
                  <a:txBody>
                    <a:bodyPr/>
                    <a:lstStyle/>
                    <a:p>
                      <a:pPr algn="ctr"/>
                      <a:r>
                        <a:rPr lang="en-IN" sz="1600" dirty="0">
                          <a:latin typeface="Times New Roman" panose="02020603050405020304" pitchFamily="18" charset="0"/>
                          <a:cs typeface="Times New Roman" panose="02020603050405020304" pitchFamily="18" charset="0"/>
                        </a:rPr>
                        <a:t>Conclusion</a:t>
                      </a:r>
                    </a:p>
                  </a:txBody>
                  <a:tcPr/>
                </a:tc>
                <a:tc>
                  <a:txBody>
                    <a:bodyPr/>
                    <a:lstStyle/>
                    <a:p>
                      <a:pPr algn="ctr"/>
                      <a:r>
                        <a:rPr lang="en-IN" sz="1600" dirty="0">
                          <a:latin typeface="Times New Roman" panose="02020603050405020304" pitchFamily="18" charset="0"/>
                          <a:cs typeface="Times New Roman" panose="02020603050405020304" pitchFamily="18" charset="0"/>
                        </a:rPr>
                        <a:t>Future Scope</a:t>
                      </a:r>
                    </a:p>
                  </a:txBody>
                  <a:tcPr/>
                </a:tc>
                <a:extLst>
                  <a:ext uri="{0D108BD9-81ED-4DB2-BD59-A6C34878D82A}">
                    <a16:rowId xmlns:a16="http://schemas.microsoft.com/office/drawing/2014/main" val="1901509307"/>
                  </a:ext>
                </a:extLst>
              </a:tr>
              <a:tr h="6410399">
                <a:tc>
                  <a:txBody>
                    <a:bodyPr/>
                    <a:lstStyle/>
                    <a:p>
                      <a:pPr algn="ctr"/>
                      <a:r>
                        <a:rPr lang="en-IN" sz="1400" dirty="0">
                          <a:latin typeface="Times New Roman" panose="02020603050405020304" pitchFamily="18" charset="0"/>
                          <a:cs typeface="Times New Roman" panose="02020603050405020304" pitchFamily="18" charset="0"/>
                        </a:rPr>
                        <a:t>05</a:t>
                      </a:r>
                    </a:p>
                  </a:txBody>
                  <a:tcPr/>
                </a:tc>
                <a:tc>
                  <a:txBody>
                    <a:bodyPr/>
                    <a:lstStyle/>
                    <a:p>
                      <a:pPr algn="ct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Real-Time Eye Tracking Using a Smart Camera</a:t>
                      </a:r>
                    </a:p>
                    <a:p>
                      <a:pPr algn="ctr"/>
                      <a:endPar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Times New Roman" panose="02020603050405020304" pitchFamily="18" charset="0"/>
                          <a:ea typeface="+mn-ea"/>
                          <a:cs typeface="Times New Roman" panose="02020603050405020304" pitchFamily="18" charset="0"/>
                        </a:rPr>
                        <a:t>Author: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Mehrube</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Mehrubeoglu</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Linh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Manh</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Pham, Hung Thieu Le,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Ramchander</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Muddu</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600" b="1" kern="1200" dirty="0" err="1">
                          <a:solidFill>
                            <a:schemeClr val="dk1"/>
                          </a:solidFill>
                          <a:effectLst/>
                          <a:latin typeface="Times New Roman" panose="02020603050405020304" pitchFamily="18" charset="0"/>
                          <a:ea typeface="+mn-ea"/>
                          <a:cs typeface="Times New Roman" panose="02020603050405020304" pitchFamily="18" charset="0"/>
                        </a:rPr>
                        <a:t>Dongseok</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 Ryu</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Real-time eye and iris tracking is important for hands off </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gaze-based</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password entry, instrument control by paraplegic patients, Internet user studies, as well as homeland security applications. In this project, a smart camera, </a:t>
                      </a:r>
                      <a:r>
                        <a:rPr lang="en-US" sz="1600" b="1" i="0" u="none" strike="noStrike" kern="1200" baseline="0" dirty="0">
                          <a:solidFill>
                            <a:schemeClr val="dk1"/>
                          </a:solidFill>
                          <a:latin typeface="Times New Roman" panose="02020603050405020304" pitchFamily="18" charset="0"/>
                          <a:ea typeface="+mn-ea"/>
                          <a:cs typeface="Times New Roman" panose="02020603050405020304" pitchFamily="18" charset="0"/>
                        </a:rPr>
                        <a:t>LabVIEW</a:t>
                      </a: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vision software tools are utilized to generate eye detection and tracking algorithms. The algorithms are uploaded to the smart camera for on-board image processing .</a:t>
                      </a:r>
                    </a:p>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algorithms are tested for eye detection and tracking under different conditions including different angles of the face, head motion speed, and eye occlusions to determine their usability for the proposed applications.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paper presents the implemented algorithms and performance results of these algorithms on the </a:t>
                      </a:r>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smart camera </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Accuracy of eye tracking is feasible. </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take </a:t>
                      </a:r>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less time </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generate </a:t>
                      </a:r>
                      <a:r>
                        <a:rPr lang="en-US" sz="1800" b="1" i="0" u="none" strike="noStrike" kern="1200" baseline="0" dirty="0">
                          <a:solidFill>
                            <a:schemeClr val="dk1"/>
                          </a:solidFill>
                          <a:latin typeface="Times New Roman" panose="02020603050405020304" pitchFamily="18" charset="0"/>
                          <a:ea typeface="+mn-ea"/>
                          <a:cs typeface="Times New Roman" panose="02020603050405020304" pitchFamily="18" charset="0"/>
                        </a:rPr>
                        <a:t>PIN. </a:t>
                      </a:r>
                      <a:endParaRPr lang="en-IN" sz="1400" b="1" dirty="0">
                        <a:latin typeface="Times New Roman" panose="02020603050405020304" pitchFamily="18" charset="0"/>
                        <a:cs typeface="Times New Roman" panose="02020603050405020304" pitchFamily="18" charset="0"/>
                      </a:endParaRPr>
                    </a:p>
                  </a:txBody>
                  <a:tcPr/>
                </a:tc>
                <a:tc>
                  <a:txBody>
                    <a:bodyPr/>
                    <a:lstStyle/>
                    <a:p>
                      <a:pPr algn="just"/>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make it less expensive and to get 100% accuracy</a:t>
                      </a:r>
                    </a:p>
                    <a:p>
                      <a:pPr algn="just"/>
                      <a:r>
                        <a:rPr lang="en-IN" sz="1600" dirty="0">
                          <a:latin typeface="Times New Roman" panose="02020603050405020304" pitchFamily="18" charset="0"/>
                          <a:cs typeface="Times New Roman" panose="02020603050405020304" pitchFamily="18" charset="0"/>
                        </a:rPr>
                        <a:t>Of eye tracking</a:t>
                      </a:r>
                    </a:p>
                  </a:txBody>
                  <a:tcPr/>
                </a:tc>
                <a:extLst>
                  <a:ext uri="{0D108BD9-81ED-4DB2-BD59-A6C34878D82A}">
                    <a16:rowId xmlns:a16="http://schemas.microsoft.com/office/drawing/2014/main" val="1896406713"/>
                  </a:ext>
                </a:extLst>
              </a:tr>
            </a:tbl>
          </a:graphicData>
        </a:graphic>
      </p:graphicFrame>
    </p:spTree>
    <p:extLst>
      <p:ext uri="{BB962C8B-B14F-4D97-AF65-F5344CB8AC3E}">
        <p14:creationId xmlns:p14="http://schemas.microsoft.com/office/powerpoint/2010/main" val="386558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D5BC-C8B3-40F5-AF07-E3D575D84097}"/>
              </a:ext>
            </a:extLst>
          </p:cNvPr>
          <p:cNvSpPr txBox="1">
            <a:spLocks/>
          </p:cNvSpPr>
          <p:nvPr/>
        </p:nvSpPr>
        <p:spPr>
          <a:xfrm>
            <a:off x="2127798" y="0"/>
            <a:ext cx="7936403" cy="860046"/>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dirty="0">
                <a:solidFill>
                  <a:schemeClr val="accent2">
                    <a:lumMod val="60000"/>
                    <a:lumOff val="40000"/>
                  </a:schemeClr>
                </a:solidFill>
                <a:latin typeface="Times New Roman" panose="02020603050405020304" pitchFamily="18" charset="0"/>
                <a:cs typeface="Times New Roman" panose="02020603050405020304" pitchFamily="18" charset="0"/>
              </a:rPr>
              <a:t>OBJECTIVE</a:t>
            </a:r>
          </a:p>
        </p:txBody>
      </p:sp>
      <p:sp>
        <p:nvSpPr>
          <p:cNvPr id="4" name="TextBox 3">
            <a:extLst>
              <a:ext uri="{FF2B5EF4-FFF2-40B4-BE49-F238E27FC236}">
                <a16:creationId xmlns:a16="http://schemas.microsoft.com/office/drawing/2014/main" id="{5A5442A1-A7B0-4267-81E7-C9A9B38D458A}"/>
              </a:ext>
            </a:extLst>
          </p:cNvPr>
          <p:cNvSpPr txBox="1"/>
          <p:nvPr/>
        </p:nvSpPr>
        <p:spPr>
          <a:xfrm>
            <a:off x="433754" y="1228397"/>
            <a:ext cx="11324492" cy="5016758"/>
          </a:xfrm>
          <a:prstGeom prst="rect">
            <a:avLst/>
          </a:prstGeom>
          <a:noFill/>
        </p:spPr>
        <p:txBody>
          <a:bodyPr wrap="square">
            <a:spAutoFit/>
          </a:bodyPr>
          <a:lstStyle/>
          <a:p>
            <a:r>
              <a:rPr lang="en-US" sz="4000" b="0" i="0" u="none" strike="noStrike" baseline="0" dirty="0">
                <a:latin typeface="Times New Roman" panose="02020603050405020304" pitchFamily="18" charset="0"/>
              </a:rPr>
              <a:t>The main objective of the project is to develop the ATM authentication system which doesn’t have physical entry of password</a:t>
            </a:r>
            <a:endParaRPr lang="en-IN" sz="4000" b="0" i="0" u="none" strike="noStrike" baseline="0" dirty="0">
              <a:latin typeface="Times New Roman" panose="02020603050405020304" pitchFamily="18" charset="0"/>
            </a:endParaRPr>
          </a:p>
          <a:p>
            <a:pPr marL="285750" indent="-285750">
              <a:buFont typeface="Wingdings" panose="05000000000000000000" pitchFamily="2" charset="2"/>
              <a:buChar char="q"/>
            </a:pPr>
            <a:r>
              <a:rPr lang="en-US" sz="4000" b="0" i="0" u="none" strike="noStrike" baseline="0" dirty="0">
                <a:latin typeface="Times New Roman" panose="02020603050405020304" pitchFamily="18" charset="0"/>
              </a:rPr>
              <a:t>To resist the shoulder surfing attacks in the user authentication system. </a:t>
            </a:r>
          </a:p>
          <a:p>
            <a:pPr marL="285750" indent="-285750">
              <a:buFont typeface="Wingdings" panose="05000000000000000000" pitchFamily="2" charset="2"/>
              <a:buChar char="q"/>
            </a:pPr>
            <a:r>
              <a:rPr lang="en-US" sz="4000" b="0" i="0" u="none" strike="noStrike" baseline="0" dirty="0">
                <a:latin typeface="Times New Roman" panose="02020603050405020304" pitchFamily="18" charset="0"/>
              </a:rPr>
              <a:t>To resist the thermal tracking attacks in keyboards. </a:t>
            </a:r>
          </a:p>
          <a:p>
            <a:pPr marL="285750" indent="-285750">
              <a:buFont typeface="Wingdings" panose="05000000000000000000" pitchFamily="2" charset="2"/>
              <a:buChar char="q"/>
            </a:pPr>
            <a:r>
              <a:rPr lang="en-US" sz="4000" b="0" i="0" u="none" strike="noStrike" baseline="0" dirty="0">
                <a:latin typeface="Times New Roman" panose="02020603050405020304" pitchFamily="18" charset="0"/>
              </a:rPr>
              <a:t>To provide three layered security for user authentication. </a:t>
            </a:r>
          </a:p>
        </p:txBody>
      </p:sp>
    </p:spTree>
    <p:extLst>
      <p:ext uri="{BB962C8B-B14F-4D97-AF65-F5344CB8AC3E}">
        <p14:creationId xmlns:p14="http://schemas.microsoft.com/office/powerpoint/2010/main" val="286742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AE3E33-1A85-424E-BA09-FED479B9D8CC}"/>
              </a:ext>
            </a:extLst>
          </p:cNvPr>
          <p:cNvSpPr txBox="1"/>
          <p:nvPr/>
        </p:nvSpPr>
        <p:spPr>
          <a:xfrm>
            <a:off x="154745" y="1247694"/>
            <a:ext cx="11844997" cy="4520597"/>
          </a:xfrm>
          <a:prstGeom prst="rect">
            <a:avLst/>
          </a:prstGeom>
          <a:noFill/>
        </p:spPr>
        <p:txBody>
          <a:bodyPr wrap="square">
            <a:spAutoFit/>
          </a:bodyPr>
          <a:lstStyle/>
          <a:p>
            <a:pPr algn="just">
              <a:lnSpc>
                <a:spcPct val="115000"/>
              </a:lnSpc>
              <a:spcAft>
                <a:spcPts val="1000"/>
              </a:spcAft>
              <a:tabLst>
                <a:tab pos="85725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The use of personal identification numbers (PINs) is a common user authentication method for many applications, such as money management in automatic teller machines (ATMs), approving electronic transactions, unlocking personal devices, and opening doors. Authentication is always a challenge even when using PIN authentication, such as in financial systems and gateway management. According to European ATM Security, fraud attacks on ATMs increased by 26% in 2016 compared to that of 2015. The fact that an authorized user must enter the code in open or public places make PIN entry vulnerable to password attacks, such as shoulder surfing as well as thermal tracking.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1A820A5-8F15-4DFE-9CDD-C61B03627E47}"/>
              </a:ext>
            </a:extLst>
          </p:cNvPr>
          <p:cNvSpPr txBox="1"/>
          <p:nvPr/>
        </p:nvSpPr>
        <p:spPr>
          <a:xfrm>
            <a:off x="2536288" y="142284"/>
            <a:ext cx="7081910" cy="821700"/>
          </a:xfrm>
          <a:prstGeom prst="rect">
            <a:avLst/>
          </a:prstGeom>
          <a:noFill/>
        </p:spPr>
        <p:txBody>
          <a:bodyPr wrap="square">
            <a:spAutoFit/>
          </a:bodyPr>
          <a:lstStyle/>
          <a:p>
            <a:pPr algn="ctr">
              <a:lnSpc>
                <a:spcPct val="115000"/>
              </a:lnSpc>
              <a:spcAft>
                <a:spcPts val="1000"/>
              </a:spcAft>
              <a:tabLst>
                <a:tab pos="857250" algn="l"/>
              </a:tabLst>
            </a:pPr>
            <a:r>
              <a:rPr lang="en-US" sz="4400" b="1" dirty="0">
                <a:solidFill>
                  <a:schemeClr val="accent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PROBLEM DEFINITION</a:t>
            </a:r>
            <a:endParaRPr lang="en-IN" sz="40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247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468</TotalTime>
  <Words>2392</Words>
  <Application>Microsoft Office PowerPoint</Application>
  <PresentationFormat>Widescreen</PresentationFormat>
  <Paragraphs>157</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H L</dc:creator>
  <cp:lastModifiedBy>Unknown User</cp:lastModifiedBy>
  <cp:revision>44</cp:revision>
  <dcterms:created xsi:type="dcterms:W3CDTF">2021-01-15T10:07:50Z</dcterms:created>
  <dcterms:modified xsi:type="dcterms:W3CDTF">2021-08-07T05:15:16Z</dcterms:modified>
</cp:coreProperties>
</file>