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7"/>
  </p:notesMasterIdLst>
  <p:sldIdLst>
    <p:sldId id="256" r:id="rId2"/>
    <p:sldId id="257" r:id="rId3"/>
    <p:sldId id="271" r:id="rId4"/>
    <p:sldId id="272" r:id="rId5"/>
    <p:sldId id="258" r:id="rId6"/>
    <p:sldId id="259" r:id="rId7"/>
    <p:sldId id="265" r:id="rId8"/>
    <p:sldId id="267" r:id="rId9"/>
    <p:sldId id="268" r:id="rId10"/>
    <p:sldId id="269" r:id="rId11"/>
    <p:sldId id="261" r:id="rId12"/>
    <p:sldId id="270" r:id="rId13"/>
    <p:sldId id="266" r:id="rId14"/>
    <p:sldId id="260" r:id="rId15"/>
    <p:sldId id="262" r:id="rId16"/>
    <p:sldId id="263" r:id="rId17"/>
    <p:sldId id="264" r:id="rId18"/>
    <p:sldId id="278" r:id="rId19"/>
    <p:sldId id="280" r:id="rId20"/>
    <p:sldId id="281" r:id="rId21"/>
    <p:sldId id="279" r:id="rId22"/>
    <p:sldId id="277" r:id="rId23"/>
    <p:sldId id="282" r:id="rId24"/>
    <p:sldId id="283"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66" autoAdjust="0"/>
  </p:normalViewPr>
  <p:slideViewPr>
    <p:cSldViewPr snapToGrid="0" snapToObjects="1">
      <p:cViewPr varScale="1">
        <p:scale>
          <a:sx n="71" d="100"/>
          <a:sy n="71" d="100"/>
        </p:scale>
        <p:origin x="-20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CC9319-963E-C649-B73E-A3D8C192C392}" type="datetimeFigureOut">
              <a:rPr kumimoji="1" lang="zh-CN" altLang="en-US" smtClean="0"/>
              <a:t>18/3/23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1161B-5CC9-F04D-B25F-22D37B27D87B}" type="slidenum">
              <a:rPr kumimoji="1" lang="zh-CN" altLang="en-US" smtClean="0"/>
              <a:t>‹#›</a:t>
            </a:fld>
            <a:endParaRPr kumimoji="1" lang="zh-CN" altLang="en-US"/>
          </a:p>
        </p:txBody>
      </p:sp>
    </p:spTree>
    <p:extLst>
      <p:ext uri="{BB962C8B-B14F-4D97-AF65-F5344CB8AC3E}">
        <p14:creationId xmlns:p14="http://schemas.microsoft.com/office/powerpoint/2010/main" val="1422484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2</a:t>
            </a:fld>
            <a:endParaRPr kumimoji="1" lang="zh-CN" altLang="en-US"/>
          </a:p>
        </p:txBody>
      </p:sp>
    </p:spTree>
    <p:extLst>
      <p:ext uri="{BB962C8B-B14F-4D97-AF65-F5344CB8AC3E}">
        <p14:creationId xmlns:p14="http://schemas.microsoft.com/office/powerpoint/2010/main" val="1435166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数学上，如果图片的尺寸是 </a:t>
            </a:r>
            <a:r>
              <a:rPr lang="en-US" altLang="zh-CN" dirty="0" err="1" smtClean="0"/>
              <a:t>w×h</a:t>
            </a:r>
            <a:r>
              <a:rPr lang="zh-CN" altLang="en-US" dirty="0" smtClean="0"/>
              <a:t>，那么特征图最终会缩小到尺寸为 </a:t>
            </a:r>
            <a:r>
              <a:rPr lang="en-US" altLang="zh-CN" dirty="0" smtClean="0"/>
              <a:t>w/r </a:t>
            </a:r>
            <a:r>
              <a:rPr lang="zh-CN" altLang="en-US" dirty="0" smtClean="0"/>
              <a:t>和 </a:t>
            </a:r>
            <a:r>
              <a:rPr lang="en-US" altLang="zh-CN" dirty="0" smtClean="0"/>
              <a:t>h/r</a:t>
            </a:r>
            <a:r>
              <a:rPr lang="zh-CN" altLang="en-US" dirty="0" smtClean="0"/>
              <a:t>，其中 </a:t>
            </a:r>
            <a:r>
              <a:rPr lang="en-US" altLang="zh-CN" dirty="0" smtClean="0"/>
              <a:t>r </a:t>
            </a:r>
            <a:r>
              <a:rPr lang="zh-CN" altLang="en-US" dirty="0" smtClean="0"/>
              <a:t>是次级采样率。如果我们在特征图上每个空间位置上都定义一个锚点，那么最终图片的锚点会相隔 </a:t>
            </a:r>
            <a:r>
              <a:rPr lang="en-US" altLang="zh-CN" dirty="0" smtClean="0"/>
              <a:t>r </a:t>
            </a:r>
            <a:r>
              <a:rPr lang="zh-CN" altLang="en-US" dirty="0" smtClean="0"/>
              <a:t>个像素，在 </a:t>
            </a:r>
            <a:r>
              <a:rPr lang="en-US" altLang="zh-CN" dirty="0" smtClean="0"/>
              <a:t>VGG </a:t>
            </a:r>
            <a:r>
              <a:rPr lang="zh-CN" altLang="en-US" dirty="0" smtClean="0"/>
              <a:t>中，</a:t>
            </a:r>
            <a:r>
              <a:rPr lang="en-US" altLang="zh-CN" dirty="0" smtClean="0"/>
              <a:t>r=16</a:t>
            </a:r>
            <a:r>
              <a:rPr lang="zh-CN" alt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左图是锚点中心，右图是加上锚点框。锚点就这样</a:t>
            </a:r>
            <a:r>
              <a:rPr lang="zh-CN" altLang="en-US" dirty="0" smtClean="0"/>
              <a:t>置于不同尺寸和比例的图片上，并且在之后目标位置的预测中用作参考边框。下面我们来具体解释是怎么做到的。</a:t>
            </a:r>
          </a:p>
          <a:p>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11</a:t>
            </a:fld>
            <a:endParaRPr kumimoji="1" lang="zh-CN" altLang="en-US"/>
          </a:p>
        </p:txBody>
      </p:sp>
    </p:spTree>
    <p:extLst>
      <p:ext uri="{BB962C8B-B14F-4D97-AF65-F5344CB8AC3E}">
        <p14:creationId xmlns:p14="http://schemas.microsoft.com/office/powerpoint/2010/main" val="2426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我们假设基础网络最后的共享卷积层有</a:t>
            </a:r>
            <a:r>
              <a:rPr kumimoji="1" lang="en-US" altLang="zh-CN" dirty="0" smtClean="0"/>
              <a:t>256</a:t>
            </a:r>
            <a:r>
              <a:rPr kumimoji="1" lang="zh-CN" altLang="en-US" dirty="0" smtClean="0"/>
              <a:t>个通道，也就是图中的</a:t>
            </a:r>
            <a:r>
              <a:rPr kumimoji="1" lang="en-US" altLang="zh-CN" dirty="0" smtClean="0"/>
              <a:t>256d</a:t>
            </a:r>
            <a:r>
              <a:rPr kumimoji="1" lang="zh-CN" altLang="en-US" dirty="0" smtClean="0"/>
              <a:t>，我们使用</a:t>
            </a:r>
            <a:r>
              <a:rPr kumimoji="1" lang="en-US" altLang="zh-CN" dirty="0" smtClean="0"/>
              <a:t>3</a:t>
            </a:r>
            <a:r>
              <a:rPr kumimoji="1" lang="zh-CN" altLang="en-US" dirty="0" smtClean="0"/>
              <a:t>*</a:t>
            </a:r>
            <a:r>
              <a:rPr kumimoji="1" lang="en-US" altLang="zh-CN" dirty="0" smtClean="0"/>
              <a:t>3</a:t>
            </a:r>
            <a:r>
              <a:rPr kumimoji="1" lang="zh-CN" altLang="en-US" dirty="0" smtClean="0"/>
              <a:t>的窗口滑动卷积，</a:t>
            </a:r>
            <a:r>
              <a:rPr kumimoji="1" lang="en-US" altLang="zh-CN" dirty="0" smtClean="0"/>
              <a:t>pad</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zh-CN" altLang="en-US" dirty="0" smtClean="0"/>
              <a:t>特征图每个点有</a:t>
            </a:r>
            <a:r>
              <a:rPr kumimoji="1" lang="en-US" altLang="zh-CN" dirty="0" smtClean="0"/>
              <a:t>k</a:t>
            </a:r>
            <a:r>
              <a:rPr kumimoji="1" lang="zh-CN" altLang="en-US" dirty="0" smtClean="0"/>
              <a:t>个锚点框，每个窗口被卷积成一个</a:t>
            </a:r>
            <a:r>
              <a:rPr kumimoji="1" lang="en-US" altLang="zh-CN" dirty="0" smtClean="0"/>
              <a:t>256</a:t>
            </a:r>
            <a:r>
              <a:rPr kumimoji="1" lang="zh-CN" altLang="en-US" dirty="0" smtClean="0"/>
              <a:t>维的向量。然后我们使用两个并行的</a:t>
            </a:r>
            <a:r>
              <a:rPr kumimoji="1" lang="en-US" altLang="zh-CN" dirty="0" smtClean="0"/>
              <a:t>1</a:t>
            </a:r>
            <a:r>
              <a:rPr kumimoji="1" lang="zh-CN" altLang="en-US" dirty="0" smtClean="0"/>
              <a:t>*</a:t>
            </a:r>
            <a:r>
              <a:rPr kumimoji="1" lang="en-US" altLang="zh-CN" dirty="0" smtClean="0"/>
              <a:t>1</a:t>
            </a:r>
            <a:r>
              <a:rPr kumimoji="1" lang="zh-CN" altLang="en-US" dirty="0" smtClean="0"/>
              <a:t>的卷积层。</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其中，分类层</a:t>
            </a:r>
            <a:r>
              <a:rPr lang="zh-CN" altLang="en-US" dirty="0" smtClean="0"/>
              <a:t>每个锚点输出</a:t>
            </a:r>
            <a:r>
              <a:rPr lang="en-US" altLang="zh-CN" dirty="0" smtClean="0"/>
              <a:t>…,</a:t>
            </a:r>
            <a:r>
              <a:rPr lang="zh-CN" altLang="en-US" dirty="0" smtClean="0"/>
              <a:t>因此总共输出</a:t>
            </a:r>
            <a:r>
              <a:rPr lang="en-US" altLang="zh-CN" dirty="0" smtClean="0"/>
              <a:t>2k</a:t>
            </a:r>
            <a:r>
              <a:rPr lang="zh-CN" altLang="en-US" dirty="0" smtClean="0"/>
              <a:t>个预测值； 回归层输出</a:t>
            </a:r>
            <a:r>
              <a:rPr lang="en-US" altLang="zh-CN" dirty="0" smtClean="0"/>
              <a:t>…</a:t>
            </a:r>
            <a:r>
              <a:rPr lang="zh-CN" altLang="en-US" dirty="0" smtClean="0"/>
              <a:t>因此总共输出</a:t>
            </a:r>
            <a:r>
              <a:rPr lang="en-US" altLang="zh-CN" dirty="0" smtClean="0"/>
              <a:t>4k</a:t>
            </a:r>
            <a:r>
              <a:rPr lang="zh-CN" altLang="en-US" dirty="0" smtClean="0"/>
              <a:t>个预测值</a:t>
            </a:r>
            <a:r>
              <a:rPr lang="en-US" altLang="zh-CN" dirty="0" smtClean="0"/>
              <a:t>.</a:t>
            </a:r>
            <a:r>
              <a:rPr lang="zh-CN" altLang="en-US" dirty="0" smtClean="0"/>
              <a:t>使用最终的建议坐标和它们的目标性得分，然后可以得到一套很好的对于目标区域建议</a:t>
            </a:r>
            <a:r>
              <a:rPr lang="zh-CN" altLang="zh-CN" dirty="0" smtClean="0"/>
              <a:t>，</a:t>
            </a:r>
            <a:r>
              <a:rPr lang="zh-CN" altLang="en-US" dirty="0" smtClean="0"/>
              <a:t>而且是用全卷积网络高效地实现！</a:t>
            </a:r>
            <a:endParaRPr lang="en-US" altLang="zh-CN" dirty="0" smtClean="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12</a:t>
            </a:fld>
            <a:endParaRPr kumimoji="1" lang="zh-CN" altLang="en-US"/>
          </a:p>
        </p:txBody>
      </p:sp>
    </p:spTree>
    <p:extLst>
      <p:ext uri="{BB962C8B-B14F-4D97-AF65-F5344CB8AC3E}">
        <p14:creationId xmlns:p14="http://schemas.microsoft.com/office/powerpoint/2010/main" val="360337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为了训练</a:t>
            </a:r>
            <a:r>
              <a:rPr kumimoji="1" lang="en-US" altLang="zh-CN" dirty="0" smtClean="0"/>
              <a:t>RPN</a:t>
            </a:r>
            <a:r>
              <a:rPr kumimoji="1" lang="zh-CN" altLang="en-US" dirty="0" smtClean="0"/>
              <a:t>，对于分类层，我们为每个锚点分配一个二分类标签</a:t>
            </a:r>
            <a:r>
              <a:rPr kumimoji="1" lang="en-US" altLang="zh-CN" dirty="0" smtClean="0"/>
              <a:t>,(positive</a:t>
            </a:r>
            <a:r>
              <a:rPr kumimoji="1" lang="zh-CN" altLang="en-US" dirty="0" smtClean="0"/>
              <a:t>中</a:t>
            </a:r>
            <a:r>
              <a:rPr kumimoji="1" lang="en-US" altLang="zh-CN" dirty="0" smtClean="0"/>
              <a:t>or</a:t>
            </a:r>
            <a:r>
              <a:rPr kumimoji="1" lang="zh-CN" altLang="en-US" dirty="0" smtClean="0"/>
              <a:t> 是为了防止找不到</a:t>
            </a:r>
            <a:r>
              <a:rPr kumimoji="1" lang="en-US" altLang="zh-CN" dirty="0" err="1" smtClean="0"/>
              <a:t>IoU</a:t>
            </a:r>
            <a:r>
              <a:rPr kumimoji="1" lang="zh-CN" altLang="en-US" dirty="0" smtClean="0"/>
              <a:t>大于</a:t>
            </a:r>
            <a:r>
              <a:rPr kumimoji="1" lang="en-US" altLang="zh-CN" dirty="0" smtClean="0"/>
              <a:t>0.7</a:t>
            </a:r>
            <a:r>
              <a:rPr kumimoji="1" lang="zh-CN" altLang="en-US" dirty="0" smtClean="0"/>
              <a:t>锚点</a:t>
            </a:r>
            <a:r>
              <a:rPr kumimoji="1" lang="en-US" altLang="zh-CN" dirty="0" smtClean="0"/>
              <a:t>)</a:t>
            </a:r>
            <a:r>
              <a:rPr kumimoji="1" lang="zh-CN" altLang="en-US" dirty="0" smtClean="0"/>
              <a:t>，（既不正面也不负面的锚对培训目标没有帮助）；</a:t>
            </a:r>
            <a:endParaRPr kumimoji="1" lang="en-US" altLang="zh-CN" dirty="0" smtClean="0"/>
          </a:p>
          <a:p>
            <a:r>
              <a:rPr kumimoji="1" lang="zh-CN" altLang="en-US" dirty="0" smtClean="0"/>
              <a:t>这个</a:t>
            </a:r>
            <a:r>
              <a:rPr kumimoji="1" lang="en-US" altLang="zh-CN" dirty="0" err="1" smtClean="0"/>
              <a:t>IoU</a:t>
            </a:r>
            <a:r>
              <a:rPr kumimoji="1" lang="zh-CN" altLang="en-US" dirty="0" smtClean="0"/>
              <a:t>好像就是那个啥非极大抑制把。</a:t>
            </a:r>
            <a:endParaRPr kumimoji="1" lang="en-US" altLang="zh-CN" dirty="0" smtClean="0"/>
          </a:p>
          <a:p>
            <a:endParaRPr kumimoji="1" lang="en-US" altLang="zh-CN" dirty="0" smtClean="0"/>
          </a:p>
          <a:p>
            <a:r>
              <a:rPr kumimoji="1" lang="zh-CN" altLang="en-US" dirty="0" smtClean="0"/>
              <a:t>对于回归层，设计了四个参数，以</a:t>
            </a:r>
            <a:r>
              <a:rPr kumimoji="1" lang="en-US" altLang="zh-CN" dirty="0" err="1" smtClean="0"/>
              <a:t>tx</a:t>
            </a:r>
            <a:r>
              <a:rPr kumimoji="1" lang="zh-CN" altLang="en-US" dirty="0" smtClean="0"/>
              <a:t>为例，其表示的是预测边框与锚点框中心横坐标的偏差值；</a:t>
            </a:r>
            <a:r>
              <a:rPr kumimoji="1" lang="en-US" altLang="zh-CN" dirty="0" err="1" smtClean="0"/>
              <a:t>tx</a:t>
            </a:r>
            <a:r>
              <a:rPr kumimoji="1" lang="en-US" altLang="zh-CN" dirty="0" smtClean="0"/>
              <a:t>*</a:t>
            </a:r>
            <a:r>
              <a:rPr kumimoji="1" lang="zh-CN" altLang="en-US" dirty="0" smtClean="0"/>
              <a:t>是锚点框与真实目标框中心横坐标的偏差值。</a:t>
            </a: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13</a:t>
            </a:fld>
            <a:endParaRPr kumimoji="1" lang="zh-CN" altLang="en-US"/>
          </a:p>
        </p:txBody>
      </p:sp>
    </p:spTree>
    <p:extLst>
      <p:ext uri="{BB962C8B-B14F-4D97-AF65-F5344CB8AC3E}">
        <p14:creationId xmlns:p14="http://schemas.microsoft.com/office/powerpoint/2010/main" val="3093513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4-d</a:t>
            </a:r>
            <a:r>
              <a:rPr kumimoji="1" lang="zh-CN" altLang="en-US" dirty="0" smtClean="0"/>
              <a:t>向量是</a:t>
            </a:r>
            <a:r>
              <a:rPr kumimoji="1" lang="en-US" altLang="zh-CN" dirty="0" smtClean="0"/>
              <a:t>[</a:t>
            </a:r>
            <a:r>
              <a:rPr kumimoji="1" lang="en-US" altLang="zh-CN" dirty="0" err="1" smtClean="0"/>
              <a:t>tx,ty,tw,th</a:t>
            </a:r>
            <a:r>
              <a:rPr kumimoji="1" lang="en-US" altLang="zh-CN" dirty="0" smtClean="0"/>
              <a:t>]</a:t>
            </a:r>
            <a:r>
              <a:rPr kumimoji="1" lang="zh-CN" altLang="en-US" dirty="0" smtClean="0"/>
              <a:t>，对应于前一张</a:t>
            </a:r>
            <a:r>
              <a:rPr kumimoji="1" lang="en-US" altLang="zh-CN" dirty="0" smtClean="0"/>
              <a:t>PPT</a:t>
            </a:r>
          </a:p>
          <a:p>
            <a:r>
              <a:rPr kumimoji="1" lang="zh-CN" altLang="en-US" dirty="0" smtClean="0"/>
              <a:t>最小化损失函数的过程可以被看做是从锚点框到附近的真实目标框的边界回归</a:t>
            </a:r>
            <a:r>
              <a:rPr kumimoji="1" lang="zh-CN" altLang="en-US" dirty="0" smtClean="0"/>
              <a:t>。</a:t>
            </a:r>
            <a:endParaRPr kumimoji="1" lang="en-US" altLang="zh-CN" dirty="0" smtClean="0"/>
          </a:p>
          <a:p>
            <a:endParaRPr kumimoji="1" lang="en-US" altLang="zh-CN" dirty="0" smtClean="0"/>
          </a:p>
          <a:p>
            <a:r>
              <a:rPr kumimoji="1" lang="zh-CN" altLang="en-US" dirty="0" smtClean="0"/>
              <a:t>整个网络有</a:t>
            </a:r>
            <a:r>
              <a:rPr kumimoji="1" lang="en-US" altLang="zh-CN" dirty="0" smtClean="0"/>
              <a:t>4</a:t>
            </a:r>
            <a:r>
              <a:rPr kumimoji="1" lang="zh-CN" altLang="en-US" dirty="0" smtClean="0"/>
              <a:t>个损失函数：</a:t>
            </a:r>
            <a:endParaRPr kumimoji="1" lang="en-US" altLang="zh-CN" dirty="0" smtClean="0"/>
          </a:p>
          <a:p>
            <a:r>
              <a:rPr lang="zh-TW" altLang="en-US" dirty="0" smtClean="0"/>
              <a:t>一种网络，四个损失函数</a:t>
            </a:r>
            <a:r>
              <a:rPr lang="en-US" altLang="zh-TW" dirty="0" smtClean="0"/>
              <a:t>;</a:t>
            </a:r>
          </a:p>
          <a:p>
            <a:r>
              <a:rPr lang="zh-TW" altLang="en-US" dirty="0" smtClean="0"/>
              <a:t>　　</a:t>
            </a:r>
            <a:r>
              <a:rPr lang="en-US" altLang="zh-TW" dirty="0" smtClean="0"/>
              <a:t>•	RPN </a:t>
            </a:r>
            <a:r>
              <a:rPr lang="en-US" altLang="zh-TW" dirty="0" err="1" smtClean="0"/>
              <a:t>calssification</a:t>
            </a:r>
            <a:r>
              <a:rPr lang="en-US" altLang="zh-TW" dirty="0" smtClean="0"/>
              <a:t>(anchor </a:t>
            </a:r>
            <a:r>
              <a:rPr lang="en-US" altLang="zh-TW" dirty="0" err="1" smtClean="0"/>
              <a:t>good.bad</a:t>
            </a:r>
            <a:r>
              <a:rPr lang="en-US" altLang="zh-TW" dirty="0" smtClean="0"/>
              <a:t>)</a:t>
            </a:r>
          </a:p>
          <a:p>
            <a:r>
              <a:rPr lang="zh-TW" altLang="en-US" dirty="0" smtClean="0"/>
              <a:t>　　</a:t>
            </a:r>
            <a:r>
              <a:rPr lang="en-US" altLang="zh-TW" dirty="0" smtClean="0"/>
              <a:t>•	RPN regression(anchor-&gt;</a:t>
            </a:r>
            <a:r>
              <a:rPr lang="en-US" altLang="zh-TW" dirty="0" err="1" smtClean="0"/>
              <a:t>propoasal</a:t>
            </a:r>
            <a:r>
              <a:rPr lang="en-US" altLang="zh-TW" dirty="0" smtClean="0"/>
              <a:t>)</a:t>
            </a:r>
          </a:p>
          <a:p>
            <a:r>
              <a:rPr lang="zh-TW" altLang="en-US" dirty="0" smtClean="0"/>
              <a:t>　　</a:t>
            </a:r>
            <a:r>
              <a:rPr lang="en-US" altLang="zh-TW" dirty="0" smtClean="0"/>
              <a:t>•	Fast R-CNN classification(over classes)</a:t>
            </a:r>
          </a:p>
          <a:p>
            <a:r>
              <a:rPr lang="zh-TW" altLang="en-US" dirty="0" smtClean="0"/>
              <a:t>　　</a:t>
            </a:r>
            <a:r>
              <a:rPr lang="en-US" altLang="zh-TW" dirty="0" smtClean="0"/>
              <a:t>•	Fast R-CNN regression(proposal -&gt;box)</a:t>
            </a:r>
            <a:endParaRPr lang="zh-CN" altLang="en-US" dirty="0" smtClean="0"/>
          </a:p>
          <a:p>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14</a:t>
            </a:fld>
            <a:endParaRPr kumimoji="1" lang="zh-CN" altLang="en-US"/>
          </a:p>
        </p:txBody>
      </p:sp>
    </p:spTree>
    <p:extLst>
      <p:ext uri="{BB962C8B-B14F-4D97-AF65-F5344CB8AC3E}">
        <p14:creationId xmlns:p14="http://schemas.microsoft.com/office/powerpoint/2010/main" val="3005797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PRN</a:t>
            </a:r>
            <a:r>
              <a:rPr kumimoji="1" lang="zh-CN" altLang="en-US" dirty="0" smtClean="0"/>
              <a:t>可以</a:t>
            </a:r>
            <a:r>
              <a:rPr kumimoji="1" lang="en-US" altLang="zh-CN" dirty="0" smtClean="0"/>
              <a:t>end-to-end</a:t>
            </a:r>
            <a:r>
              <a:rPr kumimoji="1" lang="zh-CN" altLang="en-US" dirty="0" smtClean="0"/>
              <a:t>地用反向传播和随机梯度下降（</a:t>
            </a:r>
            <a:r>
              <a:rPr kumimoji="1" lang="en-US" altLang="zh-CN" dirty="0" smtClean="0"/>
              <a:t>SGD</a:t>
            </a:r>
            <a:r>
              <a:rPr kumimoji="1" lang="zh-CN" altLang="en-US" dirty="0" smtClean="0"/>
              <a:t>）训练。</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选择</a:t>
            </a:r>
            <a:r>
              <a:rPr kumimoji="1" lang="zh-CN" altLang="zh-CN" dirty="0" smtClean="0"/>
              <a:t>2</a:t>
            </a:r>
            <a:r>
              <a:rPr kumimoji="1" lang="en-US" altLang="zh-CN" dirty="0" smtClean="0"/>
              <a:t>56</a:t>
            </a:r>
            <a:r>
              <a:rPr kumimoji="1" lang="zh-CN" altLang="en-US" dirty="0" smtClean="0"/>
              <a:t>个锚点框为一个</a:t>
            </a:r>
            <a:r>
              <a:rPr kumimoji="1" lang="en-US" altLang="zh-CN" dirty="0" smtClean="0"/>
              <a:t>mini-batch</a:t>
            </a:r>
            <a:r>
              <a:rPr kumimoji="1" lang="zh-CN" altLang="en-US" dirty="0" smtClean="0"/>
              <a:t>，尽量保持其中的</a:t>
            </a:r>
            <a:r>
              <a:rPr kumimoji="1" lang="en-US" altLang="zh-CN" dirty="0" smtClean="0"/>
              <a:t>positive</a:t>
            </a:r>
            <a:r>
              <a:rPr kumimoji="1" lang="zh-CN" altLang="en-US" dirty="0" smtClean="0"/>
              <a:t>和</a:t>
            </a:r>
            <a:r>
              <a:rPr kumimoji="1" lang="en-US" altLang="zh-CN" dirty="0" smtClean="0"/>
              <a:t>negative</a:t>
            </a:r>
            <a:r>
              <a:rPr kumimoji="1" lang="zh-CN" altLang="en-US" dirty="0" smtClean="0"/>
              <a:t>的比例为</a:t>
            </a:r>
            <a:r>
              <a:rPr kumimoji="1" lang="en-US" altLang="zh-CN" dirty="0" smtClean="0"/>
              <a:t>1</a:t>
            </a:r>
            <a:r>
              <a:rPr kumimoji="1" lang="zh-CN" altLang="en-US" dirty="0" smtClean="0"/>
              <a:t>：</a:t>
            </a:r>
            <a:r>
              <a:rPr kumimoji="1" lang="en-US" altLang="zh-CN" dirty="0" smtClean="0"/>
              <a:t>1</a:t>
            </a:r>
            <a:r>
              <a:rPr kumimoji="1" lang="zh-CN" altLang="en-US" dirty="0" smtClean="0"/>
              <a:t>。如果对全部的锚点框直接进行训练的话，由于背景锚点框往往占大部分，可能使训练结果偏向</a:t>
            </a:r>
            <a:r>
              <a:rPr kumimoji="1" lang="en-US" altLang="zh-CN" dirty="0" smtClean="0"/>
              <a:t>negative</a:t>
            </a:r>
            <a:r>
              <a:rPr kumimoji="1" lang="zh-CN" altLang="en-US" dirty="0" smtClean="0"/>
              <a:t>的。</a:t>
            </a:r>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本文的实验结果基于交替训练</a:t>
            </a:r>
            <a:r>
              <a:rPr kumimoji="1" lang="en-US" altLang="zh-CN" dirty="0" smtClean="0"/>
              <a:t>PRN</a:t>
            </a:r>
            <a:r>
              <a:rPr kumimoji="1" lang="zh-CN" altLang="en-US" dirty="0" smtClean="0"/>
              <a:t>和</a:t>
            </a:r>
            <a:r>
              <a:rPr kumimoji="1" lang="en-US" altLang="zh-CN" dirty="0" smtClean="0"/>
              <a:t>Fast</a:t>
            </a:r>
            <a:r>
              <a:rPr kumimoji="1" lang="zh-CN" altLang="en-US" dirty="0" smtClean="0"/>
              <a:t> </a:t>
            </a:r>
            <a:r>
              <a:rPr kumimoji="1" lang="en-US" altLang="zh-CN" dirty="0" smtClean="0"/>
              <a:t>R-CNN</a:t>
            </a:r>
            <a:r>
              <a:rPr kumimoji="1" lang="zh-CN" altLang="en-US" dirty="0" smtClean="0"/>
              <a:t>。</a:t>
            </a:r>
          </a:p>
          <a:p>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15</a:t>
            </a:fld>
            <a:endParaRPr kumimoji="1" lang="zh-CN" altLang="en-US"/>
          </a:p>
        </p:txBody>
      </p:sp>
    </p:spTree>
    <p:extLst>
      <p:ext uri="{BB962C8B-B14F-4D97-AF65-F5344CB8AC3E}">
        <p14:creationId xmlns:p14="http://schemas.microsoft.com/office/powerpoint/2010/main" val="429483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由于锚点经常重叠，因此建议最终也会在同一个目标上重叠。因此使用</a:t>
            </a:r>
            <a:r>
              <a:rPr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应用 </a:t>
            </a:r>
            <a:r>
              <a:rPr lang="en-US" altLang="zh-CN" dirty="0" smtClean="0"/>
              <a:t>NMS </a:t>
            </a:r>
            <a:r>
              <a:rPr lang="zh-CN" altLang="en-US" dirty="0" smtClean="0"/>
              <a:t>后，我们保留评分最高的 </a:t>
            </a:r>
            <a:r>
              <a:rPr lang="en-US" altLang="zh-CN" dirty="0" smtClean="0"/>
              <a:t>N </a:t>
            </a:r>
            <a:r>
              <a:rPr lang="zh-CN" altLang="en-US" dirty="0" smtClean="0"/>
              <a:t>个建议。论文中使用 </a:t>
            </a:r>
            <a:r>
              <a:rPr lang="en-US" altLang="zh-CN" dirty="0" smtClean="0"/>
              <a:t>N=2000</a:t>
            </a:r>
            <a:r>
              <a:rPr lang="zh-CN" altLang="en-US" dirty="0" smtClean="0"/>
              <a:t>。</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在 </a:t>
            </a:r>
            <a:r>
              <a:rPr lang="en-US" altLang="zh-CN" dirty="0" smtClean="0"/>
              <a:t>RPN </a:t>
            </a:r>
            <a:r>
              <a:rPr lang="zh-CN" altLang="en-US" dirty="0" smtClean="0"/>
              <a:t>步骤之后，我们有很多没有分配类别的目标建议</a:t>
            </a:r>
            <a:r>
              <a:rPr lang="en-US" altLang="zh-CN" dirty="0" smtClean="0"/>
              <a:t>,</a:t>
            </a:r>
            <a:r>
              <a:rPr lang="zh-CN" altLang="en-US" dirty="0" smtClean="0"/>
              <a:t>这些交给</a:t>
            </a:r>
            <a:r>
              <a:rPr lang="en-US" altLang="zh-CN" dirty="0" smtClean="0"/>
              <a:t>Faster</a:t>
            </a:r>
            <a:r>
              <a:rPr lang="zh-CN" altLang="en-US" dirty="0" smtClean="0"/>
              <a:t> </a:t>
            </a:r>
            <a:r>
              <a:rPr lang="en-US" altLang="zh-CN" dirty="0" err="1" smtClean="0"/>
              <a:t>rcnn</a:t>
            </a:r>
            <a:r>
              <a:rPr lang="zh-CN" altLang="en-US" dirty="0" smtClean="0"/>
              <a:t>来解决。</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R-CNN </a:t>
            </a:r>
            <a:r>
              <a:rPr lang="zh-CN" altLang="en-US" dirty="0" smtClean="0"/>
              <a:t>需要固定大小的特征图，以便将它们分类到固定数量的类别中</a:t>
            </a:r>
            <a:r>
              <a:rPr kumimoji="1" lang="zh-CN" altLang="en-US" dirty="0" smtClean="0"/>
              <a:t>,</a:t>
            </a:r>
            <a:r>
              <a:rPr lang="en-US" altLang="zh-CN" dirty="0" smtClean="0"/>
              <a:t>Faster R-CNN</a:t>
            </a:r>
            <a:r>
              <a:rPr lang="zh-CN" altLang="en-US" dirty="0" smtClean="0"/>
              <a:t>用兴趣区域池化为每个建议提取固定大小的特征图。</a:t>
            </a: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16</a:t>
            </a:fld>
            <a:endParaRPr kumimoji="1" lang="zh-CN" altLang="en-US"/>
          </a:p>
        </p:txBody>
      </p:sp>
    </p:spTree>
    <p:extLst>
      <p:ext uri="{BB962C8B-B14F-4D97-AF65-F5344CB8AC3E}">
        <p14:creationId xmlns:p14="http://schemas.microsoft.com/office/powerpoint/2010/main" val="1064855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SS (selective search)</a:t>
            </a:r>
          </a:p>
          <a:p>
            <a:r>
              <a:rPr kumimoji="1" lang="en-US" altLang="zh-CN" dirty="0" smtClean="0"/>
              <a:t>EB</a:t>
            </a:r>
            <a:r>
              <a:rPr kumimoji="1" lang="en-US" altLang="zh-CN" baseline="0" dirty="0" smtClean="0"/>
              <a:t> (</a:t>
            </a:r>
            <a:r>
              <a:rPr kumimoji="1" lang="en-US" altLang="zh-CN" baseline="0" dirty="0" err="1" smtClean="0"/>
              <a:t>EdgeBox</a:t>
            </a:r>
            <a:r>
              <a:rPr kumimoji="1" lang="en-US" altLang="zh-CN" baseline="0" dirty="0" smtClean="0"/>
              <a:t>)</a:t>
            </a:r>
          </a:p>
          <a:p>
            <a:r>
              <a:rPr kumimoji="1" lang="zh-CN" altLang="en-US" dirty="0" smtClean="0"/>
              <a:t>探测器是采用</a:t>
            </a:r>
            <a:r>
              <a:rPr kumimoji="1" lang="en-US" altLang="zh-CN" dirty="0" smtClean="0"/>
              <a:t>ZF</a:t>
            </a:r>
            <a:r>
              <a:rPr kumimoji="1" lang="zh-CN" altLang="en-US" dirty="0" smtClean="0"/>
              <a:t>的</a:t>
            </a:r>
            <a:r>
              <a:rPr kumimoji="1" lang="en-US" altLang="zh-CN" dirty="0" smtClean="0"/>
              <a:t>Fast R-CNN</a:t>
            </a:r>
            <a:r>
              <a:rPr kumimoji="1" lang="zh-CN" altLang="en-US" dirty="0" smtClean="0"/>
              <a:t>，但使用各种提议方法进行</a:t>
            </a:r>
            <a:r>
              <a:rPr kumimoji="1" lang="zh-CN" altLang="en-US" dirty="0" smtClean="0"/>
              <a:t>训练</a:t>
            </a:r>
            <a:r>
              <a:rPr kumimoji="1" lang="zh-CN" altLang="en-US" dirty="0" smtClean="0"/>
              <a:t>和测试。</a:t>
            </a:r>
            <a:endParaRPr kumimoji="1" lang="en-US" altLang="zh-CN" dirty="0" smtClean="0"/>
          </a:p>
          <a:p>
            <a:r>
              <a:rPr kumimoji="1" lang="zh-CN" altLang="en-US" dirty="0" smtClean="0"/>
              <a:t>解释</a:t>
            </a:r>
            <a:r>
              <a:rPr kumimoji="1" lang="en-US" altLang="zh-CN" dirty="0" err="1" smtClean="0"/>
              <a:t>mPA</a:t>
            </a:r>
            <a:r>
              <a:rPr kumimoji="1" lang="en-US"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17</a:t>
            </a:fld>
            <a:endParaRPr kumimoji="1" lang="zh-CN" altLang="en-US"/>
          </a:p>
        </p:txBody>
      </p:sp>
    </p:spTree>
    <p:extLst>
      <p:ext uri="{BB962C8B-B14F-4D97-AF65-F5344CB8AC3E}">
        <p14:creationId xmlns:p14="http://schemas.microsoft.com/office/powerpoint/2010/main" val="3958620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检测器是</a:t>
            </a:r>
            <a:r>
              <a:rPr kumimoji="1" lang="en-US" altLang="zh-CN" dirty="0" smtClean="0"/>
              <a:t>Fast R-CNN</a:t>
            </a:r>
            <a:r>
              <a:rPr kumimoji="1" lang="zh-CN" altLang="en-US" dirty="0" smtClean="0"/>
              <a:t>和</a:t>
            </a:r>
            <a:r>
              <a:rPr kumimoji="1" lang="en-US" altLang="zh-CN" dirty="0" smtClean="0"/>
              <a:t>VGG-16</a:t>
            </a:r>
            <a:r>
              <a:rPr kumimoji="1" lang="zh-CN" altLang="en-US" dirty="0" smtClean="0"/>
              <a:t>。 培训数据：“</a:t>
            </a:r>
            <a:r>
              <a:rPr kumimoji="1" lang="en-US" altLang="zh-CN" dirty="0" smtClean="0"/>
              <a:t>07”</a:t>
            </a:r>
            <a:r>
              <a:rPr kumimoji="1" lang="zh-CN" altLang="en-US" dirty="0" smtClean="0"/>
              <a:t>：</a:t>
            </a:r>
            <a:r>
              <a:rPr kumimoji="1" lang="en-US" altLang="zh-CN" dirty="0" smtClean="0"/>
              <a:t>VOC 2007</a:t>
            </a:r>
            <a:r>
              <a:rPr kumimoji="1" lang="zh-CN" altLang="en-US" dirty="0" smtClean="0"/>
              <a:t>培训，“</a:t>
            </a:r>
            <a:r>
              <a:rPr kumimoji="1" lang="en-US" altLang="zh-CN" dirty="0" smtClean="0"/>
              <a:t>07 + 12”</a:t>
            </a:r>
            <a:r>
              <a:rPr kumimoji="1" lang="zh-CN" altLang="en-US" dirty="0" smtClean="0"/>
              <a:t>：</a:t>
            </a:r>
            <a:r>
              <a:rPr kumimoji="1" lang="en-US" altLang="zh-CN" dirty="0" smtClean="0"/>
              <a:t>VOC 2007</a:t>
            </a:r>
            <a:r>
              <a:rPr kumimoji="1" lang="zh-CN" altLang="en-US" dirty="0" smtClean="0"/>
              <a:t>培训和</a:t>
            </a:r>
            <a:r>
              <a:rPr kumimoji="1" lang="en-US" altLang="zh-CN" dirty="0" smtClean="0"/>
              <a:t>VOC 2012</a:t>
            </a:r>
            <a:r>
              <a:rPr kumimoji="1" lang="zh-CN" altLang="en-US" dirty="0" smtClean="0"/>
              <a:t>培训的联合培训。</a:t>
            </a:r>
            <a:endParaRPr kumimoji="1" lang="en-US" altLang="zh-CN" dirty="0" smtClean="0"/>
          </a:p>
          <a:p>
            <a:r>
              <a:rPr kumimoji="1" lang="zh-CN" altLang="en-US" dirty="0" smtClean="0"/>
              <a:t>对于</a:t>
            </a:r>
            <a:r>
              <a:rPr kumimoji="1" lang="en-US" altLang="zh-CN" dirty="0" smtClean="0"/>
              <a:t>RPN</a:t>
            </a:r>
            <a:r>
              <a:rPr kumimoji="1" lang="zh-CN" altLang="en-US" dirty="0" smtClean="0"/>
              <a:t>，训练时间的建议是</a:t>
            </a:r>
            <a:r>
              <a:rPr kumimoji="1" lang="en-US" altLang="zh-CN" dirty="0" smtClean="0"/>
              <a:t>2000.</a:t>
            </a:r>
            <a:endParaRPr kumimoji="1" lang="en-US" altLang="zh-CN" dirty="0" smtClean="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18</a:t>
            </a:fld>
            <a:endParaRPr kumimoji="1" lang="zh-CN" altLang="en-US"/>
          </a:p>
        </p:txBody>
      </p:sp>
    </p:spTree>
    <p:extLst>
      <p:ext uri="{BB962C8B-B14F-4D97-AF65-F5344CB8AC3E}">
        <p14:creationId xmlns:p14="http://schemas.microsoft.com/office/powerpoint/2010/main" val="3958620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提速！</a:t>
            </a:r>
            <a:endParaRPr kumimoji="1" lang="en-US" altLang="zh-CN" dirty="0" smtClean="0"/>
          </a:p>
          <a:p>
            <a:r>
              <a:rPr kumimoji="1" lang="zh-CN" altLang="en-US" dirty="0" smtClean="0"/>
              <a:t>“区域智能”包括</a:t>
            </a:r>
            <a:r>
              <a:rPr kumimoji="1" lang="en-US" altLang="zh-CN" dirty="0" smtClean="0"/>
              <a:t>NMS</a:t>
            </a:r>
            <a:r>
              <a:rPr kumimoji="1" lang="zh-CN" altLang="en-US" dirty="0" smtClean="0"/>
              <a:t>，联网，完全连接和</a:t>
            </a:r>
            <a:r>
              <a:rPr kumimoji="1" lang="en-US" altLang="zh-CN" dirty="0" err="1" smtClean="0"/>
              <a:t>softmax</a:t>
            </a:r>
            <a:r>
              <a:rPr kumimoji="1" lang="zh-CN" altLang="en-US" dirty="0" smtClean="0"/>
              <a:t>层。 请参阅我们发布的代码，了解运行时间的分析。</a:t>
            </a: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19</a:t>
            </a:fld>
            <a:endParaRPr kumimoji="1" lang="zh-CN" altLang="en-US"/>
          </a:p>
        </p:txBody>
      </p:sp>
    </p:spTree>
    <p:extLst>
      <p:ext uri="{BB962C8B-B14F-4D97-AF65-F5344CB8AC3E}">
        <p14:creationId xmlns:p14="http://schemas.microsoft.com/office/powerpoint/2010/main" val="3958620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For RPN, the train-time proposals for Fast R-CNN are 2,000. RPN* denotes the </a:t>
            </a:r>
            <a:r>
              <a:rPr lang="en-US" altLang="zh-CN" sz="1200" kern="1200" dirty="0" err="1" smtClean="0">
                <a:solidFill>
                  <a:schemeClr val="tx1"/>
                </a:solidFill>
                <a:effectLst/>
                <a:latin typeface="+mn-lt"/>
                <a:ea typeface="+mn-ea"/>
                <a:cs typeface="+mn-cs"/>
              </a:rPr>
              <a:t>unsharing</a:t>
            </a:r>
            <a:r>
              <a:rPr lang="en-US" altLang="zh-CN" sz="1200" kern="1200" dirty="0" smtClean="0">
                <a:solidFill>
                  <a:schemeClr val="tx1"/>
                </a:solidFill>
                <a:effectLst/>
                <a:latin typeface="+mn-lt"/>
                <a:ea typeface="+mn-ea"/>
                <a:cs typeface="+mn-cs"/>
              </a:rPr>
              <a:t> feature version. </a:t>
            </a:r>
            <a:endParaRPr lang="en-US" altLang="zh-CN"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20</a:t>
            </a:fld>
            <a:endParaRPr kumimoji="1" lang="zh-CN" altLang="en-US"/>
          </a:p>
        </p:txBody>
      </p:sp>
    </p:spTree>
    <p:extLst>
      <p:ext uri="{BB962C8B-B14F-4D97-AF65-F5344CB8AC3E}">
        <p14:creationId xmlns:p14="http://schemas.microsoft.com/office/powerpoint/2010/main" val="395862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首先我们来看</a:t>
            </a:r>
            <a:r>
              <a:rPr kumimoji="1" lang="en-US" altLang="zh-CN" dirty="0" smtClean="0"/>
              <a:t>F</a:t>
            </a:r>
            <a:r>
              <a:rPr kumimoji="1" lang="zh-CN" altLang="en-US" dirty="0" smtClean="0"/>
              <a:t>。。。是用来完成使命任务的。</a:t>
            </a: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3</a:t>
            </a:fld>
            <a:endParaRPr kumimoji="1" lang="zh-CN" altLang="en-US"/>
          </a:p>
        </p:txBody>
      </p:sp>
    </p:spTree>
    <p:extLst>
      <p:ext uri="{BB962C8B-B14F-4D97-AF65-F5344CB8AC3E}">
        <p14:creationId xmlns:p14="http://schemas.microsoft.com/office/powerpoint/2010/main" val="2014456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21</a:t>
            </a:fld>
            <a:endParaRPr kumimoji="1" lang="zh-CN" altLang="en-US"/>
          </a:p>
        </p:txBody>
      </p:sp>
    </p:spTree>
    <p:extLst>
      <p:ext uri="{BB962C8B-B14F-4D97-AF65-F5344CB8AC3E}">
        <p14:creationId xmlns:p14="http://schemas.microsoft.com/office/powerpoint/2010/main" val="3958620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这个文章中没有提到，大家可以谈谈自己的想法？</a:t>
            </a:r>
            <a:endParaRPr kumimoji="1" lang="en-US" altLang="zh-CN" dirty="0" smtClean="0"/>
          </a:p>
          <a:p>
            <a:endParaRPr kumimoji="1" lang="en-US" altLang="zh-CN" dirty="0" smtClean="0"/>
          </a:p>
          <a:p>
            <a:r>
              <a:rPr kumimoji="1" lang="zh-CN" altLang="en-US" dirty="0" smtClean="0"/>
              <a:t>如果有兴趣大家可以课下去了解，</a:t>
            </a:r>
            <a:r>
              <a:rPr kumimoji="1" lang="en-US" altLang="zh-CN" dirty="0" smtClean="0"/>
              <a:t>mask</a:t>
            </a:r>
            <a:r>
              <a:rPr kumimoji="1" lang="zh-CN" altLang="en-US" dirty="0" smtClean="0"/>
              <a:t> </a:t>
            </a:r>
            <a:r>
              <a:rPr kumimoji="1" lang="en-US" altLang="zh-CN" dirty="0" err="1" smtClean="0"/>
              <a:t>rcnn</a:t>
            </a:r>
            <a:r>
              <a:rPr kumimoji="1" lang="zh-CN" altLang="en-US" dirty="0" smtClean="0"/>
              <a:t>目前也有开源的代码了。</a:t>
            </a: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23</a:t>
            </a:fld>
            <a:endParaRPr kumimoji="1" lang="zh-CN" altLang="en-US"/>
          </a:p>
        </p:txBody>
      </p:sp>
    </p:spTree>
    <p:extLst>
      <p:ext uri="{BB962C8B-B14F-4D97-AF65-F5344CB8AC3E}">
        <p14:creationId xmlns:p14="http://schemas.microsoft.com/office/powerpoint/2010/main" val="102573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实际上，基于区域提议的图像检测算法已经经历了几次迭代改进。从</a:t>
            </a:r>
            <a:r>
              <a:rPr lang="en-US" altLang="zh-CN" dirty="0" smtClean="0"/>
              <a:t>…</a:t>
            </a:r>
            <a:r>
              <a:rPr lang="zh-CN" altLang="en-US" dirty="0" smtClean="0"/>
              <a:t>到</a:t>
            </a:r>
            <a:r>
              <a:rPr lang="en-US" altLang="zh-CN" dirty="0" smtClean="0"/>
              <a:t>…</a:t>
            </a:r>
            <a:r>
              <a:rPr lang="zh-CN" altLang="en-US" dirty="0" smtClean="0"/>
              <a:t>。</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RCNN</a:t>
            </a:r>
            <a:r>
              <a:rPr lang="zh-CN" altLang="en-US" dirty="0" smtClean="0"/>
              <a:t>它必须分别训练三个不同的模型 </a:t>
            </a:r>
            <a:r>
              <a:rPr lang="en-US" altLang="zh-CN" dirty="0" smtClean="0"/>
              <a:t>- CNN </a:t>
            </a:r>
            <a:r>
              <a:rPr lang="zh-CN" altLang="en-US" dirty="0" smtClean="0"/>
              <a:t>生成图像特征，预测类别的分类器和收紧边界框的回归模型。这使得传递（</a:t>
            </a:r>
            <a:r>
              <a:rPr lang="en-US" altLang="zh-CN" dirty="0" smtClean="0"/>
              <a:t>pipeline</a:t>
            </a:r>
            <a:r>
              <a:rPr lang="zh-CN" altLang="en-US" dirty="0" smtClean="0"/>
              <a:t>）难以训练。</a:t>
            </a:r>
          </a:p>
          <a:p>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4</a:t>
            </a:fld>
            <a:endParaRPr kumimoji="1" lang="zh-CN" altLang="en-US"/>
          </a:p>
        </p:txBody>
      </p:sp>
    </p:spTree>
    <p:extLst>
      <p:ext uri="{BB962C8B-B14F-4D97-AF65-F5344CB8AC3E}">
        <p14:creationId xmlns:p14="http://schemas.microsoft.com/office/powerpoint/2010/main" val="411550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让我们开始一点一点拆解</a:t>
            </a:r>
            <a:r>
              <a:rPr kumimoji="1" lang="en-US" altLang="zh-CN" dirty="0" smtClean="0"/>
              <a:t>Faster</a:t>
            </a:r>
            <a:r>
              <a:rPr kumimoji="1" lang="zh-CN" altLang="en-US" dirty="0" smtClean="0"/>
              <a:t> </a:t>
            </a:r>
            <a:r>
              <a:rPr kumimoji="1" lang="en-US" altLang="zh-CN" dirty="0" smtClean="0"/>
              <a:t>r-</a:t>
            </a:r>
            <a:r>
              <a:rPr kumimoji="1" lang="en-US" altLang="zh-CN" dirty="0" err="1" smtClean="0"/>
              <a:t>cnn</a:t>
            </a:r>
            <a:r>
              <a:rPr kumimoji="1" lang="zh-CN" altLang="zh-CN" dirty="0" smtClean="0"/>
              <a:t>，</a:t>
            </a:r>
            <a:r>
              <a:rPr kumimoji="1" lang="zh-CN" altLang="en-US" dirty="0" smtClean="0"/>
              <a:t>了解目标检测的实现过程。</a:t>
            </a:r>
            <a:endParaRPr kumimoji="1" lang="en-US" altLang="zh-CN" dirty="0" smtClean="0"/>
          </a:p>
          <a:p>
            <a:r>
              <a:rPr kumimoji="1" lang="zh-CN" altLang="en-US" dirty="0" smtClean="0"/>
              <a:t>首先，从高层次看，输入</a:t>
            </a:r>
            <a:r>
              <a:rPr kumimoji="1" lang="zh-CN" altLang="zh-CN" dirty="0" smtClean="0"/>
              <a:t>、</a:t>
            </a:r>
            <a:r>
              <a:rPr kumimoji="1" lang="zh-CN" altLang="en-US" dirty="0" smtClean="0"/>
              <a:t>输出</a:t>
            </a:r>
            <a:endParaRPr kumimoji="1" lang="en-US" altLang="zh-CN" dirty="0" smtClean="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5</a:t>
            </a:fld>
            <a:endParaRPr kumimoji="1" lang="zh-CN" altLang="en-US"/>
          </a:p>
        </p:txBody>
      </p:sp>
    </p:spTree>
    <p:extLst>
      <p:ext uri="{BB962C8B-B14F-4D97-AF65-F5344CB8AC3E}">
        <p14:creationId xmlns:p14="http://schemas.microsoft.com/office/powerpoint/2010/main" val="48564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Faster </a:t>
            </a:r>
            <a:r>
              <a:rPr kumimoji="1" lang="en-US" altLang="zh-CN" dirty="0" err="1" smtClean="0"/>
              <a:t>rcnn</a:t>
            </a:r>
            <a:r>
              <a:rPr kumimoji="1" lang="zh-CN" altLang="en-US" dirty="0" smtClean="0"/>
              <a:t>由多个模块组成，首先是基础网络（红圈标出），左侧图灰色立方体是</a:t>
            </a:r>
            <a:r>
              <a:rPr kumimoji="1" lang="en-US" altLang="zh-CN" dirty="0" smtClean="0"/>
              <a:t>feature</a:t>
            </a:r>
            <a:r>
              <a:rPr kumimoji="1" lang="zh-CN" altLang="en-US" dirty="0" smtClean="0"/>
              <a:t> </a:t>
            </a:r>
            <a:r>
              <a:rPr kumimoji="1" lang="en-US" altLang="zh-CN" dirty="0" smtClean="0"/>
              <a:t>map</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6</a:t>
            </a:fld>
            <a:endParaRPr kumimoji="1" lang="zh-CN" altLang="en-US"/>
          </a:p>
        </p:txBody>
      </p:sp>
    </p:spTree>
    <p:extLst>
      <p:ext uri="{BB962C8B-B14F-4D97-AF65-F5344CB8AC3E}">
        <p14:creationId xmlns:p14="http://schemas.microsoft.com/office/powerpoint/2010/main" val="59532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下一个模块是</a:t>
            </a:r>
            <a:r>
              <a:rPr kumimoji="1" lang="en-US" altLang="zh-CN" dirty="0" smtClean="0"/>
              <a:t>RPN,</a:t>
            </a:r>
            <a:r>
              <a:rPr kumimoji="1" lang="zh-CN" altLang="en-US" dirty="0" smtClean="0"/>
              <a:t>也是本文的创新点。我们知道在之前的</a:t>
            </a:r>
            <a:r>
              <a:rPr kumimoji="1" lang="en-US" altLang="zh-CN" dirty="0" smtClean="0"/>
              <a:t>RCNN</a:t>
            </a:r>
            <a:r>
              <a:rPr kumimoji="1" lang="zh-CN" altLang="en-US" dirty="0" smtClean="0"/>
              <a:t>和</a:t>
            </a:r>
            <a:r>
              <a:rPr lang="en-US" altLang="zh-CN" dirty="0" smtClean="0"/>
              <a:t>Fast R-CNN</a:t>
            </a:r>
            <a:r>
              <a:rPr lang="zh-CN" altLang="en-US" dirty="0" smtClean="0"/>
              <a:t>中，通过使用选择性搜索创建区域建议，这是一个相当缓慢的过程，被认为是整个流程的瓶颈。</a:t>
            </a:r>
            <a:r>
              <a:rPr lang="en-US" altLang="zh-CN" dirty="0" smtClean="0"/>
              <a:t>Faster</a:t>
            </a:r>
            <a:r>
              <a:rPr lang="zh-CN" altLang="en-US" dirty="0" smtClean="0"/>
              <a:t> </a:t>
            </a:r>
            <a:r>
              <a:rPr lang="en-US" altLang="zh-CN" dirty="0" err="1" smtClean="0"/>
              <a:t>rcnn</a:t>
            </a:r>
            <a:r>
              <a:rPr lang="zh-CN" altLang="en-US" dirty="0" smtClean="0"/>
              <a:t>使用</a:t>
            </a:r>
            <a:r>
              <a:rPr lang="en-US" altLang="zh-CN" dirty="0" smtClean="0"/>
              <a:t>RPN</a:t>
            </a:r>
            <a:r>
              <a:rPr lang="zh-CN" altLang="en-US" dirty="0" smtClean="0"/>
              <a:t>，将区域提议的成本几乎降为</a:t>
            </a:r>
            <a:r>
              <a:rPr lang="en-US" altLang="zh-CN" dirty="0" smtClean="0"/>
              <a:t>0</a:t>
            </a:r>
            <a:r>
              <a:rPr lang="zh-CN" altLang="en-US" dirty="0" smtClean="0"/>
              <a:t>，那么是如何实现的呢</a:t>
            </a:r>
            <a:r>
              <a:rPr lang="en-US" altLang="zh-CN" dirty="0" smtClean="0"/>
              <a:t>?</a:t>
            </a:r>
            <a:r>
              <a:rPr lang="zh-CN" altLang="en-US" dirty="0" smtClean="0"/>
              <a:t> 整体上看，</a:t>
            </a:r>
            <a:r>
              <a:rPr lang="en-US" altLang="zh-CN"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下面我们来仔细拆分它的结构。</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7</a:t>
            </a:fld>
            <a:endParaRPr kumimoji="1" lang="zh-CN" altLang="en-US"/>
          </a:p>
        </p:txBody>
      </p:sp>
    </p:spTree>
    <p:extLst>
      <p:ext uri="{BB962C8B-B14F-4D97-AF65-F5344CB8AC3E}">
        <p14:creationId xmlns:p14="http://schemas.microsoft.com/office/powerpoint/2010/main" val="3603373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这幅图是</a:t>
            </a:r>
            <a:r>
              <a:rPr kumimoji="1" lang="en-US" altLang="zh-CN" dirty="0" smtClean="0"/>
              <a:t>RPN</a:t>
            </a:r>
            <a:r>
              <a:rPr kumimoji="1" lang="zh-CN" altLang="en-US" dirty="0" smtClean="0"/>
              <a:t>的内部结构。请大家先看到图的右侧，这里我们首先补充一个概念</a:t>
            </a:r>
            <a:r>
              <a:rPr kumimoji="1" lang="en-US" altLang="zh-CN" dirty="0" smtClean="0"/>
              <a:t>——</a:t>
            </a:r>
            <a:r>
              <a:rPr kumimoji="1" lang="zh-CN" altLang="en-US" dirty="0" smtClean="0"/>
              <a:t>锚（</a:t>
            </a:r>
            <a:r>
              <a:rPr kumimoji="1" lang="en-US" altLang="zh-CN" dirty="0" smtClean="0"/>
              <a:t>anchor</a:t>
            </a:r>
            <a:r>
              <a:rPr kumimoji="1" lang="zh-CN" altLang="en-US" dirty="0" smtClean="0"/>
              <a:t> </a:t>
            </a:r>
            <a:r>
              <a:rPr kumimoji="1" lang="en-US" altLang="zh-CN" dirty="0" smtClean="0"/>
              <a:t>boxes</a:t>
            </a:r>
            <a:r>
              <a:rPr kumimoji="1" lang="zh-CN" altLang="en-US" dirty="0" smtClean="0"/>
              <a:t>）。</a:t>
            </a: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8</a:t>
            </a:fld>
            <a:endParaRPr kumimoji="1" lang="zh-CN" altLang="en-US"/>
          </a:p>
        </p:txBody>
      </p:sp>
    </p:spTree>
    <p:extLst>
      <p:ext uri="{BB962C8B-B14F-4D97-AF65-F5344CB8AC3E}">
        <p14:creationId xmlns:p14="http://schemas.microsoft.com/office/powerpoint/2010/main" val="3603373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我们知道，</a:t>
            </a:r>
            <a:r>
              <a:rPr lang="zh-CN" altLang="en-US" dirty="0" smtClean="0"/>
              <a:t>使用深度学习进行目标检测最大的困难可能是生成一个长度可变的边框列表。使用深度神经网络建模时，模型最后一部分通常是一个固定尺寸的张量输出（除了循环神经网络）。</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而</a:t>
            </a:r>
            <a:r>
              <a:rPr lang="en-US" altLang="zh-CN" dirty="0" smtClean="0"/>
              <a:t>RPN</a:t>
            </a:r>
            <a:r>
              <a:rPr lang="zh-CN" altLang="en-US" dirty="0" smtClean="0"/>
              <a:t>需要长度可变的区域建议列表，这个问题可以使用锚点解决。</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下图左侧，就是一组锚点，它们是一组中心相同，尺寸（</a:t>
            </a:r>
            <a:r>
              <a:rPr lang="en-US" altLang="zh-CN" dirty="0" smtClean="0"/>
              <a:t>3</a:t>
            </a:r>
            <a:r>
              <a:rPr lang="zh-CN" altLang="en-US" dirty="0" smtClean="0"/>
              <a:t>种）和长宽比（</a:t>
            </a:r>
            <a:r>
              <a:rPr lang="en-US" altLang="zh-CN" dirty="0" smtClean="0"/>
              <a:t>3</a:t>
            </a:r>
            <a:r>
              <a:rPr lang="zh-CN" altLang="en-US" dirty="0" smtClean="0"/>
              <a:t>种）不同的方框，如图中共有</a:t>
            </a:r>
            <a:r>
              <a:rPr lang="en-US" altLang="zh-CN" dirty="0" smtClean="0"/>
              <a:t>9</a:t>
            </a:r>
            <a:r>
              <a:rPr lang="zh-CN" altLang="en-US" dirty="0" smtClean="0"/>
              <a:t>个，对应到原图里就是右边的样子。</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下面我们继续解释</a:t>
            </a:r>
            <a:r>
              <a:rPr lang="en-US" altLang="zh-CN" dirty="0" smtClean="0"/>
              <a:t>RPN</a:t>
            </a:r>
            <a:r>
              <a:rPr lang="zh-CN" altLang="en-US" dirty="0" smtClean="0"/>
              <a:t>是怎么工作的。</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9</a:t>
            </a:fld>
            <a:endParaRPr kumimoji="1" lang="zh-CN" altLang="en-US"/>
          </a:p>
        </p:txBody>
      </p:sp>
    </p:spTree>
    <p:extLst>
      <p:ext uri="{BB962C8B-B14F-4D97-AF65-F5344CB8AC3E}">
        <p14:creationId xmlns:p14="http://schemas.microsoft.com/office/powerpoint/2010/main" val="3603373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首先，在基础网络得到的</a:t>
            </a:r>
            <a:r>
              <a:rPr kumimoji="1" lang="en-US" altLang="zh-CN" dirty="0" smtClean="0"/>
              <a:t>feature</a:t>
            </a:r>
            <a:r>
              <a:rPr kumimoji="1" lang="zh-CN" altLang="en-US" dirty="0" smtClean="0"/>
              <a:t> </a:t>
            </a:r>
            <a:r>
              <a:rPr kumimoji="1" lang="en-US" altLang="zh-CN" dirty="0" smtClean="0"/>
              <a:t>map</a:t>
            </a:r>
            <a:r>
              <a:rPr kumimoji="1" lang="zh-CN" altLang="en-US" dirty="0" smtClean="0"/>
              <a:t>上，用一个固定大小的窗口（文中</a:t>
            </a:r>
            <a:r>
              <a:rPr kumimoji="1" lang="en-US" altLang="zh-CN" dirty="0" smtClean="0"/>
              <a:t>3</a:t>
            </a:r>
            <a:r>
              <a:rPr kumimoji="1" lang="zh-CN" altLang="en-US" dirty="0" smtClean="0"/>
              <a:t>*</a:t>
            </a:r>
            <a:r>
              <a:rPr kumimoji="1" lang="en-US" altLang="zh-CN" dirty="0" smtClean="0"/>
              <a:t>3</a:t>
            </a:r>
            <a:r>
              <a:rPr kumimoji="1" lang="zh-CN" altLang="en-US" dirty="0" smtClean="0"/>
              <a:t>）滑动。</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然后滑动窗口中的特征被传递到两个并行的层，一个是分类层，一个是回归层。</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分类层用于将锚点框进行分类，分为含有目标的前景和不含目标的背景。回归层用于调整建议区域框的大小。</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网络结构为</a:t>
            </a:r>
            <a:r>
              <a:rPr kumimoji="1" lang="en-US" altLang="zh-CN" dirty="0" smtClean="0"/>
              <a:t>n</a:t>
            </a:r>
            <a:r>
              <a:rPr kumimoji="1" lang="zh-CN" altLang="en-US" dirty="0" smtClean="0"/>
              <a:t>*</a:t>
            </a:r>
            <a:r>
              <a:rPr kumimoji="1" lang="en-US" altLang="zh-CN" dirty="0" smtClean="0"/>
              <a:t>n</a:t>
            </a:r>
            <a:r>
              <a:rPr kumimoji="1" lang="zh-CN" altLang="en-US" dirty="0" smtClean="0"/>
              <a:t>（文中为</a:t>
            </a:r>
            <a:r>
              <a:rPr kumimoji="1" lang="en-US" altLang="zh-CN" dirty="0" smtClean="0"/>
              <a:t>3</a:t>
            </a:r>
            <a:r>
              <a:rPr kumimoji="1" lang="zh-CN" altLang="en-US" dirty="0" smtClean="0"/>
              <a:t>）的卷积层，后接两个并行的</a:t>
            </a:r>
            <a:r>
              <a:rPr kumimoji="1" lang="zh-CN" altLang="zh-CN" dirty="0" smtClean="0"/>
              <a:t>1</a:t>
            </a:r>
            <a:r>
              <a:rPr kumimoji="1" lang="zh-CN" altLang="en-US" dirty="0" smtClean="0"/>
              <a:t>*</a:t>
            </a:r>
            <a:r>
              <a:rPr kumimoji="1" lang="en-US" altLang="zh-CN" dirty="0" smtClean="0"/>
              <a:t>1</a:t>
            </a:r>
            <a:r>
              <a:rPr kumimoji="1" lang="zh-CN" altLang="en-US" dirty="0" smtClean="0"/>
              <a:t>的卷积层。</a:t>
            </a: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dirty="0" smtClean="0"/>
              <a:t>我们可以看到，锚点的中心被固定在这个滑动窗口的中心，图中的</a:t>
            </a:r>
            <a:r>
              <a:rPr kumimoji="1" lang="en-US" altLang="zh-CN" dirty="0" smtClean="0"/>
              <a:t>k</a:t>
            </a:r>
            <a:r>
              <a:rPr kumimoji="1" lang="zh-CN" altLang="en-US" dirty="0" smtClean="0"/>
              <a:t>表示对应于每一个中心点锚点框的个数 </a:t>
            </a:r>
            <a:r>
              <a:rPr kumimoji="1" lang="zh-CN"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CB21161B-5CC9-F04D-B25F-22D37B27D87B}" type="slidenum">
              <a:rPr kumimoji="1" lang="zh-CN" altLang="en-US" smtClean="0"/>
              <a:t>10</a:t>
            </a:fld>
            <a:endParaRPr kumimoji="1" lang="zh-CN" altLang="en-US"/>
          </a:p>
        </p:txBody>
      </p:sp>
    </p:spTree>
    <p:extLst>
      <p:ext uri="{BB962C8B-B14F-4D97-AF65-F5344CB8AC3E}">
        <p14:creationId xmlns:p14="http://schemas.microsoft.com/office/powerpoint/2010/main" val="360337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2018年3月23日</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2018年3月23日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2018年3月23日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2018年3月23日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51663BA-01FC-4367-B6F3-ABB2645D55F1}" type="datetime4">
              <a:rPr lang="en-US" smtClean="0"/>
              <a:pPr/>
              <a:t>2018年3月23日</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2018年3月23日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2018年3月23日</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2018年3月23日</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2018年3月23日</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EAD5615-7F4F-4584-84D5-CC95918C321F}" type="datetime4">
              <a:rPr lang="en-US" smtClean="0"/>
              <a:pPr/>
              <a:t>2018年3月23日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EA923-9BEE-48CE-9F28-5B525F399BAD}" type="datetime4">
              <a:rPr lang="en-US" smtClean="0"/>
              <a:pPr/>
              <a:t>2018年3月23日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smtClean="0"/>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2018年3月23日</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gi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2.jpe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gif"/><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gif"/></Relationships>
</file>

<file path=ppt/slides/_rels/slide18.xml.rels><?xml version="1.0" encoding="UTF-8" standalone="yes"?>
<Relationships xmlns="http://schemas.openxmlformats.org/package/2006/relationships"><Relationship Id="rId3" Type="http://schemas.openxmlformats.org/officeDocument/2006/relationships/image" Target="../media/image18.gif"/><Relationship Id="rId4" Type="http://schemas.openxmlformats.org/officeDocument/2006/relationships/image" Target="../media/image19.gif"/><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gi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4" Type="http://schemas.openxmlformats.org/officeDocument/2006/relationships/image" Target="../media/image22.gif"/><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23.gif"/><Relationship Id="rId4" Type="http://schemas.openxmlformats.org/officeDocument/2006/relationships/image" Target="../media/image24.gif"/><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hyperlink" Target="https://www.cnblogs.com/skyfsm/p/6806246.html" TargetMode="External"/><Relationship Id="rId4" Type="http://schemas.openxmlformats.org/officeDocument/2006/relationships/hyperlink" Target="https://www.jiqizhixin.com/articles/2017-04-24-11" TargetMode="External"/><Relationship Id="rId1" Type="http://schemas.openxmlformats.org/officeDocument/2006/relationships/slideLayout" Target="../slideLayouts/slideLayout1.xml"/><Relationship Id="rId2" Type="http://schemas.openxmlformats.org/officeDocument/2006/relationships/hyperlink" Target="https://www.jiqizhixin.com/articles/2018-02-23-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8.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sz="7200" dirty="0" smtClean="0"/>
              <a:t>Faster r-</a:t>
            </a:r>
            <a:r>
              <a:rPr kumimoji="1" lang="en-US" altLang="zh-CN" sz="7200" dirty="0" err="1" smtClean="0"/>
              <a:t>cnn</a:t>
            </a:r>
            <a:endParaRPr kumimoji="1" lang="zh-CN" altLang="en-US" sz="7200" dirty="0"/>
          </a:p>
        </p:txBody>
      </p:sp>
      <p:sp>
        <p:nvSpPr>
          <p:cNvPr id="3" name="副标题 2"/>
          <p:cNvSpPr>
            <a:spLocks noGrp="1"/>
          </p:cNvSpPr>
          <p:nvPr>
            <p:ph type="subTitle" idx="1"/>
          </p:nvPr>
        </p:nvSpPr>
        <p:spPr/>
        <p:txBody>
          <a:bodyPr/>
          <a:lstStyle/>
          <a:p>
            <a:r>
              <a:rPr kumimoji="1" lang="zh-CN" altLang="en-US" dirty="0" smtClean="0"/>
              <a:t>课堂汇报：魏书琪</a:t>
            </a:r>
            <a:endParaRPr kumimoji="1" lang="en-US" altLang="zh-CN" dirty="0" smtClean="0"/>
          </a:p>
          <a:p>
            <a:r>
              <a:rPr kumimoji="1" lang="en-US" altLang="zh-CN" dirty="0" smtClean="0"/>
              <a:t>PPT</a:t>
            </a:r>
            <a:r>
              <a:rPr kumimoji="1" lang="zh-CN" altLang="en-US" dirty="0" smtClean="0"/>
              <a:t>制作：付梦锦</a:t>
            </a:r>
            <a:endParaRPr kumimoji="1" lang="zh-CN" altLang="en-US" dirty="0"/>
          </a:p>
        </p:txBody>
      </p:sp>
    </p:spTree>
    <p:extLst>
      <p:ext uri="{BB962C8B-B14F-4D97-AF65-F5344CB8AC3E}">
        <p14:creationId xmlns:p14="http://schemas.microsoft.com/office/powerpoint/2010/main" val="28581353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1285894"/>
            <a:ext cx="3403496" cy="461665"/>
          </a:xfrm>
          <a:prstGeom prst="rect">
            <a:avLst/>
          </a:prstGeom>
          <a:noFill/>
        </p:spPr>
        <p:txBody>
          <a:bodyPr wrap="none" rtlCol="0">
            <a:spAutoFit/>
          </a:bodyPr>
          <a:lstStyle/>
          <a:p>
            <a:pPr marL="285750" indent="-285750">
              <a:buFont typeface="Wingdings" charset="2"/>
              <a:buChar char="Ø"/>
            </a:pPr>
            <a:r>
              <a:rPr kumimoji="1" lang="en-US" altLang="zh-CN" sz="2400" dirty="0" smtClean="0">
                <a:solidFill>
                  <a:srgbClr val="000000"/>
                </a:solidFill>
              </a:rPr>
              <a:t>RPN</a:t>
            </a:r>
            <a:r>
              <a:rPr kumimoji="1" lang="zh-CN" altLang="en-US" sz="2400" dirty="0" smtClean="0">
                <a:solidFill>
                  <a:srgbClr val="000000"/>
                </a:solidFill>
              </a:rPr>
              <a:t>（区域建议网络）</a:t>
            </a:r>
            <a:endParaRPr kumimoji="1" lang="zh-CN" altLang="en-US" sz="2400" dirty="0">
              <a:solidFill>
                <a:srgbClr val="000000"/>
              </a:solidFill>
            </a:endParaRPr>
          </a:p>
        </p:txBody>
      </p:sp>
      <p:sp>
        <p:nvSpPr>
          <p:cNvPr id="6" name="文本框 5"/>
          <p:cNvSpPr txBox="1"/>
          <p:nvPr/>
        </p:nvSpPr>
        <p:spPr>
          <a:xfrm>
            <a:off x="446259" y="364577"/>
            <a:ext cx="3539150"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框架</a:t>
            </a:r>
            <a:endParaRPr kumimoji="1" lang="en-US" altLang="zh-CN" sz="3200" b="1" dirty="0" smtClean="0">
              <a:solidFill>
                <a:schemeClr val="tx2"/>
              </a:solidFill>
              <a:latin typeface="Times New Roman"/>
              <a:cs typeface="Times New Roman"/>
            </a:endParaRPr>
          </a:p>
        </p:txBody>
      </p:sp>
      <p:pic>
        <p:nvPicPr>
          <p:cNvPr id="5" name="图片 4" descr="he3-2577031-large.gif"/>
          <p:cNvPicPr>
            <a:picLocks noChangeAspect="1"/>
          </p:cNvPicPr>
          <p:nvPr/>
        </p:nvPicPr>
        <p:blipFill rotWithShape="1">
          <a:blip r:embed="rId3">
            <a:extLst>
              <a:ext uri="{28A0092B-C50C-407E-A947-70E740481C1C}">
                <a14:useLocalDpi xmlns:a14="http://schemas.microsoft.com/office/drawing/2010/main" val="0"/>
              </a:ext>
            </a:extLst>
          </a:blip>
          <a:srcRect r="41516"/>
          <a:stretch/>
        </p:blipFill>
        <p:spPr>
          <a:xfrm>
            <a:off x="876393" y="2259214"/>
            <a:ext cx="7567542" cy="4055423"/>
          </a:xfrm>
          <a:prstGeom prst="rect">
            <a:avLst/>
          </a:prstGeom>
        </p:spPr>
      </p:pic>
    </p:spTree>
    <p:extLst>
      <p:ext uri="{BB962C8B-B14F-4D97-AF65-F5344CB8AC3E}">
        <p14:creationId xmlns:p14="http://schemas.microsoft.com/office/powerpoint/2010/main" val="338343979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1285894"/>
            <a:ext cx="3403496" cy="461665"/>
          </a:xfrm>
          <a:prstGeom prst="rect">
            <a:avLst/>
          </a:prstGeom>
          <a:noFill/>
        </p:spPr>
        <p:txBody>
          <a:bodyPr wrap="none" rtlCol="0">
            <a:spAutoFit/>
          </a:bodyPr>
          <a:lstStyle/>
          <a:p>
            <a:pPr marL="285750" indent="-285750">
              <a:buFont typeface="Wingdings" charset="2"/>
              <a:buChar char="Ø"/>
            </a:pPr>
            <a:r>
              <a:rPr kumimoji="1" lang="en-US" altLang="zh-CN" sz="2400" dirty="0" smtClean="0">
                <a:solidFill>
                  <a:srgbClr val="000000"/>
                </a:solidFill>
              </a:rPr>
              <a:t>RPN</a:t>
            </a:r>
            <a:r>
              <a:rPr kumimoji="1" lang="zh-CN" altLang="en-US" sz="2400" dirty="0" smtClean="0">
                <a:solidFill>
                  <a:srgbClr val="000000"/>
                </a:solidFill>
              </a:rPr>
              <a:t>（区域建议网络）</a:t>
            </a:r>
            <a:endParaRPr kumimoji="1" lang="zh-CN" altLang="en-US" sz="2400" dirty="0">
              <a:solidFill>
                <a:srgbClr val="000000"/>
              </a:solidFill>
            </a:endParaRPr>
          </a:p>
        </p:txBody>
      </p:sp>
      <p:sp>
        <p:nvSpPr>
          <p:cNvPr id="5" name="文本框 4"/>
          <p:cNvSpPr txBox="1"/>
          <p:nvPr/>
        </p:nvSpPr>
        <p:spPr>
          <a:xfrm>
            <a:off x="446259" y="364577"/>
            <a:ext cx="3539150"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框架</a:t>
            </a:r>
            <a:endParaRPr kumimoji="1" lang="en-US" altLang="zh-CN" sz="3200" b="1" dirty="0" smtClean="0">
              <a:solidFill>
                <a:schemeClr val="tx2"/>
              </a:solidFill>
              <a:latin typeface="Times New Roman"/>
              <a:cs typeface="Times New Roman"/>
            </a:endParaRPr>
          </a:p>
        </p:txBody>
      </p:sp>
      <p:pic>
        <p:nvPicPr>
          <p:cNvPr id="6" name="图片 5" descr="屏幕快照 2018-03-22 下午7.49.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13" y="3153436"/>
            <a:ext cx="4020787" cy="2642436"/>
          </a:xfrm>
          <a:prstGeom prst="rect">
            <a:avLst/>
          </a:prstGeom>
        </p:spPr>
      </p:pic>
      <p:pic>
        <p:nvPicPr>
          <p:cNvPr id="7" name="图片 6" descr="640 (1).jpeg"/>
          <p:cNvPicPr>
            <a:picLocks noChangeAspect="1"/>
          </p:cNvPicPr>
          <p:nvPr/>
        </p:nvPicPr>
        <p:blipFill rotWithShape="1">
          <a:blip r:embed="rId4">
            <a:extLst>
              <a:ext uri="{28A0092B-C50C-407E-A947-70E740481C1C}">
                <a14:useLocalDpi xmlns:a14="http://schemas.microsoft.com/office/drawing/2010/main" val="0"/>
              </a:ext>
            </a:extLst>
          </a:blip>
          <a:srcRect l="56333"/>
          <a:stretch/>
        </p:blipFill>
        <p:spPr>
          <a:xfrm>
            <a:off x="4668135" y="2682822"/>
            <a:ext cx="4189696" cy="3597954"/>
          </a:xfrm>
          <a:prstGeom prst="rect">
            <a:avLst/>
          </a:prstGeom>
        </p:spPr>
      </p:pic>
      <p:sp>
        <p:nvSpPr>
          <p:cNvPr id="9" name="文本框 8"/>
          <p:cNvSpPr txBox="1"/>
          <p:nvPr/>
        </p:nvSpPr>
        <p:spPr>
          <a:xfrm>
            <a:off x="446260" y="1924447"/>
            <a:ext cx="8411572" cy="1089529"/>
          </a:xfrm>
          <a:prstGeom prst="rect">
            <a:avLst/>
          </a:prstGeom>
          <a:noFill/>
        </p:spPr>
        <p:txBody>
          <a:bodyPr wrap="square" rtlCol="0">
            <a:spAutoFit/>
          </a:bodyPr>
          <a:lstStyle/>
          <a:p>
            <a:pPr>
              <a:lnSpc>
                <a:spcPct val="130000"/>
              </a:lnSpc>
            </a:pPr>
            <a:r>
              <a:rPr kumimoji="1" lang="zh-CN" altLang="en-US" dirty="0" smtClean="0"/>
              <a:t>因为我们在特征学习中只用到了卷积和池化层</a:t>
            </a:r>
            <a:r>
              <a:rPr kumimoji="1" lang="zh-CN" altLang="en-US" dirty="0"/>
              <a:t>，所以特征图的最终维度与原始图片是呈</a:t>
            </a:r>
            <a:r>
              <a:rPr kumimoji="1" lang="zh-CN" altLang="en-US" dirty="0" smtClean="0"/>
              <a:t>比例的</a:t>
            </a:r>
            <a:r>
              <a:rPr kumimoji="1" lang="zh-CN" altLang="zh-CN" dirty="0"/>
              <a:t>,</a:t>
            </a:r>
            <a:r>
              <a:rPr kumimoji="1" lang="zh-CN" altLang="en-US" dirty="0" smtClean="0"/>
              <a:t>因此可以将锚点中心和锚点框映射回原图像</a:t>
            </a:r>
            <a:r>
              <a:rPr kumimoji="1" lang="zh-CN" altLang="zh-CN" dirty="0"/>
              <a:t>。</a:t>
            </a:r>
            <a:endParaRPr kumimoji="1" lang="zh-CN" altLang="en-US" dirty="0"/>
          </a:p>
          <a:p>
            <a:endParaRPr kumimoji="1" lang="zh-CN" altLang="en-US" dirty="0"/>
          </a:p>
        </p:txBody>
      </p:sp>
    </p:spTree>
    <p:extLst>
      <p:ext uri="{BB962C8B-B14F-4D97-AF65-F5344CB8AC3E}">
        <p14:creationId xmlns:p14="http://schemas.microsoft.com/office/powerpoint/2010/main" val="36329257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1285894"/>
            <a:ext cx="3403496" cy="461665"/>
          </a:xfrm>
          <a:prstGeom prst="rect">
            <a:avLst/>
          </a:prstGeom>
          <a:noFill/>
        </p:spPr>
        <p:txBody>
          <a:bodyPr wrap="none" rtlCol="0">
            <a:spAutoFit/>
          </a:bodyPr>
          <a:lstStyle/>
          <a:p>
            <a:pPr marL="285750" indent="-285750">
              <a:buFont typeface="Wingdings" charset="2"/>
              <a:buChar char="Ø"/>
            </a:pPr>
            <a:r>
              <a:rPr kumimoji="1" lang="en-US" altLang="zh-CN" sz="2400" dirty="0" smtClean="0">
                <a:solidFill>
                  <a:srgbClr val="000000"/>
                </a:solidFill>
              </a:rPr>
              <a:t>RPN</a:t>
            </a:r>
            <a:r>
              <a:rPr kumimoji="1" lang="zh-CN" altLang="en-US" sz="2400" dirty="0" smtClean="0">
                <a:solidFill>
                  <a:srgbClr val="000000"/>
                </a:solidFill>
              </a:rPr>
              <a:t>（区域建议网络）</a:t>
            </a:r>
            <a:endParaRPr kumimoji="1" lang="zh-CN" altLang="en-US" sz="2400" dirty="0">
              <a:solidFill>
                <a:srgbClr val="000000"/>
              </a:solidFill>
            </a:endParaRPr>
          </a:p>
        </p:txBody>
      </p:sp>
      <p:sp>
        <p:nvSpPr>
          <p:cNvPr id="6" name="文本框 5"/>
          <p:cNvSpPr txBox="1"/>
          <p:nvPr/>
        </p:nvSpPr>
        <p:spPr>
          <a:xfrm>
            <a:off x="446259" y="364577"/>
            <a:ext cx="3539150"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框架</a:t>
            </a:r>
            <a:endParaRPr kumimoji="1" lang="en-US" altLang="zh-CN" sz="3200" b="1" dirty="0" smtClean="0">
              <a:solidFill>
                <a:schemeClr val="tx2"/>
              </a:solidFill>
              <a:latin typeface="Times New Roman"/>
              <a:cs typeface="Times New Roman"/>
            </a:endParaRPr>
          </a:p>
        </p:txBody>
      </p:sp>
      <p:pic>
        <p:nvPicPr>
          <p:cNvPr id="5" name="图片 4" descr="he3-2577031-large.gif"/>
          <p:cNvPicPr>
            <a:picLocks noChangeAspect="1"/>
          </p:cNvPicPr>
          <p:nvPr/>
        </p:nvPicPr>
        <p:blipFill rotWithShape="1">
          <a:blip r:embed="rId3">
            <a:extLst>
              <a:ext uri="{28A0092B-C50C-407E-A947-70E740481C1C}">
                <a14:useLocalDpi xmlns:a14="http://schemas.microsoft.com/office/drawing/2010/main" val="0"/>
              </a:ext>
            </a:extLst>
          </a:blip>
          <a:srcRect r="41516"/>
          <a:stretch/>
        </p:blipFill>
        <p:spPr>
          <a:xfrm>
            <a:off x="1774175" y="3569549"/>
            <a:ext cx="5679958" cy="3043872"/>
          </a:xfrm>
          <a:prstGeom prst="rect">
            <a:avLst/>
          </a:prstGeom>
        </p:spPr>
      </p:pic>
      <p:sp>
        <p:nvSpPr>
          <p:cNvPr id="7" name="文本框 6"/>
          <p:cNvSpPr txBox="1"/>
          <p:nvPr/>
        </p:nvSpPr>
        <p:spPr>
          <a:xfrm>
            <a:off x="578941" y="1778169"/>
            <a:ext cx="8343463" cy="2086725"/>
          </a:xfrm>
          <a:prstGeom prst="rect">
            <a:avLst/>
          </a:prstGeom>
          <a:noFill/>
        </p:spPr>
        <p:txBody>
          <a:bodyPr wrap="none" rtlCol="0">
            <a:spAutoFit/>
          </a:bodyPr>
          <a:lstStyle/>
          <a:p>
            <a:pPr marL="285750" indent="-285750">
              <a:lnSpc>
                <a:spcPct val="130000"/>
              </a:lnSpc>
              <a:buFont typeface="Arial"/>
              <a:buChar char="•"/>
            </a:pPr>
            <a:r>
              <a:rPr kumimoji="1" lang="zh-CN" altLang="en-US" dirty="0" smtClean="0"/>
              <a:t>分类层，</a:t>
            </a:r>
            <a:r>
              <a:rPr lang="zh-CN" altLang="en-US" dirty="0" smtClean="0"/>
              <a:t>每个锚点输出两个预测值：</a:t>
            </a:r>
            <a:endParaRPr lang="en-US" altLang="zh-CN" dirty="0" smtClean="0"/>
          </a:p>
          <a:p>
            <a:pPr>
              <a:lnSpc>
                <a:spcPct val="130000"/>
              </a:lnSpc>
            </a:pPr>
            <a:r>
              <a:rPr lang="zh-CN" altLang="en-US" dirty="0" smtClean="0"/>
              <a:t>它是背景（不是目标）的分数和它是前景（实际的目标）的分数。</a:t>
            </a:r>
            <a:endParaRPr lang="en-US" altLang="zh-CN" dirty="0"/>
          </a:p>
          <a:p>
            <a:pPr marL="285750" indent="-285750">
              <a:lnSpc>
                <a:spcPct val="130000"/>
              </a:lnSpc>
              <a:buFont typeface="Arial"/>
              <a:buChar char="•"/>
            </a:pPr>
            <a:r>
              <a:rPr lang="zh-CN" altLang="en-US" dirty="0" smtClean="0"/>
              <a:t>回归层，每个锚点输出四个预测值：</a:t>
            </a:r>
            <a:endParaRPr lang="en-US" altLang="zh-CN" dirty="0" smtClean="0"/>
          </a:p>
          <a:p>
            <a:pPr>
              <a:lnSpc>
                <a:spcPct val="130000"/>
              </a:lnSpc>
            </a:pPr>
            <a:r>
              <a:rPr lang="en-US" altLang="zh-CN" dirty="0" err="1" smtClean="0"/>
              <a:t>Δxcenter</a:t>
            </a:r>
            <a:r>
              <a:rPr lang="zh-CN" altLang="en-US" dirty="0"/>
              <a:t>、</a:t>
            </a:r>
            <a:r>
              <a:rPr lang="en-US" altLang="zh-CN" dirty="0" err="1"/>
              <a:t>Δycenter</a:t>
            </a:r>
            <a:r>
              <a:rPr lang="zh-CN" altLang="en-US" dirty="0"/>
              <a:t>、</a:t>
            </a:r>
            <a:r>
              <a:rPr lang="en-US" altLang="zh-CN" dirty="0" err="1"/>
              <a:t>Δwidth</a:t>
            </a:r>
            <a:r>
              <a:rPr lang="zh-CN" altLang="en-US" dirty="0"/>
              <a:t>、</a:t>
            </a:r>
            <a:r>
              <a:rPr lang="en-US" altLang="zh-CN" dirty="0" err="1" smtClean="0"/>
              <a:t>Δheight</a:t>
            </a:r>
            <a:r>
              <a:rPr lang="zh-CN" altLang="en-US" dirty="0" smtClean="0"/>
              <a:t>，即边框的中心坐标和宽、高度偏移量。</a:t>
            </a:r>
            <a:endParaRPr lang="zh-CN" altLang="en-US" dirty="0"/>
          </a:p>
          <a:p>
            <a:endParaRPr lang="en-US" altLang="zh-CN" dirty="0" smtClean="0"/>
          </a:p>
          <a:p>
            <a:endParaRPr kumimoji="1" lang="zh-CN" altLang="en-US" dirty="0"/>
          </a:p>
        </p:txBody>
      </p:sp>
      <p:sp>
        <p:nvSpPr>
          <p:cNvPr id="11" name="文本框 10"/>
          <p:cNvSpPr txBox="1"/>
          <p:nvPr/>
        </p:nvSpPr>
        <p:spPr>
          <a:xfrm>
            <a:off x="989805" y="5639526"/>
            <a:ext cx="897702" cy="338554"/>
          </a:xfrm>
          <a:prstGeom prst="rect">
            <a:avLst/>
          </a:prstGeom>
          <a:noFill/>
        </p:spPr>
        <p:txBody>
          <a:bodyPr wrap="none" rtlCol="0">
            <a:spAutoFit/>
          </a:bodyPr>
          <a:lstStyle/>
          <a:p>
            <a:r>
              <a:rPr kumimoji="1" lang="en-US" altLang="zh-CN" sz="1600" dirty="0" smtClean="0"/>
              <a:t>Pad</a:t>
            </a:r>
            <a:r>
              <a:rPr kumimoji="1" lang="zh-CN" altLang="en-US" sz="1600" dirty="0" smtClean="0"/>
              <a:t> </a:t>
            </a:r>
            <a:r>
              <a:rPr kumimoji="1" lang="en-US" altLang="zh-CN" sz="1600" dirty="0" smtClean="0"/>
              <a:t>=</a:t>
            </a:r>
            <a:r>
              <a:rPr kumimoji="1" lang="zh-CN" altLang="en-US" sz="1600" dirty="0" smtClean="0"/>
              <a:t> </a:t>
            </a:r>
            <a:r>
              <a:rPr kumimoji="1" lang="en-US" altLang="zh-CN" sz="1600" dirty="0" smtClean="0"/>
              <a:t>1</a:t>
            </a:r>
            <a:endParaRPr kumimoji="1" lang="zh-CN" altLang="en-US" sz="1600" dirty="0"/>
          </a:p>
        </p:txBody>
      </p:sp>
      <p:sp>
        <p:nvSpPr>
          <p:cNvPr id="12" name="矩形 11"/>
          <p:cNvSpPr/>
          <p:nvPr/>
        </p:nvSpPr>
        <p:spPr>
          <a:xfrm>
            <a:off x="2286000" y="-356651"/>
            <a:ext cx="4572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6917913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6259" y="364577"/>
            <a:ext cx="3949519"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的训练</a:t>
            </a:r>
            <a:endParaRPr kumimoji="1" lang="en-US" altLang="zh-CN" sz="3200" b="1" dirty="0" smtClean="0">
              <a:solidFill>
                <a:schemeClr val="tx2"/>
              </a:solidFill>
              <a:latin typeface="Times New Roman"/>
              <a:cs typeface="Times New Roman"/>
            </a:endParaRPr>
          </a:p>
        </p:txBody>
      </p:sp>
      <p:sp>
        <p:nvSpPr>
          <p:cNvPr id="16" name="文本框 15"/>
          <p:cNvSpPr txBox="1"/>
          <p:nvPr/>
        </p:nvSpPr>
        <p:spPr>
          <a:xfrm>
            <a:off x="1609699" y="5420218"/>
            <a:ext cx="6032533" cy="798680"/>
          </a:xfrm>
          <a:prstGeom prst="rect">
            <a:avLst/>
          </a:prstGeom>
          <a:noFill/>
        </p:spPr>
        <p:txBody>
          <a:bodyPr wrap="none" rtlCol="0">
            <a:spAutoFit/>
          </a:bodyPr>
          <a:lstStyle/>
          <a:p>
            <a:pPr>
              <a:lnSpc>
                <a:spcPct val="130000"/>
              </a:lnSpc>
            </a:pPr>
            <a:r>
              <a:rPr kumimoji="1" lang="en-US" altLang="zh-CN" dirty="0" smtClean="0"/>
              <a:t>x</a:t>
            </a:r>
            <a:r>
              <a:rPr kumimoji="1" lang="zh-CN" altLang="en-US" dirty="0" smtClean="0"/>
              <a:t>,</a:t>
            </a:r>
            <a:r>
              <a:rPr kumimoji="1" lang="en-US" altLang="zh-CN" dirty="0" smtClean="0"/>
              <a:t>y,</a:t>
            </a:r>
            <a:r>
              <a:rPr kumimoji="1" lang="zh-CN" altLang="en-US" dirty="0" smtClean="0"/>
              <a:t> </a:t>
            </a:r>
            <a:r>
              <a:rPr kumimoji="1" lang="en-US" altLang="zh-CN" dirty="0" smtClean="0"/>
              <a:t>w,</a:t>
            </a:r>
            <a:r>
              <a:rPr kumimoji="1" lang="zh-CN" altLang="en-US" dirty="0" smtClean="0"/>
              <a:t> </a:t>
            </a:r>
            <a:r>
              <a:rPr kumimoji="1" lang="en-US" altLang="zh-CN" dirty="0" smtClean="0"/>
              <a:t>h</a:t>
            </a:r>
            <a:r>
              <a:rPr kumimoji="1" lang="zh-CN" altLang="en-US" dirty="0" smtClean="0"/>
              <a:t> </a:t>
            </a:r>
            <a:r>
              <a:rPr kumimoji="1" lang="en-US" altLang="zh-CN" dirty="0" smtClean="0"/>
              <a:t>–</a:t>
            </a:r>
            <a:r>
              <a:rPr kumimoji="1" lang="zh-CN" altLang="en-US" dirty="0" smtClean="0"/>
              <a:t> 中心坐标，宽度，高度</a:t>
            </a:r>
            <a:endParaRPr kumimoji="1" lang="en-US" altLang="zh-CN" dirty="0" smtClean="0"/>
          </a:p>
          <a:p>
            <a:pPr>
              <a:lnSpc>
                <a:spcPct val="130000"/>
              </a:lnSpc>
            </a:pPr>
            <a:r>
              <a:rPr kumimoji="1" lang="en-US" altLang="zh-CN" dirty="0" smtClean="0"/>
              <a:t>x</a:t>
            </a:r>
            <a:r>
              <a:rPr kumimoji="1" lang="zh-CN" altLang="en-US" dirty="0" smtClean="0"/>
              <a:t> </a:t>
            </a:r>
            <a:r>
              <a:rPr kumimoji="1" lang="en-US" altLang="zh-CN" dirty="0" smtClean="0"/>
              <a:t>——</a:t>
            </a:r>
            <a:r>
              <a:rPr kumimoji="1" lang="zh-CN" altLang="en-US" dirty="0" smtClean="0"/>
              <a:t> 预测边框； </a:t>
            </a:r>
            <a:r>
              <a:rPr kumimoji="1" lang="en-US" altLang="zh-CN" dirty="0" err="1" smtClean="0"/>
              <a:t>x</a:t>
            </a:r>
            <a:r>
              <a:rPr kumimoji="1" lang="en-US" altLang="zh-CN" baseline="-25000" dirty="0" err="1" smtClean="0"/>
              <a:t>a</a:t>
            </a:r>
            <a:r>
              <a:rPr kumimoji="1" lang="zh-CN" altLang="en-US" baseline="-25000" dirty="0" smtClean="0"/>
              <a:t> </a:t>
            </a:r>
            <a:r>
              <a:rPr kumimoji="1" lang="en-US" altLang="zh-CN" dirty="0" smtClean="0"/>
              <a:t>——</a:t>
            </a:r>
            <a:r>
              <a:rPr kumimoji="1" lang="zh-CN" altLang="en-US" dirty="0" smtClean="0"/>
              <a:t> 锚点框； </a:t>
            </a:r>
            <a:r>
              <a:rPr kumimoji="1" lang="en-US" altLang="zh-CN" dirty="0" smtClean="0"/>
              <a:t>x</a:t>
            </a:r>
            <a:r>
              <a:rPr kumimoji="1" lang="zh-CN" altLang="en-US" dirty="0" smtClean="0"/>
              <a:t>* </a:t>
            </a:r>
            <a:r>
              <a:rPr kumimoji="1" lang="zh-CN" altLang="zh-CN" dirty="0" smtClean="0"/>
              <a:t>——</a:t>
            </a:r>
            <a:r>
              <a:rPr kumimoji="1" lang="zh-CN" altLang="en-US" dirty="0" smtClean="0"/>
              <a:t>真实目标框</a:t>
            </a:r>
            <a:endParaRPr kumimoji="1" lang="zh-CN" altLang="en-US" dirty="0"/>
          </a:p>
        </p:txBody>
      </p:sp>
      <p:grpSp>
        <p:nvGrpSpPr>
          <p:cNvPr id="20" name="组 19"/>
          <p:cNvGrpSpPr/>
          <p:nvPr/>
        </p:nvGrpSpPr>
        <p:grpSpPr>
          <a:xfrm>
            <a:off x="495518" y="3617862"/>
            <a:ext cx="6171761" cy="1856015"/>
            <a:chOff x="495518" y="3582086"/>
            <a:chExt cx="6171761" cy="1856015"/>
          </a:xfrm>
        </p:grpSpPr>
        <p:sp>
          <p:nvSpPr>
            <p:cNvPr id="14" name="文本框 13"/>
            <p:cNvSpPr txBox="1"/>
            <p:nvPr/>
          </p:nvSpPr>
          <p:spPr>
            <a:xfrm>
              <a:off x="495518" y="4262261"/>
              <a:ext cx="607859" cy="461665"/>
            </a:xfrm>
            <a:prstGeom prst="rect">
              <a:avLst/>
            </a:prstGeom>
            <a:noFill/>
          </p:spPr>
          <p:txBody>
            <a:bodyPr wrap="none" rtlCol="0">
              <a:spAutoFit/>
            </a:bodyPr>
            <a:lstStyle/>
            <a:p>
              <a:r>
                <a:rPr kumimoji="1" lang="en-US" altLang="zh-CN" sz="2400" b="1" dirty="0" err="1" smtClean="0">
                  <a:latin typeface="Times New Roman"/>
                  <a:cs typeface="Times New Roman"/>
                </a:rPr>
                <a:t>reg</a:t>
              </a:r>
              <a:endParaRPr kumimoji="1" lang="zh-CN" altLang="en-US" sz="2400" b="1" dirty="0">
                <a:latin typeface="Times New Roman"/>
                <a:cs typeface="Times New Roman"/>
              </a:endParaRPr>
            </a:p>
          </p:txBody>
        </p:sp>
        <p:pic>
          <p:nvPicPr>
            <p:cNvPr id="15" name="图片 14" descr="屏幕快照 2018-03-23 上午10.09.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155" y="3582086"/>
              <a:ext cx="5129124" cy="1856015"/>
            </a:xfrm>
            <a:prstGeom prst="rect">
              <a:avLst/>
            </a:prstGeom>
          </p:spPr>
        </p:pic>
        <p:sp>
          <p:nvSpPr>
            <p:cNvPr id="18" name="左大括号 17"/>
            <p:cNvSpPr/>
            <p:nvPr/>
          </p:nvSpPr>
          <p:spPr>
            <a:xfrm>
              <a:off x="1216228" y="3903752"/>
              <a:ext cx="155448" cy="140912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solidFill>
                  <a:srgbClr val="000000"/>
                </a:solidFill>
              </a:endParaRPr>
            </a:p>
          </p:txBody>
        </p:sp>
      </p:grpSp>
      <p:grpSp>
        <p:nvGrpSpPr>
          <p:cNvPr id="22" name="组 21"/>
          <p:cNvGrpSpPr/>
          <p:nvPr/>
        </p:nvGrpSpPr>
        <p:grpSpPr>
          <a:xfrm>
            <a:off x="546582" y="1849929"/>
            <a:ext cx="8415136" cy="1503018"/>
            <a:chOff x="546582" y="1742601"/>
            <a:chExt cx="8415136" cy="1503018"/>
          </a:xfrm>
        </p:grpSpPr>
        <p:sp>
          <p:nvSpPr>
            <p:cNvPr id="2" name="文本框 1"/>
            <p:cNvSpPr txBox="1"/>
            <p:nvPr/>
          </p:nvSpPr>
          <p:spPr>
            <a:xfrm>
              <a:off x="1569217" y="1742601"/>
              <a:ext cx="1043876" cy="400110"/>
            </a:xfrm>
            <a:prstGeom prst="rect">
              <a:avLst/>
            </a:prstGeom>
            <a:noFill/>
            <a:ln>
              <a:solidFill>
                <a:schemeClr val="tx2"/>
              </a:solidFill>
            </a:ln>
          </p:spPr>
          <p:txBody>
            <a:bodyPr wrap="none" rtlCol="0">
              <a:spAutoFit/>
            </a:bodyPr>
            <a:lstStyle/>
            <a:p>
              <a:r>
                <a:rPr kumimoji="1" lang="en-US" altLang="zh-CN" sz="2000" b="1" dirty="0" smtClean="0">
                  <a:latin typeface="Times New Roman"/>
                  <a:cs typeface="Times New Roman"/>
                </a:rPr>
                <a:t>Positive</a:t>
              </a:r>
              <a:endParaRPr kumimoji="1" lang="zh-CN" altLang="en-US" sz="2000" b="1" dirty="0">
                <a:latin typeface="Times New Roman"/>
                <a:cs typeface="Times New Roman"/>
              </a:endParaRPr>
            </a:p>
          </p:txBody>
        </p:sp>
        <p:sp>
          <p:nvSpPr>
            <p:cNvPr id="8" name="文本框 7"/>
            <p:cNvSpPr txBox="1"/>
            <p:nvPr/>
          </p:nvSpPr>
          <p:spPr>
            <a:xfrm>
              <a:off x="1520290" y="2368847"/>
              <a:ext cx="1146468" cy="400110"/>
            </a:xfrm>
            <a:prstGeom prst="rect">
              <a:avLst/>
            </a:prstGeom>
            <a:noFill/>
            <a:ln>
              <a:solidFill>
                <a:schemeClr val="tx1"/>
              </a:solidFill>
            </a:ln>
          </p:spPr>
          <p:txBody>
            <a:bodyPr wrap="none" rtlCol="0">
              <a:spAutoFit/>
            </a:bodyPr>
            <a:lstStyle/>
            <a:p>
              <a:r>
                <a:rPr kumimoji="1" lang="en-US" altLang="zh-CN" sz="2000" b="1" dirty="0" smtClean="0">
                  <a:latin typeface="Times New Roman"/>
                  <a:cs typeface="Times New Roman"/>
                </a:rPr>
                <a:t>Negative</a:t>
              </a:r>
              <a:endParaRPr kumimoji="1" lang="zh-CN" altLang="en-US" sz="2000" b="1" dirty="0">
                <a:latin typeface="Times New Roman"/>
                <a:cs typeface="Times New Roman"/>
              </a:endParaRPr>
            </a:p>
          </p:txBody>
        </p:sp>
        <p:sp>
          <p:nvSpPr>
            <p:cNvPr id="7" name="文本框 6"/>
            <p:cNvSpPr txBox="1"/>
            <p:nvPr/>
          </p:nvSpPr>
          <p:spPr>
            <a:xfrm>
              <a:off x="2653343" y="1747836"/>
              <a:ext cx="6308375" cy="369332"/>
            </a:xfrm>
            <a:prstGeom prst="rect">
              <a:avLst/>
            </a:prstGeom>
            <a:noFill/>
          </p:spPr>
          <p:txBody>
            <a:bodyPr wrap="none" rtlCol="0">
              <a:spAutoFit/>
            </a:bodyPr>
            <a:lstStyle/>
            <a:p>
              <a:r>
                <a:rPr kumimoji="1" lang="zh-CN" altLang="en-US" dirty="0" smtClean="0"/>
                <a:t>与真实目标框的</a:t>
              </a:r>
              <a:r>
                <a:rPr kumimoji="1" lang="en-US" altLang="zh-CN" dirty="0" err="1" smtClean="0"/>
                <a:t>IoU</a:t>
              </a:r>
              <a:r>
                <a:rPr kumimoji="1" lang="zh-CN" altLang="en-US" dirty="0" smtClean="0"/>
                <a:t>大于</a:t>
              </a:r>
              <a:r>
                <a:rPr kumimoji="1" lang="en-US" altLang="zh-CN" dirty="0" smtClean="0"/>
                <a:t>0.7</a:t>
              </a:r>
              <a:r>
                <a:rPr kumimoji="1" lang="zh-CN" altLang="en-US" dirty="0" smtClean="0"/>
                <a:t> </a:t>
              </a:r>
              <a:r>
                <a:rPr kumimoji="1" lang="en-US" altLang="zh-CN" dirty="0" smtClean="0"/>
                <a:t>or</a:t>
              </a:r>
              <a:r>
                <a:rPr kumimoji="1" lang="zh-CN" altLang="en-US" dirty="0"/>
                <a:t> </a:t>
              </a:r>
              <a:r>
                <a:rPr kumimoji="1" lang="zh-CN" altLang="en-US" dirty="0" smtClean="0"/>
                <a:t>与真实目标框具有最高的</a:t>
              </a:r>
              <a:r>
                <a:rPr kumimoji="1" lang="en-US" altLang="zh-CN" dirty="0" err="1" smtClean="0"/>
                <a:t>IoU</a:t>
              </a:r>
              <a:endParaRPr kumimoji="1" lang="zh-CN" altLang="en-US" dirty="0"/>
            </a:p>
          </p:txBody>
        </p:sp>
        <p:sp>
          <p:nvSpPr>
            <p:cNvPr id="9" name="文本框 8"/>
            <p:cNvSpPr txBox="1"/>
            <p:nvPr/>
          </p:nvSpPr>
          <p:spPr>
            <a:xfrm>
              <a:off x="2653343" y="2368847"/>
              <a:ext cx="3634754" cy="369332"/>
            </a:xfrm>
            <a:prstGeom prst="rect">
              <a:avLst/>
            </a:prstGeom>
            <a:noFill/>
          </p:spPr>
          <p:txBody>
            <a:bodyPr wrap="none" rtlCol="0">
              <a:spAutoFit/>
            </a:bodyPr>
            <a:lstStyle/>
            <a:p>
              <a:r>
                <a:rPr kumimoji="1" lang="zh-CN" altLang="en-US" dirty="0" smtClean="0"/>
                <a:t>与所有真实目标框的</a:t>
              </a:r>
              <a:r>
                <a:rPr kumimoji="1" lang="en-US" altLang="zh-CN" dirty="0" err="1" smtClean="0"/>
                <a:t>IoU</a:t>
              </a:r>
              <a:r>
                <a:rPr kumimoji="1" lang="zh-CN" altLang="en-US" dirty="0" smtClean="0"/>
                <a:t>都低于</a:t>
              </a:r>
              <a:r>
                <a:rPr kumimoji="1" lang="en-US" altLang="zh-CN" dirty="0" smtClean="0"/>
                <a:t>0.3</a:t>
              </a:r>
              <a:endParaRPr kumimoji="1" lang="zh-CN" altLang="en-US" dirty="0"/>
            </a:p>
          </p:txBody>
        </p:sp>
        <p:sp>
          <p:nvSpPr>
            <p:cNvPr id="11" name="文本框 10"/>
            <p:cNvSpPr txBox="1"/>
            <p:nvPr/>
          </p:nvSpPr>
          <p:spPr>
            <a:xfrm>
              <a:off x="546582" y="1985060"/>
              <a:ext cx="526556" cy="461665"/>
            </a:xfrm>
            <a:prstGeom prst="rect">
              <a:avLst/>
            </a:prstGeom>
            <a:noFill/>
          </p:spPr>
          <p:txBody>
            <a:bodyPr wrap="none" rtlCol="0">
              <a:spAutoFit/>
            </a:bodyPr>
            <a:lstStyle/>
            <a:p>
              <a:r>
                <a:rPr kumimoji="1" lang="en-US" altLang="zh-CN" sz="2400" b="1" dirty="0" err="1" smtClean="0">
                  <a:latin typeface="Times New Roman"/>
                  <a:cs typeface="Times New Roman"/>
                </a:rPr>
                <a:t>cls</a:t>
              </a:r>
              <a:endParaRPr kumimoji="1" lang="zh-CN" altLang="en-US" sz="2400" b="1" dirty="0">
                <a:latin typeface="Times New Roman"/>
                <a:cs typeface="Times New Roman"/>
              </a:endParaRPr>
            </a:p>
          </p:txBody>
        </p:sp>
        <p:sp>
          <p:nvSpPr>
            <p:cNvPr id="12" name="左大括号 11"/>
            <p:cNvSpPr/>
            <p:nvPr/>
          </p:nvSpPr>
          <p:spPr>
            <a:xfrm>
              <a:off x="1180447" y="1783620"/>
              <a:ext cx="155448" cy="914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solidFill>
                  <a:srgbClr val="000000"/>
                </a:solidFill>
              </a:endParaRPr>
            </a:p>
          </p:txBody>
        </p:sp>
        <p:sp>
          <p:nvSpPr>
            <p:cNvPr id="19" name="文本框 18"/>
            <p:cNvSpPr txBox="1"/>
            <p:nvPr/>
          </p:nvSpPr>
          <p:spPr>
            <a:xfrm>
              <a:off x="1484503" y="2876287"/>
              <a:ext cx="6276140" cy="369332"/>
            </a:xfrm>
            <a:prstGeom prst="rect">
              <a:avLst/>
            </a:prstGeom>
            <a:noFill/>
          </p:spPr>
          <p:txBody>
            <a:bodyPr wrap="none" rtlCol="0">
              <a:spAutoFit/>
            </a:bodyPr>
            <a:lstStyle/>
            <a:p>
              <a:r>
                <a:rPr kumimoji="1" lang="zh-CN" altLang="en-US" dirty="0" smtClean="0"/>
                <a:t>输出锚点框为前景（</a:t>
              </a:r>
              <a:r>
                <a:rPr kumimoji="1" lang="en-US" altLang="zh-CN" dirty="0" smtClean="0"/>
                <a:t>P</a:t>
              </a:r>
              <a:r>
                <a:rPr kumimoji="1" lang="zh-CN" altLang="en-US" dirty="0" smtClean="0"/>
                <a:t>）和背景（</a:t>
              </a:r>
              <a:r>
                <a:rPr kumimoji="1" lang="en-US" altLang="zh-CN" dirty="0" smtClean="0"/>
                <a:t>N</a:t>
              </a:r>
              <a:r>
                <a:rPr kumimoji="1" lang="zh-CN" altLang="en-US" dirty="0" smtClean="0"/>
                <a:t>）的概率值（目标分数）</a:t>
              </a:r>
              <a:endParaRPr kumimoji="1" lang="zh-CN" altLang="en-US" dirty="0"/>
            </a:p>
          </p:txBody>
        </p:sp>
      </p:grpSp>
      <p:sp>
        <p:nvSpPr>
          <p:cNvPr id="21" name="文本框 20"/>
          <p:cNvSpPr txBox="1"/>
          <p:nvPr/>
        </p:nvSpPr>
        <p:spPr>
          <a:xfrm>
            <a:off x="1591814" y="6191765"/>
            <a:ext cx="5198922" cy="369332"/>
          </a:xfrm>
          <a:prstGeom prst="rect">
            <a:avLst/>
          </a:prstGeom>
          <a:noFill/>
        </p:spPr>
        <p:txBody>
          <a:bodyPr wrap="none" rtlCol="0">
            <a:spAutoFit/>
          </a:bodyPr>
          <a:lstStyle/>
          <a:p>
            <a:r>
              <a:rPr kumimoji="1" lang="zh-CN" altLang="en-US" dirty="0" smtClean="0"/>
              <a:t>如</a:t>
            </a:r>
            <a:r>
              <a:rPr kumimoji="1" lang="en-US" altLang="zh-CN" dirty="0" err="1" smtClean="0"/>
              <a:t>t</a:t>
            </a:r>
            <a:r>
              <a:rPr kumimoji="1" lang="en-US" altLang="zh-CN" baseline="-25000" dirty="0" err="1" smtClean="0"/>
              <a:t>X</a:t>
            </a:r>
            <a:r>
              <a:rPr kumimoji="1" lang="zh-CN" altLang="en-US" dirty="0" smtClean="0"/>
              <a:t>表示是预测边框与锚点</a:t>
            </a:r>
            <a:r>
              <a:rPr kumimoji="1" lang="zh-CN" altLang="en-US" dirty="0"/>
              <a:t>框中心横坐标的偏差值</a:t>
            </a:r>
          </a:p>
        </p:txBody>
      </p:sp>
      <p:sp>
        <p:nvSpPr>
          <p:cNvPr id="23" name="文本框 22"/>
          <p:cNvSpPr txBox="1"/>
          <p:nvPr/>
        </p:nvSpPr>
        <p:spPr>
          <a:xfrm>
            <a:off x="446259" y="1214342"/>
            <a:ext cx="1697901"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变量设置</a:t>
            </a:r>
            <a:endParaRPr kumimoji="1" lang="zh-CN" altLang="en-US" sz="2400" dirty="0">
              <a:solidFill>
                <a:srgbClr val="000000"/>
              </a:solidFill>
            </a:endParaRPr>
          </a:p>
        </p:txBody>
      </p:sp>
    </p:spTree>
    <p:extLst>
      <p:ext uri="{BB962C8B-B14F-4D97-AF65-F5344CB8AC3E}">
        <p14:creationId xmlns:p14="http://schemas.microsoft.com/office/powerpoint/2010/main" val="205515168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3949519"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的训练</a:t>
            </a:r>
            <a:endParaRPr kumimoji="1" lang="en-US" altLang="zh-CN" sz="3200" b="1" dirty="0" smtClean="0">
              <a:solidFill>
                <a:schemeClr val="tx2"/>
              </a:solidFill>
              <a:latin typeface="Times New Roman"/>
              <a:cs typeface="Times New Roman"/>
            </a:endParaRPr>
          </a:p>
        </p:txBody>
      </p:sp>
      <p:sp>
        <p:nvSpPr>
          <p:cNvPr id="5" name="文本框 4"/>
          <p:cNvSpPr txBox="1"/>
          <p:nvPr/>
        </p:nvSpPr>
        <p:spPr>
          <a:xfrm>
            <a:off x="446259" y="1214342"/>
            <a:ext cx="1697901"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损失函数</a:t>
            </a:r>
            <a:endParaRPr kumimoji="1" lang="zh-CN" altLang="en-US" sz="2400" dirty="0">
              <a:solidFill>
                <a:srgbClr val="000000"/>
              </a:solidFill>
            </a:endParaRPr>
          </a:p>
        </p:txBody>
      </p:sp>
      <p:pic>
        <p:nvPicPr>
          <p:cNvPr id="6" name="图片 5" descr="屏幕快照 2018-03-23 上午10.26.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101" y="1931035"/>
            <a:ext cx="4491219" cy="1627922"/>
          </a:xfrm>
          <a:prstGeom prst="rect">
            <a:avLst/>
          </a:prstGeom>
        </p:spPr>
      </p:pic>
      <p:sp>
        <p:nvSpPr>
          <p:cNvPr id="7" name="文本框 6"/>
          <p:cNvSpPr txBox="1"/>
          <p:nvPr/>
        </p:nvSpPr>
        <p:spPr>
          <a:xfrm>
            <a:off x="1277819" y="4292385"/>
            <a:ext cx="6235918" cy="2077492"/>
          </a:xfrm>
          <a:prstGeom prst="rect">
            <a:avLst/>
          </a:prstGeom>
          <a:noFill/>
        </p:spPr>
        <p:txBody>
          <a:bodyPr wrap="none" rtlCol="0">
            <a:spAutoFit/>
          </a:bodyPr>
          <a:lstStyle/>
          <a:p>
            <a:pPr>
              <a:lnSpc>
                <a:spcPct val="130000"/>
              </a:lnSpc>
            </a:pPr>
            <a:r>
              <a:rPr kumimoji="1" lang="zh-CN" altLang="en-US" sz="2000" dirty="0" smtClean="0"/>
              <a:t>其中，</a:t>
            </a:r>
            <a:endParaRPr kumimoji="1" lang="en-US" altLang="zh-CN" sz="2000" dirty="0" smtClean="0"/>
          </a:p>
          <a:p>
            <a:pPr>
              <a:lnSpc>
                <a:spcPct val="130000"/>
              </a:lnSpc>
            </a:pPr>
            <a:r>
              <a:rPr kumimoji="1" lang="en-US" altLang="zh-CN" sz="2000" dirty="0" err="1" smtClean="0"/>
              <a:t>i</a:t>
            </a:r>
            <a:r>
              <a:rPr kumimoji="1" lang="zh-CN" altLang="en-US" sz="2000" dirty="0" smtClean="0"/>
              <a:t> </a:t>
            </a:r>
            <a:r>
              <a:rPr kumimoji="1" lang="en-US" altLang="zh-CN" sz="2000" dirty="0" smtClean="0"/>
              <a:t>——</a:t>
            </a:r>
            <a:r>
              <a:rPr kumimoji="1" lang="zh-CN" altLang="en-US" sz="2000" dirty="0" smtClean="0"/>
              <a:t> 一个</a:t>
            </a:r>
            <a:r>
              <a:rPr kumimoji="1" lang="en-US" altLang="zh-CN" sz="2000" dirty="0" smtClean="0"/>
              <a:t>mini-batch</a:t>
            </a:r>
            <a:r>
              <a:rPr kumimoji="1" lang="zh-CN" altLang="en-US" sz="2000" dirty="0" smtClean="0"/>
              <a:t>中第</a:t>
            </a:r>
            <a:r>
              <a:rPr kumimoji="1" lang="en-US" altLang="zh-CN" sz="2000" dirty="0" err="1" smtClean="0"/>
              <a:t>i</a:t>
            </a:r>
            <a:r>
              <a:rPr kumimoji="1" lang="zh-CN" altLang="en-US" sz="2000" dirty="0" smtClean="0"/>
              <a:t>个锚点框</a:t>
            </a:r>
            <a:endParaRPr kumimoji="1" lang="en-US" altLang="zh-CN" sz="2000" dirty="0" smtClean="0"/>
          </a:p>
          <a:p>
            <a:pPr>
              <a:lnSpc>
                <a:spcPct val="130000"/>
              </a:lnSpc>
            </a:pPr>
            <a:r>
              <a:rPr kumimoji="1" lang="en-US" altLang="zh-CN" sz="2000" dirty="0" smtClean="0"/>
              <a:t>p</a:t>
            </a:r>
            <a:r>
              <a:rPr kumimoji="1" lang="en-US" altLang="zh-CN" sz="2000" baseline="-25000" dirty="0" smtClean="0"/>
              <a:t>i</a:t>
            </a:r>
            <a:r>
              <a:rPr kumimoji="1" lang="zh-CN" altLang="en-US" sz="2000" dirty="0" smtClean="0"/>
              <a:t> </a:t>
            </a:r>
            <a:r>
              <a:rPr kumimoji="1" lang="zh-CN" altLang="zh-CN" sz="2000" dirty="0" smtClean="0"/>
              <a:t>——</a:t>
            </a:r>
            <a:r>
              <a:rPr kumimoji="1" lang="zh-CN" altLang="en-US" sz="2000" dirty="0" smtClean="0"/>
              <a:t> 预测第</a:t>
            </a:r>
            <a:r>
              <a:rPr kumimoji="1" lang="en-US" altLang="zh-CN" sz="2000" dirty="0" err="1" smtClean="0"/>
              <a:t>i</a:t>
            </a:r>
            <a:r>
              <a:rPr kumimoji="1" lang="zh-CN" altLang="en-US" sz="2000" dirty="0" smtClean="0"/>
              <a:t>个锚点框是前景的概率</a:t>
            </a:r>
            <a:endParaRPr kumimoji="1" lang="en-US" altLang="zh-CN" sz="2000" dirty="0" smtClean="0"/>
          </a:p>
          <a:p>
            <a:pPr>
              <a:lnSpc>
                <a:spcPct val="130000"/>
              </a:lnSpc>
            </a:pPr>
            <a:r>
              <a:rPr kumimoji="1" lang="en-US" altLang="zh-CN" sz="2000" dirty="0" err="1" smtClean="0"/>
              <a:t>t</a:t>
            </a:r>
            <a:r>
              <a:rPr kumimoji="1" lang="en-US" altLang="zh-CN" sz="2000" baseline="-25000" dirty="0" err="1" smtClean="0"/>
              <a:t>i</a:t>
            </a:r>
            <a:r>
              <a:rPr kumimoji="1" lang="zh-CN" altLang="en-US" sz="2000" dirty="0" smtClean="0"/>
              <a:t> </a:t>
            </a:r>
            <a:r>
              <a:rPr kumimoji="1" lang="zh-CN" altLang="zh-CN" sz="2000" dirty="0" smtClean="0"/>
              <a:t>——</a:t>
            </a:r>
            <a:r>
              <a:rPr kumimoji="1" lang="zh-CN" altLang="en-US" sz="2000" dirty="0" smtClean="0"/>
              <a:t> 回归层预测第</a:t>
            </a:r>
            <a:r>
              <a:rPr kumimoji="1" lang="en-US" altLang="zh-CN" sz="2000" dirty="0" err="1" smtClean="0"/>
              <a:t>i</a:t>
            </a:r>
            <a:r>
              <a:rPr kumimoji="1" lang="zh-CN" altLang="en-US" sz="2000" dirty="0" smtClean="0"/>
              <a:t>个锚点框的偏差值（</a:t>
            </a:r>
            <a:r>
              <a:rPr kumimoji="1" lang="en-US" altLang="zh-CN" sz="2000" dirty="0" smtClean="0"/>
              <a:t>4-d</a:t>
            </a:r>
            <a:r>
              <a:rPr kumimoji="1" lang="zh-CN" altLang="en-US" sz="2000" dirty="0" smtClean="0"/>
              <a:t>向量）</a:t>
            </a:r>
            <a:endParaRPr kumimoji="1" lang="en-US" altLang="zh-CN" sz="2000" dirty="0" smtClean="0"/>
          </a:p>
          <a:p>
            <a:pPr>
              <a:lnSpc>
                <a:spcPct val="130000"/>
              </a:lnSpc>
            </a:pPr>
            <a:r>
              <a:rPr kumimoji="1" lang="en-US" altLang="zh-CN" sz="2000" dirty="0" err="1" smtClean="0"/>
              <a:t>t</a:t>
            </a:r>
            <a:r>
              <a:rPr kumimoji="1" lang="en-US" altLang="zh-CN" sz="2000" baseline="-25000" dirty="0" err="1" smtClean="0"/>
              <a:t>i</a:t>
            </a:r>
            <a:r>
              <a:rPr kumimoji="1" lang="zh-CN" altLang="en-US" sz="2000" dirty="0" smtClean="0"/>
              <a:t>* </a:t>
            </a:r>
            <a:r>
              <a:rPr kumimoji="1" lang="en-US" altLang="zh-CN" sz="2000" dirty="0" smtClean="0"/>
              <a:t>——</a:t>
            </a:r>
            <a:r>
              <a:rPr kumimoji="1" lang="zh-CN" altLang="en-US" sz="2000" dirty="0" smtClean="0"/>
              <a:t> 真实目标与第</a:t>
            </a:r>
            <a:r>
              <a:rPr kumimoji="1" lang="en-US" altLang="zh-CN" sz="2000" dirty="0" err="1" smtClean="0"/>
              <a:t>i</a:t>
            </a:r>
            <a:r>
              <a:rPr kumimoji="1" lang="zh-CN" altLang="en-US" sz="2000" dirty="0" smtClean="0"/>
              <a:t>个锚点框的偏差值</a:t>
            </a:r>
            <a:r>
              <a:rPr kumimoji="1" lang="zh-CN" altLang="zh-CN" sz="2000" dirty="0" smtClean="0"/>
              <a:t>（</a:t>
            </a:r>
            <a:r>
              <a:rPr kumimoji="1" lang="en-US" altLang="zh-CN" sz="2000" dirty="0" smtClean="0"/>
              <a:t>4-d</a:t>
            </a:r>
            <a:r>
              <a:rPr kumimoji="1" lang="zh-CN" altLang="en-US" sz="2000" dirty="0" smtClean="0"/>
              <a:t>向量）</a:t>
            </a:r>
            <a:endParaRPr kumimoji="1" lang="zh-CN" altLang="en-US" sz="2000" dirty="0"/>
          </a:p>
        </p:txBody>
      </p:sp>
      <p:grpSp>
        <p:nvGrpSpPr>
          <p:cNvPr id="27" name="组 26"/>
          <p:cNvGrpSpPr/>
          <p:nvPr/>
        </p:nvGrpSpPr>
        <p:grpSpPr>
          <a:xfrm>
            <a:off x="2486095" y="2424259"/>
            <a:ext cx="5632304" cy="1868125"/>
            <a:chOff x="2486095" y="2424259"/>
            <a:chExt cx="5632304" cy="1868125"/>
          </a:xfrm>
        </p:grpSpPr>
        <p:sp>
          <p:nvSpPr>
            <p:cNvPr id="11" name="矩形 10"/>
            <p:cNvSpPr/>
            <p:nvPr/>
          </p:nvSpPr>
          <p:spPr>
            <a:xfrm>
              <a:off x="4310402" y="3202035"/>
              <a:ext cx="536589" cy="321993"/>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3970584" y="3923052"/>
              <a:ext cx="4147815" cy="369332"/>
            </a:xfrm>
            <a:prstGeom prst="rect">
              <a:avLst/>
            </a:prstGeom>
            <a:noFill/>
            <a:ln>
              <a:solidFill>
                <a:srgbClr val="5C5C5C"/>
              </a:solidFill>
            </a:ln>
          </p:spPr>
          <p:txBody>
            <a:bodyPr wrap="none" rtlCol="0">
              <a:spAutoFit/>
            </a:bodyPr>
            <a:lstStyle/>
            <a:p>
              <a:r>
                <a:rPr kumimoji="1" lang="zh-CN" altLang="en-US" dirty="0" smtClean="0"/>
                <a:t>回归层的</a:t>
              </a:r>
              <a:r>
                <a:rPr kumimoji="1" lang="en-US" altLang="zh-CN" dirty="0" smtClean="0"/>
                <a:t>loss</a:t>
              </a:r>
              <a:r>
                <a:rPr kumimoji="1" lang="zh-CN" altLang="en-US" dirty="0" smtClean="0"/>
                <a:t>只与</a:t>
              </a:r>
              <a:r>
                <a:rPr kumimoji="1" lang="en-US" altLang="zh-CN" dirty="0" smtClean="0"/>
                <a:t>positive</a:t>
              </a:r>
              <a:r>
                <a:rPr kumimoji="1" lang="zh-CN" altLang="en-US" dirty="0" smtClean="0"/>
                <a:t>的锚点框有关</a:t>
              </a:r>
              <a:endParaRPr kumimoji="1" lang="zh-CN" altLang="en-US" dirty="0"/>
            </a:p>
          </p:txBody>
        </p:sp>
        <p:sp>
          <p:nvSpPr>
            <p:cNvPr id="13" name="文本框 12"/>
            <p:cNvSpPr txBox="1"/>
            <p:nvPr/>
          </p:nvSpPr>
          <p:spPr>
            <a:xfrm>
              <a:off x="2486095" y="3154696"/>
              <a:ext cx="877163" cy="369332"/>
            </a:xfrm>
            <a:prstGeom prst="rect">
              <a:avLst/>
            </a:prstGeom>
            <a:noFill/>
            <a:ln>
              <a:solidFill>
                <a:schemeClr val="accent1">
                  <a:lumMod val="75000"/>
                </a:schemeClr>
              </a:solidFill>
            </a:ln>
          </p:spPr>
          <p:txBody>
            <a:bodyPr wrap="none" rtlCol="0">
              <a:spAutoFit/>
            </a:bodyPr>
            <a:lstStyle/>
            <a:p>
              <a:r>
                <a:rPr kumimoji="1" lang="zh-CN" altLang="en-US" dirty="0" smtClean="0"/>
                <a:t>归一化</a:t>
              </a:r>
              <a:endParaRPr kumimoji="1" lang="zh-CN" altLang="en-US" dirty="0"/>
            </a:p>
          </p:txBody>
        </p:sp>
        <p:sp>
          <p:nvSpPr>
            <p:cNvPr id="14" name="矩形 13"/>
            <p:cNvSpPr/>
            <p:nvPr/>
          </p:nvSpPr>
          <p:spPr>
            <a:xfrm>
              <a:off x="5222588" y="3023155"/>
              <a:ext cx="769079" cy="321993"/>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199032" y="2424259"/>
              <a:ext cx="442611" cy="321993"/>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7" name="直线箭头连接符 16"/>
            <p:cNvCxnSpPr>
              <a:stCxn id="13" idx="0"/>
            </p:cNvCxnSpPr>
            <p:nvPr/>
          </p:nvCxnSpPr>
          <p:spPr>
            <a:xfrm flipV="1">
              <a:off x="2924677" y="2611721"/>
              <a:ext cx="1099577" cy="5429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stCxn id="13" idx="3"/>
            </p:cNvCxnSpPr>
            <p:nvPr/>
          </p:nvCxnSpPr>
          <p:spPr>
            <a:xfrm>
              <a:off x="3363258" y="3339362"/>
              <a:ext cx="835774" cy="57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12" idx="0"/>
              <a:endCxn id="14" idx="2"/>
            </p:cNvCxnSpPr>
            <p:nvPr/>
          </p:nvCxnSpPr>
          <p:spPr>
            <a:xfrm flipH="1" flipV="1">
              <a:off x="5607128" y="3345148"/>
              <a:ext cx="437364" cy="5779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8" name="直线箭头连接符 27"/>
          <p:cNvCxnSpPr/>
          <p:nvPr/>
        </p:nvCxnSpPr>
        <p:spPr>
          <a:xfrm flipV="1">
            <a:off x="3363258" y="2611720"/>
            <a:ext cx="660996" cy="411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29257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6259" y="364577"/>
            <a:ext cx="3949519"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的训练</a:t>
            </a:r>
            <a:endParaRPr kumimoji="1" lang="en-US" altLang="zh-CN" sz="3200" b="1" dirty="0" smtClean="0">
              <a:solidFill>
                <a:schemeClr val="tx2"/>
              </a:solidFill>
              <a:latin typeface="Times New Roman"/>
              <a:cs typeface="Times New Roman"/>
            </a:endParaRPr>
          </a:p>
        </p:txBody>
      </p:sp>
      <p:sp>
        <p:nvSpPr>
          <p:cNvPr id="6" name="文本框 5"/>
          <p:cNvSpPr txBox="1"/>
          <p:nvPr/>
        </p:nvSpPr>
        <p:spPr>
          <a:xfrm>
            <a:off x="446259" y="1214342"/>
            <a:ext cx="1710725"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训练过程</a:t>
            </a:r>
            <a:endParaRPr kumimoji="1" lang="zh-CN" altLang="en-US" sz="2400" dirty="0">
              <a:solidFill>
                <a:srgbClr val="000000"/>
              </a:solidFill>
            </a:endParaRPr>
          </a:p>
        </p:txBody>
      </p:sp>
      <p:grpSp>
        <p:nvGrpSpPr>
          <p:cNvPr id="38" name="组 37"/>
          <p:cNvGrpSpPr/>
          <p:nvPr/>
        </p:nvGrpSpPr>
        <p:grpSpPr>
          <a:xfrm>
            <a:off x="2682836" y="1676007"/>
            <a:ext cx="5881151" cy="4692296"/>
            <a:chOff x="856027" y="1605956"/>
            <a:chExt cx="6035358" cy="4684441"/>
          </a:xfrm>
        </p:grpSpPr>
        <p:grpSp>
          <p:nvGrpSpPr>
            <p:cNvPr id="35" name="组 34"/>
            <p:cNvGrpSpPr/>
            <p:nvPr/>
          </p:nvGrpSpPr>
          <p:grpSpPr>
            <a:xfrm>
              <a:off x="856027" y="1605956"/>
              <a:ext cx="6035358" cy="3152687"/>
              <a:chOff x="856027" y="1998110"/>
              <a:chExt cx="6035358" cy="3152687"/>
            </a:xfrm>
          </p:grpSpPr>
          <p:sp>
            <p:nvSpPr>
              <p:cNvPr id="10" name="文本框 9"/>
              <p:cNvSpPr txBox="1"/>
              <p:nvPr/>
            </p:nvSpPr>
            <p:spPr>
              <a:xfrm>
                <a:off x="2916132" y="4781465"/>
                <a:ext cx="1441395" cy="369332"/>
              </a:xfrm>
              <a:prstGeom prst="rect">
                <a:avLst/>
              </a:prstGeom>
              <a:noFill/>
              <a:ln>
                <a:solidFill>
                  <a:srgbClr val="D1282E"/>
                </a:solidFill>
              </a:ln>
            </p:spPr>
            <p:txBody>
              <a:bodyPr wrap="none" rtlCol="0">
                <a:spAutoFit/>
              </a:bodyPr>
              <a:lstStyle/>
              <a:p>
                <a:r>
                  <a:rPr kumimoji="1" lang="en-US" altLang="zh-CN" dirty="0" smtClean="0"/>
                  <a:t>Fast</a:t>
                </a:r>
                <a:r>
                  <a:rPr kumimoji="1" lang="zh-CN" altLang="en-US" dirty="0" smtClean="0"/>
                  <a:t> </a:t>
                </a:r>
                <a:r>
                  <a:rPr kumimoji="1" lang="en-US" altLang="zh-CN" dirty="0" smtClean="0"/>
                  <a:t>R-CNN</a:t>
                </a:r>
                <a:endParaRPr kumimoji="1" lang="zh-CN" altLang="en-US" dirty="0"/>
              </a:p>
            </p:txBody>
          </p:sp>
          <p:sp>
            <p:nvSpPr>
              <p:cNvPr id="12" name="文本框 11"/>
              <p:cNvSpPr txBox="1"/>
              <p:nvPr/>
            </p:nvSpPr>
            <p:spPr>
              <a:xfrm>
                <a:off x="5167423" y="3597364"/>
                <a:ext cx="1723962" cy="646331"/>
              </a:xfrm>
              <a:prstGeom prst="rect">
                <a:avLst/>
              </a:prstGeom>
              <a:noFill/>
              <a:ln>
                <a:solidFill>
                  <a:schemeClr val="tx2"/>
                </a:solidFill>
              </a:ln>
            </p:spPr>
            <p:txBody>
              <a:bodyPr wrap="none" rtlCol="0">
                <a:spAutoFit/>
              </a:bodyPr>
              <a:lstStyle/>
              <a:p>
                <a:pPr algn="ctr"/>
                <a:r>
                  <a:rPr kumimoji="1" lang="en-US" altLang="zh-CN" dirty="0" smtClean="0"/>
                  <a:t>Mini</a:t>
                </a:r>
                <a:r>
                  <a:rPr kumimoji="1" lang="zh-CN" altLang="en-US" dirty="0" smtClean="0"/>
                  <a:t>-</a:t>
                </a:r>
                <a:r>
                  <a:rPr kumimoji="1" lang="en-US" altLang="zh-CN" dirty="0" smtClean="0"/>
                  <a:t>batch</a:t>
                </a:r>
              </a:p>
              <a:p>
                <a:pPr algn="ctr"/>
                <a:r>
                  <a:rPr kumimoji="1" lang="zh-CN" altLang="en-US" dirty="0" smtClean="0"/>
                  <a:t>（</a:t>
                </a:r>
                <a:r>
                  <a:rPr kumimoji="1" lang="en-US" altLang="zh-CN" dirty="0" smtClean="0"/>
                  <a:t>256</a:t>
                </a:r>
                <a:r>
                  <a:rPr kumimoji="1" lang="zh-CN" altLang="en-US" dirty="0" smtClean="0"/>
                  <a:t>锚点框）</a:t>
                </a:r>
                <a:endParaRPr kumimoji="1" lang="zh-CN" altLang="en-US" dirty="0"/>
              </a:p>
            </p:txBody>
          </p:sp>
          <p:sp>
            <p:nvSpPr>
              <p:cNvPr id="13" name="文本框 12"/>
              <p:cNvSpPr txBox="1"/>
              <p:nvPr/>
            </p:nvSpPr>
            <p:spPr>
              <a:xfrm>
                <a:off x="3291233" y="3741960"/>
                <a:ext cx="672029" cy="369332"/>
              </a:xfrm>
              <a:prstGeom prst="rect">
                <a:avLst/>
              </a:prstGeom>
              <a:noFill/>
              <a:ln>
                <a:solidFill>
                  <a:srgbClr val="D1282E"/>
                </a:solidFill>
              </a:ln>
            </p:spPr>
            <p:txBody>
              <a:bodyPr wrap="none" rtlCol="0">
                <a:spAutoFit/>
              </a:bodyPr>
              <a:lstStyle/>
              <a:p>
                <a:r>
                  <a:rPr kumimoji="1" lang="en-US" altLang="zh-CN" dirty="0" smtClean="0"/>
                  <a:t>RPN</a:t>
                </a:r>
                <a:endParaRPr kumimoji="1" lang="zh-CN" altLang="en-US" dirty="0"/>
              </a:p>
            </p:txBody>
          </p:sp>
          <p:sp>
            <p:nvSpPr>
              <p:cNvPr id="14" name="文本框 13"/>
              <p:cNvSpPr txBox="1"/>
              <p:nvPr/>
            </p:nvSpPr>
            <p:spPr>
              <a:xfrm>
                <a:off x="3286891" y="1998110"/>
                <a:ext cx="646331" cy="369332"/>
              </a:xfrm>
              <a:prstGeom prst="rect">
                <a:avLst/>
              </a:prstGeom>
              <a:noFill/>
              <a:ln>
                <a:solidFill>
                  <a:srgbClr val="D1282E"/>
                </a:solidFill>
              </a:ln>
            </p:spPr>
            <p:txBody>
              <a:bodyPr wrap="none" rtlCol="0">
                <a:spAutoFit/>
              </a:bodyPr>
              <a:lstStyle/>
              <a:p>
                <a:r>
                  <a:rPr kumimoji="1" lang="zh-CN" altLang="en-US" dirty="0" smtClean="0"/>
                  <a:t>图片</a:t>
                </a:r>
                <a:endParaRPr kumimoji="1" lang="zh-CN" altLang="en-US" dirty="0"/>
              </a:p>
            </p:txBody>
          </p:sp>
          <p:sp>
            <p:nvSpPr>
              <p:cNvPr id="15" name="文本框 14"/>
              <p:cNvSpPr txBox="1"/>
              <p:nvPr/>
            </p:nvSpPr>
            <p:spPr>
              <a:xfrm>
                <a:off x="3062771" y="2931807"/>
                <a:ext cx="1107996" cy="369332"/>
              </a:xfrm>
              <a:prstGeom prst="rect">
                <a:avLst/>
              </a:prstGeom>
              <a:noFill/>
              <a:ln>
                <a:solidFill>
                  <a:srgbClr val="D1282E"/>
                </a:solidFill>
              </a:ln>
            </p:spPr>
            <p:txBody>
              <a:bodyPr wrap="none" rtlCol="0">
                <a:spAutoFit/>
              </a:bodyPr>
              <a:lstStyle/>
              <a:p>
                <a:r>
                  <a:rPr kumimoji="1" lang="zh-CN" altLang="en-US" dirty="0" smtClean="0"/>
                  <a:t>基础网络</a:t>
                </a:r>
                <a:endParaRPr kumimoji="1" lang="zh-CN" altLang="en-US" dirty="0"/>
              </a:p>
            </p:txBody>
          </p:sp>
          <p:cxnSp>
            <p:nvCxnSpPr>
              <p:cNvPr id="17" name="直线箭头连接符 16"/>
              <p:cNvCxnSpPr>
                <a:stCxn id="12" idx="1"/>
                <a:endCxn id="13" idx="3"/>
              </p:cNvCxnSpPr>
              <p:nvPr/>
            </p:nvCxnSpPr>
            <p:spPr>
              <a:xfrm flipH="1">
                <a:off x="3963262" y="3920530"/>
                <a:ext cx="1204161" cy="6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stCxn id="14" idx="2"/>
                <a:endCxn id="15" idx="0"/>
              </p:cNvCxnSpPr>
              <p:nvPr/>
            </p:nvCxnSpPr>
            <p:spPr>
              <a:xfrm>
                <a:off x="3610057" y="2367442"/>
                <a:ext cx="6712" cy="564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a:stCxn id="15" idx="2"/>
                <a:endCxn id="13" idx="0"/>
              </p:cNvCxnSpPr>
              <p:nvPr/>
            </p:nvCxnSpPr>
            <p:spPr>
              <a:xfrm>
                <a:off x="3616769" y="3301139"/>
                <a:ext cx="10479" cy="4408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a:stCxn id="13" idx="2"/>
                <a:endCxn id="10" idx="0"/>
              </p:cNvCxnSpPr>
              <p:nvPr/>
            </p:nvCxnSpPr>
            <p:spPr>
              <a:xfrm>
                <a:off x="3627248" y="4111292"/>
                <a:ext cx="9582" cy="6701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文本框 25"/>
              <p:cNvSpPr txBox="1"/>
              <p:nvPr/>
            </p:nvSpPr>
            <p:spPr>
              <a:xfrm>
                <a:off x="1157882" y="3936523"/>
                <a:ext cx="697614" cy="369332"/>
              </a:xfrm>
              <a:prstGeom prst="rect">
                <a:avLst/>
              </a:prstGeom>
              <a:noFill/>
              <a:ln>
                <a:solidFill>
                  <a:srgbClr val="D1282E"/>
                </a:solidFill>
              </a:ln>
            </p:spPr>
            <p:txBody>
              <a:bodyPr wrap="none" rtlCol="0">
                <a:spAutoFit/>
              </a:bodyPr>
              <a:lstStyle/>
              <a:p>
                <a:r>
                  <a:rPr kumimoji="1" lang="en-US" altLang="zh-CN" dirty="0" smtClean="0"/>
                  <a:t>NMS</a:t>
                </a:r>
                <a:endParaRPr kumimoji="1" lang="zh-CN" altLang="en-US" dirty="0"/>
              </a:p>
            </p:txBody>
          </p:sp>
          <p:sp>
            <p:nvSpPr>
              <p:cNvPr id="27" name="文本框 26"/>
              <p:cNvSpPr txBox="1"/>
              <p:nvPr/>
            </p:nvSpPr>
            <p:spPr>
              <a:xfrm>
                <a:off x="856027" y="4428733"/>
                <a:ext cx="1300957" cy="369332"/>
              </a:xfrm>
              <a:prstGeom prst="rect">
                <a:avLst/>
              </a:prstGeom>
              <a:noFill/>
              <a:ln>
                <a:solidFill>
                  <a:srgbClr val="D1282E"/>
                </a:solidFill>
              </a:ln>
            </p:spPr>
            <p:txBody>
              <a:bodyPr wrap="none" rtlCol="0">
                <a:spAutoFit/>
              </a:bodyPr>
              <a:lstStyle/>
              <a:p>
                <a:r>
                  <a:rPr kumimoji="1" lang="en-US" altLang="zh-CN" dirty="0" err="1" smtClean="0"/>
                  <a:t>RoI</a:t>
                </a:r>
                <a:r>
                  <a:rPr kumimoji="1" lang="en-US" altLang="zh-CN" dirty="0" smtClean="0"/>
                  <a:t> Polling</a:t>
                </a:r>
                <a:r>
                  <a:rPr kumimoji="1" lang="zh-CN" altLang="en-US" dirty="0" smtClean="0"/>
                  <a:t> </a:t>
                </a:r>
                <a:endParaRPr kumimoji="1" lang="zh-CN" altLang="en-US" dirty="0"/>
              </a:p>
            </p:txBody>
          </p:sp>
          <p:cxnSp>
            <p:nvCxnSpPr>
              <p:cNvPr id="31" name="直线箭头连接符 30"/>
              <p:cNvCxnSpPr>
                <a:stCxn id="26" idx="3"/>
              </p:cNvCxnSpPr>
              <p:nvPr/>
            </p:nvCxnSpPr>
            <p:spPr>
              <a:xfrm>
                <a:off x="1855496" y="4121189"/>
                <a:ext cx="1771752"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线箭头连接符 32"/>
              <p:cNvCxnSpPr>
                <a:stCxn id="27" idx="3"/>
              </p:cNvCxnSpPr>
              <p:nvPr/>
            </p:nvCxnSpPr>
            <p:spPr>
              <a:xfrm flipV="1">
                <a:off x="2156984" y="4428733"/>
                <a:ext cx="1479846"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pic>
          <p:nvPicPr>
            <p:cNvPr id="34" name="图片 33" descr="屏幕快照 2018-03-21 下午10.55.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715" y="5312338"/>
              <a:ext cx="1400664" cy="978059"/>
            </a:xfrm>
            <a:prstGeom prst="rect">
              <a:avLst/>
            </a:prstGeom>
          </p:spPr>
        </p:pic>
        <p:cxnSp>
          <p:nvCxnSpPr>
            <p:cNvPr id="37" name="直线箭头连接符 36"/>
            <p:cNvCxnSpPr>
              <a:stCxn id="10" idx="2"/>
              <a:endCxn id="34" idx="0"/>
            </p:cNvCxnSpPr>
            <p:nvPr/>
          </p:nvCxnSpPr>
          <p:spPr>
            <a:xfrm>
              <a:off x="3636830" y="4758643"/>
              <a:ext cx="14217" cy="5536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2" name="组 21"/>
          <p:cNvGrpSpPr/>
          <p:nvPr/>
        </p:nvGrpSpPr>
        <p:grpSpPr>
          <a:xfrm>
            <a:off x="210659" y="2098997"/>
            <a:ext cx="2472177" cy="3893647"/>
            <a:chOff x="4291665" y="608793"/>
            <a:chExt cx="3992008" cy="5908828"/>
          </a:xfrm>
        </p:grpSpPr>
        <p:pic>
          <p:nvPicPr>
            <p:cNvPr id="24" name="图片 23" descr="he2-2577031-large.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1665" y="2451229"/>
              <a:ext cx="3992008" cy="4066392"/>
            </a:xfrm>
            <a:prstGeom prst="rect">
              <a:avLst/>
            </a:prstGeom>
          </p:spPr>
        </p:pic>
        <p:pic>
          <p:nvPicPr>
            <p:cNvPr id="25" name="图片 24" descr="屏幕快照 2018-03-21 下午10.55.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426" y="608793"/>
              <a:ext cx="2215202" cy="1616783"/>
            </a:xfrm>
            <a:prstGeom prst="rect">
              <a:avLst/>
            </a:prstGeom>
          </p:spPr>
        </p:pic>
      </p:grpSp>
    </p:spTree>
    <p:extLst>
      <p:ext uri="{BB962C8B-B14F-4D97-AF65-F5344CB8AC3E}">
        <p14:creationId xmlns:p14="http://schemas.microsoft.com/office/powerpoint/2010/main" val="36329257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3949519"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的训练</a:t>
            </a:r>
            <a:endParaRPr kumimoji="1" lang="en-US" altLang="zh-CN" sz="3200" b="1" dirty="0" smtClean="0">
              <a:solidFill>
                <a:schemeClr val="tx2"/>
              </a:solidFill>
              <a:latin typeface="Times New Roman"/>
              <a:cs typeface="Times New Roman"/>
            </a:endParaRPr>
          </a:p>
        </p:txBody>
      </p:sp>
      <p:sp>
        <p:nvSpPr>
          <p:cNvPr id="5" name="文本框 4"/>
          <p:cNvSpPr txBox="1"/>
          <p:nvPr/>
        </p:nvSpPr>
        <p:spPr>
          <a:xfrm>
            <a:off x="446259" y="1214342"/>
            <a:ext cx="2364750"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一些处理细节</a:t>
            </a:r>
            <a:endParaRPr kumimoji="1" lang="zh-CN" altLang="en-US" sz="2400" dirty="0">
              <a:solidFill>
                <a:srgbClr val="000000"/>
              </a:solidFill>
            </a:endParaRPr>
          </a:p>
        </p:txBody>
      </p:sp>
      <p:sp>
        <p:nvSpPr>
          <p:cNvPr id="6" name="矩形 5"/>
          <p:cNvSpPr/>
          <p:nvPr/>
        </p:nvSpPr>
        <p:spPr>
          <a:xfrm>
            <a:off x="728875" y="1992140"/>
            <a:ext cx="4775666" cy="369332"/>
          </a:xfrm>
          <a:prstGeom prst="rect">
            <a:avLst/>
          </a:prstGeom>
        </p:spPr>
        <p:txBody>
          <a:bodyPr wrap="none">
            <a:spAutoFit/>
          </a:bodyPr>
          <a:lstStyle/>
          <a:p>
            <a:pPr marL="285750" indent="-285750">
              <a:buFont typeface="Wingdings" charset="2"/>
              <a:buChar char="u"/>
            </a:pPr>
            <a:r>
              <a:rPr lang="zh-CN" altLang="en-US" dirty="0"/>
              <a:t>非极大抑制（</a:t>
            </a:r>
            <a:r>
              <a:rPr lang="en-US" altLang="zh-CN" dirty="0"/>
              <a:t>Non-maximum suppression</a:t>
            </a:r>
            <a:r>
              <a:rPr lang="zh-CN" altLang="en-US" dirty="0"/>
              <a:t>）</a:t>
            </a:r>
          </a:p>
        </p:txBody>
      </p:sp>
      <p:sp>
        <p:nvSpPr>
          <p:cNvPr id="7" name="矩形 6"/>
          <p:cNvSpPr/>
          <p:nvPr/>
        </p:nvSpPr>
        <p:spPr>
          <a:xfrm>
            <a:off x="990335" y="2403221"/>
            <a:ext cx="7563055" cy="923330"/>
          </a:xfrm>
          <a:prstGeom prst="rect">
            <a:avLst/>
          </a:prstGeom>
        </p:spPr>
        <p:txBody>
          <a:bodyPr wrap="square">
            <a:spAutoFit/>
          </a:bodyPr>
          <a:lstStyle/>
          <a:p>
            <a:r>
              <a:rPr lang="zh-CN" altLang="en-US" dirty="0" smtClean="0"/>
              <a:t>为解决锚点重复建议</a:t>
            </a:r>
            <a:r>
              <a:rPr lang="zh-CN" altLang="en-US" dirty="0"/>
              <a:t>的问题</a:t>
            </a:r>
            <a:r>
              <a:rPr lang="zh-CN" altLang="en-US" dirty="0" smtClean="0"/>
              <a:t>，</a:t>
            </a:r>
            <a:r>
              <a:rPr lang="en-US" altLang="zh-CN" dirty="0" smtClean="0"/>
              <a:t>NMS </a:t>
            </a:r>
            <a:r>
              <a:rPr lang="zh-CN" altLang="en-US" dirty="0"/>
              <a:t>获取按照分数排序的建议列表并对已排序的列表进行迭代，丢弃那些 </a:t>
            </a:r>
            <a:r>
              <a:rPr lang="en-US" altLang="zh-CN" dirty="0" err="1"/>
              <a:t>IoU</a:t>
            </a:r>
            <a:r>
              <a:rPr lang="en-US" altLang="zh-CN" dirty="0"/>
              <a:t> </a:t>
            </a:r>
            <a:r>
              <a:rPr lang="zh-CN" altLang="en-US" dirty="0"/>
              <a:t>值大于某个预定义阈值的建议，并提出一个具有更高分数的建议。</a:t>
            </a:r>
          </a:p>
        </p:txBody>
      </p:sp>
      <p:sp>
        <p:nvSpPr>
          <p:cNvPr id="9" name="矩形 8"/>
          <p:cNvSpPr/>
          <p:nvPr/>
        </p:nvSpPr>
        <p:spPr>
          <a:xfrm>
            <a:off x="728875" y="3541457"/>
            <a:ext cx="4762842" cy="369332"/>
          </a:xfrm>
          <a:prstGeom prst="rect">
            <a:avLst/>
          </a:prstGeom>
        </p:spPr>
        <p:txBody>
          <a:bodyPr wrap="none">
            <a:spAutoFit/>
          </a:bodyPr>
          <a:lstStyle/>
          <a:p>
            <a:pPr marL="285750" indent="-285750">
              <a:buFont typeface="Wingdings" charset="2"/>
              <a:buChar char="u"/>
            </a:pPr>
            <a:r>
              <a:rPr lang="zh-CN" altLang="en-US" dirty="0" smtClean="0"/>
              <a:t>兴趣区域池化（</a:t>
            </a:r>
            <a:r>
              <a:rPr lang="en-US" altLang="zh-CN" dirty="0" smtClean="0"/>
              <a:t>Region</a:t>
            </a:r>
            <a:r>
              <a:rPr lang="zh-CN" altLang="en-US" dirty="0" smtClean="0"/>
              <a:t> </a:t>
            </a:r>
            <a:r>
              <a:rPr lang="en-US" altLang="zh-CN" dirty="0" smtClean="0"/>
              <a:t>of</a:t>
            </a:r>
            <a:r>
              <a:rPr lang="zh-CN" altLang="en-US" dirty="0" smtClean="0"/>
              <a:t> </a:t>
            </a:r>
            <a:r>
              <a:rPr lang="en-US" altLang="zh-CN" dirty="0"/>
              <a:t>I</a:t>
            </a:r>
            <a:r>
              <a:rPr lang="en-US" altLang="zh-CN" dirty="0" smtClean="0"/>
              <a:t>nterest</a:t>
            </a:r>
            <a:r>
              <a:rPr lang="zh-CN" altLang="en-US" dirty="0" smtClean="0"/>
              <a:t> </a:t>
            </a:r>
            <a:r>
              <a:rPr lang="en-US" altLang="zh-CN" dirty="0" smtClean="0"/>
              <a:t>Polling</a:t>
            </a:r>
            <a:r>
              <a:rPr lang="zh-CN" altLang="en-US" dirty="0" smtClean="0"/>
              <a:t>）</a:t>
            </a:r>
            <a:endParaRPr lang="zh-CN" altLang="en-US" dirty="0"/>
          </a:p>
        </p:txBody>
      </p:sp>
      <p:pic>
        <p:nvPicPr>
          <p:cNvPr id="10" name="图片 9" descr="屏幕快照 2018-03-23 上午11.19.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27" y="4112704"/>
            <a:ext cx="7799363" cy="2065164"/>
          </a:xfrm>
          <a:prstGeom prst="rect">
            <a:avLst/>
          </a:prstGeom>
        </p:spPr>
      </p:pic>
      <p:sp>
        <p:nvSpPr>
          <p:cNvPr id="12" name="矩形 11"/>
          <p:cNvSpPr/>
          <p:nvPr/>
        </p:nvSpPr>
        <p:spPr>
          <a:xfrm>
            <a:off x="2286000" y="2690336"/>
            <a:ext cx="4572000" cy="369332"/>
          </a:xfrm>
          <a:prstGeom prst="rect">
            <a:avLst/>
          </a:prstGeom>
        </p:spPr>
        <p:txBody>
          <a:bodyPr>
            <a:spAutoFit/>
          </a:bodyPr>
          <a:lstStyle/>
          <a:p>
            <a:r>
              <a:rPr lang="zh-CN" altLang="en-US" dirty="0" smtClean="0"/>
              <a:t>。</a:t>
            </a:r>
            <a:endParaRPr lang="zh-CN" altLang="en-US" dirty="0"/>
          </a:p>
        </p:txBody>
      </p:sp>
    </p:spTree>
    <p:extLst>
      <p:ext uri="{BB962C8B-B14F-4D97-AF65-F5344CB8AC3E}">
        <p14:creationId xmlns:p14="http://schemas.microsoft.com/office/powerpoint/2010/main" val="36329257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3057247" cy="584776"/>
          </a:xfrm>
          <a:prstGeom prst="rect">
            <a:avLst/>
          </a:prstGeom>
          <a:noFill/>
        </p:spPr>
        <p:txBody>
          <a:bodyPr wrap="none" rtlCol="0">
            <a:spAutoFit/>
          </a:bodyPr>
          <a:lstStyle/>
          <a:p>
            <a:r>
              <a:rPr kumimoji="1" lang="zh-CN" altLang="en-US" sz="3200" b="1" dirty="0" smtClean="0">
                <a:solidFill>
                  <a:schemeClr val="tx2"/>
                </a:solidFill>
                <a:latin typeface="Times New Roman"/>
                <a:cs typeface="Times New Roman"/>
              </a:rPr>
              <a:t>实验结果与分析</a:t>
            </a:r>
            <a:endParaRPr kumimoji="1" lang="en-US" altLang="zh-CN" sz="3200" b="1" dirty="0" smtClean="0">
              <a:solidFill>
                <a:schemeClr val="tx2"/>
              </a:solidFill>
              <a:latin typeface="Times New Roman"/>
              <a:cs typeface="Times New Roman"/>
            </a:endParaRPr>
          </a:p>
        </p:txBody>
      </p:sp>
      <p:pic>
        <p:nvPicPr>
          <p:cNvPr id="2" name="图片 1" descr="he.t2-2577031-larg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620" y="2039023"/>
            <a:ext cx="7918194" cy="4461226"/>
          </a:xfrm>
          <a:prstGeom prst="rect">
            <a:avLst/>
          </a:prstGeom>
        </p:spPr>
      </p:pic>
      <p:sp>
        <p:nvSpPr>
          <p:cNvPr id="5" name="矩形 4"/>
          <p:cNvSpPr/>
          <p:nvPr/>
        </p:nvSpPr>
        <p:spPr>
          <a:xfrm>
            <a:off x="1534804" y="1748359"/>
            <a:ext cx="6084449" cy="276999"/>
          </a:xfrm>
          <a:prstGeom prst="rect">
            <a:avLst/>
          </a:prstGeom>
        </p:spPr>
        <p:txBody>
          <a:bodyPr wrap="square">
            <a:spAutoFit/>
          </a:bodyPr>
          <a:lstStyle/>
          <a:p>
            <a:r>
              <a:rPr lang="en-US" altLang="zh-CN" b="1" baseline="30000" dirty="0"/>
              <a:t>Detection Results on PASCAL VOC 2007 Test Set (Trained on VOC 2007 </a:t>
            </a:r>
            <a:r>
              <a:rPr lang="en-US" altLang="zh-CN" b="1" baseline="30000" dirty="0" err="1"/>
              <a:t>Trainval</a:t>
            </a:r>
            <a:r>
              <a:rPr lang="en-US" altLang="zh-CN" b="1" baseline="30000" dirty="0"/>
              <a:t>)</a:t>
            </a:r>
            <a:endParaRPr lang="zh-CN" altLang="en-US" b="1" dirty="0"/>
          </a:p>
        </p:txBody>
      </p:sp>
      <p:sp>
        <p:nvSpPr>
          <p:cNvPr id="6" name="文本框 5"/>
          <p:cNvSpPr txBox="1"/>
          <p:nvPr/>
        </p:nvSpPr>
        <p:spPr>
          <a:xfrm>
            <a:off x="446259" y="1089126"/>
            <a:ext cx="6596678"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不同区域建议（</a:t>
            </a:r>
            <a:r>
              <a:rPr kumimoji="1" lang="en-US" altLang="zh-CN" sz="2400" dirty="0" smtClean="0">
                <a:solidFill>
                  <a:srgbClr val="000000"/>
                </a:solidFill>
              </a:rPr>
              <a:t>region</a:t>
            </a:r>
            <a:r>
              <a:rPr kumimoji="1" lang="zh-CN" altLang="en-US" sz="2400" dirty="0" smtClean="0">
                <a:solidFill>
                  <a:srgbClr val="000000"/>
                </a:solidFill>
              </a:rPr>
              <a:t> </a:t>
            </a:r>
            <a:r>
              <a:rPr kumimoji="1" lang="en-US" altLang="zh-CN" sz="2400" dirty="0" smtClean="0">
                <a:solidFill>
                  <a:srgbClr val="000000"/>
                </a:solidFill>
              </a:rPr>
              <a:t>proposal</a:t>
            </a:r>
            <a:r>
              <a:rPr kumimoji="1" lang="zh-CN" altLang="en-US" sz="2400" dirty="0" smtClean="0">
                <a:solidFill>
                  <a:srgbClr val="000000"/>
                </a:solidFill>
              </a:rPr>
              <a:t>）方法的比较</a:t>
            </a:r>
            <a:endParaRPr kumimoji="1" lang="zh-CN" altLang="en-US" sz="2400" dirty="0">
              <a:solidFill>
                <a:srgbClr val="000000"/>
              </a:solidFill>
            </a:endParaRPr>
          </a:p>
        </p:txBody>
      </p:sp>
    </p:spTree>
    <p:extLst>
      <p:ext uri="{BB962C8B-B14F-4D97-AF65-F5344CB8AC3E}">
        <p14:creationId xmlns:p14="http://schemas.microsoft.com/office/powerpoint/2010/main" val="36329257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3057247" cy="584776"/>
          </a:xfrm>
          <a:prstGeom prst="rect">
            <a:avLst/>
          </a:prstGeom>
          <a:noFill/>
        </p:spPr>
        <p:txBody>
          <a:bodyPr wrap="none" rtlCol="0">
            <a:spAutoFit/>
          </a:bodyPr>
          <a:lstStyle/>
          <a:p>
            <a:r>
              <a:rPr kumimoji="1" lang="zh-CN" altLang="en-US" sz="3200" b="1" dirty="0" smtClean="0">
                <a:solidFill>
                  <a:schemeClr val="tx2"/>
                </a:solidFill>
                <a:latin typeface="Times New Roman"/>
                <a:cs typeface="Times New Roman"/>
              </a:rPr>
              <a:t>实验结果与分析</a:t>
            </a:r>
            <a:endParaRPr kumimoji="1" lang="en-US" altLang="zh-CN" sz="3200" b="1" dirty="0" smtClean="0">
              <a:solidFill>
                <a:schemeClr val="tx2"/>
              </a:solidFill>
              <a:latin typeface="Times New Roman"/>
              <a:cs typeface="Times New Roman"/>
            </a:endParaRPr>
          </a:p>
        </p:txBody>
      </p:sp>
      <p:sp>
        <p:nvSpPr>
          <p:cNvPr id="3" name="矩形 2"/>
          <p:cNvSpPr/>
          <p:nvPr/>
        </p:nvSpPr>
        <p:spPr>
          <a:xfrm>
            <a:off x="2523674" y="1634556"/>
            <a:ext cx="3429144" cy="276999"/>
          </a:xfrm>
          <a:prstGeom prst="rect">
            <a:avLst/>
          </a:prstGeom>
        </p:spPr>
        <p:txBody>
          <a:bodyPr wrap="none">
            <a:spAutoFit/>
          </a:bodyPr>
          <a:lstStyle/>
          <a:p>
            <a:r>
              <a:rPr lang="en-US" altLang="zh-CN" b="1" baseline="30000" dirty="0">
                <a:latin typeface="Times New Roman"/>
                <a:cs typeface="Times New Roman"/>
              </a:rPr>
              <a:t>Detection Results on PASCAL VOC 2007 Test Set</a:t>
            </a:r>
            <a:endParaRPr lang="zh-CN" altLang="en-US" b="1" dirty="0">
              <a:latin typeface="Times New Roman"/>
              <a:cs typeface="Times New Roman"/>
            </a:endParaRPr>
          </a:p>
        </p:txBody>
      </p:sp>
      <p:pic>
        <p:nvPicPr>
          <p:cNvPr id="7" name="图片 6" descr="he.t3-2577031-larg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59" y="1876494"/>
            <a:ext cx="8017209" cy="2121628"/>
          </a:xfrm>
          <a:prstGeom prst="rect">
            <a:avLst/>
          </a:prstGeom>
        </p:spPr>
      </p:pic>
      <p:sp>
        <p:nvSpPr>
          <p:cNvPr id="8" name="矩形 7"/>
          <p:cNvSpPr/>
          <p:nvPr/>
        </p:nvSpPr>
        <p:spPr>
          <a:xfrm>
            <a:off x="2523674" y="4333153"/>
            <a:ext cx="3429144" cy="276999"/>
          </a:xfrm>
          <a:prstGeom prst="rect">
            <a:avLst/>
          </a:prstGeom>
        </p:spPr>
        <p:txBody>
          <a:bodyPr wrap="none">
            <a:spAutoFit/>
          </a:bodyPr>
          <a:lstStyle/>
          <a:p>
            <a:r>
              <a:rPr lang="en-US" altLang="zh-CN" b="1" baseline="30000" dirty="0">
                <a:latin typeface="Times New Roman"/>
                <a:cs typeface="Times New Roman"/>
              </a:rPr>
              <a:t>Detection Results on PASCAL VOC 2012 Test Set</a:t>
            </a:r>
            <a:endParaRPr lang="zh-CN" altLang="en-US" b="1" dirty="0">
              <a:latin typeface="Times New Roman"/>
              <a:cs typeface="Times New Roman"/>
            </a:endParaRPr>
          </a:p>
        </p:txBody>
      </p:sp>
      <p:pic>
        <p:nvPicPr>
          <p:cNvPr id="9" name="图片 8" descr="he.t4-2577031-smal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777" y="4563783"/>
            <a:ext cx="7745028" cy="1802479"/>
          </a:xfrm>
          <a:prstGeom prst="rect">
            <a:avLst/>
          </a:prstGeom>
        </p:spPr>
      </p:pic>
      <p:sp>
        <p:nvSpPr>
          <p:cNvPr id="10" name="文本框 9"/>
          <p:cNvSpPr txBox="1"/>
          <p:nvPr/>
        </p:nvSpPr>
        <p:spPr>
          <a:xfrm>
            <a:off x="446259" y="1089126"/>
            <a:ext cx="6596678"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不同区域建议（</a:t>
            </a:r>
            <a:r>
              <a:rPr kumimoji="1" lang="en-US" altLang="zh-CN" sz="2400" dirty="0" smtClean="0">
                <a:solidFill>
                  <a:srgbClr val="000000"/>
                </a:solidFill>
              </a:rPr>
              <a:t>region</a:t>
            </a:r>
            <a:r>
              <a:rPr kumimoji="1" lang="zh-CN" altLang="en-US" sz="2400" dirty="0" smtClean="0">
                <a:solidFill>
                  <a:srgbClr val="000000"/>
                </a:solidFill>
              </a:rPr>
              <a:t> </a:t>
            </a:r>
            <a:r>
              <a:rPr kumimoji="1" lang="en-US" altLang="zh-CN" sz="2400" dirty="0" smtClean="0">
                <a:solidFill>
                  <a:srgbClr val="000000"/>
                </a:solidFill>
              </a:rPr>
              <a:t>proposal</a:t>
            </a:r>
            <a:r>
              <a:rPr kumimoji="1" lang="zh-CN" altLang="en-US" sz="2400" dirty="0" smtClean="0">
                <a:solidFill>
                  <a:srgbClr val="000000"/>
                </a:solidFill>
              </a:rPr>
              <a:t>）方法的比较</a:t>
            </a:r>
            <a:endParaRPr kumimoji="1" lang="zh-CN" altLang="en-US" sz="2400" dirty="0">
              <a:solidFill>
                <a:srgbClr val="000000"/>
              </a:solidFill>
            </a:endParaRPr>
          </a:p>
        </p:txBody>
      </p:sp>
    </p:spTree>
    <p:extLst>
      <p:ext uri="{BB962C8B-B14F-4D97-AF65-F5344CB8AC3E}">
        <p14:creationId xmlns:p14="http://schemas.microsoft.com/office/powerpoint/2010/main" val="2217545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3057247" cy="584776"/>
          </a:xfrm>
          <a:prstGeom prst="rect">
            <a:avLst/>
          </a:prstGeom>
          <a:noFill/>
        </p:spPr>
        <p:txBody>
          <a:bodyPr wrap="none" rtlCol="0">
            <a:spAutoFit/>
          </a:bodyPr>
          <a:lstStyle/>
          <a:p>
            <a:r>
              <a:rPr kumimoji="1" lang="zh-CN" altLang="en-US" sz="3200" b="1" dirty="0" smtClean="0">
                <a:solidFill>
                  <a:schemeClr val="tx2"/>
                </a:solidFill>
                <a:latin typeface="Times New Roman"/>
                <a:cs typeface="Times New Roman"/>
              </a:rPr>
              <a:t>实验结果与分析</a:t>
            </a:r>
            <a:endParaRPr kumimoji="1" lang="en-US" altLang="zh-CN" sz="3200" b="1" dirty="0" smtClean="0">
              <a:solidFill>
                <a:schemeClr val="tx2"/>
              </a:solidFill>
              <a:latin typeface="Times New Roman"/>
              <a:cs typeface="Times New Roman"/>
            </a:endParaRPr>
          </a:p>
        </p:txBody>
      </p:sp>
      <p:sp>
        <p:nvSpPr>
          <p:cNvPr id="3" name="文本框 2"/>
          <p:cNvSpPr txBox="1"/>
          <p:nvPr/>
        </p:nvSpPr>
        <p:spPr>
          <a:xfrm>
            <a:off x="446259" y="1178566"/>
            <a:ext cx="2018501" cy="461665"/>
          </a:xfrm>
          <a:prstGeom prst="rect">
            <a:avLst/>
          </a:prstGeom>
          <a:noFill/>
        </p:spPr>
        <p:txBody>
          <a:bodyPr wrap="none" rtlCol="0">
            <a:spAutoFit/>
          </a:bodyPr>
          <a:lstStyle/>
          <a:p>
            <a:pPr marL="285750" indent="-285750">
              <a:buFont typeface="Wingdings" charset="2"/>
              <a:buChar char="Ø"/>
            </a:pPr>
            <a:r>
              <a:rPr kumimoji="1" lang="en-US" altLang="en-US" sz="2400" dirty="0" smtClean="0">
                <a:solidFill>
                  <a:srgbClr val="000000"/>
                </a:solidFill>
              </a:rPr>
              <a:t>速度</a:t>
            </a:r>
            <a:r>
              <a:rPr kumimoji="1" lang="zh-CN" altLang="en-US" sz="2400" dirty="0" smtClean="0">
                <a:solidFill>
                  <a:srgbClr val="000000"/>
                </a:solidFill>
              </a:rPr>
              <a:t>的</a:t>
            </a:r>
            <a:r>
              <a:rPr kumimoji="1" lang="zh-CN" altLang="en-US" sz="2400" dirty="0" smtClean="0">
                <a:solidFill>
                  <a:srgbClr val="000000"/>
                </a:solidFill>
              </a:rPr>
              <a:t>比较</a:t>
            </a:r>
            <a:endParaRPr kumimoji="1" lang="zh-CN" altLang="en-US" sz="2400" dirty="0">
              <a:solidFill>
                <a:srgbClr val="000000"/>
              </a:solidFill>
            </a:endParaRPr>
          </a:p>
        </p:txBody>
      </p:sp>
      <p:sp>
        <p:nvSpPr>
          <p:cNvPr id="2" name="矩形 1"/>
          <p:cNvSpPr/>
          <p:nvPr/>
        </p:nvSpPr>
        <p:spPr>
          <a:xfrm>
            <a:off x="1910403" y="2652798"/>
            <a:ext cx="5261712" cy="276999"/>
          </a:xfrm>
          <a:prstGeom prst="rect">
            <a:avLst/>
          </a:prstGeom>
        </p:spPr>
        <p:txBody>
          <a:bodyPr wrap="square">
            <a:spAutoFit/>
          </a:bodyPr>
          <a:lstStyle/>
          <a:p>
            <a:r>
              <a:rPr lang="en-US" altLang="zh-CN" b="1" baseline="30000" dirty="0">
                <a:solidFill>
                  <a:srgbClr val="000000"/>
                </a:solidFill>
                <a:latin typeface="Times New Roman"/>
                <a:cs typeface="Times New Roman"/>
              </a:rPr>
              <a:t>Timing (</a:t>
            </a:r>
            <a:r>
              <a:rPr lang="en-US" altLang="zh-CN" b="1" baseline="30000" dirty="0" err="1">
                <a:solidFill>
                  <a:srgbClr val="000000"/>
                </a:solidFill>
                <a:latin typeface="Times New Roman"/>
                <a:cs typeface="Times New Roman"/>
              </a:rPr>
              <a:t>ms</a:t>
            </a:r>
            <a:r>
              <a:rPr lang="en-US" altLang="zh-CN" b="1" baseline="30000" dirty="0">
                <a:solidFill>
                  <a:srgbClr val="000000"/>
                </a:solidFill>
                <a:latin typeface="Times New Roman"/>
                <a:cs typeface="Times New Roman"/>
              </a:rPr>
              <a:t>) on a K40 GPU, Except SS Proposal Is Evaluated in a CPU</a:t>
            </a:r>
            <a:endParaRPr lang="zh-CN" altLang="en-US" b="1" dirty="0">
              <a:solidFill>
                <a:srgbClr val="000000"/>
              </a:solidFill>
              <a:latin typeface="Times New Roman"/>
              <a:cs typeface="Times New Roman"/>
            </a:endParaRPr>
          </a:p>
        </p:txBody>
      </p:sp>
      <p:pic>
        <p:nvPicPr>
          <p:cNvPr id="5" name="图片 4" descr="he.t5-2577031-larg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69" y="3014732"/>
            <a:ext cx="8410691" cy="1015437"/>
          </a:xfrm>
          <a:prstGeom prst="rect">
            <a:avLst/>
          </a:prstGeom>
        </p:spPr>
      </p:pic>
    </p:spTree>
    <p:extLst>
      <p:ext uri="{BB962C8B-B14F-4D97-AF65-F5344CB8AC3E}">
        <p14:creationId xmlns:p14="http://schemas.microsoft.com/office/powerpoint/2010/main" val="40954152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7200" y="303452"/>
            <a:ext cx="6858000" cy="914400"/>
          </a:xfrm>
        </p:spPr>
        <p:txBody>
          <a:bodyPr>
            <a:normAutofit/>
          </a:bodyPr>
          <a:lstStyle/>
          <a:p>
            <a:r>
              <a:rPr kumimoji="1" lang="zh-CN" altLang="en-US" sz="3200" dirty="0" smtClean="0"/>
              <a:t>主要参考文献</a:t>
            </a:r>
            <a:endParaRPr kumimoji="1" lang="zh-CN" altLang="en-US" sz="3200" dirty="0"/>
          </a:p>
        </p:txBody>
      </p:sp>
      <p:sp>
        <p:nvSpPr>
          <p:cNvPr id="9" name="矩形 8"/>
          <p:cNvSpPr/>
          <p:nvPr/>
        </p:nvSpPr>
        <p:spPr>
          <a:xfrm>
            <a:off x="777874" y="1519477"/>
            <a:ext cx="7731125" cy="1077218"/>
          </a:xfrm>
          <a:prstGeom prst="rect">
            <a:avLst/>
          </a:prstGeom>
        </p:spPr>
        <p:txBody>
          <a:bodyPr wrap="square">
            <a:spAutoFit/>
          </a:bodyPr>
          <a:lstStyle/>
          <a:p>
            <a:r>
              <a:rPr lang="en-US" altLang="zh-CN" sz="3200" dirty="0">
                <a:latin typeface="Times New Roman"/>
                <a:cs typeface="Times New Roman"/>
              </a:rPr>
              <a:t>Faster R-CNN: Towards Real-Time Object Detection with Region Proposal Networks</a:t>
            </a:r>
            <a:endParaRPr lang="zh-CN" altLang="en-US" sz="3200" dirty="0">
              <a:latin typeface="Times New Roman"/>
              <a:cs typeface="Times New Roman"/>
            </a:endParaRPr>
          </a:p>
        </p:txBody>
      </p:sp>
      <p:sp>
        <p:nvSpPr>
          <p:cNvPr id="15" name="文本框 14"/>
          <p:cNvSpPr txBox="1"/>
          <p:nvPr/>
        </p:nvSpPr>
        <p:spPr>
          <a:xfrm>
            <a:off x="1365249" y="2809875"/>
            <a:ext cx="6429375" cy="400110"/>
          </a:xfrm>
          <a:prstGeom prst="rect">
            <a:avLst/>
          </a:prstGeom>
          <a:noFill/>
        </p:spPr>
        <p:txBody>
          <a:bodyPr wrap="square" rtlCol="0">
            <a:spAutoFit/>
          </a:bodyPr>
          <a:lstStyle/>
          <a:p>
            <a:r>
              <a:rPr kumimoji="1" lang="en-US" altLang="zh-CN" sz="2000" dirty="0" smtClean="0">
                <a:latin typeface="Times New Roman"/>
                <a:cs typeface="Times New Roman"/>
              </a:rPr>
              <a:t>By</a:t>
            </a:r>
            <a:r>
              <a:rPr kumimoji="1" lang="zh-CN" altLang="en-US" sz="2000" dirty="0" smtClean="0">
                <a:latin typeface="Times New Roman"/>
                <a:cs typeface="Times New Roman"/>
              </a:rPr>
              <a:t> </a:t>
            </a:r>
            <a:r>
              <a:rPr kumimoji="1" lang="en-US" altLang="zh-CN" sz="2000" dirty="0" err="1" smtClean="0">
                <a:latin typeface="Times New Roman"/>
                <a:cs typeface="Times New Roman"/>
              </a:rPr>
              <a:t>Shaoqing</a:t>
            </a:r>
            <a:r>
              <a:rPr kumimoji="1" lang="en-US" altLang="zh-CN" sz="2000" dirty="0" smtClean="0">
                <a:latin typeface="Times New Roman"/>
                <a:cs typeface="Times New Roman"/>
              </a:rPr>
              <a:t> </a:t>
            </a:r>
            <a:r>
              <a:rPr kumimoji="1" lang="en-US" altLang="zh-CN" sz="2000" dirty="0" err="1" smtClean="0">
                <a:latin typeface="Times New Roman"/>
                <a:cs typeface="Times New Roman"/>
              </a:rPr>
              <a:t>Ren</a:t>
            </a:r>
            <a:r>
              <a:rPr kumimoji="1" lang="zh-CN" altLang="zh-CN" sz="2000" dirty="0" smtClean="0">
                <a:latin typeface="Times New Roman"/>
                <a:cs typeface="Times New Roman"/>
              </a:rPr>
              <a:t> </a:t>
            </a:r>
            <a:r>
              <a:rPr kumimoji="1" lang="zh-CN" altLang="zh-CN" sz="2000" dirty="0">
                <a:latin typeface="Times New Roman"/>
                <a:cs typeface="Times New Roman"/>
              </a:rPr>
              <a:t>,</a:t>
            </a:r>
            <a:r>
              <a:rPr kumimoji="1" lang="en-US" altLang="zh-CN" sz="2000" dirty="0" err="1" smtClean="0">
                <a:latin typeface="Times New Roman"/>
                <a:cs typeface="Times New Roman"/>
              </a:rPr>
              <a:t>Kaiming</a:t>
            </a:r>
            <a:r>
              <a:rPr kumimoji="1" lang="en-US" altLang="zh-CN" sz="2000" dirty="0" smtClean="0">
                <a:latin typeface="Times New Roman"/>
                <a:cs typeface="Times New Roman"/>
              </a:rPr>
              <a:t> He</a:t>
            </a:r>
            <a:r>
              <a:rPr kumimoji="1" lang="zh-CN" altLang="en-US" sz="2000" dirty="0" smtClean="0">
                <a:latin typeface="Times New Roman"/>
                <a:cs typeface="Times New Roman"/>
              </a:rPr>
              <a:t>,</a:t>
            </a:r>
            <a:r>
              <a:rPr kumimoji="1" lang="en-US" altLang="zh-CN" sz="2000" dirty="0" smtClean="0">
                <a:latin typeface="Times New Roman"/>
                <a:cs typeface="Times New Roman"/>
              </a:rPr>
              <a:t>Ross</a:t>
            </a:r>
            <a:r>
              <a:rPr kumimoji="1" lang="zh-CN" altLang="en-US" sz="2000" dirty="0" smtClean="0">
                <a:latin typeface="Times New Roman"/>
                <a:cs typeface="Times New Roman"/>
              </a:rPr>
              <a:t> </a:t>
            </a:r>
            <a:r>
              <a:rPr kumimoji="1" lang="en-US" altLang="zh-CN" sz="2000" dirty="0" err="1" smtClean="0">
                <a:latin typeface="Times New Roman"/>
                <a:cs typeface="Times New Roman"/>
              </a:rPr>
              <a:t>Girshick</a:t>
            </a:r>
            <a:r>
              <a:rPr kumimoji="1" lang="en-US" altLang="zh-CN" sz="2000" dirty="0" smtClean="0">
                <a:latin typeface="Times New Roman"/>
                <a:cs typeface="Times New Roman"/>
              </a:rPr>
              <a:t>,</a:t>
            </a:r>
            <a:r>
              <a:rPr kumimoji="1" lang="zh-CN" altLang="zh-CN" sz="2000" dirty="0" smtClean="0">
                <a:latin typeface="Times New Roman"/>
                <a:cs typeface="Times New Roman"/>
              </a:rPr>
              <a:t> </a:t>
            </a:r>
            <a:r>
              <a:rPr kumimoji="1" lang="en-US" altLang="zh-CN" sz="2000" dirty="0" err="1" smtClean="0">
                <a:latin typeface="Times New Roman"/>
                <a:cs typeface="Times New Roman"/>
              </a:rPr>
              <a:t>Jian</a:t>
            </a:r>
            <a:r>
              <a:rPr kumimoji="1" lang="en-US" altLang="zh-CN" sz="2000" dirty="0" smtClean="0">
                <a:latin typeface="Times New Roman"/>
                <a:cs typeface="Times New Roman"/>
              </a:rPr>
              <a:t> </a:t>
            </a:r>
            <a:r>
              <a:rPr kumimoji="1" lang="en-US" altLang="zh-CN" sz="2000" dirty="0">
                <a:latin typeface="Times New Roman"/>
                <a:cs typeface="Times New Roman"/>
              </a:rPr>
              <a:t>Sun</a:t>
            </a:r>
            <a:endParaRPr kumimoji="1" lang="zh-CN" altLang="en-US" sz="2000" dirty="0">
              <a:latin typeface="Times New Roman"/>
              <a:cs typeface="Times New Roman"/>
            </a:endParaRPr>
          </a:p>
        </p:txBody>
      </p:sp>
      <p:sp>
        <p:nvSpPr>
          <p:cNvPr id="16" name="文本框 15"/>
          <p:cNvSpPr txBox="1"/>
          <p:nvPr/>
        </p:nvSpPr>
        <p:spPr>
          <a:xfrm>
            <a:off x="746124" y="5768459"/>
            <a:ext cx="7774522" cy="369332"/>
          </a:xfrm>
          <a:prstGeom prst="rect">
            <a:avLst/>
          </a:prstGeom>
          <a:noFill/>
        </p:spPr>
        <p:txBody>
          <a:bodyPr wrap="none" rtlCol="0">
            <a:spAutoFit/>
          </a:bodyPr>
          <a:lstStyle/>
          <a:p>
            <a:r>
              <a:rPr kumimoji="1" lang="en-US" altLang="zh-CN" dirty="0" err="1" smtClean="0">
                <a:latin typeface="Times New Roman"/>
                <a:cs typeface="Times New Roman"/>
              </a:rPr>
              <a:t>Pubished</a:t>
            </a:r>
            <a:r>
              <a:rPr kumimoji="1" lang="zh-CN" altLang="en-US" dirty="0" smtClean="0">
                <a:latin typeface="Times New Roman"/>
                <a:cs typeface="Times New Roman"/>
              </a:rPr>
              <a:t> </a:t>
            </a:r>
            <a:r>
              <a:rPr kumimoji="1" lang="en-US" altLang="zh-CN" dirty="0" smtClean="0">
                <a:latin typeface="Times New Roman"/>
                <a:cs typeface="Times New Roman"/>
              </a:rPr>
              <a:t>in</a:t>
            </a:r>
            <a:r>
              <a:rPr kumimoji="1" lang="zh-CN" altLang="en-US" dirty="0" smtClean="0">
                <a:latin typeface="Times New Roman"/>
                <a:cs typeface="Times New Roman"/>
              </a:rPr>
              <a:t> </a:t>
            </a:r>
            <a:r>
              <a:rPr kumimoji="1" lang="en-US" altLang="zh-CN" dirty="0" smtClean="0">
                <a:latin typeface="Times New Roman"/>
                <a:cs typeface="Times New Roman"/>
              </a:rPr>
              <a:t>IEEE </a:t>
            </a:r>
            <a:r>
              <a:rPr kumimoji="1" lang="en-US" altLang="zh-CN" dirty="0">
                <a:latin typeface="Times New Roman"/>
                <a:cs typeface="Times New Roman"/>
              </a:rPr>
              <a:t>transactions on pattern analysis and machine intelligence, </a:t>
            </a:r>
            <a:r>
              <a:rPr kumimoji="1" lang="en-US" altLang="zh-CN" dirty="0" smtClean="0">
                <a:latin typeface="Times New Roman"/>
                <a:cs typeface="Times New Roman"/>
              </a:rPr>
              <a:t>2017.</a:t>
            </a:r>
            <a:endParaRPr kumimoji="1" lang="en-US" altLang="zh-CN" dirty="0">
              <a:latin typeface="Times New Roman"/>
              <a:cs typeface="Times New Roman"/>
            </a:endParaRPr>
          </a:p>
        </p:txBody>
      </p:sp>
      <p:grpSp>
        <p:nvGrpSpPr>
          <p:cNvPr id="21" name="组 20"/>
          <p:cNvGrpSpPr/>
          <p:nvPr/>
        </p:nvGrpSpPr>
        <p:grpSpPr>
          <a:xfrm>
            <a:off x="1279525" y="3594100"/>
            <a:ext cx="6435724" cy="1663700"/>
            <a:chOff x="1358900" y="3530600"/>
            <a:chExt cx="6435724" cy="1663700"/>
          </a:xfrm>
        </p:grpSpPr>
        <p:pic>
          <p:nvPicPr>
            <p:cNvPr id="17" name="图片 16" descr="屏幕快照 2018-03-21 下午10.22.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00" y="3530600"/>
              <a:ext cx="1346200" cy="1638300"/>
            </a:xfrm>
            <a:prstGeom prst="rect">
              <a:avLst/>
            </a:prstGeom>
          </p:spPr>
        </p:pic>
        <p:pic>
          <p:nvPicPr>
            <p:cNvPr id="18" name="图片 17" descr="屏幕快照 2018-03-21 下午10.22.4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700" y="3530600"/>
              <a:ext cx="1308100" cy="1663700"/>
            </a:xfrm>
            <a:prstGeom prst="rect">
              <a:avLst/>
            </a:prstGeom>
          </p:spPr>
        </p:pic>
        <p:pic>
          <p:nvPicPr>
            <p:cNvPr id="19" name="图片 18" descr="屏幕快照 2018-03-21 下午10.22.5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1225" y="3530600"/>
              <a:ext cx="1320800" cy="1638300"/>
            </a:xfrm>
            <a:prstGeom prst="rect">
              <a:avLst/>
            </a:prstGeom>
          </p:spPr>
        </p:pic>
        <p:pic>
          <p:nvPicPr>
            <p:cNvPr id="20" name="图片 19" descr="屏幕快照 2018-03-21 下午10.23.0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1124" y="3530600"/>
              <a:ext cx="1333500" cy="1625600"/>
            </a:xfrm>
            <a:prstGeom prst="rect">
              <a:avLst/>
            </a:prstGeom>
          </p:spPr>
        </p:pic>
      </p:grpSp>
    </p:spTree>
    <p:extLst>
      <p:ext uri="{BB962C8B-B14F-4D97-AF65-F5344CB8AC3E}">
        <p14:creationId xmlns:p14="http://schemas.microsoft.com/office/powerpoint/2010/main" val="1461877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3057247" cy="584776"/>
          </a:xfrm>
          <a:prstGeom prst="rect">
            <a:avLst/>
          </a:prstGeom>
          <a:noFill/>
        </p:spPr>
        <p:txBody>
          <a:bodyPr wrap="none" rtlCol="0">
            <a:spAutoFit/>
          </a:bodyPr>
          <a:lstStyle/>
          <a:p>
            <a:r>
              <a:rPr kumimoji="1" lang="zh-CN" altLang="en-US" sz="3200" b="1" dirty="0" smtClean="0">
                <a:solidFill>
                  <a:schemeClr val="tx2"/>
                </a:solidFill>
                <a:latin typeface="Times New Roman"/>
                <a:cs typeface="Times New Roman"/>
              </a:rPr>
              <a:t>实验结果与分析</a:t>
            </a:r>
            <a:endParaRPr kumimoji="1" lang="en-US" altLang="zh-CN" sz="3200" b="1" dirty="0" smtClean="0">
              <a:solidFill>
                <a:schemeClr val="tx2"/>
              </a:solidFill>
              <a:latin typeface="Times New Roman"/>
              <a:cs typeface="Times New Roman"/>
            </a:endParaRPr>
          </a:p>
        </p:txBody>
      </p:sp>
      <p:sp>
        <p:nvSpPr>
          <p:cNvPr id="2" name="矩形 1"/>
          <p:cNvSpPr/>
          <p:nvPr/>
        </p:nvSpPr>
        <p:spPr>
          <a:xfrm>
            <a:off x="1624234" y="1776306"/>
            <a:ext cx="5690966" cy="276999"/>
          </a:xfrm>
          <a:prstGeom prst="rect">
            <a:avLst/>
          </a:prstGeom>
        </p:spPr>
        <p:txBody>
          <a:bodyPr wrap="square">
            <a:spAutoFit/>
          </a:bodyPr>
          <a:lstStyle/>
          <a:p>
            <a:r>
              <a:rPr lang="en-US" altLang="zh-CN" b="1" baseline="30000" dirty="0">
                <a:latin typeface="Times New Roman"/>
                <a:cs typeface="Times New Roman"/>
              </a:rPr>
              <a:t>Results on PASCAL VOC 2007 Test Set with Fast R-CNN Detectors and VGG-</a:t>
            </a:r>
            <a:r>
              <a:rPr lang="en-US" altLang="zh-CN" b="1" baseline="30000" dirty="0" smtClean="0">
                <a:latin typeface="Times New Roman"/>
                <a:cs typeface="Times New Roman"/>
              </a:rPr>
              <a:t>16</a:t>
            </a:r>
            <a:endParaRPr lang="en-US" altLang="zh-CN" b="1" baseline="30000" dirty="0">
              <a:latin typeface="Times New Roman"/>
              <a:cs typeface="Times New Roman"/>
            </a:endParaRPr>
          </a:p>
        </p:txBody>
      </p:sp>
      <p:sp>
        <p:nvSpPr>
          <p:cNvPr id="5" name="文本框 4"/>
          <p:cNvSpPr txBox="1"/>
          <p:nvPr/>
        </p:nvSpPr>
        <p:spPr>
          <a:xfrm>
            <a:off x="446259" y="1089126"/>
            <a:ext cx="3647152" cy="461665"/>
          </a:xfrm>
          <a:prstGeom prst="rect">
            <a:avLst/>
          </a:prstGeom>
          <a:noFill/>
        </p:spPr>
        <p:txBody>
          <a:bodyPr wrap="none" rtlCol="0">
            <a:spAutoFit/>
          </a:bodyPr>
          <a:lstStyle/>
          <a:p>
            <a:pPr marL="285750" indent="-285750">
              <a:buFont typeface="Wingdings" charset="2"/>
              <a:buChar char="Ø"/>
            </a:pPr>
            <a:r>
              <a:rPr kumimoji="1" lang="en-US" altLang="zh-CN" sz="2400" dirty="0" smtClean="0">
                <a:solidFill>
                  <a:srgbClr val="000000"/>
                </a:solidFill>
              </a:rPr>
              <a:t>F</a:t>
            </a:r>
            <a:r>
              <a:rPr kumimoji="1" lang="en-US" altLang="zh-CN" sz="2400" dirty="0" smtClean="0">
                <a:solidFill>
                  <a:srgbClr val="000000"/>
                </a:solidFill>
              </a:rPr>
              <a:t>aster</a:t>
            </a:r>
            <a:r>
              <a:rPr kumimoji="1" lang="zh-CN" altLang="en-US" sz="2400" dirty="0" smtClean="0">
                <a:solidFill>
                  <a:srgbClr val="000000"/>
                </a:solidFill>
              </a:rPr>
              <a:t> </a:t>
            </a:r>
            <a:r>
              <a:rPr kumimoji="1" lang="en-US" altLang="zh-CN" sz="2400" dirty="0" smtClean="0">
                <a:solidFill>
                  <a:srgbClr val="000000"/>
                </a:solidFill>
              </a:rPr>
              <a:t>R-CNN</a:t>
            </a:r>
            <a:r>
              <a:rPr kumimoji="1" lang="zh-CN" altLang="en-US" sz="2400" dirty="0" smtClean="0">
                <a:solidFill>
                  <a:srgbClr val="000000"/>
                </a:solidFill>
              </a:rPr>
              <a:t>实验结果</a:t>
            </a:r>
            <a:endParaRPr kumimoji="1" lang="zh-CN" altLang="en-US" sz="2400" dirty="0">
              <a:solidFill>
                <a:srgbClr val="000000"/>
              </a:solidFill>
            </a:endParaRPr>
          </a:p>
        </p:txBody>
      </p:sp>
      <p:pic>
        <p:nvPicPr>
          <p:cNvPr id="3" name="图片 2" descr="he.t6-2577031-larg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75" y="2053305"/>
            <a:ext cx="8747992" cy="1408213"/>
          </a:xfrm>
          <a:prstGeom prst="rect">
            <a:avLst/>
          </a:prstGeom>
        </p:spPr>
      </p:pic>
      <p:pic>
        <p:nvPicPr>
          <p:cNvPr id="7" name="图片 6" descr="he.t7-2577031-large.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975" y="4340246"/>
            <a:ext cx="8697741" cy="1198591"/>
          </a:xfrm>
          <a:prstGeom prst="rect">
            <a:avLst/>
          </a:prstGeom>
        </p:spPr>
      </p:pic>
      <p:sp>
        <p:nvSpPr>
          <p:cNvPr id="8" name="矩形 7"/>
          <p:cNvSpPr/>
          <p:nvPr/>
        </p:nvSpPr>
        <p:spPr>
          <a:xfrm>
            <a:off x="1624234" y="3985882"/>
            <a:ext cx="5690966" cy="276999"/>
          </a:xfrm>
          <a:prstGeom prst="rect">
            <a:avLst/>
          </a:prstGeom>
        </p:spPr>
        <p:txBody>
          <a:bodyPr wrap="square">
            <a:spAutoFit/>
          </a:bodyPr>
          <a:lstStyle/>
          <a:p>
            <a:r>
              <a:rPr lang="en-US" altLang="zh-CN" b="1" baseline="30000" dirty="0">
                <a:latin typeface="Times New Roman"/>
                <a:cs typeface="Times New Roman"/>
              </a:rPr>
              <a:t>Results on PASCAL VOC </a:t>
            </a:r>
            <a:r>
              <a:rPr lang="en-US" altLang="zh-CN" b="1" baseline="30000" dirty="0" smtClean="0">
                <a:latin typeface="Times New Roman"/>
                <a:cs typeface="Times New Roman"/>
              </a:rPr>
              <a:t>20</a:t>
            </a:r>
            <a:r>
              <a:rPr lang="en-US" altLang="zh-CN" b="1" baseline="30000" dirty="0" smtClean="0">
                <a:latin typeface="Times New Roman"/>
                <a:cs typeface="Times New Roman"/>
              </a:rPr>
              <a:t>12</a:t>
            </a:r>
            <a:r>
              <a:rPr lang="en-US" altLang="zh-CN" b="1" baseline="30000" dirty="0" smtClean="0">
                <a:latin typeface="Times New Roman"/>
                <a:cs typeface="Times New Roman"/>
              </a:rPr>
              <a:t> </a:t>
            </a:r>
            <a:r>
              <a:rPr lang="en-US" altLang="zh-CN" b="1" baseline="30000" dirty="0">
                <a:latin typeface="Times New Roman"/>
                <a:cs typeface="Times New Roman"/>
              </a:rPr>
              <a:t>Test Set with Fast R-CNN Detectors and VGG-</a:t>
            </a:r>
            <a:r>
              <a:rPr lang="en-US" altLang="zh-CN" b="1" baseline="30000" dirty="0" smtClean="0">
                <a:latin typeface="Times New Roman"/>
                <a:cs typeface="Times New Roman"/>
              </a:rPr>
              <a:t>16</a:t>
            </a:r>
            <a:endParaRPr lang="en-US" altLang="zh-CN" b="1" baseline="30000" dirty="0">
              <a:latin typeface="Times New Roman"/>
              <a:cs typeface="Times New Roman"/>
            </a:endParaRPr>
          </a:p>
        </p:txBody>
      </p:sp>
    </p:spTree>
    <p:extLst>
      <p:ext uri="{BB962C8B-B14F-4D97-AF65-F5344CB8AC3E}">
        <p14:creationId xmlns:p14="http://schemas.microsoft.com/office/powerpoint/2010/main" val="409541528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3057247" cy="584776"/>
          </a:xfrm>
          <a:prstGeom prst="rect">
            <a:avLst/>
          </a:prstGeom>
          <a:noFill/>
        </p:spPr>
        <p:txBody>
          <a:bodyPr wrap="none" rtlCol="0">
            <a:spAutoFit/>
          </a:bodyPr>
          <a:lstStyle/>
          <a:p>
            <a:r>
              <a:rPr kumimoji="1" lang="zh-CN" altLang="en-US" sz="3200" b="1" dirty="0" smtClean="0">
                <a:solidFill>
                  <a:schemeClr val="tx2"/>
                </a:solidFill>
                <a:latin typeface="Times New Roman"/>
                <a:cs typeface="Times New Roman"/>
              </a:rPr>
              <a:t>实验结果与分析</a:t>
            </a:r>
            <a:endParaRPr kumimoji="1" lang="en-US" altLang="zh-CN" sz="3200" b="1" dirty="0" smtClean="0">
              <a:solidFill>
                <a:schemeClr val="tx2"/>
              </a:solidFill>
              <a:latin typeface="Times New Roman"/>
              <a:cs typeface="Times New Roman"/>
            </a:endParaRPr>
          </a:p>
        </p:txBody>
      </p:sp>
      <p:pic>
        <p:nvPicPr>
          <p:cNvPr id="3" name="图片 2" descr="he5-2577031-large (1).gif"/>
          <p:cNvPicPr>
            <a:picLocks noChangeAspect="1"/>
          </p:cNvPicPr>
          <p:nvPr/>
        </p:nvPicPr>
        <p:blipFill rotWithShape="1">
          <a:blip r:embed="rId3">
            <a:extLst>
              <a:ext uri="{28A0092B-C50C-407E-A947-70E740481C1C}">
                <a14:useLocalDpi xmlns:a14="http://schemas.microsoft.com/office/drawing/2010/main" val="0"/>
              </a:ext>
            </a:extLst>
          </a:blip>
          <a:srcRect r="21827" b="67765"/>
          <a:stretch/>
        </p:blipFill>
        <p:spPr>
          <a:xfrm>
            <a:off x="446259" y="2558053"/>
            <a:ext cx="4203990" cy="2754829"/>
          </a:xfrm>
          <a:prstGeom prst="rect">
            <a:avLst/>
          </a:prstGeom>
        </p:spPr>
      </p:pic>
      <p:pic>
        <p:nvPicPr>
          <p:cNvPr id="6" name="图片 5" descr="he6-2577031-large.gif"/>
          <p:cNvPicPr>
            <a:picLocks noChangeAspect="1"/>
          </p:cNvPicPr>
          <p:nvPr/>
        </p:nvPicPr>
        <p:blipFill rotWithShape="1">
          <a:blip r:embed="rId4">
            <a:extLst>
              <a:ext uri="{28A0092B-C50C-407E-A947-70E740481C1C}">
                <a14:useLocalDpi xmlns:a14="http://schemas.microsoft.com/office/drawing/2010/main" val="0"/>
              </a:ext>
            </a:extLst>
          </a:blip>
          <a:srcRect t="23997" r="25012" b="36877"/>
          <a:stretch/>
        </p:blipFill>
        <p:spPr>
          <a:xfrm>
            <a:off x="4829105" y="2438285"/>
            <a:ext cx="3863285" cy="2874597"/>
          </a:xfrm>
          <a:prstGeom prst="rect">
            <a:avLst/>
          </a:prstGeom>
        </p:spPr>
      </p:pic>
      <p:sp>
        <p:nvSpPr>
          <p:cNvPr id="7" name="文本框 6"/>
          <p:cNvSpPr txBox="1"/>
          <p:nvPr/>
        </p:nvSpPr>
        <p:spPr>
          <a:xfrm>
            <a:off x="446259" y="1089126"/>
            <a:ext cx="2313454"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结果实例展示</a:t>
            </a:r>
            <a:endParaRPr kumimoji="1" lang="zh-CN" altLang="en-US" sz="2400" dirty="0">
              <a:solidFill>
                <a:srgbClr val="000000"/>
              </a:solidFill>
            </a:endParaRPr>
          </a:p>
        </p:txBody>
      </p:sp>
      <p:sp>
        <p:nvSpPr>
          <p:cNvPr id="8" name="文本框 7"/>
          <p:cNvSpPr txBox="1"/>
          <p:nvPr/>
        </p:nvSpPr>
        <p:spPr>
          <a:xfrm>
            <a:off x="1291617" y="1985622"/>
            <a:ext cx="2211889" cy="369332"/>
          </a:xfrm>
          <a:prstGeom prst="rect">
            <a:avLst/>
          </a:prstGeom>
          <a:noFill/>
        </p:spPr>
        <p:txBody>
          <a:bodyPr wrap="none" rtlCol="0">
            <a:spAutoFit/>
          </a:bodyPr>
          <a:lstStyle/>
          <a:p>
            <a:r>
              <a:rPr kumimoji="1" lang="en-US" altLang="zh-CN" dirty="0"/>
              <a:t>PASCAL VOC 2007</a:t>
            </a:r>
            <a:endParaRPr kumimoji="1" lang="zh-CN" altLang="en-US" dirty="0"/>
          </a:p>
        </p:txBody>
      </p:sp>
      <p:sp>
        <p:nvSpPr>
          <p:cNvPr id="9" name="矩形 8"/>
          <p:cNvSpPr/>
          <p:nvPr/>
        </p:nvSpPr>
        <p:spPr>
          <a:xfrm>
            <a:off x="6128154" y="1985622"/>
            <a:ext cx="1287544" cy="369332"/>
          </a:xfrm>
          <a:prstGeom prst="rect">
            <a:avLst/>
          </a:prstGeom>
        </p:spPr>
        <p:txBody>
          <a:bodyPr wrap="none">
            <a:spAutoFit/>
          </a:bodyPr>
          <a:lstStyle/>
          <a:p>
            <a:r>
              <a:rPr lang="en-US" altLang="zh-CN" dirty="0"/>
              <a:t>MS COCO</a:t>
            </a:r>
            <a:endParaRPr lang="zh-CN" altLang="en-US" dirty="0"/>
          </a:p>
        </p:txBody>
      </p:sp>
    </p:spTree>
    <p:extLst>
      <p:ext uri="{BB962C8B-B14F-4D97-AF65-F5344CB8AC3E}">
        <p14:creationId xmlns:p14="http://schemas.microsoft.com/office/powerpoint/2010/main" val="2217545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1005403" cy="584776"/>
          </a:xfrm>
          <a:prstGeom prst="rect">
            <a:avLst/>
          </a:prstGeom>
          <a:noFill/>
        </p:spPr>
        <p:txBody>
          <a:bodyPr wrap="none" rtlCol="0">
            <a:spAutoFit/>
          </a:bodyPr>
          <a:lstStyle/>
          <a:p>
            <a:r>
              <a:rPr kumimoji="1" lang="zh-CN" altLang="en-US" sz="3200" b="1" dirty="0" smtClean="0">
                <a:solidFill>
                  <a:schemeClr val="tx2"/>
                </a:solidFill>
                <a:latin typeface="Times New Roman"/>
                <a:cs typeface="Times New Roman"/>
              </a:rPr>
              <a:t>结论</a:t>
            </a:r>
            <a:endParaRPr kumimoji="1" lang="en-US" altLang="zh-CN" sz="3200" b="1" dirty="0" smtClean="0">
              <a:solidFill>
                <a:schemeClr val="tx2"/>
              </a:solidFill>
              <a:latin typeface="Times New Roman"/>
              <a:cs typeface="Times New Roman"/>
            </a:endParaRPr>
          </a:p>
        </p:txBody>
      </p:sp>
      <p:sp>
        <p:nvSpPr>
          <p:cNvPr id="2" name="文本框 1"/>
          <p:cNvSpPr txBox="1"/>
          <p:nvPr/>
        </p:nvSpPr>
        <p:spPr>
          <a:xfrm>
            <a:off x="947936" y="1880636"/>
            <a:ext cx="6750566" cy="461665"/>
          </a:xfrm>
          <a:prstGeom prst="rect">
            <a:avLst/>
          </a:prstGeom>
          <a:noFill/>
        </p:spPr>
        <p:txBody>
          <a:bodyPr wrap="none" rtlCol="0">
            <a:spAutoFit/>
          </a:bodyPr>
          <a:lstStyle/>
          <a:p>
            <a:pPr marL="285750" indent="-285750">
              <a:buFont typeface="Wingdings" charset="2"/>
              <a:buChar char="Ø"/>
            </a:pPr>
            <a:r>
              <a:rPr kumimoji="1" lang="zh-CN" altLang="en-US" sz="2400" dirty="0" smtClean="0"/>
              <a:t>提出了可以生成高效、准确</a:t>
            </a:r>
            <a:r>
              <a:rPr kumimoji="1" lang="zh-CN" altLang="en-US" sz="2400" dirty="0"/>
              <a:t>的区域</a:t>
            </a:r>
            <a:r>
              <a:rPr kumimoji="1" lang="zh-CN" altLang="en-US" sz="2400" dirty="0" smtClean="0"/>
              <a:t>提案的</a:t>
            </a:r>
            <a:r>
              <a:rPr kumimoji="1" lang="en-US" altLang="zh-CN" sz="2400" dirty="0" smtClean="0"/>
              <a:t>RPN</a:t>
            </a:r>
            <a:r>
              <a:rPr kumimoji="1" lang="zh-CN" altLang="en-US" dirty="0" smtClean="0"/>
              <a:t>。</a:t>
            </a:r>
            <a:endParaRPr kumimoji="1" lang="zh-CN" altLang="en-US" dirty="0"/>
          </a:p>
        </p:txBody>
      </p:sp>
      <p:sp>
        <p:nvSpPr>
          <p:cNvPr id="3" name="矩形 2"/>
          <p:cNvSpPr/>
          <p:nvPr/>
        </p:nvSpPr>
        <p:spPr>
          <a:xfrm>
            <a:off x="947936" y="2868675"/>
            <a:ext cx="6750566" cy="830997"/>
          </a:xfrm>
          <a:prstGeom prst="rect">
            <a:avLst/>
          </a:prstGeom>
        </p:spPr>
        <p:txBody>
          <a:bodyPr wrap="square">
            <a:spAutoFit/>
          </a:bodyPr>
          <a:lstStyle/>
          <a:p>
            <a:pPr marL="285750" indent="-285750">
              <a:buFont typeface="Wingdings" charset="2"/>
              <a:buChar char="Ø"/>
            </a:pPr>
            <a:r>
              <a:rPr lang="zh-CN" altLang="en-US" sz="2400" dirty="0"/>
              <a:t> </a:t>
            </a:r>
            <a:r>
              <a:rPr lang="zh-CN" altLang="en-US" sz="2400" dirty="0" smtClean="0"/>
              <a:t>通过与检测网络共享卷积</a:t>
            </a:r>
            <a:r>
              <a:rPr lang="zh-CN" altLang="en-US" sz="2400" dirty="0"/>
              <a:t>特征，</a:t>
            </a:r>
            <a:r>
              <a:rPr lang="zh-CN" altLang="en-US" sz="2400" dirty="0" smtClean="0"/>
              <a:t>区域建议步骤成本</a:t>
            </a:r>
            <a:r>
              <a:rPr lang="zh-CN" altLang="en-US" sz="2400" dirty="0" smtClean="0"/>
              <a:t>几乎为零</a:t>
            </a:r>
            <a:r>
              <a:rPr lang="zh-CN" altLang="en-US" sz="2400" dirty="0" smtClean="0"/>
              <a:t>。</a:t>
            </a:r>
            <a:endParaRPr lang="zh-CN" altLang="en-US" sz="2400" dirty="0"/>
          </a:p>
        </p:txBody>
      </p:sp>
      <p:sp>
        <p:nvSpPr>
          <p:cNvPr id="5" name="文本框 4"/>
          <p:cNvSpPr txBox="1"/>
          <p:nvPr/>
        </p:nvSpPr>
        <p:spPr>
          <a:xfrm>
            <a:off x="947936" y="4005303"/>
            <a:ext cx="6750566" cy="830997"/>
          </a:xfrm>
          <a:prstGeom prst="rect">
            <a:avLst/>
          </a:prstGeom>
          <a:noFill/>
        </p:spPr>
        <p:txBody>
          <a:bodyPr wrap="square" rtlCol="0">
            <a:spAutoFit/>
          </a:bodyPr>
          <a:lstStyle/>
          <a:p>
            <a:pPr marL="285750" indent="-285750">
              <a:buFont typeface="Wingdings" charset="2"/>
              <a:buChar char="Ø"/>
            </a:pPr>
            <a:r>
              <a:rPr kumimoji="1" lang="zh-CN" altLang="en-US" sz="2400" dirty="0" smtClean="0"/>
              <a:t>得到一个统</a:t>
            </a:r>
            <a:r>
              <a:rPr kumimoji="1" lang="zh-CN" altLang="en-US" sz="2400" dirty="0" smtClean="0"/>
              <a:t>一的</a:t>
            </a:r>
            <a:r>
              <a:rPr kumimoji="1" lang="zh-CN" altLang="en-US" sz="2400" dirty="0"/>
              <a:t>，基于深度学习</a:t>
            </a:r>
            <a:r>
              <a:rPr kumimoji="1" lang="zh-CN" altLang="en-US" sz="2400" dirty="0" smtClean="0"/>
              <a:t>的物体检测系统</a:t>
            </a:r>
            <a:r>
              <a:rPr kumimoji="1" lang="en-US" altLang="zh-CN" sz="2400" dirty="0" smtClean="0"/>
              <a:t>F</a:t>
            </a:r>
            <a:r>
              <a:rPr kumimoji="1" lang="en-US" altLang="zh-CN" sz="2400" dirty="0" smtClean="0"/>
              <a:t>aster</a:t>
            </a:r>
            <a:r>
              <a:rPr kumimoji="1" lang="zh-CN" altLang="en-US" sz="2400" dirty="0" smtClean="0"/>
              <a:t> </a:t>
            </a:r>
            <a:r>
              <a:rPr kumimoji="1" lang="en-US" altLang="zh-CN" sz="2400" dirty="0" smtClean="0"/>
              <a:t>R-</a:t>
            </a:r>
            <a:r>
              <a:rPr kumimoji="1" lang="en-US" altLang="zh-CN" sz="2400" dirty="0" err="1" smtClean="0"/>
              <a:t>cnn</a:t>
            </a:r>
            <a:r>
              <a:rPr kumimoji="1" lang="zh-CN" altLang="zh-CN" sz="2400" dirty="0"/>
              <a:t>，</a:t>
            </a:r>
            <a:r>
              <a:rPr kumimoji="1" lang="zh-CN" altLang="en-US" sz="2400" dirty="0" smtClean="0"/>
              <a:t>运行速度为</a:t>
            </a:r>
            <a:r>
              <a:rPr kumimoji="1" lang="en-US" altLang="zh-CN" sz="2400" dirty="0" smtClean="0"/>
              <a:t>5</a:t>
            </a:r>
            <a:r>
              <a:rPr kumimoji="1" lang="en-US" altLang="zh-CN" sz="2400" dirty="0"/>
              <a:t>-17 </a:t>
            </a:r>
            <a:r>
              <a:rPr kumimoji="1" lang="en-US" altLang="zh-CN" sz="2400" dirty="0" smtClean="0"/>
              <a:t>fps</a:t>
            </a:r>
            <a:r>
              <a:rPr kumimoji="1" lang="zh-CN" altLang="en-US" dirty="0" smtClean="0"/>
              <a:t>。</a:t>
            </a:r>
            <a:endParaRPr kumimoji="1" lang="zh-CN" altLang="en-US" dirty="0"/>
          </a:p>
        </p:txBody>
      </p:sp>
    </p:spTree>
    <p:extLst>
      <p:ext uri="{BB962C8B-B14F-4D97-AF65-F5344CB8AC3E}">
        <p14:creationId xmlns:p14="http://schemas.microsoft.com/office/powerpoint/2010/main" val="35344248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2236510" cy="584776"/>
          </a:xfrm>
          <a:prstGeom prst="rect">
            <a:avLst/>
          </a:prstGeom>
          <a:noFill/>
        </p:spPr>
        <p:txBody>
          <a:bodyPr wrap="none" rtlCol="0">
            <a:spAutoFit/>
          </a:bodyPr>
          <a:lstStyle/>
          <a:p>
            <a:r>
              <a:rPr kumimoji="1" lang="zh-CN" altLang="en-US" sz="3200" b="1" dirty="0" smtClean="0">
                <a:solidFill>
                  <a:schemeClr val="tx2"/>
                </a:solidFill>
                <a:latin typeface="Times New Roman"/>
                <a:cs typeface="Times New Roman"/>
              </a:rPr>
              <a:t>未来工作？</a:t>
            </a:r>
            <a:endParaRPr kumimoji="1" lang="en-US" altLang="zh-CN" sz="3200" b="1" dirty="0" smtClean="0">
              <a:solidFill>
                <a:schemeClr val="tx2"/>
              </a:solidFill>
              <a:latin typeface="Times New Roman"/>
              <a:cs typeface="Times New Roman"/>
            </a:endParaRPr>
          </a:p>
        </p:txBody>
      </p:sp>
      <p:grpSp>
        <p:nvGrpSpPr>
          <p:cNvPr id="11" name="组 10"/>
          <p:cNvGrpSpPr/>
          <p:nvPr/>
        </p:nvGrpSpPr>
        <p:grpSpPr>
          <a:xfrm>
            <a:off x="694183" y="2734977"/>
            <a:ext cx="7601368" cy="2728390"/>
            <a:chOff x="694183" y="2734977"/>
            <a:chExt cx="7601368" cy="2728390"/>
          </a:xfrm>
        </p:grpSpPr>
        <p:sp>
          <p:nvSpPr>
            <p:cNvPr id="7" name="矩形 6"/>
            <p:cNvSpPr/>
            <p:nvPr/>
          </p:nvSpPr>
          <p:spPr>
            <a:xfrm>
              <a:off x="694183" y="3224293"/>
              <a:ext cx="7601368" cy="2239074"/>
            </a:xfrm>
            <a:prstGeom prst="rect">
              <a:avLst/>
            </a:prstGeom>
          </p:spPr>
          <p:txBody>
            <a:bodyPr wrap="square">
              <a:spAutoFit/>
            </a:bodyPr>
            <a:lstStyle/>
            <a:p>
              <a:pPr>
                <a:lnSpc>
                  <a:spcPct val="130000"/>
                </a:lnSpc>
              </a:pPr>
              <a:r>
                <a:rPr lang="zh-CN" altLang="en-US" dirty="0" smtClean="0"/>
                <a:t>从</a:t>
              </a:r>
              <a:r>
                <a:rPr lang="en-US" altLang="zh-CN" dirty="0" smtClean="0"/>
                <a:t>RCNN</a:t>
              </a:r>
              <a:r>
                <a:rPr lang="zh-CN" altLang="en-US" dirty="0" smtClean="0"/>
                <a:t>，到</a:t>
              </a:r>
              <a:r>
                <a:rPr lang="en-US" altLang="zh-CN" dirty="0" smtClean="0"/>
                <a:t>Fast</a:t>
              </a:r>
              <a:r>
                <a:rPr lang="zh-CN" altLang="en-US" dirty="0" smtClean="0"/>
                <a:t> </a:t>
              </a:r>
              <a:r>
                <a:rPr lang="en-US" altLang="zh-CN" dirty="0" smtClean="0"/>
                <a:t>R-CNN</a:t>
              </a:r>
              <a:r>
                <a:rPr lang="zh-CN" altLang="en-US" dirty="0" smtClean="0"/>
                <a:t>，再到</a:t>
              </a:r>
              <a:r>
                <a:rPr lang="en-US" altLang="zh-CN" dirty="0" smtClean="0"/>
                <a:t>Faster</a:t>
              </a:r>
              <a:r>
                <a:rPr lang="zh-CN" altLang="en-US" dirty="0" smtClean="0"/>
                <a:t> </a:t>
              </a:r>
              <a:r>
                <a:rPr lang="en-US" altLang="zh-CN" dirty="0" smtClean="0"/>
                <a:t>R-CNN</a:t>
              </a:r>
              <a:r>
                <a:rPr lang="zh-CN" altLang="en-US" dirty="0" smtClean="0"/>
                <a:t>，</a:t>
              </a:r>
              <a:r>
                <a:rPr lang="zh-CN" altLang="en-US" dirty="0" smtClean="0"/>
                <a:t>我们看到用</a:t>
              </a:r>
              <a:r>
                <a:rPr lang="zh-CN" altLang="en-US" dirty="0" smtClean="0"/>
                <a:t>许</a:t>
              </a:r>
              <a:r>
                <a:rPr lang="zh-CN" altLang="en-US" dirty="0"/>
                <a:t>多有趣的方式</a:t>
              </a:r>
              <a:r>
                <a:rPr lang="zh-CN" altLang="en-US" dirty="0" smtClean="0"/>
                <a:t>使用</a:t>
              </a:r>
              <a:r>
                <a:rPr lang="en-US" altLang="zh-CN" dirty="0" smtClean="0"/>
                <a:t>CNN</a:t>
              </a:r>
              <a:r>
                <a:rPr lang="zh-CN" altLang="en-US" dirty="0" smtClean="0"/>
                <a:t>，</a:t>
              </a:r>
              <a:r>
                <a:rPr lang="zh-CN" altLang="en-US" dirty="0" smtClean="0"/>
                <a:t>可以</a:t>
              </a:r>
              <a:r>
                <a:rPr lang="zh-CN" altLang="en-US" dirty="0" smtClean="0"/>
                <a:t>有效地定位图</a:t>
              </a:r>
              <a:r>
                <a:rPr lang="zh-CN" altLang="en-US" dirty="0"/>
                <a:t>像中带有边框的不同</a:t>
              </a:r>
              <a:r>
                <a:rPr lang="zh-CN" altLang="en-US" dirty="0" smtClean="0"/>
                <a:t>目标</a:t>
              </a:r>
              <a:r>
                <a:rPr lang="zh-CN" altLang="en-US" dirty="0" smtClean="0"/>
                <a:t>。</a:t>
              </a:r>
              <a:endParaRPr lang="en-US" altLang="zh-CN" dirty="0" smtClean="0"/>
            </a:p>
            <a:p>
              <a:pPr>
                <a:lnSpc>
                  <a:spcPct val="130000"/>
                </a:lnSpc>
              </a:pPr>
              <a:r>
                <a:rPr lang="zh-CN" altLang="en-US" dirty="0" smtClean="0"/>
                <a:t>那么是否可以将其扩展至</a:t>
              </a:r>
              <a:r>
                <a:rPr lang="zh-CN" altLang="en-US" dirty="0" smtClean="0"/>
                <a:t>定位每个</a:t>
              </a:r>
              <a:r>
                <a:rPr lang="zh-CN" altLang="en-US" dirty="0"/>
                <a:t>目标的精确像素，而非仅限于边框吗</a:t>
              </a:r>
              <a:r>
                <a:rPr lang="zh-CN" altLang="en-US" dirty="0" smtClean="0"/>
                <a:t>？这个问题被称为图像分割。</a:t>
              </a:r>
              <a:endParaRPr lang="en-US" altLang="zh-CN" dirty="0" smtClean="0"/>
            </a:p>
            <a:p>
              <a:pPr>
                <a:lnSpc>
                  <a:spcPct val="130000"/>
                </a:lnSpc>
              </a:pPr>
              <a:r>
                <a:rPr lang="en-US" altLang="zh-CN" dirty="0" err="1" smtClean="0"/>
                <a:t>Kaiming</a:t>
              </a:r>
              <a:r>
                <a:rPr lang="en-US" altLang="zh-CN" dirty="0" smtClean="0"/>
                <a:t> </a:t>
              </a:r>
              <a:r>
                <a:rPr lang="en-US" altLang="zh-CN" dirty="0"/>
                <a:t>He </a:t>
              </a:r>
              <a:r>
                <a:rPr lang="zh-CN" altLang="en-US" dirty="0"/>
                <a:t>和一群研究人员，包括 </a:t>
              </a:r>
              <a:r>
                <a:rPr lang="en-US" altLang="zh-CN" dirty="0" err="1"/>
                <a:t>Girshick</a:t>
              </a:r>
              <a:r>
                <a:rPr lang="zh-CN" altLang="en-US" dirty="0"/>
                <a:t>，在 </a:t>
              </a:r>
              <a:r>
                <a:rPr lang="en-US" altLang="zh-CN" dirty="0"/>
                <a:t>Facebook AI </a:t>
              </a:r>
              <a:r>
                <a:rPr lang="zh-CN" altLang="en-US" dirty="0"/>
                <a:t>上使用一种称为 </a:t>
              </a:r>
              <a:r>
                <a:rPr lang="en-US" altLang="zh-CN" dirty="0"/>
                <a:t>Mask R-CNN </a:t>
              </a:r>
              <a:r>
                <a:rPr lang="zh-CN" altLang="en-US" dirty="0"/>
                <a:t>的架构探索了这一图像分割问题。</a:t>
              </a:r>
            </a:p>
          </p:txBody>
        </p:sp>
        <p:sp>
          <p:nvSpPr>
            <p:cNvPr id="8" name="矩形 7"/>
            <p:cNvSpPr/>
            <p:nvPr/>
          </p:nvSpPr>
          <p:spPr>
            <a:xfrm>
              <a:off x="962466" y="2734977"/>
              <a:ext cx="7157584" cy="369332"/>
            </a:xfrm>
            <a:prstGeom prst="rect">
              <a:avLst/>
            </a:prstGeom>
          </p:spPr>
          <p:txBody>
            <a:bodyPr wrap="square">
              <a:spAutoFit/>
            </a:bodyPr>
            <a:lstStyle/>
            <a:p>
              <a:r>
                <a:rPr lang="en-US" altLang="zh-TW" dirty="0" smtClean="0">
                  <a:solidFill>
                    <a:schemeClr val="tx2"/>
                  </a:solidFill>
                </a:rPr>
                <a:t>2017</a:t>
              </a:r>
              <a:r>
                <a:rPr lang="zh-CN" altLang="en-US" dirty="0" smtClean="0">
                  <a:solidFill>
                    <a:schemeClr val="tx2"/>
                  </a:solidFill>
                </a:rPr>
                <a:t> </a:t>
              </a:r>
              <a:r>
                <a:rPr lang="en-US" altLang="zh-CN" dirty="0" smtClean="0">
                  <a:solidFill>
                    <a:schemeClr val="tx2"/>
                  </a:solidFill>
                </a:rPr>
                <a:t>ICCV</a:t>
              </a:r>
              <a:r>
                <a:rPr lang="zh-TW" altLang="en-US" dirty="0" smtClean="0">
                  <a:solidFill>
                    <a:schemeClr val="tx2"/>
                  </a:solidFill>
                </a:rPr>
                <a:t>：</a:t>
              </a:r>
              <a:r>
                <a:rPr lang="en-US" altLang="zh-TW" dirty="0">
                  <a:solidFill>
                    <a:schemeClr val="tx2"/>
                  </a:solidFill>
                </a:rPr>
                <a:t>Mask R-CNN </a:t>
              </a:r>
              <a:r>
                <a:rPr lang="zh-CN" altLang="en-US" dirty="0" smtClean="0">
                  <a:solidFill>
                    <a:schemeClr val="tx2"/>
                  </a:solidFill>
                </a:rPr>
                <a:t>将</a:t>
              </a:r>
              <a:r>
                <a:rPr lang="en-US" altLang="zh-TW" dirty="0" smtClean="0">
                  <a:solidFill>
                    <a:schemeClr val="tx2"/>
                  </a:solidFill>
                </a:rPr>
                <a:t>Faster </a:t>
              </a:r>
              <a:r>
                <a:rPr lang="en-US" altLang="zh-TW" dirty="0">
                  <a:solidFill>
                    <a:schemeClr val="tx2"/>
                  </a:solidFill>
                </a:rPr>
                <a:t>R-CNN </a:t>
              </a:r>
              <a:r>
                <a:rPr lang="zh-CN" altLang="en-US" dirty="0" smtClean="0">
                  <a:solidFill>
                    <a:schemeClr val="tx2"/>
                  </a:solidFill>
                </a:rPr>
                <a:t>扩展</a:t>
              </a:r>
              <a:r>
                <a:rPr lang="zh-TW" altLang="en-US" dirty="0" smtClean="0">
                  <a:solidFill>
                    <a:schemeClr val="tx2"/>
                  </a:solidFill>
                </a:rPr>
                <a:t>以用于像素级</a:t>
              </a:r>
              <a:r>
                <a:rPr lang="zh-TW" altLang="en-US" dirty="0">
                  <a:solidFill>
                    <a:schemeClr val="tx2"/>
                  </a:solidFill>
                </a:rPr>
                <a:t>分割</a:t>
              </a:r>
              <a:endParaRPr lang="zh-CN" altLang="en-US" dirty="0">
                <a:solidFill>
                  <a:schemeClr val="tx2"/>
                </a:solidFill>
              </a:endParaRPr>
            </a:p>
          </p:txBody>
        </p:sp>
      </p:grpSp>
      <p:sp>
        <p:nvSpPr>
          <p:cNvPr id="10" name="文本框 9"/>
          <p:cNvSpPr txBox="1"/>
          <p:nvPr/>
        </p:nvSpPr>
        <p:spPr>
          <a:xfrm>
            <a:off x="3487686" y="1708387"/>
            <a:ext cx="3290946" cy="523220"/>
          </a:xfrm>
          <a:prstGeom prst="rect">
            <a:avLst/>
          </a:prstGeom>
          <a:noFill/>
        </p:spPr>
        <p:txBody>
          <a:bodyPr wrap="square" rtlCol="0">
            <a:spAutoFit/>
          </a:bodyPr>
          <a:lstStyle/>
          <a:p>
            <a:r>
              <a:rPr kumimoji="1" lang="zh-CN" altLang="en-US" sz="2800" dirty="0" smtClean="0"/>
              <a:t>大家的想法？</a:t>
            </a:r>
            <a:endParaRPr kumimoji="1" lang="zh-CN" altLang="en-US" sz="2800" dirty="0"/>
          </a:p>
        </p:txBody>
      </p:sp>
      <p:sp>
        <p:nvSpPr>
          <p:cNvPr id="12" name="矩形 11"/>
          <p:cNvSpPr/>
          <p:nvPr/>
        </p:nvSpPr>
        <p:spPr>
          <a:xfrm>
            <a:off x="2451944" y="5564056"/>
            <a:ext cx="4326688" cy="369332"/>
          </a:xfrm>
          <a:prstGeom prst="rect">
            <a:avLst/>
          </a:prstGeom>
        </p:spPr>
        <p:txBody>
          <a:bodyPr wrap="none">
            <a:spAutoFit/>
          </a:bodyPr>
          <a:lstStyle/>
          <a:p>
            <a:r>
              <a:rPr lang="en-US" altLang="zh-TW" dirty="0">
                <a:solidFill>
                  <a:srgbClr val="D1282E"/>
                </a:solidFill>
              </a:rPr>
              <a:t>R-CNN </a:t>
            </a:r>
            <a:r>
              <a:rPr lang="zh-TW" altLang="en-US" dirty="0">
                <a:solidFill>
                  <a:srgbClr val="D1282E"/>
                </a:solidFill>
              </a:rPr>
              <a:t>和 </a:t>
            </a:r>
            <a:r>
              <a:rPr lang="en-US" altLang="zh-TW" dirty="0">
                <a:solidFill>
                  <a:srgbClr val="D1282E"/>
                </a:solidFill>
              </a:rPr>
              <a:t>Mask R-CNN </a:t>
            </a:r>
            <a:r>
              <a:rPr lang="zh-TW" altLang="en-US" dirty="0">
                <a:solidFill>
                  <a:srgbClr val="D1282E"/>
                </a:solidFill>
              </a:rPr>
              <a:t>间隔只有三年！</a:t>
            </a:r>
            <a:endParaRPr lang="zh-CN" altLang="en-US" dirty="0">
              <a:solidFill>
                <a:srgbClr val="D1282E"/>
              </a:solidFill>
            </a:endParaRPr>
          </a:p>
        </p:txBody>
      </p:sp>
    </p:spTree>
    <p:extLst>
      <p:ext uri="{BB962C8B-B14F-4D97-AF65-F5344CB8AC3E}">
        <p14:creationId xmlns:p14="http://schemas.microsoft.com/office/powerpoint/2010/main" val="97474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1826141" cy="584776"/>
          </a:xfrm>
          <a:prstGeom prst="rect">
            <a:avLst/>
          </a:prstGeom>
          <a:noFill/>
        </p:spPr>
        <p:txBody>
          <a:bodyPr wrap="none" rtlCol="0">
            <a:spAutoFit/>
          </a:bodyPr>
          <a:lstStyle/>
          <a:p>
            <a:r>
              <a:rPr kumimoji="1" lang="zh-CN" altLang="en-US" sz="3200" b="1" dirty="0" smtClean="0">
                <a:solidFill>
                  <a:schemeClr val="tx2"/>
                </a:solidFill>
                <a:latin typeface="Times New Roman"/>
                <a:cs typeface="Times New Roman"/>
              </a:rPr>
              <a:t>参考资料</a:t>
            </a:r>
            <a:endParaRPr kumimoji="1" lang="en-US" altLang="zh-CN" sz="3200" b="1" dirty="0" smtClean="0">
              <a:solidFill>
                <a:schemeClr val="tx2"/>
              </a:solidFill>
              <a:latin typeface="Times New Roman"/>
              <a:cs typeface="Times New Roman"/>
            </a:endParaRPr>
          </a:p>
        </p:txBody>
      </p:sp>
      <p:grpSp>
        <p:nvGrpSpPr>
          <p:cNvPr id="10" name="组 9"/>
          <p:cNvGrpSpPr/>
          <p:nvPr/>
        </p:nvGrpSpPr>
        <p:grpSpPr>
          <a:xfrm>
            <a:off x="607230" y="3437972"/>
            <a:ext cx="8264015" cy="3223156"/>
            <a:chOff x="607230" y="2908080"/>
            <a:chExt cx="8264015" cy="3223156"/>
          </a:xfrm>
        </p:grpSpPr>
        <p:sp>
          <p:nvSpPr>
            <p:cNvPr id="2" name="文本框 1"/>
            <p:cNvSpPr txBox="1"/>
            <p:nvPr/>
          </p:nvSpPr>
          <p:spPr>
            <a:xfrm>
              <a:off x="607230" y="2908080"/>
              <a:ext cx="1120820" cy="369332"/>
            </a:xfrm>
            <a:prstGeom prst="rect">
              <a:avLst/>
            </a:prstGeom>
            <a:noFill/>
          </p:spPr>
          <p:txBody>
            <a:bodyPr wrap="none" rtlCol="0">
              <a:spAutoFit/>
            </a:bodyPr>
            <a:lstStyle/>
            <a:p>
              <a:r>
                <a:rPr kumimoji="1" lang="zh-CN" altLang="en-US" b="1" dirty="0" smtClean="0"/>
                <a:t>技术文章</a:t>
              </a:r>
              <a:endParaRPr kumimoji="1" lang="en-US" altLang="zh-CN" b="1" dirty="0" smtClean="0"/>
            </a:p>
          </p:txBody>
        </p:sp>
        <p:sp>
          <p:nvSpPr>
            <p:cNvPr id="3" name="矩形 2"/>
            <p:cNvSpPr/>
            <p:nvPr/>
          </p:nvSpPr>
          <p:spPr>
            <a:xfrm>
              <a:off x="607230" y="3324313"/>
              <a:ext cx="8264015" cy="2806923"/>
            </a:xfrm>
            <a:prstGeom prst="rect">
              <a:avLst/>
            </a:prstGeom>
          </p:spPr>
          <p:txBody>
            <a:bodyPr wrap="square">
              <a:spAutoFit/>
            </a:bodyPr>
            <a:lstStyle/>
            <a:p>
              <a:pPr>
                <a:lnSpc>
                  <a:spcPct val="130000"/>
                </a:lnSpc>
              </a:pPr>
              <a:r>
                <a:rPr lang="zh-CN" altLang="zh-CN" dirty="0" smtClean="0"/>
                <a:t> </a:t>
              </a:r>
              <a:r>
                <a:rPr lang="en-US" altLang="zh-CN" dirty="0" smtClean="0"/>
                <a:t>[</a:t>
              </a:r>
              <a:r>
                <a:rPr lang="zh-CN" altLang="zh-CN" dirty="0" smtClean="0"/>
                <a:t>1</a:t>
              </a:r>
              <a:r>
                <a:rPr lang="en-US" altLang="zh-CN" dirty="0" smtClean="0"/>
                <a:t>]</a:t>
              </a:r>
              <a:r>
                <a:rPr lang="zh-CN" altLang="en-US" dirty="0" smtClean="0"/>
                <a:t> </a:t>
              </a:r>
              <a:r>
                <a:rPr lang="zh-CN" altLang="en-US" dirty="0" smtClean="0"/>
                <a:t>深度 </a:t>
              </a:r>
              <a:r>
                <a:rPr lang="en-US" altLang="zh-CN" dirty="0"/>
                <a:t>| </a:t>
              </a:r>
              <a:r>
                <a:rPr lang="zh-CN" altLang="en-US" dirty="0"/>
                <a:t>用于图像分割的卷积神经网络：从</a:t>
              </a:r>
              <a:r>
                <a:rPr lang="en-US" altLang="zh-CN" dirty="0"/>
                <a:t>R-CNN</a:t>
              </a:r>
              <a:r>
                <a:rPr lang="zh-CN" altLang="en-US" dirty="0"/>
                <a:t>到</a:t>
              </a:r>
              <a:r>
                <a:rPr lang="en-US" altLang="zh-CN" dirty="0"/>
                <a:t>Mark R-</a:t>
              </a:r>
              <a:r>
                <a:rPr lang="en-US" altLang="zh-CN" dirty="0" smtClean="0"/>
                <a:t>CNN</a:t>
              </a:r>
              <a:endParaRPr lang="en-US" altLang="zh-CN" dirty="0" smtClean="0">
                <a:hlinkClick r:id="rId2"/>
              </a:endParaRPr>
            </a:p>
            <a:p>
              <a:pPr>
                <a:lnSpc>
                  <a:spcPct val="130000"/>
                </a:lnSpc>
              </a:pPr>
              <a:r>
                <a:rPr lang="en-US" altLang="zh-CN" dirty="0" smtClean="0">
                  <a:hlinkClick r:id="rId2"/>
                </a:rPr>
                <a:t>https</a:t>
              </a:r>
              <a:r>
                <a:rPr lang="en-US" altLang="zh-CN" dirty="0">
                  <a:hlinkClick r:id="rId2"/>
                </a:rPr>
                <a:t>://www.jiqizhixin.com/articles/2018-02-23-</a:t>
              </a:r>
              <a:r>
                <a:rPr lang="en-US" altLang="zh-CN" dirty="0" smtClean="0">
                  <a:hlinkClick r:id="rId2"/>
                </a:rPr>
                <a:t>3</a:t>
              </a:r>
              <a:endParaRPr lang="en-US" altLang="zh-CN" dirty="0" smtClean="0"/>
            </a:p>
            <a:p>
              <a:pPr>
                <a:lnSpc>
                  <a:spcPct val="130000"/>
                </a:lnSpc>
              </a:pPr>
              <a:r>
                <a:rPr lang="zh-CN" altLang="zh-CN" dirty="0"/>
                <a:t> </a:t>
              </a:r>
              <a:r>
                <a:rPr lang="en-US" altLang="zh-CN" dirty="0" smtClean="0"/>
                <a:t>[2]</a:t>
              </a:r>
              <a:r>
                <a:rPr lang="zh-CN" altLang="en-US" dirty="0" smtClean="0"/>
                <a:t> </a:t>
              </a:r>
              <a:r>
                <a:rPr lang="zh-TW" altLang="en-US" dirty="0" smtClean="0"/>
                <a:t>基于深度学习</a:t>
              </a:r>
              <a:r>
                <a:rPr lang="zh-TW" altLang="en-US" dirty="0"/>
                <a:t>的目标检测技术演进：</a:t>
              </a:r>
              <a:r>
                <a:rPr lang="en-US" altLang="zh-TW" dirty="0"/>
                <a:t>R-CNN</a:t>
              </a:r>
              <a:r>
                <a:rPr lang="zh-TW" altLang="en-US" dirty="0"/>
                <a:t>、</a:t>
              </a:r>
              <a:r>
                <a:rPr lang="en-US" altLang="zh-TW" dirty="0"/>
                <a:t>Fast R-CNN</a:t>
              </a:r>
              <a:r>
                <a:rPr lang="zh-TW" altLang="en-US" dirty="0"/>
                <a:t>、</a:t>
              </a:r>
              <a:r>
                <a:rPr lang="en-US" altLang="zh-TW" dirty="0"/>
                <a:t>Faster R-</a:t>
              </a:r>
              <a:r>
                <a:rPr lang="en-US" altLang="zh-TW" dirty="0" smtClean="0"/>
                <a:t>CNN</a:t>
              </a:r>
              <a:endParaRPr lang="en-US" altLang="zh-CN" dirty="0" smtClean="0"/>
            </a:p>
            <a:p>
              <a:pPr>
                <a:lnSpc>
                  <a:spcPct val="130000"/>
                </a:lnSpc>
              </a:pPr>
              <a:r>
                <a:rPr lang="en-US" altLang="zh-CN" dirty="0">
                  <a:hlinkClick r:id="rId3"/>
                </a:rPr>
                <a:t>https://www.cnblogs.com/skyfsm/p/6806246.</a:t>
              </a:r>
              <a:r>
                <a:rPr lang="en-US" altLang="zh-CN" dirty="0" smtClean="0">
                  <a:hlinkClick r:id="rId3"/>
                </a:rPr>
                <a:t>html</a:t>
              </a:r>
              <a:endParaRPr lang="en-US" altLang="zh-CN" dirty="0" smtClean="0"/>
            </a:p>
            <a:p>
              <a:pPr>
                <a:lnSpc>
                  <a:spcPct val="130000"/>
                </a:lnSpc>
              </a:pPr>
              <a:r>
                <a:rPr lang="zh-CN" altLang="zh-CN" dirty="0"/>
                <a:t> </a:t>
              </a:r>
              <a:r>
                <a:rPr lang="en-US" altLang="zh-CN" dirty="0" smtClean="0"/>
                <a:t>[3]</a:t>
              </a:r>
              <a:r>
                <a:rPr lang="zh-CN" altLang="en-US" dirty="0" smtClean="0"/>
                <a:t> </a:t>
              </a:r>
              <a:r>
                <a:rPr lang="zh-CN" altLang="en-US" dirty="0" smtClean="0"/>
                <a:t>用于图像</a:t>
              </a:r>
              <a:r>
                <a:rPr lang="zh-CN" altLang="en-US" dirty="0"/>
                <a:t>分割的卷积神经网络：从</a:t>
              </a:r>
              <a:r>
                <a:rPr lang="en-US" altLang="zh-CN" dirty="0"/>
                <a:t>R-CNN</a:t>
              </a:r>
              <a:r>
                <a:rPr lang="zh-CN" altLang="en-US" dirty="0"/>
                <a:t>到</a:t>
              </a:r>
              <a:r>
                <a:rPr lang="en-US" altLang="zh-CN" dirty="0"/>
                <a:t>Mark R-CNN</a:t>
              </a:r>
              <a:endParaRPr lang="zh-CN" altLang="en-US" dirty="0"/>
            </a:p>
            <a:p>
              <a:pPr>
                <a:lnSpc>
                  <a:spcPct val="130000"/>
                </a:lnSpc>
              </a:pPr>
              <a:r>
                <a:rPr lang="en-US" altLang="zh-CN" dirty="0" smtClean="0">
                  <a:hlinkClick r:id="rId4"/>
                </a:rPr>
                <a:t>https</a:t>
              </a:r>
              <a:r>
                <a:rPr lang="en-US" altLang="zh-CN" dirty="0">
                  <a:hlinkClick r:id="rId4"/>
                </a:rPr>
                <a:t>://www.jiqizhixin.com/articles/2017-04-24-</a:t>
              </a:r>
              <a:r>
                <a:rPr lang="en-US" altLang="zh-CN" dirty="0" smtClean="0">
                  <a:hlinkClick r:id="rId4"/>
                </a:rPr>
                <a:t>11</a:t>
              </a:r>
              <a:endParaRPr lang="en-US" altLang="zh-CN" dirty="0" smtClean="0"/>
            </a:p>
            <a:p>
              <a:endParaRPr lang="zh-CN" altLang="en-US" dirty="0"/>
            </a:p>
            <a:p>
              <a:endParaRPr lang="en-US" altLang="zh-CN" dirty="0" smtClean="0"/>
            </a:p>
          </p:txBody>
        </p:sp>
      </p:grpSp>
      <p:sp>
        <p:nvSpPr>
          <p:cNvPr id="8" name="文本框 7"/>
          <p:cNvSpPr txBox="1"/>
          <p:nvPr/>
        </p:nvSpPr>
        <p:spPr>
          <a:xfrm>
            <a:off x="642655" y="1314313"/>
            <a:ext cx="646331" cy="369332"/>
          </a:xfrm>
          <a:prstGeom prst="rect">
            <a:avLst/>
          </a:prstGeom>
          <a:noFill/>
        </p:spPr>
        <p:txBody>
          <a:bodyPr wrap="none" rtlCol="0">
            <a:spAutoFit/>
          </a:bodyPr>
          <a:lstStyle/>
          <a:p>
            <a:r>
              <a:rPr kumimoji="1" lang="zh-CN" altLang="en-US" b="1" dirty="0" smtClean="0"/>
              <a:t>论文</a:t>
            </a:r>
            <a:endParaRPr kumimoji="1" lang="zh-CN" altLang="en-US" b="1" dirty="0"/>
          </a:p>
        </p:txBody>
      </p:sp>
      <p:sp>
        <p:nvSpPr>
          <p:cNvPr id="9" name="矩形 8"/>
          <p:cNvSpPr/>
          <p:nvPr/>
        </p:nvSpPr>
        <p:spPr>
          <a:xfrm>
            <a:off x="642655" y="1683645"/>
            <a:ext cx="7906650" cy="1754327"/>
          </a:xfrm>
          <a:prstGeom prst="rect">
            <a:avLst/>
          </a:prstGeom>
        </p:spPr>
        <p:txBody>
          <a:bodyPr wrap="square">
            <a:spAutoFit/>
          </a:bodyPr>
          <a:lstStyle/>
          <a:p>
            <a:r>
              <a:rPr lang="zh-CN" altLang="zh-CN" dirty="0"/>
              <a:t> </a:t>
            </a:r>
            <a:r>
              <a:rPr lang="en-US" altLang="zh-CN" dirty="0" smtClean="0"/>
              <a:t>[1]</a:t>
            </a:r>
            <a:r>
              <a:rPr lang="zh-CN" altLang="en-US" dirty="0" smtClean="0"/>
              <a:t> </a:t>
            </a:r>
            <a:r>
              <a:rPr lang="en-US" altLang="zh-CN" dirty="0" err="1" smtClean="0"/>
              <a:t>Ren</a:t>
            </a:r>
            <a:r>
              <a:rPr lang="en-US" altLang="zh-CN" dirty="0" smtClean="0"/>
              <a:t> </a:t>
            </a:r>
            <a:r>
              <a:rPr lang="en-US" altLang="zh-CN" dirty="0"/>
              <a:t>S, He K, </a:t>
            </a:r>
            <a:r>
              <a:rPr lang="en-US" altLang="zh-CN" dirty="0" err="1"/>
              <a:t>Girshick</a:t>
            </a:r>
            <a:r>
              <a:rPr lang="en-US" altLang="zh-CN" dirty="0"/>
              <a:t> R, et al. Faster R-CNN: towards real-time object detection with region proposal networks[J]. IEEE transactions on pattern analysis and machine intelligence, 2017, 39(6): 1137-1149</a:t>
            </a:r>
            <a:r>
              <a:rPr lang="en-US" altLang="zh-CN" dirty="0" smtClean="0"/>
              <a:t>.</a:t>
            </a:r>
          </a:p>
          <a:p>
            <a:r>
              <a:rPr lang="zh-CN" altLang="zh-CN" dirty="0"/>
              <a:t> </a:t>
            </a:r>
            <a:r>
              <a:rPr lang="en-US" altLang="zh-CN" dirty="0" smtClean="0"/>
              <a:t>[2]</a:t>
            </a:r>
            <a:r>
              <a:rPr lang="zh-CN" altLang="en-US" dirty="0" smtClean="0"/>
              <a:t> </a:t>
            </a:r>
            <a:r>
              <a:rPr lang="en-US" altLang="zh-CN" dirty="0"/>
              <a:t>He K, </a:t>
            </a:r>
            <a:r>
              <a:rPr lang="en-US" altLang="zh-CN" dirty="0" err="1"/>
              <a:t>Gkioxari</a:t>
            </a:r>
            <a:r>
              <a:rPr lang="en-US" altLang="zh-CN" dirty="0"/>
              <a:t> G, </a:t>
            </a:r>
            <a:r>
              <a:rPr lang="en-US" altLang="zh-CN" dirty="0" err="1"/>
              <a:t>Dollár</a:t>
            </a:r>
            <a:r>
              <a:rPr lang="en-US" altLang="zh-CN" dirty="0"/>
              <a:t> P, et al. Mask r-</a:t>
            </a:r>
            <a:r>
              <a:rPr lang="en-US" altLang="zh-CN" dirty="0" err="1"/>
              <a:t>cnn</a:t>
            </a:r>
            <a:r>
              <a:rPr lang="en-US" altLang="zh-CN" dirty="0"/>
              <a:t>[C]//Computer Vision (ICCV), 2017 IEEE International Conference on. IEEE, 2017: 2980-2988.</a:t>
            </a:r>
            <a:endParaRPr lang="zh-CN" altLang="en-US" dirty="0"/>
          </a:p>
          <a:p>
            <a:endParaRPr lang="zh-CN" altLang="en-US" dirty="0"/>
          </a:p>
        </p:txBody>
      </p:sp>
    </p:spTree>
    <p:extLst>
      <p:ext uri="{BB962C8B-B14F-4D97-AF65-F5344CB8AC3E}">
        <p14:creationId xmlns:p14="http://schemas.microsoft.com/office/powerpoint/2010/main" val="273817057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99046" y="1757266"/>
            <a:ext cx="4801314" cy="2785378"/>
          </a:xfrm>
          <a:prstGeom prst="rect">
            <a:avLst/>
          </a:prstGeom>
          <a:noFill/>
        </p:spPr>
        <p:txBody>
          <a:bodyPr wrap="none" rtlCol="0">
            <a:spAutoFit/>
          </a:bodyPr>
          <a:lstStyle/>
          <a:p>
            <a:pPr algn="ctr">
              <a:lnSpc>
                <a:spcPct val="150000"/>
              </a:lnSpc>
            </a:pPr>
            <a:r>
              <a:rPr kumimoji="1" lang="en-US" altLang="zh-CN" sz="6000" b="1" dirty="0" smtClean="0">
                <a:solidFill>
                  <a:schemeClr val="tx2"/>
                </a:solidFill>
                <a:latin typeface="Times New Roman"/>
                <a:cs typeface="Times New Roman"/>
              </a:rPr>
              <a:t>THANKS</a:t>
            </a:r>
            <a:r>
              <a:rPr kumimoji="1" lang="zh-CN" altLang="en-US" sz="6000" b="1" dirty="0" smtClean="0">
                <a:solidFill>
                  <a:schemeClr val="tx2"/>
                </a:solidFill>
                <a:latin typeface="Times New Roman"/>
                <a:cs typeface="Times New Roman"/>
              </a:rPr>
              <a:t>！</a:t>
            </a:r>
            <a:endParaRPr kumimoji="1" lang="en-US" altLang="zh-CN" sz="6000" b="1" dirty="0" smtClean="0">
              <a:solidFill>
                <a:schemeClr val="tx2"/>
              </a:solidFill>
              <a:latin typeface="Times New Roman"/>
              <a:cs typeface="Times New Roman"/>
            </a:endParaRPr>
          </a:p>
          <a:p>
            <a:pPr algn="ctr">
              <a:lnSpc>
                <a:spcPct val="150000"/>
              </a:lnSpc>
            </a:pPr>
            <a:r>
              <a:rPr kumimoji="1" lang="zh-CN" altLang="en-US" sz="6000" b="1" dirty="0" smtClean="0">
                <a:solidFill>
                  <a:schemeClr val="tx2"/>
                </a:solidFill>
                <a:latin typeface="Times New Roman"/>
                <a:cs typeface="Times New Roman"/>
              </a:rPr>
              <a:t>欢迎批评指正</a:t>
            </a:r>
            <a:endParaRPr kumimoji="1" lang="en-US" altLang="zh-CN" sz="6000" b="1" dirty="0" smtClean="0">
              <a:solidFill>
                <a:schemeClr val="tx2"/>
              </a:solidFill>
              <a:latin typeface="Times New Roman"/>
              <a:cs typeface="Times New Roman"/>
            </a:endParaRPr>
          </a:p>
        </p:txBody>
      </p:sp>
      <p:sp>
        <p:nvSpPr>
          <p:cNvPr id="2" name="文本框 1"/>
          <p:cNvSpPr txBox="1"/>
          <p:nvPr/>
        </p:nvSpPr>
        <p:spPr>
          <a:xfrm>
            <a:off x="6474578" y="5151885"/>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7381705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4359888"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提出背景</a:t>
            </a:r>
            <a:endParaRPr kumimoji="1" lang="en-US" altLang="zh-CN" sz="3200" b="1" dirty="0" smtClean="0">
              <a:solidFill>
                <a:schemeClr val="tx2"/>
              </a:solidFill>
              <a:latin typeface="Times New Roman"/>
              <a:cs typeface="Times New Roman"/>
            </a:endParaRPr>
          </a:p>
        </p:txBody>
      </p:sp>
      <p:sp>
        <p:nvSpPr>
          <p:cNvPr id="2" name="矩形 1"/>
          <p:cNvSpPr/>
          <p:nvPr/>
        </p:nvSpPr>
        <p:spPr>
          <a:xfrm>
            <a:off x="750312" y="1866014"/>
            <a:ext cx="6245420" cy="369332"/>
          </a:xfrm>
          <a:prstGeom prst="rect">
            <a:avLst/>
          </a:prstGeom>
        </p:spPr>
        <p:txBody>
          <a:bodyPr wrap="square">
            <a:spAutoFit/>
          </a:bodyPr>
          <a:lstStyle/>
          <a:p>
            <a:r>
              <a:rPr lang="zh-CN" altLang="en-US" dirty="0"/>
              <a:t>目标检测是一种找到图像中的不同目标并进行分类</a:t>
            </a:r>
            <a:r>
              <a:rPr lang="zh-CN" altLang="en-US" dirty="0" smtClean="0"/>
              <a:t>的任务</a:t>
            </a:r>
            <a:r>
              <a:rPr lang="zh-CN" altLang="zh-CN" dirty="0" smtClean="0"/>
              <a:t>。</a:t>
            </a:r>
            <a:endParaRPr lang="zh-CN" altLang="en-US" dirty="0"/>
          </a:p>
        </p:txBody>
      </p:sp>
      <p:pic>
        <p:nvPicPr>
          <p:cNvPr id="5" name="图片 4" descr="屏幕快照 2018-03-23 下午4.04.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59" y="2651411"/>
            <a:ext cx="7777710" cy="3252698"/>
          </a:xfrm>
          <a:prstGeom prst="rect">
            <a:avLst/>
          </a:prstGeom>
        </p:spPr>
      </p:pic>
      <p:sp>
        <p:nvSpPr>
          <p:cNvPr id="7" name="文本框 6"/>
          <p:cNvSpPr txBox="1"/>
          <p:nvPr/>
        </p:nvSpPr>
        <p:spPr>
          <a:xfrm>
            <a:off x="446259" y="1214342"/>
            <a:ext cx="2313454"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目标检测</a:t>
            </a:r>
            <a:r>
              <a:rPr kumimoji="1" lang="zh-CN" altLang="en-US" sz="2400" dirty="0" smtClean="0">
                <a:solidFill>
                  <a:srgbClr val="000000"/>
                </a:solidFill>
              </a:rPr>
              <a:t>任务</a:t>
            </a:r>
            <a:endParaRPr kumimoji="1" lang="zh-CN" altLang="en-US" sz="2400" dirty="0">
              <a:solidFill>
                <a:srgbClr val="000000"/>
              </a:solidFill>
            </a:endParaRPr>
          </a:p>
        </p:txBody>
      </p:sp>
      <p:sp>
        <p:nvSpPr>
          <p:cNvPr id="8" name="矩形 7"/>
          <p:cNvSpPr/>
          <p:nvPr/>
        </p:nvSpPr>
        <p:spPr>
          <a:xfrm>
            <a:off x="4167339" y="2450723"/>
            <a:ext cx="1967413" cy="3309371"/>
          </a:xfrm>
          <a:prstGeom prst="rect">
            <a:avLst/>
          </a:prstGeom>
          <a:noFill/>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293397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364577"/>
            <a:ext cx="4359888"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提出背景</a:t>
            </a:r>
            <a:endParaRPr kumimoji="1" lang="en-US" altLang="zh-CN" sz="3200" b="1" dirty="0" smtClean="0">
              <a:solidFill>
                <a:schemeClr val="tx2"/>
              </a:solidFill>
              <a:latin typeface="Times New Roman"/>
              <a:cs typeface="Times New Roman"/>
            </a:endParaRPr>
          </a:p>
        </p:txBody>
      </p:sp>
      <p:sp>
        <p:nvSpPr>
          <p:cNvPr id="3" name="文本框 2"/>
          <p:cNvSpPr txBox="1"/>
          <p:nvPr/>
        </p:nvSpPr>
        <p:spPr>
          <a:xfrm>
            <a:off x="429412" y="1036720"/>
            <a:ext cx="2313454"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算法</a:t>
            </a:r>
            <a:r>
              <a:rPr kumimoji="1" lang="zh-CN" altLang="en-US" sz="2400" dirty="0" smtClean="0">
                <a:solidFill>
                  <a:srgbClr val="000000"/>
                </a:solidFill>
              </a:rPr>
              <a:t>演进简介</a:t>
            </a:r>
            <a:endParaRPr kumimoji="1" lang="zh-CN" altLang="en-US" sz="2400" dirty="0">
              <a:solidFill>
                <a:srgbClr val="000000"/>
              </a:solidFill>
            </a:endParaRPr>
          </a:p>
        </p:txBody>
      </p:sp>
      <p:grpSp>
        <p:nvGrpSpPr>
          <p:cNvPr id="27" name="组 26"/>
          <p:cNvGrpSpPr/>
          <p:nvPr/>
        </p:nvGrpSpPr>
        <p:grpSpPr>
          <a:xfrm>
            <a:off x="213977" y="1498385"/>
            <a:ext cx="8567825" cy="4592617"/>
            <a:chOff x="160090" y="1940440"/>
            <a:chExt cx="8567825" cy="4592617"/>
          </a:xfrm>
        </p:grpSpPr>
        <p:grpSp>
          <p:nvGrpSpPr>
            <p:cNvPr id="11" name="组 10"/>
            <p:cNvGrpSpPr/>
            <p:nvPr/>
          </p:nvGrpSpPr>
          <p:grpSpPr>
            <a:xfrm>
              <a:off x="231634" y="1940440"/>
              <a:ext cx="8496281" cy="1556475"/>
              <a:chOff x="231634" y="2149525"/>
              <a:chExt cx="8496281" cy="1556475"/>
            </a:xfrm>
          </p:grpSpPr>
          <p:sp>
            <p:nvSpPr>
              <p:cNvPr id="2" name="矩形 1"/>
              <p:cNvSpPr/>
              <p:nvPr/>
            </p:nvSpPr>
            <p:spPr>
              <a:xfrm>
                <a:off x="1992853" y="2149525"/>
                <a:ext cx="6567361" cy="1200329"/>
              </a:xfrm>
              <a:prstGeom prst="rect">
                <a:avLst/>
              </a:prstGeom>
            </p:spPr>
            <p:txBody>
              <a:bodyPr wrap="square">
                <a:spAutoFit/>
              </a:bodyPr>
              <a:lstStyle/>
              <a:p>
                <a:pPr marL="342900" indent="-342900">
                  <a:buFont typeface="+mj-lt"/>
                  <a:buAutoNum type="arabicPeriod"/>
                </a:pPr>
                <a:r>
                  <a:rPr lang="zh-CN" altLang="en-US" dirty="0" smtClean="0"/>
                  <a:t>选择性搜索</a:t>
                </a:r>
                <a:r>
                  <a:rPr lang="zh-CN" altLang="en-US" dirty="0" smtClean="0"/>
                  <a:t>（</a:t>
                </a:r>
                <a:r>
                  <a:rPr lang="en-US" altLang="zh-CN" dirty="0" smtClean="0"/>
                  <a:t>1000~2000</a:t>
                </a:r>
                <a:r>
                  <a:rPr lang="zh-CN" altLang="en-US" dirty="0" smtClean="0"/>
                  <a:t> </a:t>
                </a:r>
                <a:r>
                  <a:rPr lang="en-US" altLang="zh-CN" dirty="0" smtClean="0"/>
                  <a:t>proposal</a:t>
                </a:r>
                <a:r>
                  <a:rPr lang="zh-CN" altLang="en-US" dirty="0" smtClean="0"/>
                  <a:t> </a:t>
                </a:r>
                <a:r>
                  <a:rPr lang="en-US" altLang="zh-CN" dirty="0" smtClean="0"/>
                  <a:t>regions</a:t>
                </a:r>
                <a:r>
                  <a:rPr lang="zh-CN" altLang="en-US" dirty="0" smtClean="0"/>
                  <a:t>）</a:t>
                </a:r>
                <a:endParaRPr lang="en-US" altLang="zh-CN" dirty="0">
                  <a:solidFill>
                    <a:srgbClr val="D1282E"/>
                  </a:solidFill>
                </a:endParaRPr>
              </a:p>
              <a:p>
                <a:pPr marL="342900" indent="-342900">
                  <a:buFont typeface="+mj-lt"/>
                  <a:buAutoNum type="arabicPeriod"/>
                </a:pPr>
                <a:r>
                  <a:rPr lang="zh-CN" altLang="en-US" dirty="0" smtClean="0"/>
                  <a:t>每个候选</a:t>
                </a:r>
                <a:r>
                  <a:rPr lang="zh-CN" altLang="en-US" dirty="0"/>
                  <a:t>框内图像块缩放至相同大小</a:t>
                </a:r>
                <a:r>
                  <a:rPr lang="zh-CN" altLang="en-US" dirty="0" smtClean="0"/>
                  <a:t>，</a:t>
                </a:r>
                <a:r>
                  <a:rPr lang="zh-CN" altLang="en-US" dirty="0" smtClean="0"/>
                  <a:t>用</a:t>
                </a:r>
                <a:r>
                  <a:rPr lang="en-US" altLang="zh-CN" dirty="0" smtClean="0"/>
                  <a:t>CNN</a:t>
                </a:r>
                <a:r>
                  <a:rPr lang="zh-CN" altLang="en-US" dirty="0" smtClean="0"/>
                  <a:t>进行特征提</a:t>
                </a:r>
                <a:r>
                  <a:rPr lang="zh-CN" altLang="en-US" dirty="0"/>
                  <a:t>取 </a:t>
                </a:r>
              </a:p>
              <a:p>
                <a:pPr marL="342900" indent="-342900">
                  <a:buFont typeface="+mj-lt"/>
                  <a:buAutoNum type="arabicPeriod"/>
                </a:pPr>
                <a:r>
                  <a:rPr lang="zh-CN" altLang="en-US" dirty="0" smtClean="0"/>
                  <a:t>基于提取特征，用</a:t>
                </a:r>
                <a:r>
                  <a:rPr lang="zh-CN" altLang="en-US" dirty="0" smtClean="0"/>
                  <a:t>分类器</a:t>
                </a:r>
                <a:r>
                  <a:rPr lang="zh-CN" altLang="en-US" dirty="0" smtClean="0"/>
                  <a:t>分类</a:t>
                </a:r>
                <a:r>
                  <a:rPr lang="zh-CN" altLang="en-US" dirty="0" smtClean="0"/>
                  <a:t> </a:t>
                </a:r>
                <a:endParaRPr lang="zh-CN" altLang="en-US" dirty="0"/>
              </a:p>
              <a:p>
                <a:pPr marL="342900" indent="-342900">
                  <a:buFont typeface="+mj-lt"/>
                  <a:buAutoNum type="arabicPeriod"/>
                </a:pPr>
                <a:r>
                  <a:rPr lang="zh-CN" altLang="en-US" dirty="0" smtClean="0"/>
                  <a:t>对于属于</a:t>
                </a:r>
                <a:r>
                  <a:rPr lang="zh-CN" altLang="en-US" dirty="0"/>
                  <a:t>某一特征的候选框，用回归器进一步调整其位置</a:t>
                </a:r>
              </a:p>
            </p:txBody>
          </p:sp>
          <p:sp>
            <p:nvSpPr>
              <p:cNvPr id="5" name="矩形 4"/>
              <p:cNvSpPr/>
              <p:nvPr/>
            </p:nvSpPr>
            <p:spPr>
              <a:xfrm>
                <a:off x="231634" y="2614686"/>
                <a:ext cx="1287532" cy="400110"/>
              </a:xfrm>
              <a:prstGeom prst="rect">
                <a:avLst/>
              </a:prstGeom>
            </p:spPr>
            <p:txBody>
              <a:bodyPr wrap="none">
                <a:spAutoFit/>
              </a:bodyPr>
              <a:lstStyle/>
              <a:p>
                <a:pPr marL="285750" indent="-285750">
                  <a:buFont typeface="Wingdings" charset="2"/>
                  <a:buChar char="u"/>
                </a:pPr>
                <a:r>
                  <a:rPr lang="en-US" altLang="zh-CN" sz="2000" b="1" dirty="0" smtClean="0">
                    <a:solidFill>
                      <a:srgbClr val="D1282E"/>
                    </a:solidFill>
                    <a:latin typeface="Times New Roman"/>
                    <a:cs typeface="Times New Roman"/>
                  </a:rPr>
                  <a:t>R</a:t>
                </a:r>
                <a:r>
                  <a:rPr lang="en-US" altLang="zh-CN" sz="2000" b="1" dirty="0" smtClean="0">
                    <a:solidFill>
                      <a:srgbClr val="D1282E"/>
                    </a:solidFill>
                    <a:latin typeface="Times New Roman"/>
                    <a:cs typeface="Times New Roman"/>
                  </a:rPr>
                  <a:t>-</a:t>
                </a:r>
                <a:r>
                  <a:rPr lang="en-US" altLang="zh-CN" sz="2000" b="1" dirty="0" smtClean="0">
                    <a:solidFill>
                      <a:srgbClr val="D1282E"/>
                    </a:solidFill>
                    <a:latin typeface="Times New Roman"/>
                    <a:cs typeface="Times New Roman"/>
                  </a:rPr>
                  <a:t>CNN</a:t>
                </a:r>
                <a:endParaRPr lang="en-US" altLang="zh-CN" sz="2000" b="1" dirty="0">
                  <a:solidFill>
                    <a:srgbClr val="D1282E"/>
                  </a:solidFill>
                  <a:latin typeface="Times New Roman"/>
                  <a:cs typeface="Times New Roman"/>
                </a:endParaRPr>
              </a:p>
            </p:txBody>
          </p:sp>
          <p:sp>
            <p:nvSpPr>
              <p:cNvPr id="6" name="矩形 5"/>
              <p:cNvSpPr/>
              <p:nvPr/>
            </p:nvSpPr>
            <p:spPr>
              <a:xfrm>
                <a:off x="1982944" y="3336668"/>
                <a:ext cx="6744971" cy="369332"/>
              </a:xfrm>
              <a:prstGeom prst="rect">
                <a:avLst/>
              </a:prstGeom>
            </p:spPr>
            <p:txBody>
              <a:bodyPr wrap="square">
                <a:spAutoFit/>
              </a:bodyPr>
              <a:lstStyle/>
              <a:p>
                <a:r>
                  <a:rPr lang="zh-CN" altLang="en-US" dirty="0" smtClean="0">
                    <a:solidFill>
                      <a:srgbClr val="D1282E"/>
                    </a:solidFill>
                  </a:rPr>
                  <a:t>缺点</a:t>
                </a:r>
                <a:r>
                  <a:rPr lang="zh-CN" altLang="zh-CN" dirty="0" smtClean="0">
                    <a:solidFill>
                      <a:srgbClr val="D1282E"/>
                    </a:solidFill>
                  </a:rPr>
                  <a:t>：</a:t>
                </a:r>
                <a:r>
                  <a:rPr lang="zh-CN" altLang="en-US" dirty="0" smtClean="0">
                    <a:solidFill>
                      <a:srgbClr val="D1282E"/>
                    </a:solidFill>
                  </a:rPr>
                  <a:t>选择性搜索慢；步骤</a:t>
                </a:r>
                <a:r>
                  <a:rPr lang="en-US" altLang="zh-CN" dirty="0" smtClean="0">
                    <a:solidFill>
                      <a:srgbClr val="D1282E"/>
                    </a:solidFill>
                  </a:rPr>
                  <a:t>2</a:t>
                </a:r>
                <a:r>
                  <a:rPr lang="zh-CN" altLang="en-US" dirty="0" smtClean="0">
                    <a:solidFill>
                      <a:srgbClr val="D1282E"/>
                    </a:solidFill>
                  </a:rPr>
                  <a:t>中的重复计算；三个模型训练困难</a:t>
                </a:r>
                <a:endParaRPr lang="zh-CN" altLang="en-US" dirty="0">
                  <a:solidFill>
                    <a:srgbClr val="D1282E"/>
                  </a:solidFill>
                </a:endParaRPr>
              </a:p>
            </p:txBody>
          </p:sp>
          <p:sp>
            <p:nvSpPr>
              <p:cNvPr id="10" name="左大括号 9"/>
              <p:cNvSpPr/>
              <p:nvPr/>
            </p:nvSpPr>
            <p:spPr>
              <a:xfrm>
                <a:off x="1690907" y="2289728"/>
                <a:ext cx="212518" cy="104694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grpSp>
          <p:nvGrpSpPr>
            <p:cNvPr id="22" name="组 21"/>
            <p:cNvGrpSpPr/>
            <p:nvPr/>
          </p:nvGrpSpPr>
          <p:grpSpPr>
            <a:xfrm>
              <a:off x="177747" y="3829990"/>
              <a:ext cx="8433769" cy="1870784"/>
              <a:chOff x="0" y="3829990"/>
              <a:chExt cx="8433769" cy="1870784"/>
            </a:xfrm>
          </p:grpSpPr>
          <p:sp>
            <p:nvSpPr>
              <p:cNvPr id="8" name="矩形 7"/>
              <p:cNvSpPr/>
              <p:nvPr/>
            </p:nvSpPr>
            <p:spPr>
              <a:xfrm>
                <a:off x="0" y="4368599"/>
                <a:ext cx="1992853" cy="400110"/>
              </a:xfrm>
              <a:prstGeom prst="rect">
                <a:avLst/>
              </a:prstGeom>
            </p:spPr>
            <p:txBody>
              <a:bodyPr wrap="none">
                <a:spAutoFit/>
              </a:bodyPr>
              <a:lstStyle/>
              <a:p>
                <a:pPr marL="285750" indent="-285750">
                  <a:buFont typeface="Wingdings" charset="2"/>
                  <a:buChar char="u"/>
                </a:pPr>
                <a:r>
                  <a:rPr lang="en-US" altLang="zh-CN" sz="2000" b="1" dirty="0" smtClean="0">
                    <a:solidFill>
                      <a:srgbClr val="D1282E"/>
                    </a:solidFill>
                    <a:latin typeface="Times New Roman"/>
                    <a:cs typeface="Times New Roman"/>
                  </a:rPr>
                  <a:t>FAST</a:t>
                </a:r>
                <a:r>
                  <a:rPr lang="zh-CN" altLang="en-US" sz="2000" b="1" dirty="0" smtClean="0">
                    <a:solidFill>
                      <a:srgbClr val="D1282E"/>
                    </a:solidFill>
                    <a:latin typeface="Times New Roman"/>
                    <a:cs typeface="Times New Roman"/>
                  </a:rPr>
                  <a:t> </a:t>
                </a:r>
                <a:r>
                  <a:rPr lang="en-US" altLang="zh-CN" sz="2000" b="1" dirty="0" smtClean="0">
                    <a:solidFill>
                      <a:srgbClr val="D1282E"/>
                    </a:solidFill>
                    <a:latin typeface="Times New Roman"/>
                    <a:cs typeface="Times New Roman"/>
                  </a:rPr>
                  <a:t>R</a:t>
                </a:r>
                <a:r>
                  <a:rPr lang="en-US" altLang="zh-CN" sz="2000" b="1" dirty="0" smtClean="0">
                    <a:solidFill>
                      <a:srgbClr val="D1282E"/>
                    </a:solidFill>
                    <a:latin typeface="Times New Roman"/>
                    <a:cs typeface="Times New Roman"/>
                  </a:rPr>
                  <a:t>-</a:t>
                </a:r>
                <a:r>
                  <a:rPr lang="en-US" altLang="zh-CN" sz="2000" b="1" dirty="0" smtClean="0">
                    <a:solidFill>
                      <a:srgbClr val="D1282E"/>
                    </a:solidFill>
                    <a:latin typeface="Times New Roman"/>
                    <a:cs typeface="Times New Roman"/>
                  </a:rPr>
                  <a:t>CNN</a:t>
                </a:r>
                <a:endParaRPr lang="en-US" altLang="zh-CN" sz="2000" b="1" dirty="0">
                  <a:solidFill>
                    <a:srgbClr val="D1282E"/>
                  </a:solidFill>
                  <a:latin typeface="Times New Roman"/>
                  <a:cs typeface="Times New Roman"/>
                </a:endParaRPr>
              </a:p>
            </p:txBody>
          </p:sp>
          <p:sp>
            <p:nvSpPr>
              <p:cNvPr id="12" name="矩形 11"/>
              <p:cNvSpPr/>
              <p:nvPr/>
            </p:nvSpPr>
            <p:spPr>
              <a:xfrm>
                <a:off x="2170600" y="3829990"/>
                <a:ext cx="6211867" cy="1477328"/>
              </a:xfrm>
              <a:prstGeom prst="rect">
                <a:avLst/>
              </a:prstGeom>
            </p:spPr>
            <p:txBody>
              <a:bodyPr wrap="square">
                <a:spAutoFit/>
              </a:bodyPr>
              <a:lstStyle/>
              <a:p>
                <a:pPr marL="342900" indent="-342900">
                  <a:buFont typeface="+mj-lt"/>
                  <a:buAutoNum type="arabicPeriod"/>
                </a:pPr>
                <a:r>
                  <a:rPr lang="zh-CN" altLang="en-US" dirty="0"/>
                  <a:t>选择性搜索（</a:t>
                </a:r>
                <a:r>
                  <a:rPr lang="en-US" altLang="zh-CN" dirty="0"/>
                  <a:t>1000~2000</a:t>
                </a:r>
                <a:r>
                  <a:rPr lang="zh-CN" altLang="en-US" dirty="0"/>
                  <a:t> </a:t>
                </a:r>
                <a:r>
                  <a:rPr lang="en-US" altLang="zh-CN" dirty="0"/>
                  <a:t>proposal</a:t>
                </a:r>
                <a:r>
                  <a:rPr lang="zh-CN" altLang="en-US" dirty="0"/>
                  <a:t> </a:t>
                </a:r>
                <a:r>
                  <a:rPr lang="en-US" altLang="zh-CN" dirty="0"/>
                  <a:t>regions</a:t>
                </a:r>
                <a:r>
                  <a:rPr lang="zh-CN" altLang="en-US" dirty="0"/>
                  <a:t>）</a:t>
                </a:r>
                <a:endParaRPr lang="en-US" altLang="zh-CN" dirty="0">
                  <a:solidFill>
                    <a:srgbClr val="D1282E"/>
                  </a:solidFill>
                </a:endParaRPr>
              </a:p>
              <a:p>
                <a:pPr marL="342900" indent="-342900">
                  <a:buFont typeface="+mj-lt"/>
                  <a:buAutoNum type="arabicPeriod"/>
                </a:pPr>
                <a:r>
                  <a:rPr lang="zh-CN" altLang="en-US" dirty="0" smtClean="0"/>
                  <a:t>对整张图片输进</a:t>
                </a:r>
                <a:r>
                  <a:rPr lang="en-US" altLang="zh-CN" dirty="0"/>
                  <a:t>CNN</a:t>
                </a:r>
                <a:r>
                  <a:rPr lang="zh-CN" altLang="en-US" dirty="0"/>
                  <a:t>，得到</a:t>
                </a:r>
                <a:r>
                  <a:rPr lang="en-US" altLang="zh-CN" dirty="0"/>
                  <a:t>feature </a:t>
                </a:r>
                <a:r>
                  <a:rPr lang="en-US" altLang="zh-CN" dirty="0" smtClean="0"/>
                  <a:t>map</a:t>
                </a:r>
              </a:p>
              <a:p>
                <a:pPr marL="342900" indent="-342900">
                  <a:buFont typeface="+mj-lt"/>
                  <a:buAutoNum type="arabicPeriod"/>
                </a:pPr>
                <a:r>
                  <a:rPr lang="zh-CN" altLang="en-US" dirty="0" smtClean="0"/>
                  <a:t>共享</a:t>
                </a:r>
                <a:r>
                  <a:rPr lang="en-US" altLang="zh-CN" dirty="0" smtClean="0"/>
                  <a:t>feature</a:t>
                </a:r>
                <a:r>
                  <a:rPr lang="zh-CN" altLang="en-US" dirty="0" smtClean="0"/>
                  <a:t> </a:t>
                </a:r>
                <a:r>
                  <a:rPr lang="en-US" altLang="zh-CN" dirty="0" smtClean="0"/>
                  <a:t>map</a:t>
                </a:r>
                <a:r>
                  <a:rPr lang="zh-CN" altLang="en-US" dirty="0" smtClean="0"/>
                  <a:t>，</a:t>
                </a:r>
                <a:r>
                  <a:rPr lang="zh-CN" altLang="en-US" dirty="0"/>
                  <a:t>从 </a:t>
                </a:r>
                <a:r>
                  <a:rPr lang="en-US" altLang="zh-CN" dirty="0"/>
                  <a:t>CNN </a:t>
                </a:r>
                <a:r>
                  <a:rPr lang="zh-CN" altLang="en-US" dirty="0"/>
                  <a:t>的特征映射选择相应的区域来获取每个区域的 </a:t>
                </a:r>
                <a:r>
                  <a:rPr lang="en-US" altLang="zh-CN" dirty="0"/>
                  <a:t>CNN </a:t>
                </a:r>
                <a:r>
                  <a:rPr lang="zh-CN" altLang="en-US" dirty="0"/>
                  <a:t>特</a:t>
                </a:r>
                <a:r>
                  <a:rPr lang="zh-CN" altLang="en-US" dirty="0" smtClean="0"/>
                  <a:t>征</a:t>
                </a:r>
                <a:endParaRPr lang="en-US" altLang="zh-CN" dirty="0" smtClean="0"/>
              </a:p>
              <a:p>
                <a:pPr marL="342900" indent="-342900">
                  <a:buFont typeface="+mj-lt"/>
                  <a:buAutoNum type="arabicPeriod"/>
                </a:pPr>
                <a:r>
                  <a:rPr lang="zh-CN" altLang="en-US" dirty="0" smtClean="0"/>
                  <a:t>分类器和回归器合并为一个网络，联合训练</a:t>
                </a:r>
                <a:endParaRPr lang="en-US" altLang="zh-CN" dirty="0"/>
              </a:p>
            </p:txBody>
          </p:sp>
          <p:sp>
            <p:nvSpPr>
              <p:cNvPr id="16" name="矩形 15"/>
              <p:cNvSpPr/>
              <p:nvPr/>
            </p:nvSpPr>
            <p:spPr>
              <a:xfrm>
                <a:off x="1992853" y="5331442"/>
                <a:ext cx="6440916" cy="369332"/>
              </a:xfrm>
              <a:prstGeom prst="rect">
                <a:avLst/>
              </a:prstGeom>
            </p:spPr>
            <p:txBody>
              <a:bodyPr wrap="square">
                <a:spAutoFit/>
              </a:bodyPr>
              <a:lstStyle/>
              <a:p>
                <a:r>
                  <a:rPr lang="zh-CN" altLang="en-US" dirty="0" smtClean="0">
                    <a:solidFill>
                      <a:srgbClr val="D1282E"/>
                    </a:solidFill>
                  </a:rPr>
                  <a:t>缺点</a:t>
                </a:r>
                <a:r>
                  <a:rPr lang="zh-CN" altLang="zh-CN" dirty="0" smtClean="0">
                    <a:solidFill>
                      <a:srgbClr val="D1282E"/>
                    </a:solidFill>
                  </a:rPr>
                  <a:t>：</a:t>
                </a:r>
                <a:r>
                  <a:rPr lang="zh-CN" altLang="en-US" dirty="0" smtClean="0">
                    <a:solidFill>
                      <a:srgbClr val="D1282E"/>
                    </a:solidFill>
                  </a:rPr>
                  <a:t>选择性搜索导致的速度瓶颈</a:t>
                </a:r>
                <a:endParaRPr lang="zh-CN" altLang="en-US" dirty="0">
                  <a:solidFill>
                    <a:srgbClr val="D1282E"/>
                  </a:solidFill>
                </a:endParaRPr>
              </a:p>
            </p:txBody>
          </p:sp>
          <p:sp>
            <p:nvSpPr>
              <p:cNvPr id="17" name="左大括号 16"/>
              <p:cNvSpPr/>
              <p:nvPr/>
            </p:nvSpPr>
            <p:spPr>
              <a:xfrm>
                <a:off x="1949566" y="4057669"/>
                <a:ext cx="212518" cy="104694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sp>
          <p:nvSpPr>
            <p:cNvPr id="21" name="矩形 20"/>
            <p:cNvSpPr/>
            <p:nvPr/>
          </p:nvSpPr>
          <p:spPr>
            <a:xfrm>
              <a:off x="160090" y="6023629"/>
              <a:ext cx="2351926" cy="400110"/>
            </a:xfrm>
            <a:prstGeom prst="rect">
              <a:avLst/>
            </a:prstGeom>
          </p:spPr>
          <p:txBody>
            <a:bodyPr wrap="none">
              <a:spAutoFit/>
            </a:bodyPr>
            <a:lstStyle/>
            <a:p>
              <a:pPr marL="285750" indent="-285750">
                <a:buFont typeface="Wingdings" charset="2"/>
                <a:buChar char="u"/>
              </a:pPr>
              <a:r>
                <a:rPr lang="en-US" altLang="zh-CN" sz="2000" b="1" dirty="0" smtClean="0">
                  <a:solidFill>
                    <a:srgbClr val="D1282E"/>
                  </a:solidFill>
                  <a:latin typeface="Times New Roman"/>
                  <a:cs typeface="Times New Roman"/>
                </a:rPr>
                <a:t>FAST</a:t>
              </a:r>
              <a:r>
                <a:rPr lang="en-US" altLang="zh-CN" sz="2000" b="1" dirty="0" smtClean="0">
                  <a:solidFill>
                    <a:srgbClr val="D1282E"/>
                  </a:solidFill>
                  <a:latin typeface="Times New Roman"/>
                  <a:cs typeface="Times New Roman"/>
                </a:rPr>
                <a:t>ER</a:t>
              </a:r>
              <a:r>
                <a:rPr lang="zh-CN" altLang="en-US" sz="2000" b="1" dirty="0" smtClean="0">
                  <a:solidFill>
                    <a:srgbClr val="D1282E"/>
                  </a:solidFill>
                  <a:latin typeface="Times New Roman"/>
                  <a:cs typeface="Times New Roman"/>
                </a:rPr>
                <a:t> </a:t>
              </a:r>
              <a:r>
                <a:rPr lang="en-US" altLang="zh-CN" sz="2000" b="1" dirty="0" smtClean="0">
                  <a:solidFill>
                    <a:srgbClr val="D1282E"/>
                  </a:solidFill>
                  <a:latin typeface="Times New Roman"/>
                  <a:cs typeface="Times New Roman"/>
                </a:rPr>
                <a:t>R</a:t>
              </a:r>
              <a:r>
                <a:rPr lang="en-US" altLang="zh-CN" sz="2000" b="1" dirty="0" smtClean="0">
                  <a:solidFill>
                    <a:srgbClr val="D1282E"/>
                  </a:solidFill>
                  <a:latin typeface="Times New Roman"/>
                  <a:cs typeface="Times New Roman"/>
                </a:rPr>
                <a:t>-</a:t>
              </a:r>
              <a:r>
                <a:rPr lang="en-US" altLang="zh-CN" sz="2000" b="1" dirty="0" smtClean="0">
                  <a:solidFill>
                    <a:srgbClr val="D1282E"/>
                  </a:solidFill>
                  <a:latin typeface="Times New Roman"/>
                  <a:cs typeface="Times New Roman"/>
                </a:rPr>
                <a:t>CNN</a:t>
              </a:r>
              <a:endParaRPr lang="en-US" altLang="zh-CN" sz="2000" b="1" dirty="0">
                <a:solidFill>
                  <a:srgbClr val="D1282E"/>
                </a:solidFill>
                <a:latin typeface="Times New Roman"/>
                <a:cs typeface="Times New Roman"/>
              </a:endParaRPr>
            </a:p>
          </p:txBody>
        </p:sp>
        <p:sp>
          <p:nvSpPr>
            <p:cNvPr id="23" name="下箭头 22"/>
            <p:cNvSpPr/>
            <p:nvPr/>
          </p:nvSpPr>
          <p:spPr>
            <a:xfrm>
              <a:off x="965821" y="3237819"/>
              <a:ext cx="196741" cy="74829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a:p>
          </p:txBody>
        </p:sp>
        <p:sp>
          <p:nvSpPr>
            <p:cNvPr id="24" name="下箭头 23"/>
            <p:cNvSpPr/>
            <p:nvPr/>
          </p:nvSpPr>
          <p:spPr>
            <a:xfrm>
              <a:off x="947935" y="5050944"/>
              <a:ext cx="196741" cy="68528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a:p>
          </p:txBody>
        </p:sp>
        <p:sp>
          <p:nvSpPr>
            <p:cNvPr id="25" name="文本框 24"/>
            <p:cNvSpPr txBox="1"/>
            <p:nvPr/>
          </p:nvSpPr>
          <p:spPr>
            <a:xfrm>
              <a:off x="2796078" y="5886726"/>
              <a:ext cx="2057023" cy="646331"/>
            </a:xfrm>
            <a:prstGeom prst="rect">
              <a:avLst/>
            </a:prstGeom>
            <a:noFill/>
          </p:spPr>
          <p:txBody>
            <a:bodyPr wrap="none" rtlCol="0">
              <a:spAutoFit/>
            </a:bodyPr>
            <a:lstStyle/>
            <a:p>
              <a:r>
                <a:rPr kumimoji="1" lang="en-US" altLang="zh-CN" dirty="0" smtClean="0"/>
                <a:t>RPN</a:t>
              </a:r>
              <a:r>
                <a:rPr kumimoji="1" lang="zh-CN" altLang="en-US" dirty="0" smtClean="0"/>
                <a:t>解决速度瓶颈</a:t>
              </a:r>
              <a:endParaRPr kumimoji="1" lang="en-US" altLang="zh-CN" dirty="0" smtClean="0"/>
            </a:p>
            <a:p>
              <a:r>
                <a:rPr kumimoji="1" lang="zh-CN" altLang="en-US" dirty="0" smtClean="0"/>
                <a:t>完整单一的网络</a:t>
              </a:r>
              <a:endParaRPr kumimoji="1" lang="zh-CN" altLang="en-US" dirty="0"/>
            </a:p>
          </p:txBody>
        </p:sp>
        <p:sp>
          <p:nvSpPr>
            <p:cNvPr id="26" name="左大括号 25"/>
            <p:cNvSpPr/>
            <p:nvPr/>
          </p:nvSpPr>
          <p:spPr>
            <a:xfrm>
              <a:off x="2547788" y="5867430"/>
              <a:ext cx="212518" cy="66562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97182575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6259" y="364577"/>
            <a:ext cx="3539150"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框架</a:t>
            </a:r>
            <a:endParaRPr kumimoji="1" lang="en-US" altLang="zh-CN" sz="3200" b="1" dirty="0" smtClean="0">
              <a:solidFill>
                <a:schemeClr val="tx2"/>
              </a:solidFill>
              <a:latin typeface="Times New Roman"/>
              <a:cs typeface="Times New Roman"/>
            </a:endParaRPr>
          </a:p>
        </p:txBody>
      </p:sp>
      <p:sp>
        <p:nvSpPr>
          <p:cNvPr id="10" name="文本框 9"/>
          <p:cNvSpPr txBox="1"/>
          <p:nvPr/>
        </p:nvSpPr>
        <p:spPr>
          <a:xfrm>
            <a:off x="1596114" y="5529192"/>
            <a:ext cx="1201463" cy="984885"/>
          </a:xfrm>
          <a:prstGeom prst="rect">
            <a:avLst/>
          </a:prstGeom>
          <a:noFill/>
        </p:spPr>
        <p:txBody>
          <a:bodyPr wrap="square" rtlCol="0">
            <a:spAutoFit/>
          </a:bodyPr>
          <a:lstStyle/>
          <a:p>
            <a:endParaRPr kumimoji="1" lang="en-US" altLang="zh-CN" dirty="0"/>
          </a:p>
          <a:p>
            <a:r>
              <a:rPr kumimoji="1" lang="zh-CN" altLang="en-US" sz="2000" dirty="0" smtClean="0"/>
              <a:t>一张图片</a:t>
            </a:r>
            <a:endParaRPr kumimoji="1" lang="en-US" altLang="zh-CN" sz="2000" dirty="0" smtClean="0"/>
          </a:p>
          <a:p>
            <a:endParaRPr kumimoji="1" lang="en-US" altLang="zh-CN" sz="2000" dirty="0" smtClean="0">
              <a:solidFill>
                <a:srgbClr val="000000"/>
              </a:solidFill>
            </a:endParaRPr>
          </a:p>
        </p:txBody>
      </p:sp>
      <p:sp>
        <p:nvSpPr>
          <p:cNvPr id="13" name="矩形 12"/>
          <p:cNvSpPr/>
          <p:nvPr/>
        </p:nvSpPr>
        <p:spPr>
          <a:xfrm>
            <a:off x="758620" y="1314219"/>
            <a:ext cx="3515159" cy="1938992"/>
          </a:xfrm>
          <a:prstGeom prst="rect">
            <a:avLst/>
          </a:prstGeom>
        </p:spPr>
        <p:txBody>
          <a:bodyPr wrap="square">
            <a:spAutoFit/>
          </a:bodyPr>
          <a:lstStyle/>
          <a:p>
            <a:endParaRPr kumimoji="1" lang="en-US" altLang="zh-CN" sz="2000" dirty="0">
              <a:solidFill>
                <a:srgbClr val="000000"/>
              </a:solidFill>
            </a:endParaRPr>
          </a:p>
          <a:p>
            <a:pPr marL="285750" indent="-285750">
              <a:buFont typeface="Arial"/>
              <a:buChar char="•"/>
            </a:pPr>
            <a:r>
              <a:rPr kumimoji="1" lang="zh-CN" altLang="en-US" sz="2000" dirty="0">
                <a:solidFill>
                  <a:srgbClr val="000000"/>
                </a:solidFill>
              </a:rPr>
              <a:t>一个边</a:t>
            </a:r>
            <a:r>
              <a:rPr kumimoji="1" lang="zh-CN" altLang="en-US" sz="2000" dirty="0" smtClean="0">
                <a:solidFill>
                  <a:srgbClr val="000000"/>
                </a:solidFill>
              </a:rPr>
              <a:t>框列表</a:t>
            </a:r>
            <a:endParaRPr kumimoji="1" lang="en-US" altLang="zh-CN" sz="2000" dirty="0" smtClean="0">
              <a:solidFill>
                <a:srgbClr val="000000"/>
              </a:solidFill>
            </a:endParaRPr>
          </a:p>
          <a:p>
            <a:endParaRPr kumimoji="1" lang="en-US" altLang="zh-CN" sz="2000" dirty="0">
              <a:solidFill>
                <a:srgbClr val="000000"/>
              </a:solidFill>
            </a:endParaRPr>
          </a:p>
          <a:p>
            <a:pPr marL="285750" indent="-285750">
              <a:buFont typeface="Arial"/>
              <a:buChar char="•"/>
            </a:pPr>
            <a:r>
              <a:rPr kumimoji="1" lang="zh-CN" altLang="en-US" sz="2000" dirty="0">
                <a:solidFill>
                  <a:srgbClr val="000000"/>
                </a:solidFill>
              </a:rPr>
              <a:t>每个边框对应</a:t>
            </a:r>
            <a:r>
              <a:rPr kumimoji="1" lang="zh-CN" altLang="en-US" sz="2000" dirty="0" smtClean="0">
                <a:solidFill>
                  <a:srgbClr val="000000"/>
                </a:solidFill>
              </a:rPr>
              <a:t>的标签</a:t>
            </a:r>
            <a:endParaRPr kumimoji="1" lang="en-US" altLang="zh-CN" sz="2000" dirty="0" smtClean="0">
              <a:solidFill>
                <a:srgbClr val="000000"/>
              </a:solidFill>
            </a:endParaRPr>
          </a:p>
          <a:p>
            <a:endParaRPr kumimoji="1" lang="en-US" altLang="zh-CN" sz="2000" dirty="0">
              <a:solidFill>
                <a:srgbClr val="000000"/>
              </a:solidFill>
            </a:endParaRPr>
          </a:p>
          <a:p>
            <a:pPr marL="285750" indent="-285750">
              <a:buFont typeface="Arial"/>
              <a:buChar char="•"/>
            </a:pPr>
            <a:r>
              <a:rPr kumimoji="1" lang="zh-CN" altLang="en-US" sz="2000" dirty="0" smtClean="0">
                <a:solidFill>
                  <a:srgbClr val="000000"/>
                </a:solidFill>
              </a:rPr>
              <a:t>每对边框及标签对应</a:t>
            </a:r>
            <a:r>
              <a:rPr kumimoji="1" lang="zh-CN" altLang="en-US" sz="2000" dirty="0">
                <a:solidFill>
                  <a:srgbClr val="000000"/>
                </a:solidFill>
              </a:rPr>
              <a:t>的概率</a:t>
            </a:r>
          </a:p>
        </p:txBody>
      </p:sp>
      <p:grpSp>
        <p:nvGrpSpPr>
          <p:cNvPr id="2" name="组 1"/>
          <p:cNvGrpSpPr/>
          <p:nvPr/>
        </p:nvGrpSpPr>
        <p:grpSpPr>
          <a:xfrm>
            <a:off x="4273779" y="608793"/>
            <a:ext cx="3992008" cy="5908828"/>
            <a:chOff x="4273779" y="608793"/>
            <a:chExt cx="3992008" cy="5908828"/>
          </a:xfrm>
        </p:grpSpPr>
        <p:pic>
          <p:nvPicPr>
            <p:cNvPr id="7" name="图片 6" descr="he2-2577031-larg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779" y="2451229"/>
              <a:ext cx="3992008" cy="4066392"/>
            </a:xfrm>
            <a:prstGeom prst="rect">
              <a:avLst/>
            </a:prstGeom>
          </p:spPr>
        </p:pic>
        <p:pic>
          <p:nvPicPr>
            <p:cNvPr id="17" name="图片 16" descr="屏幕快照 2018-03-21 下午10.55.3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9426" y="608793"/>
              <a:ext cx="2215202" cy="1616783"/>
            </a:xfrm>
            <a:prstGeom prst="rect">
              <a:avLst/>
            </a:prstGeom>
          </p:spPr>
        </p:pic>
      </p:grpSp>
      <p:sp>
        <p:nvSpPr>
          <p:cNvPr id="19" name="上箭头 18"/>
          <p:cNvSpPr/>
          <p:nvPr/>
        </p:nvSpPr>
        <p:spPr>
          <a:xfrm>
            <a:off x="2042487" y="3947051"/>
            <a:ext cx="291786" cy="1029666"/>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461877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6259" y="364577"/>
            <a:ext cx="3539150"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框架</a:t>
            </a:r>
            <a:endParaRPr kumimoji="1" lang="en-US" altLang="zh-CN" sz="3200" b="1" dirty="0" smtClean="0">
              <a:solidFill>
                <a:schemeClr val="tx2"/>
              </a:solidFill>
              <a:latin typeface="Times New Roman"/>
              <a:cs typeface="Times New Roman"/>
            </a:endParaRPr>
          </a:p>
        </p:txBody>
      </p:sp>
      <p:sp>
        <p:nvSpPr>
          <p:cNvPr id="10" name="文本框 9"/>
          <p:cNvSpPr txBox="1"/>
          <p:nvPr/>
        </p:nvSpPr>
        <p:spPr>
          <a:xfrm>
            <a:off x="446259" y="1443442"/>
            <a:ext cx="1710725"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基础网络</a:t>
            </a:r>
            <a:endParaRPr kumimoji="1" lang="zh-CN" altLang="en-US" sz="2400" dirty="0">
              <a:solidFill>
                <a:srgbClr val="000000"/>
              </a:solidFill>
            </a:endParaRPr>
          </a:p>
        </p:txBody>
      </p:sp>
      <p:grpSp>
        <p:nvGrpSpPr>
          <p:cNvPr id="9" name="组 8"/>
          <p:cNvGrpSpPr/>
          <p:nvPr/>
        </p:nvGrpSpPr>
        <p:grpSpPr>
          <a:xfrm>
            <a:off x="4292538" y="482991"/>
            <a:ext cx="4381833" cy="6205234"/>
            <a:chOff x="4291665" y="608793"/>
            <a:chExt cx="3992008" cy="5908828"/>
          </a:xfrm>
        </p:grpSpPr>
        <p:pic>
          <p:nvPicPr>
            <p:cNvPr id="11" name="图片 10" descr="he2-2577031-larg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665" y="2451229"/>
              <a:ext cx="3992008" cy="4066392"/>
            </a:xfrm>
            <a:prstGeom prst="rect">
              <a:avLst/>
            </a:prstGeom>
          </p:spPr>
        </p:pic>
        <p:pic>
          <p:nvPicPr>
            <p:cNvPr id="12" name="图片 11" descr="屏幕快照 2018-03-21 下午10.55.3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9426" y="608793"/>
              <a:ext cx="2215202" cy="1616783"/>
            </a:xfrm>
            <a:prstGeom prst="rect">
              <a:avLst/>
            </a:prstGeom>
          </p:spPr>
        </p:pic>
      </p:grpSp>
      <p:sp>
        <p:nvSpPr>
          <p:cNvPr id="8" name="椭圆 7"/>
          <p:cNvSpPr/>
          <p:nvPr/>
        </p:nvSpPr>
        <p:spPr>
          <a:xfrm rot="21398876">
            <a:off x="5813715" y="4786194"/>
            <a:ext cx="2050081" cy="1926081"/>
          </a:xfrm>
          <a:prstGeom prst="ellipse">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750321" y="2134177"/>
            <a:ext cx="2339365" cy="923330"/>
          </a:xfrm>
          <a:prstGeom prst="rect">
            <a:avLst/>
          </a:prstGeom>
          <a:noFill/>
        </p:spPr>
        <p:txBody>
          <a:bodyPr wrap="none" rtlCol="0">
            <a:spAutoFit/>
          </a:bodyPr>
          <a:lstStyle/>
          <a:p>
            <a:r>
              <a:rPr kumimoji="1" lang="en-US" altLang="zh-CN" dirty="0" smtClean="0"/>
              <a:t>ZF</a:t>
            </a:r>
            <a:r>
              <a:rPr kumimoji="1" lang="zh-CN" altLang="zh-CN" dirty="0" smtClean="0"/>
              <a:t>,</a:t>
            </a:r>
            <a:r>
              <a:rPr kumimoji="1" lang="zh-CN" altLang="en-US" dirty="0" smtClean="0"/>
              <a:t> </a:t>
            </a:r>
            <a:r>
              <a:rPr kumimoji="1" lang="en-US" altLang="zh-CN" dirty="0" smtClean="0"/>
              <a:t>VGG,</a:t>
            </a:r>
            <a:r>
              <a:rPr kumimoji="1" lang="zh-CN" altLang="en-US" dirty="0" smtClean="0"/>
              <a:t> </a:t>
            </a:r>
            <a:r>
              <a:rPr kumimoji="1" lang="en-US" altLang="zh-CN" dirty="0" err="1" smtClean="0"/>
              <a:t>ResNet</a:t>
            </a:r>
            <a:r>
              <a:rPr kumimoji="1" lang="en-US" altLang="zh-CN" dirty="0" smtClean="0"/>
              <a:t>…</a:t>
            </a:r>
          </a:p>
          <a:p>
            <a:endParaRPr kumimoji="1" lang="en-US" altLang="zh-CN" dirty="0"/>
          </a:p>
          <a:p>
            <a:endParaRPr kumimoji="1" lang="zh-CN" altLang="en-US" dirty="0"/>
          </a:p>
        </p:txBody>
      </p:sp>
      <p:sp>
        <p:nvSpPr>
          <p:cNvPr id="15" name="文本框 14"/>
          <p:cNvSpPr txBox="1"/>
          <p:nvPr/>
        </p:nvSpPr>
        <p:spPr>
          <a:xfrm>
            <a:off x="519731" y="4584802"/>
            <a:ext cx="3274505" cy="1518877"/>
          </a:xfrm>
          <a:prstGeom prst="rect">
            <a:avLst/>
          </a:prstGeom>
          <a:noFill/>
        </p:spPr>
        <p:txBody>
          <a:bodyPr wrap="square" rtlCol="0">
            <a:spAutoFit/>
          </a:bodyPr>
          <a:lstStyle/>
          <a:p>
            <a:pPr>
              <a:lnSpc>
                <a:spcPct val="130000"/>
              </a:lnSpc>
            </a:pPr>
            <a:r>
              <a:rPr kumimoji="1" lang="zh-CN" altLang="en-US" dirty="0"/>
              <a:t>使用在图片分类任务 </a:t>
            </a:r>
            <a:r>
              <a:rPr kumimoji="1" lang="en-US" altLang="zh-CN" dirty="0"/>
              <a:t>(</a:t>
            </a:r>
            <a:r>
              <a:rPr kumimoji="1" lang="zh-CN" altLang="en-US" dirty="0"/>
              <a:t>例如，</a:t>
            </a:r>
            <a:r>
              <a:rPr kumimoji="1" lang="en-US" altLang="zh-CN" dirty="0" err="1"/>
              <a:t>ImageNet</a:t>
            </a:r>
            <a:r>
              <a:rPr kumimoji="1" lang="en-US" altLang="zh-CN" dirty="0"/>
              <a:t>) </a:t>
            </a:r>
            <a:r>
              <a:rPr kumimoji="1" lang="zh-CN" altLang="en-US" dirty="0"/>
              <a:t>上预训练好的卷积神经网络，使用该网络得</a:t>
            </a:r>
            <a:r>
              <a:rPr kumimoji="1" lang="zh-CN" altLang="en-US" dirty="0" smtClean="0"/>
              <a:t>到的中间层特征图</a:t>
            </a:r>
            <a:r>
              <a:rPr kumimoji="1" lang="zh-CN" altLang="zh-CN" dirty="0" smtClean="0"/>
              <a:t>（</a:t>
            </a:r>
            <a:r>
              <a:rPr kumimoji="1" lang="en-US" altLang="zh-CN" dirty="0" smtClean="0"/>
              <a:t>feature</a:t>
            </a:r>
            <a:r>
              <a:rPr kumimoji="1" lang="zh-CN" altLang="en-US" dirty="0" smtClean="0"/>
              <a:t> </a:t>
            </a:r>
            <a:r>
              <a:rPr kumimoji="1" lang="en-US" altLang="zh-CN" dirty="0" smtClean="0"/>
              <a:t>map</a:t>
            </a:r>
            <a:r>
              <a:rPr kumimoji="1" lang="zh-CN" altLang="en-US" dirty="0" smtClean="0"/>
              <a:t>）。</a:t>
            </a:r>
            <a:endParaRPr kumimoji="1" lang="zh-CN" altLang="en-US" dirty="0"/>
          </a:p>
        </p:txBody>
      </p:sp>
      <p:pic>
        <p:nvPicPr>
          <p:cNvPr id="16" name="图片 15" descr="屏幕快照 2018-03-22 上午9.36.4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224" y="2682536"/>
            <a:ext cx="2840732" cy="1777050"/>
          </a:xfrm>
          <a:prstGeom prst="rect">
            <a:avLst/>
          </a:prstGeom>
        </p:spPr>
      </p:pic>
    </p:spTree>
    <p:extLst>
      <p:ext uri="{BB962C8B-B14F-4D97-AF65-F5344CB8AC3E}">
        <p14:creationId xmlns:p14="http://schemas.microsoft.com/office/powerpoint/2010/main" val="36329257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1285894"/>
            <a:ext cx="3403496" cy="461665"/>
          </a:xfrm>
          <a:prstGeom prst="rect">
            <a:avLst/>
          </a:prstGeom>
          <a:noFill/>
        </p:spPr>
        <p:txBody>
          <a:bodyPr wrap="none" rtlCol="0">
            <a:spAutoFit/>
          </a:bodyPr>
          <a:lstStyle/>
          <a:p>
            <a:pPr marL="285750" indent="-285750">
              <a:buFont typeface="Wingdings" charset="2"/>
              <a:buChar char="Ø"/>
            </a:pPr>
            <a:r>
              <a:rPr kumimoji="1" lang="en-US" altLang="zh-CN" sz="2400" dirty="0" smtClean="0">
                <a:solidFill>
                  <a:srgbClr val="000000"/>
                </a:solidFill>
              </a:rPr>
              <a:t>RPN</a:t>
            </a:r>
            <a:r>
              <a:rPr kumimoji="1" lang="zh-CN" altLang="en-US" sz="2400" dirty="0" smtClean="0">
                <a:solidFill>
                  <a:srgbClr val="000000"/>
                </a:solidFill>
              </a:rPr>
              <a:t>（区域建议网络）</a:t>
            </a:r>
            <a:endParaRPr kumimoji="1" lang="zh-CN" altLang="en-US" sz="2400" dirty="0">
              <a:solidFill>
                <a:srgbClr val="000000"/>
              </a:solidFill>
            </a:endParaRPr>
          </a:p>
        </p:txBody>
      </p:sp>
      <p:sp>
        <p:nvSpPr>
          <p:cNvPr id="6" name="文本框 5"/>
          <p:cNvSpPr txBox="1"/>
          <p:nvPr/>
        </p:nvSpPr>
        <p:spPr>
          <a:xfrm>
            <a:off x="446259" y="364577"/>
            <a:ext cx="3539150"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框架</a:t>
            </a:r>
            <a:endParaRPr kumimoji="1" lang="en-US" altLang="zh-CN" sz="3200" b="1" dirty="0" smtClean="0">
              <a:solidFill>
                <a:schemeClr val="tx2"/>
              </a:solidFill>
              <a:latin typeface="Times New Roman"/>
              <a:cs typeface="Times New Roman"/>
            </a:endParaRPr>
          </a:p>
        </p:txBody>
      </p:sp>
      <p:grpSp>
        <p:nvGrpSpPr>
          <p:cNvPr id="9" name="组 8"/>
          <p:cNvGrpSpPr/>
          <p:nvPr/>
        </p:nvGrpSpPr>
        <p:grpSpPr>
          <a:xfrm>
            <a:off x="4561570" y="822871"/>
            <a:ext cx="4002418" cy="5850206"/>
            <a:chOff x="4291665" y="608793"/>
            <a:chExt cx="3992008" cy="5908828"/>
          </a:xfrm>
        </p:grpSpPr>
        <p:pic>
          <p:nvPicPr>
            <p:cNvPr id="11" name="图片 10" descr="he2-2577031-larg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665" y="2451229"/>
              <a:ext cx="3992008" cy="4066392"/>
            </a:xfrm>
            <a:prstGeom prst="rect">
              <a:avLst/>
            </a:prstGeom>
          </p:spPr>
        </p:pic>
        <p:pic>
          <p:nvPicPr>
            <p:cNvPr id="12" name="图片 11" descr="屏幕快照 2018-03-21 下午10.55.3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9426" y="608793"/>
              <a:ext cx="2215202" cy="1616783"/>
            </a:xfrm>
            <a:prstGeom prst="rect">
              <a:avLst/>
            </a:prstGeom>
          </p:spPr>
        </p:pic>
      </p:grpSp>
      <p:sp>
        <p:nvSpPr>
          <p:cNvPr id="8" name="椭圆 7"/>
          <p:cNvSpPr/>
          <p:nvPr/>
        </p:nvSpPr>
        <p:spPr>
          <a:xfrm rot="19908739">
            <a:off x="4504756" y="3187902"/>
            <a:ext cx="2193719" cy="2192087"/>
          </a:xfrm>
          <a:prstGeom prst="ellipse">
            <a:avLst/>
          </a:prstGeom>
          <a:noFill/>
          <a:ln w="285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622134" y="4032250"/>
            <a:ext cx="3363275" cy="2599173"/>
          </a:xfrm>
          <a:prstGeom prst="rect">
            <a:avLst/>
          </a:prstGeom>
          <a:noFill/>
        </p:spPr>
        <p:txBody>
          <a:bodyPr wrap="square" rtlCol="0">
            <a:spAutoFit/>
          </a:bodyPr>
          <a:lstStyle/>
          <a:p>
            <a:pPr>
              <a:lnSpc>
                <a:spcPct val="130000"/>
              </a:lnSpc>
            </a:pPr>
            <a:r>
              <a:rPr kumimoji="1" lang="en-US" altLang="zh-CN" dirty="0" smtClean="0"/>
              <a:t>RPN</a:t>
            </a:r>
            <a:r>
              <a:rPr kumimoji="1" lang="zh-CN" altLang="en-US" dirty="0" smtClean="0"/>
              <a:t>与</a:t>
            </a:r>
            <a:r>
              <a:rPr kumimoji="1" lang="en-US" altLang="zh-CN" dirty="0" smtClean="0"/>
              <a:t>Fast</a:t>
            </a:r>
            <a:r>
              <a:rPr kumimoji="1" lang="zh-CN" altLang="en-US" dirty="0" smtClean="0"/>
              <a:t> </a:t>
            </a:r>
            <a:r>
              <a:rPr kumimoji="1" lang="en-US" altLang="zh-CN" dirty="0" smtClean="0"/>
              <a:t>R-CNN</a:t>
            </a:r>
            <a:r>
              <a:rPr kumimoji="1" lang="zh-CN" altLang="en-US" dirty="0" smtClean="0"/>
              <a:t>共享基础网络中间层的卷积特征图；</a:t>
            </a:r>
            <a:endParaRPr kumimoji="1" lang="en-US" altLang="zh-CN" dirty="0" smtClean="0"/>
          </a:p>
          <a:p>
            <a:pPr>
              <a:lnSpc>
                <a:spcPct val="130000"/>
              </a:lnSpc>
            </a:pPr>
            <a:r>
              <a:rPr kumimoji="1" lang="en-US" altLang="zh-CN" dirty="0" smtClean="0"/>
              <a:t>RPN</a:t>
            </a:r>
            <a:r>
              <a:rPr kumimoji="1" lang="zh-CN" altLang="en-US" dirty="0" smtClean="0"/>
              <a:t>在图像上生成区域建议</a:t>
            </a:r>
            <a:r>
              <a:rPr kumimoji="1" lang="zh-CN" altLang="zh-CN" dirty="0" smtClean="0"/>
              <a:t>（</a:t>
            </a:r>
            <a:r>
              <a:rPr kumimoji="1" lang="en-US" altLang="zh-CN" dirty="0" smtClean="0"/>
              <a:t>region</a:t>
            </a:r>
            <a:r>
              <a:rPr kumimoji="1" lang="zh-CN" altLang="en-US" dirty="0" smtClean="0"/>
              <a:t> </a:t>
            </a:r>
            <a:r>
              <a:rPr kumimoji="1" lang="en-US" altLang="zh-CN" dirty="0" smtClean="0"/>
              <a:t>proposal</a:t>
            </a:r>
            <a:r>
              <a:rPr kumimoji="1" lang="zh-CN" altLang="en-US" dirty="0" smtClean="0"/>
              <a:t>），输出建议区域的位置坐标以及目标分数</a:t>
            </a:r>
            <a:r>
              <a:rPr kumimoji="1" lang="zh-CN" altLang="zh-CN" dirty="0" smtClean="0"/>
              <a:t>（</a:t>
            </a:r>
            <a:r>
              <a:rPr lang="en-US" altLang="zh-CN" dirty="0" err="1"/>
              <a:t>objectness</a:t>
            </a:r>
            <a:r>
              <a:rPr lang="en-US" altLang="zh-CN" dirty="0"/>
              <a:t> scores </a:t>
            </a:r>
            <a:r>
              <a:rPr kumimoji="1" lang="zh-CN" altLang="en-US" dirty="0" smtClean="0"/>
              <a:t>）</a:t>
            </a:r>
            <a:r>
              <a:rPr kumimoji="1" lang="zh-CN" altLang="zh-CN" dirty="0" smtClean="0"/>
              <a:t>。</a:t>
            </a:r>
            <a:endParaRPr kumimoji="1" lang="en-US" altLang="zh-CN" dirty="0" smtClean="0"/>
          </a:p>
          <a:p>
            <a:pPr>
              <a:lnSpc>
                <a:spcPct val="130000"/>
              </a:lnSpc>
            </a:pPr>
            <a:endParaRPr kumimoji="1" lang="zh-CN" altLang="en-US" dirty="0"/>
          </a:p>
        </p:txBody>
      </p:sp>
      <p:pic>
        <p:nvPicPr>
          <p:cNvPr id="3" name="图片 2" descr="屏幕快照 2018-03-22 上午9.40.37.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134" y="1951650"/>
            <a:ext cx="3456514" cy="1924126"/>
          </a:xfrm>
          <a:prstGeom prst="rect">
            <a:avLst/>
          </a:prstGeom>
        </p:spPr>
      </p:pic>
    </p:spTree>
    <p:extLst>
      <p:ext uri="{BB962C8B-B14F-4D97-AF65-F5344CB8AC3E}">
        <p14:creationId xmlns:p14="http://schemas.microsoft.com/office/powerpoint/2010/main" val="205515168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1285894"/>
            <a:ext cx="3403496" cy="461665"/>
          </a:xfrm>
          <a:prstGeom prst="rect">
            <a:avLst/>
          </a:prstGeom>
          <a:noFill/>
        </p:spPr>
        <p:txBody>
          <a:bodyPr wrap="none" rtlCol="0">
            <a:spAutoFit/>
          </a:bodyPr>
          <a:lstStyle/>
          <a:p>
            <a:pPr marL="285750" indent="-285750">
              <a:buFont typeface="Wingdings" charset="2"/>
              <a:buChar char="Ø"/>
            </a:pPr>
            <a:r>
              <a:rPr kumimoji="1" lang="en-US" altLang="zh-CN" sz="2400" dirty="0" smtClean="0">
                <a:solidFill>
                  <a:srgbClr val="000000"/>
                </a:solidFill>
              </a:rPr>
              <a:t>RPN</a:t>
            </a:r>
            <a:r>
              <a:rPr kumimoji="1" lang="zh-CN" altLang="en-US" sz="2400" dirty="0" smtClean="0">
                <a:solidFill>
                  <a:srgbClr val="000000"/>
                </a:solidFill>
              </a:rPr>
              <a:t>（区域建议网络）</a:t>
            </a:r>
            <a:endParaRPr kumimoji="1" lang="zh-CN" altLang="en-US" sz="2400" dirty="0">
              <a:solidFill>
                <a:srgbClr val="000000"/>
              </a:solidFill>
            </a:endParaRPr>
          </a:p>
        </p:txBody>
      </p:sp>
      <p:sp>
        <p:nvSpPr>
          <p:cNvPr id="6" name="文本框 5"/>
          <p:cNvSpPr txBox="1"/>
          <p:nvPr/>
        </p:nvSpPr>
        <p:spPr>
          <a:xfrm>
            <a:off x="446259" y="364577"/>
            <a:ext cx="3539150"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框架</a:t>
            </a:r>
            <a:endParaRPr kumimoji="1" lang="en-US" altLang="zh-CN" sz="3200" b="1" dirty="0" smtClean="0">
              <a:solidFill>
                <a:schemeClr val="tx2"/>
              </a:solidFill>
              <a:latin typeface="Times New Roman"/>
              <a:cs typeface="Times New Roman"/>
            </a:endParaRPr>
          </a:p>
        </p:txBody>
      </p:sp>
      <p:pic>
        <p:nvPicPr>
          <p:cNvPr id="5" name="图片 4" descr="he3-2577031-large.gif"/>
          <p:cNvPicPr>
            <a:picLocks noChangeAspect="1"/>
          </p:cNvPicPr>
          <p:nvPr/>
        </p:nvPicPr>
        <p:blipFill rotWithShape="1">
          <a:blip r:embed="rId3">
            <a:extLst>
              <a:ext uri="{28A0092B-C50C-407E-A947-70E740481C1C}">
                <a14:useLocalDpi xmlns:a14="http://schemas.microsoft.com/office/drawing/2010/main" val="0"/>
              </a:ext>
            </a:extLst>
          </a:blip>
          <a:srcRect r="41516"/>
          <a:stretch/>
        </p:blipFill>
        <p:spPr>
          <a:xfrm>
            <a:off x="804849" y="2259214"/>
            <a:ext cx="7567542" cy="4055423"/>
          </a:xfrm>
          <a:prstGeom prst="rect">
            <a:avLst/>
          </a:prstGeom>
        </p:spPr>
      </p:pic>
    </p:spTree>
    <p:extLst>
      <p:ext uri="{BB962C8B-B14F-4D97-AF65-F5344CB8AC3E}">
        <p14:creationId xmlns:p14="http://schemas.microsoft.com/office/powerpoint/2010/main" val="42120969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259" y="1285894"/>
            <a:ext cx="2621230" cy="461665"/>
          </a:xfrm>
          <a:prstGeom prst="rect">
            <a:avLst/>
          </a:prstGeom>
          <a:noFill/>
        </p:spPr>
        <p:txBody>
          <a:bodyPr wrap="none" rtlCol="0">
            <a:spAutoFit/>
          </a:bodyPr>
          <a:lstStyle/>
          <a:p>
            <a:pPr marL="285750" indent="-285750">
              <a:buFont typeface="Wingdings" charset="2"/>
              <a:buChar char="Ø"/>
            </a:pPr>
            <a:r>
              <a:rPr kumimoji="1" lang="zh-CN" altLang="en-US" sz="2400" dirty="0" smtClean="0">
                <a:solidFill>
                  <a:srgbClr val="000000"/>
                </a:solidFill>
              </a:rPr>
              <a:t>锚点（</a:t>
            </a:r>
            <a:r>
              <a:rPr kumimoji="1" lang="en-US" altLang="zh-CN" sz="2400" dirty="0" smtClean="0">
                <a:solidFill>
                  <a:srgbClr val="000000"/>
                </a:solidFill>
              </a:rPr>
              <a:t>anchors</a:t>
            </a:r>
            <a:r>
              <a:rPr kumimoji="1" lang="zh-CN" altLang="en-US" sz="2400" dirty="0" smtClean="0">
                <a:solidFill>
                  <a:srgbClr val="000000"/>
                </a:solidFill>
              </a:rPr>
              <a:t>）</a:t>
            </a:r>
            <a:endParaRPr kumimoji="1" lang="zh-CN" altLang="en-US" sz="2400" dirty="0">
              <a:solidFill>
                <a:srgbClr val="000000"/>
              </a:solidFill>
            </a:endParaRPr>
          </a:p>
        </p:txBody>
      </p:sp>
      <p:sp>
        <p:nvSpPr>
          <p:cNvPr id="6" name="文本框 5"/>
          <p:cNvSpPr txBox="1"/>
          <p:nvPr/>
        </p:nvSpPr>
        <p:spPr>
          <a:xfrm>
            <a:off x="446259" y="364577"/>
            <a:ext cx="3539150" cy="584776"/>
          </a:xfrm>
          <a:prstGeom prst="rect">
            <a:avLst/>
          </a:prstGeom>
          <a:noFill/>
        </p:spPr>
        <p:txBody>
          <a:bodyPr wrap="none" rtlCol="0">
            <a:spAutoFit/>
          </a:bodyPr>
          <a:lstStyle/>
          <a:p>
            <a:r>
              <a:rPr kumimoji="1" lang="en-US" altLang="zh-CN" sz="3200" b="1" dirty="0" smtClean="0">
                <a:solidFill>
                  <a:schemeClr val="tx2"/>
                </a:solidFill>
                <a:latin typeface="Times New Roman"/>
                <a:cs typeface="Times New Roman"/>
              </a:rPr>
              <a:t>Faster</a:t>
            </a:r>
            <a:r>
              <a:rPr kumimoji="1" lang="zh-CN" altLang="en-US" sz="3200" b="1" dirty="0" smtClean="0">
                <a:solidFill>
                  <a:schemeClr val="tx2"/>
                </a:solidFill>
                <a:latin typeface="Times New Roman"/>
                <a:cs typeface="Times New Roman"/>
              </a:rPr>
              <a:t> </a:t>
            </a:r>
            <a:r>
              <a:rPr kumimoji="1" lang="en-US" altLang="zh-CN" sz="3200" b="1" dirty="0" smtClean="0">
                <a:solidFill>
                  <a:schemeClr val="tx2"/>
                </a:solidFill>
                <a:latin typeface="Times New Roman"/>
                <a:cs typeface="Times New Roman"/>
              </a:rPr>
              <a:t>R-CNN</a:t>
            </a:r>
            <a:r>
              <a:rPr kumimoji="1" lang="zh-CN" altLang="en-US" sz="3200" b="1" dirty="0" smtClean="0">
                <a:solidFill>
                  <a:schemeClr val="tx2"/>
                </a:solidFill>
                <a:latin typeface="Times New Roman"/>
                <a:cs typeface="Times New Roman"/>
              </a:rPr>
              <a:t>框架</a:t>
            </a:r>
            <a:endParaRPr kumimoji="1" lang="en-US" altLang="zh-CN" sz="3200" b="1" dirty="0" smtClean="0">
              <a:solidFill>
                <a:schemeClr val="tx2"/>
              </a:solidFill>
              <a:latin typeface="Times New Roman"/>
              <a:cs typeface="Times New Roman"/>
            </a:endParaRPr>
          </a:p>
        </p:txBody>
      </p:sp>
      <p:pic>
        <p:nvPicPr>
          <p:cNvPr id="2" name="图片 1" descr="640 (1).jpeg"/>
          <p:cNvPicPr>
            <a:picLocks noChangeAspect="1"/>
          </p:cNvPicPr>
          <p:nvPr/>
        </p:nvPicPr>
        <p:blipFill rotWithShape="1">
          <a:blip r:embed="rId3">
            <a:extLst>
              <a:ext uri="{28A0092B-C50C-407E-A947-70E740481C1C}">
                <a14:useLocalDpi xmlns:a14="http://schemas.microsoft.com/office/drawing/2010/main" val="0"/>
              </a:ext>
            </a:extLst>
          </a:blip>
          <a:srcRect r="42886"/>
          <a:stretch/>
        </p:blipFill>
        <p:spPr>
          <a:xfrm>
            <a:off x="2055962" y="3312159"/>
            <a:ext cx="4954304" cy="3252911"/>
          </a:xfrm>
          <a:prstGeom prst="rect">
            <a:avLst/>
          </a:prstGeom>
        </p:spPr>
      </p:pic>
      <p:sp>
        <p:nvSpPr>
          <p:cNvPr id="9" name="文本框 8"/>
          <p:cNvSpPr txBox="1"/>
          <p:nvPr/>
        </p:nvSpPr>
        <p:spPr>
          <a:xfrm>
            <a:off x="786961" y="1753080"/>
            <a:ext cx="7601373" cy="2086725"/>
          </a:xfrm>
          <a:prstGeom prst="rect">
            <a:avLst/>
          </a:prstGeom>
          <a:noFill/>
        </p:spPr>
        <p:txBody>
          <a:bodyPr wrap="square" rtlCol="0">
            <a:spAutoFit/>
          </a:bodyPr>
          <a:lstStyle/>
          <a:p>
            <a:pPr>
              <a:lnSpc>
                <a:spcPct val="130000"/>
              </a:lnSpc>
            </a:pPr>
            <a:r>
              <a:rPr lang="zh-CN" altLang="en-US" dirty="0" smtClean="0"/>
              <a:t>锚点是一组</a:t>
            </a:r>
            <a:r>
              <a:rPr lang="zh-CN" altLang="en-US" dirty="0"/>
              <a:t>中心相同，尺寸和长宽比不同的方</a:t>
            </a:r>
            <a:r>
              <a:rPr lang="zh-CN" altLang="en-US" dirty="0" smtClean="0"/>
              <a:t>框。</a:t>
            </a:r>
            <a:endParaRPr lang="en-US" altLang="zh-CN" dirty="0" smtClean="0"/>
          </a:p>
          <a:p>
            <a:pPr>
              <a:lnSpc>
                <a:spcPct val="130000"/>
              </a:lnSpc>
            </a:pPr>
            <a:r>
              <a:rPr kumimoji="1" lang="zh-CN" altLang="en-US" dirty="0" smtClean="0"/>
              <a:t>对于每个锚点我们关心：</a:t>
            </a:r>
            <a:endParaRPr kumimoji="1" lang="en-US" altLang="zh-CN" dirty="0" smtClean="0"/>
          </a:p>
          <a:p>
            <a:pPr marL="285750" indent="-285750">
              <a:lnSpc>
                <a:spcPct val="130000"/>
              </a:lnSpc>
              <a:buFont typeface="Arial"/>
              <a:buChar char="•"/>
            </a:pPr>
            <a:r>
              <a:rPr kumimoji="1" lang="zh-CN" altLang="en-US" dirty="0" smtClean="0"/>
              <a:t>这个锚点包含相关</a:t>
            </a:r>
            <a:r>
              <a:rPr kumimoji="1" lang="zh-CN" altLang="en-US" dirty="0"/>
              <a:t>目标吗？</a:t>
            </a:r>
          </a:p>
          <a:p>
            <a:pPr marL="285750" indent="-285750">
              <a:lnSpc>
                <a:spcPct val="130000"/>
              </a:lnSpc>
              <a:buFont typeface="Arial"/>
              <a:buChar char="•"/>
            </a:pPr>
            <a:r>
              <a:rPr kumimoji="1" lang="zh-CN" altLang="en-US" dirty="0"/>
              <a:t>如何调整锚点以更好的拟合到相关目标？</a:t>
            </a:r>
          </a:p>
          <a:p>
            <a:endParaRPr kumimoji="1" lang="zh-CN" altLang="en-US" dirty="0"/>
          </a:p>
          <a:p>
            <a:endParaRPr kumimoji="1" lang="zh-CN" altLang="en-US" dirty="0"/>
          </a:p>
        </p:txBody>
      </p:sp>
    </p:spTree>
    <p:extLst>
      <p:ext uri="{BB962C8B-B14F-4D97-AF65-F5344CB8AC3E}">
        <p14:creationId xmlns:p14="http://schemas.microsoft.com/office/powerpoint/2010/main" val="245089428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基本.thmx</Template>
  <TotalTime>528</TotalTime>
  <Words>1832</Words>
  <Application>Microsoft Macintosh PowerPoint</Application>
  <PresentationFormat>全屏显示(4:3)</PresentationFormat>
  <Paragraphs>219</Paragraphs>
  <Slides>25</Slides>
  <Notes>21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基本</vt:lpstr>
      <vt:lpstr>Faster r-cnn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Faster r-cnn</dc:title>
  <dc:creator>梦锦 付</dc:creator>
  <cp:lastModifiedBy>梦锦 付</cp:lastModifiedBy>
  <cp:revision>564</cp:revision>
  <dcterms:created xsi:type="dcterms:W3CDTF">2018-03-21T14:04:52Z</dcterms:created>
  <dcterms:modified xsi:type="dcterms:W3CDTF">2018-03-23T08:51:51Z</dcterms:modified>
</cp:coreProperties>
</file>