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78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7.png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Microsoft_Word___2.docx"/><Relationship Id="rId8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的上市公司财务预警研究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935" y="22471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800000"/>
                </a:solidFill>
              </a:rPr>
              <a:t>数据收集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8935" y="2645165"/>
            <a:ext cx="6387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样本数据从自沪深证券交易所</a:t>
            </a:r>
            <a:r>
              <a:rPr lang="en-US" altLang="zh-CN" dirty="0"/>
              <a:t>A</a:t>
            </a:r>
            <a:r>
              <a:rPr lang="zh-CN" altLang="zh-CN" dirty="0"/>
              <a:t>股主板和</a:t>
            </a:r>
            <a:r>
              <a:rPr lang="en-US" altLang="zh-CN" dirty="0"/>
              <a:t>EPS</a:t>
            </a:r>
            <a:r>
              <a:rPr lang="zh-CN" altLang="zh-CN" dirty="0"/>
              <a:t>数据平台获取。 </a:t>
            </a:r>
            <a:endParaRPr lang="zh-CN" altLang="en-US" dirty="0"/>
          </a:p>
        </p:txBody>
      </p:sp>
      <p:pic>
        <p:nvPicPr>
          <p:cNvPr id="7" name="图片 6" descr="屏幕快照 2017-11-25 下午9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8" y="4225126"/>
            <a:ext cx="5664833" cy="1924440"/>
          </a:xfrm>
          <a:prstGeom prst="rect">
            <a:avLst/>
          </a:prstGeom>
        </p:spPr>
      </p:pic>
      <p:pic>
        <p:nvPicPr>
          <p:cNvPr id="6" name="图片 5" descr="屏幕快照 2017-11-25 下午9.16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3115367"/>
            <a:ext cx="4945894" cy="2219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5312" y="5561653"/>
            <a:ext cx="118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</a:t>
            </a:r>
            <a:r>
              <a:rPr kumimoji="1" lang="zh-CN" altLang="en-US" dirty="0" smtClean="0"/>
              <a:t>公司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1595" y="3596477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5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的上市公司财务预警研究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G20178657</a:t>
            </a:r>
            <a:r>
              <a:rPr kumimoji="1" lang="zh-CN" altLang="en-US" dirty="0" smtClean="0"/>
              <a:t> 付梦锦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935" y="2431860"/>
            <a:ext cx="114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800000"/>
                </a:solidFill>
              </a:rPr>
              <a:t>数据处理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8935" y="3144911"/>
            <a:ext cx="7471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n-ea"/>
              </a:rPr>
              <a:t>1.</a:t>
            </a:r>
            <a:r>
              <a:rPr kumimoji="1" lang="zh-CN" altLang="en-US" dirty="0" smtClean="0">
                <a:latin typeface="+mn-ea"/>
              </a:rPr>
              <a:t>去除空值；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舍去数据普遍缺失严</a:t>
            </a:r>
            <a:r>
              <a:rPr lang="zh-CN" altLang="zh-CN" dirty="0" smtClean="0">
                <a:latin typeface="+mn-ea"/>
              </a:rPr>
              <a:t>重的财务指标</a:t>
            </a:r>
            <a:r>
              <a:rPr lang="zh-CN" altLang="en-US" dirty="0" smtClean="0">
                <a:latin typeface="+mn-ea"/>
              </a:rPr>
              <a:t>；</a:t>
            </a:r>
            <a:r>
              <a:rPr lang="zh-CN" altLang="zh-CN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3.</a:t>
            </a:r>
            <a:r>
              <a:rPr lang="zh-CN" altLang="zh-CN" dirty="0" smtClean="0">
                <a:latin typeface="+mn-ea"/>
              </a:rPr>
              <a:t>排序，</a:t>
            </a:r>
            <a:r>
              <a:rPr lang="zh-CN" altLang="zh-CN" dirty="0">
                <a:latin typeface="+mn-ea"/>
              </a:rPr>
              <a:t>去除其中小于</a:t>
            </a:r>
            <a:r>
              <a:rPr lang="en-US" altLang="zh-CN" dirty="0">
                <a:latin typeface="+mn-ea"/>
              </a:rPr>
              <a:t>5%</a:t>
            </a:r>
            <a:r>
              <a:rPr lang="zh-CN" altLang="zh-CN" dirty="0">
                <a:latin typeface="+mn-ea"/>
              </a:rPr>
              <a:t>分位数</a:t>
            </a:r>
            <a:r>
              <a:rPr lang="zh-CN" altLang="zh-CN" dirty="0" smtClean="0">
                <a:latin typeface="+mn-ea"/>
              </a:rPr>
              <a:t>和大于</a:t>
            </a:r>
            <a:r>
              <a:rPr lang="en-US" altLang="zh-CN" dirty="0">
                <a:latin typeface="+mn-ea"/>
              </a:rPr>
              <a:t>95%</a:t>
            </a:r>
            <a:r>
              <a:rPr lang="zh-CN" altLang="zh-CN" dirty="0">
                <a:latin typeface="+mn-ea"/>
              </a:rPr>
              <a:t>分位数的数据</a:t>
            </a:r>
            <a:r>
              <a:rPr lang="zh-CN" altLang="zh-CN" dirty="0" smtClean="0">
                <a:latin typeface="+mn-ea"/>
              </a:rPr>
              <a:t>，随机打乱；</a:t>
            </a:r>
            <a:endParaRPr lang="en-US" altLang="zh-CN" dirty="0" smtClean="0">
              <a:latin typeface="+mn-ea"/>
            </a:endParaRPr>
          </a:p>
          <a:p>
            <a:r>
              <a:rPr lang="zh-CN" altLang="zh-CN" dirty="0" smtClean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使用</a:t>
            </a:r>
            <a:r>
              <a:rPr lang="en-US" altLang="zh-CN" i="1" dirty="0" smtClean="0">
                <a:latin typeface="Times New Roman"/>
                <a:cs typeface="Times New Roman"/>
              </a:rPr>
              <a:t>3σ</a:t>
            </a:r>
            <a:r>
              <a:rPr lang="zh-CN" altLang="zh-CN" dirty="0" smtClean="0">
                <a:latin typeface="+mn-ea"/>
              </a:rPr>
              <a:t>原则剔除异常值 </a:t>
            </a:r>
            <a:endParaRPr lang="en-US" altLang="zh-CN" dirty="0" smtClean="0">
              <a:latin typeface="+mn-ea"/>
            </a:endParaRPr>
          </a:p>
          <a:p>
            <a:r>
              <a:rPr kumimoji="1" lang="zh-CN" altLang="zh-CN" dirty="0" smtClean="0">
                <a:latin typeface="+mn-ea"/>
              </a:rPr>
              <a:t>5</a:t>
            </a:r>
            <a:r>
              <a:rPr kumimoji="1" lang="en-US" altLang="zh-CN" dirty="0" smtClean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数据的标准化 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12" name="图片 11" descr="mac os:Users:fumengjin:Desktop:屏幕快照 2017-11-25 下午4.40.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39" y="4607752"/>
            <a:ext cx="5832108" cy="12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758935" y="2775579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主要工具：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下的</a:t>
            </a:r>
            <a:r>
              <a:rPr kumimoji="1" lang="en-US" altLang="zh-CN" dirty="0" smtClean="0"/>
              <a:t>pandas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3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的上市公司财务预警研究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G20178657</a:t>
            </a:r>
            <a:r>
              <a:rPr kumimoji="1" lang="zh-CN" altLang="en-US" dirty="0" smtClean="0"/>
              <a:t> 付梦锦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935" y="224719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800000"/>
                </a:solidFill>
              </a:rPr>
              <a:t>特征集初选和优化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560" y="4081152"/>
            <a:ext cx="207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</a:rPr>
              <a:t>独立样本</a:t>
            </a:r>
            <a:r>
              <a:rPr kumimoji="1" lang="en-US" altLang="zh-CN" dirty="0" smtClean="0">
                <a:latin typeface="+mn-ea"/>
              </a:rPr>
              <a:t>t</a:t>
            </a:r>
            <a:r>
              <a:rPr kumimoji="1" lang="zh-CN" altLang="en-US" dirty="0" smtClean="0">
                <a:latin typeface="+mn-ea"/>
              </a:rPr>
              <a:t>检验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935" y="259920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主要工具：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下的</a:t>
            </a:r>
            <a:r>
              <a:rPr kumimoji="1" lang="en-US" altLang="zh-CN" dirty="0" smtClean="0"/>
              <a:t>pandas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pic>
        <p:nvPicPr>
          <p:cNvPr id="5" name="图片 4" descr="屏幕快照 2017-11-25 下午9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8" y="3275142"/>
            <a:ext cx="3301562" cy="2909237"/>
          </a:xfrm>
          <a:prstGeom prst="rect">
            <a:avLst/>
          </a:prstGeom>
        </p:spPr>
      </p:pic>
      <p:pic>
        <p:nvPicPr>
          <p:cNvPr id="6" name="图片 5" descr="屏幕快照 2017-11-25 下午9.35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81" y="3170524"/>
            <a:ext cx="3029382" cy="2909237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V="1">
            <a:off x="3921560" y="4597476"/>
            <a:ext cx="1699185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17169" y="2905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31FS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61264" y="28011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19FS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6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的上市公司财务预警研究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G20178657</a:t>
            </a:r>
            <a:r>
              <a:rPr kumimoji="1" lang="zh-CN" altLang="en-US" dirty="0" smtClean="0"/>
              <a:t> 付梦锦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935" y="2431860"/>
            <a:ext cx="109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800000"/>
                </a:solidFill>
              </a:rPr>
              <a:t>SVM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模型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935" y="2837097"/>
            <a:ext cx="38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主要工具：</a:t>
            </a:r>
            <a:r>
              <a:rPr kumimoji="1" lang="en-US" altLang="zh-CN" dirty="0" err="1" smtClean="0"/>
              <a:t>libsvm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jupyter</a:t>
            </a:r>
            <a:r>
              <a:rPr kumimoji="1" lang="en-US" altLang="zh-CN" dirty="0" smtClean="0"/>
              <a:t> notebook</a:t>
            </a:r>
            <a:endParaRPr kumimoji="1" lang="zh-CN" altLang="en-US" dirty="0"/>
          </a:p>
        </p:txBody>
      </p:sp>
      <p:pic>
        <p:nvPicPr>
          <p:cNvPr id="6" name="图片 5" descr="屏幕快照 2017-11-25 下午9.3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95" y="2122178"/>
            <a:ext cx="3593808" cy="39597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8935" y="3311221"/>
            <a:ext cx="4145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</a:t>
            </a:r>
            <a:r>
              <a:rPr lang="zh-CN" altLang="zh-CN" dirty="0" smtClean="0"/>
              <a:t>型的建立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prob</a:t>
            </a:r>
            <a:r>
              <a:rPr lang="zh-CN" altLang="zh-CN" dirty="0"/>
              <a:t>（训练数据集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param</a:t>
            </a:r>
            <a:r>
              <a:rPr lang="zh-CN" altLang="zh-CN" dirty="0"/>
              <a:t>（超参数）</a:t>
            </a:r>
            <a:r>
              <a:rPr lang="zh-CN" altLang="zh-CN" dirty="0" smtClean="0"/>
              <a:t>值</a:t>
            </a:r>
            <a:r>
              <a:rPr lang="zh-CN" altLang="zh-CN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模型的训练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svm_trian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zh-CN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模型的测试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svm_predict</a:t>
            </a:r>
            <a:r>
              <a:rPr lang="en-US" altLang="zh-CN" dirty="0"/>
              <a:t>()</a:t>
            </a:r>
            <a:r>
              <a:rPr lang="zh-CN" altLang="zh-CN" dirty="0" smtClean="0"/>
              <a:t>函数。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样本数据</a:t>
            </a:r>
            <a:r>
              <a:rPr lang="zh-CN" altLang="zh-CN" dirty="0"/>
              <a:t>的</a:t>
            </a:r>
            <a:r>
              <a:rPr lang="en-US" altLang="zh-CN" dirty="0"/>
              <a:t>70%</a:t>
            </a:r>
            <a:r>
              <a:rPr lang="zh-CN" altLang="zh-CN" dirty="0"/>
              <a:t>作为训练集，</a:t>
            </a:r>
            <a:r>
              <a:rPr lang="en-US" altLang="zh-CN" dirty="0"/>
              <a:t>30%</a:t>
            </a:r>
            <a:r>
              <a:rPr lang="zh-CN" altLang="zh-CN" dirty="0"/>
              <a:t>作为测试集。</a:t>
            </a:r>
          </a:p>
        </p:txBody>
      </p:sp>
    </p:spTree>
    <p:extLst>
      <p:ext uri="{BB962C8B-B14F-4D97-AF65-F5344CB8AC3E}">
        <p14:creationId xmlns:p14="http://schemas.microsoft.com/office/powerpoint/2010/main" val="32823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的上市公司财务预警研究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G20178657</a:t>
            </a:r>
            <a:r>
              <a:rPr kumimoji="1" lang="zh-CN" altLang="en-US" dirty="0" smtClean="0"/>
              <a:t> 付梦锦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935" y="24318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800000"/>
                </a:solidFill>
              </a:rPr>
              <a:t>模型优化</a:t>
            </a:r>
            <a:endParaRPr kumimoji="1" lang="zh-CN" alt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05048"/>
              </p:ext>
            </p:extLst>
          </p:nvPr>
        </p:nvGraphicFramePr>
        <p:xfrm>
          <a:off x="758935" y="3705036"/>
          <a:ext cx="5422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文档" r:id="rId4" imgW="5422900" imgH="1117600" progId="Word.Document.12">
                  <p:embed/>
                </p:oleObj>
              </mc:Choice>
              <mc:Fallback>
                <p:oleObj name="文档" r:id="rId4" imgW="54229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935" y="3705036"/>
                        <a:ext cx="54229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61081"/>
              </p:ext>
            </p:extLst>
          </p:nvPr>
        </p:nvGraphicFramePr>
        <p:xfrm>
          <a:off x="1879755" y="5010201"/>
          <a:ext cx="5422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文档" r:id="rId7" imgW="5422900" imgH="1117600" progId="Word.Document.12">
                  <p:embed/>
                </p:oleObj>
              </mc:Choice>
              <mc:Fallback>
                <p:oleObj name="文档" r:id="rId7" imgW="54229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755" y="5010201"/>
                        <a:ext cx="54229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8935" y="2898474"/>
            <a:ext cx="6133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对数据集采用</a:t>
            </a:r>
            <a:r>
              <a:rPr lang="en-US" altLang="zh-CN" dirty="0"/>
              <a:t>5</a:t>
            </a:r>
            <a:r>
              <a:rPr lang="zh-CN" altLang="zh-CN" dirty="0"/>
              <a:t>折交叉验证的</a:t>
            </a:r>
            <a:r>
              <a:rPr lang="zh-CN" altLang="zh-CN" dirty="0" smtClean="0"/>
              <a:t>方法</a:t>
            </a:r>
            <a:endParaRPr lang="en-US" altLang="zh-CN" dirty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“网格搜索”的方法来寻找最优的</a:t>
            </a:r>
            <a:r>
              <a:rPr lang="en-US" altLang="zh-CN" dirty="0"/>
              <a:t>C</a:t>
            </a:r>
            <a:r>
              <a:rPr lang="zh-CN" altLang="zh-CN" dirty="0"/>
              <a:t>和</a:t>
            </a:r>
            <a:r>
              <a:rPr lang="en-US" altLang="zh-CN" dirty="0"/>
              <a:t>g</a:t>
            </a:r>
            <a:r>
              <a:rPr lang="zh-CN" altLang="zh-CN" dirty="0"/>
              <a:t>。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8935" y="38684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默认参数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8935" y="517317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优化后的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参数结果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5645630" y="2991301"/>
            <a:ext cx="3314049" cy="1754327"/>
            <a:chOff x="5829951" y="2862332"/>
            <a:chExt cx="3314049" cy="1754327"/>
          </a:xfrm>
        </p:grpSpPr>
        <p:sp>
          <p:nvSpPr>
            <p:cNvPr id="10" name="矩形 9"/>
            <p:cNvSpPr/>
            <p:nvPr/>
          </p:nvSpPr>
          <p:spPr>
            <a:xfrm>
              <a:off x="5829951" y="2862332"/>
              <a:ext cx="3314049" cy="1754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>
                  <a:solidFill>
                    <a:srgbClr val="800000"/>
                  </a:solidFill>
                </a:rPr>
                <a:t>最优</a:t>
              </a:r>
              <a:r>
                <a:rPr lang="zh-CN" altLang="zh-CN" dirty="0" smtClean="0">
                  <a:solidFill>
                    <a:srgbClr val="800000"/>
                  </a:solidFill>
                </a:rPr>
                <a:t>的参数</a:t>
              </a:r>
              <a:endParaRPr lang="en-US" altLang="zh-CN" dirty="0" smtClean="0">
                <a:solidFill>
                  <a:srgbClr val="800000"/>
                </a:solidFill>
              </a:endParaRPr>
            </a:p>
            <a:p>
              <a:r>
                <a:rPr lang="zh-CN" altLang="zh-CN" dirty="0" smtClean="0">
                  <a:solidFill>
                    <a:srgbClr val="800000"/>
                  </a:solidFill>
                </a:rPr>
                <a:t>（</a:t>
              </a:r>
              <a:r>
                <a:rPr lang="en-US" altLang="zh-CN" dirty="0">
                  <a:solidFill>
                    <a:srgbClr val="800000"/>
                  </a:solidFill>
                </a:rPr>
                <a:t>C</a:t>
              </a:r>
              <a:r>
                <a:rPr lang="zh-CN" altLang="zh-CN" dirty="0">
                  <a:solidFill>
                    <a:srgbClr val="800000"/>
                  </a:solidFill>
                </a:rPr>
                <a:t>，</a:t>
              </a:r>
              <a:r>
                <a:rPr lang="en-US" altLang="zh-CN" dirty="0">
                  <a:solidFill>
                    <a:srgbClr val="800000"/>
                  </a:solidFill>
                </a:rPr>
                <a:t>g</a:t>
              </a:r>
              <a:r>
                <a:rPr lang="zh-CN" altLang="zh-CN" dirty="0">
                  <a:solidFill>
                    <a:srgbClr val="800000"/>
                  </a:solidFill>
                </a:rPr>
                <a:t>）</a:t>
              </a:r>
              <a:r>
                <a:rPr lang="en-US" altLang="zh-CN" dirty="0">
                  <a:solidFill>
                    <a:srgbClr val="800000"/>
                  </a:solidFill>
                </a:rPr>
                <a:t>= {32</a:t>
              </a:r>
              <a:r>
                <a:rPr lang="zh-CN" altLang="zh-CN" dirty="0">
                  <a:solidFill>
                    <a:srgbClr val="800000"/>
                  </a:solidFill>
                </a:rPr>
                <a:t>，</a:t>
              </a:r>
              <a:r>
                <a:rPr lang="en-US" altLang="zh-CN" dirty="0">
                  <a:solidFill>
                    <a:srgbClr val="800000"/>
                  </a:solidFill>
                </a:rPr>
                <a:t>0.03215</a:t>
              </a:r>
              <a:r>
                <a:rPr lang="en-US" altLang="zh-CN" dirty="0" smtClean="0">
                  <a:solidFill>
                    <a:srgbClr val="800000"/>
                  </a:solidFill>
                </a:rPr>
                <a:t>}</a:t>
              </a:r>
            </a:p>
            <a:p>
              <a:endParaRPr lang="en-US" altLang="zh-CN" dirty="0" smtClean="0">
                <a:solidFill>
                  <a:srgbClr val="800000"/>
                </a:solidFill>
              </a:endParaRPr>
            </a:p>
            <a:p>
              <a:r>
                <a:rPr lang="zh-CN" altLang="zh-CN" dirty="0" smtClean="0">
                  <a:solidFill>
                    <a:srgbClr val="800000"/>
                  </a:solidFill>
                </a:rPr>
                <a:t>交叉验证</a:t>
              </a:r>
              <a:r>
                <a:rPr lang="zh-CN" altLang="zh-CN" dirty="0">
                  <a:solidFill>
                    <a:srgbClr val="800000"/>
                  </a:solidFill>
                </a:rPr>
                <a:t>的准确度达到</a:t>
              </a:r>
              <a:r>
                <a:rPr lang="en-US" altLang="zh-CN" dirty="0">
                  <a:solidFill>
                    <a:srgbClr val="800000"/>
                  </a:solidFill>
                </a:rPr>
                <a:t>94.5</a:t>
              </a:r>
              <a:r>
                <a:rPr lang="en-US" altLang="zh-CN" dirty="0" smtClean="0">
                  <a:solidFill>
                    <a:srgbClr val="800000"/>
                  </a:solidFill>
                </a:rPr>
                <a:t>%</a:t>
              </a:r>
            </a:p>
            <a:p>
              <a:endParaRPr lang="en-US" altLang="zh-CN" dirty="0" smtClean="0">
                <a:solidFill>
                  <a:srgbClr val="800000"/>
                </a:solidFill>
              </a:endParaRPr>
            </a:p>
            <a:p>
              <a:r>
                <a:rPr lang="zh-CN" altLang="zh-CN" dirty="0" smtClean="0">
                  <a:solidFill>
                    <a:srgbClr val="800000"/>
                  </a:solidFill>
                </a:rPr>
                <a:t>测试</a:t>
              </a:r>
              <a:r>
                <a:rPr lang="zh-CN" altLang="zh-CN" dirty="0">
                  <a:solidFill>
                    <a:srgbClr val="800000"/>
                  </a:solidFill>
                </a:rPr>
                <a:t>的准确度达到</a:t>
              </a:r>
              <a:r>
                <a:rPr lang="en-US" altLang="zh-CN" dirty="0">
                  <a:solidFill>
                    <a:srgbClr val="800000"/>
                  </a:solidFill>
                </a:rPr>
                <a:t>93.5%</a:t>
              </a:r>
              <a:r>
                <a:rPr lang="zh-CN" altLang="zh-CN" dirty="0">
                  <a:solidFill>
                    <a:srgbClr val="800000"/>
                  </a:solidFill>
                </a:rPr>
                <a:t> </a:t>
              </a:r>
              <a:endParaRPr lang="zh-CN" altLang="en-US" dirty="0">
                <a:solidFill>
                  <a:srgbClr val="8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72457" y="2862332"/>
              <a:ext cx="2989329" cy="175432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87688" y="2423460"/>
            <a:ext cx="38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主要工具：</a:t>
            </a:r>
            <a:r>
              <a:rPr kumimoji="1" lang="en-US" altLang="zh-CN" dirty="0" err="1" smtClean="0"/>
              <a:t>libsvm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jupyter</a:t>
            </a:r>
            <a:r>
              <a:rPr kumimoji="1" lang="en-US" altLang="zh-CN" dirty="0" smtClean="0"/>
              <a:t> notebook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55179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42</TotalTime>
  <Words>212</Words>
  <Application>Microsoft Macintosh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光谱</vt:lpstr>
      <vt:lpstr>文档</vt:lpstr>
      <vt:lpstr>基于SVM的上市公司财务预警研究</vt:lpstr>
      <vt:lpstr>基于SVM的上市公司财务预警研究</vt:lpstr>
      <vt:lpstr>基于SVM的上市公司财务预警研究</vt:lpstr>
      <vt:lpstr>基于SVM的上市公司财务预警研究</vt:lpstr>
      <vt:lpstr>基于SVM的上市公司财务预警研究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基于SVM的上市公司财务预警研究</dc:title>
  <dc:creator>梦锦 付</dc:creator>
  <cp:lastModifiedBy>梦锦 付</cp:lastModifiedBy>
  <cp:revision>59</cp:revision>
  <dcterms:created xsi:type="dcterms:W3CDTF">2017-11-25T13:11:19Z</dcterms:created>
  <dcterms:modified xsi:type="dcterms:W3CDTF">2017-12-17T15:45:03Z</dcterms:modified>
</cp:coreProperties>
</file>