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2EF2-758E-4874-85DF-870D7C99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B115-9F02-483E-8AA1-ED8B2E83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19F6-EFDA-4C2C-B979-C135396C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5CA4-2486-46C5-BF60-9363A2F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B02-DC96-4200-99F9-87E925F0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4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AFD7-923C-4992-BB42-FDC5321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959F-3404-4236-8E7C-F4A276C4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DF72-BF8A-4A78-AD2D-DA0A07E0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6C0E-FF71-4256-AEB2-22F063C0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5713-11CF-4C34-B08B-716A87A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AD7E-CD25-4DF7-AD16-958B72F20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F48EE-CA4E-4C27-A260-E06FEBDB1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8F5D-E1DD-409F-B011-127F3717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9D26-A40A-45D9-B739-2C327D7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8AE0-CBCF-4385-B8C2-A3DCBD56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2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0701-00F0-4143-9C1F-16999E25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0880-0005-4C04-8FCC-95BC637C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17AA-2F71-46F7-A37A-7C67BE98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D2EC-8994-40D2-BA6D-FF1442A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61E6-FBCE-4825-B0BA-A8DCB37B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7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D64A-E9B6-44A4-A1B1-E5D76E6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B8ECE-508E-489B-BDB4-DB145F8E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D039-54CB-48D4-90D3-AFBA6115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BB80-B79E-4030-8DE4-2608047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86D2-BECA-4423-B189-DB78D4C6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86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271-81FA-4EFC-8771-1B449F0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CA21-4A2D-4350-A6EB-CE96688F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72BAB-AD86-4F77-8A91-B81CC189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C6FE-5C91-4326-9F9E-7A021745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C66A8-14C8-4F2B-9940-43E9515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D2BE3-9093-4A96-B4CE-5DDF9A97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8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41A-D288-479A-A7BD-B6A60DBF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33D0-5F86-4952-A4FB-759C6D170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6AAB-4367-4CB7-A853-9A9DE6C8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66E08-0EE1-44DF-A613-1D2BDFDC8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3DD24-71D1-43E4-A2F7-DFE75297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DB347-9A05-4E1A-B6A9-DD0ADC5E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ADDB5-A596-4608-AD60-158D33C3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15B7B-8736-426C-B4E9-1BD695C6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5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DDC8-B49A-4640-91A8-CC897AA7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E7517-B322-44A7-9B15-928B2403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52155-3DE9-477A-85F2-75E2F50E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F91E-8458-4CF9-919A-88A3EC6D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1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B69B1-EAA4-4019-ABBA-037A2BC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142E-2808-4461-A415-4912D9BD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33AF1-0D36-4818-8505-54F79E2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2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8506-4AC5-48A6-AEC1-1EAD881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3973-0FC5-4B05-AB0F-67512719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F379-F3CC-4F3A-B915-47B8B820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673C-B66A-4D33-B12A-FF6CF2B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F36CE-710E-41CE-AFD3-ABCF8E5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FD2B2-FFD5-4149-8007-218DDBD5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2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CB69-B905-4CB4-B94B-A6244C09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0EC2F-B2C5-40AC-ADB6-0D5FEEDBA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0218-A2FF-42FC-94AE-7C4E9F31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20058-CBE7-4F4D-B5C7-91058C0A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7079-E2AC-482E-A9A2-F861C907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28D5-197A-4B86-9340-C7A3407B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546">
              <a:schemeClr val="accent2">
                <a:lumMod val="40000"/>
                <a:lumOff val="60000"/>
              </a:schemeClr>
            </a:gs>
            <a:gs pos="62382">
              <a:srgbClr val="B7C9E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F8710-1C71-4181-B7A6-C8D74DD9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38FF-D41A-4047-9FFD-46B63CA9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79B8-DA80-45F3-8E43-2D4C1D154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0A0D-AFDA-4D61-9B3F-AA5D3CDF0163}" type="datetimeFigureOut">
              <a:rPr lang="en-AU" smtClean="0"/>
              <a:t>20/01/2021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822C-A8F9-4C17-BFC3-69E05998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5886-78AF-4D30-A14A-1855FD60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0289-7BCC-4841-B9EE-41BC98EE5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education.gov.au/research/datavisualisations/Pages/nationalitySummary.aspx" TargetMode="External"/><Relationship Id="rId2" Type="http://schemas.openxmlformats.org/officeDocument/2006/relationships/hyperlink" Target="https://internationaleducation.gov.au/research/datavisualisations/Pages/Student-number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F8F7-6432-489F-9A50-2FC3E79A2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7537"/>
            <a:ext cx="10436087" cy="2306637"/>
          </a:xfrm>
        </p:spPr>
        <p:txBody>
          <a:bodyPr>
            <a:normAutofit/>
          </a:bodyPr>
          <a:lstStyle/>
          <a:p>
            <a:r>
              <a:rPr lang="en-AU" sz="6600" b="1" dirty="0"/>
              <a:t>International Students in Australia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29D49-F270-49D1-B79C-26954468929B}"/>
              </a:ext>
            </a:extLst>
          </p:cNvPr>
          <p:cNvSpPr txBox="1"/>
          <p:nvPr/>
        </p:nvSpPr>
        <p:spPr>
          <a:xfrm>
            <a:off x="9581322" y="5903843"/>
            <a:ext cx="224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Surinder Singh</a:t>
            </a:r>
          </a:p>
          <a:p>
            <a:r>
              <a:rPr lang="en-AU" dirty="0"/>
              <a:t>20</a:t>
            </a:r>
            <a:r>
              <a:rPr lang="en-AU" baseline="30000" dirty="0"/>
              <a:t>th</a:t>
            </a:r>
            <a:r>
              <a:rPr lang="en-AU" dirty="0"/>
              <a:t> Jan, 2021</a:t>
            </a:r>
          </a:p>
        </p:txBody>
      </p:sp>
    </p:spTree>
    <p:extLst>
      <p:ext uri="{BB962C8B-B14F-4D97-AF65-F5344CB8AC3E}">
        <p14:creationId xmlns:p14="http://schemas.microsoft.com/office/powerpoint/2010/main" val="189318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83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Which sector has the highest %age of commencements vs enrolments in the year 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242391" y="5132835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It is interesting to know that Higher Education has lowest %age of commencements although the enrolments are highest.</a:t>
            </a:r>
          </a:p>
          <a:p>
            <a:endParaRPr lang="en-AU" sz="2000" dirty="0"/>
          </a:p>
          <a:p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0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E121B-968A-45D0-99A4-4EEBD8AD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3" y="1948070"/>
            <a:ext cx="6331227" cy="29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5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83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Comparison of enrolments and commencements for year 2019 and 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302025" y="5486400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It is clear from the above bar chart that there is a drop in total enrolments and commencements in 2020 as compared to 2019.</a:t>
            </a:r>
          </a:p>
          <a:p>
            <a:endParaRPr lang="en-AU" sz="2000" dirty="0"/>
          </a:p>
          <a:p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0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7AC7D-F9FE-4D05-B635-90A8BC78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4" y="1540564"/>
            <a:ext cx="10386392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333"/>
            <a:ext cx="10515600" cy="4262337"/>
          </a:xfrm>
        </p:spPr>
        <p:txBody>
          <a:bodyPr>
            <a:normAutofit/>
          </a:bodyPr>
          <a:lstStyle/>
          <a:p>
            <a:r>
              <a:rPr lang="en-AU" sz="2400" dirty="0"/>
              <a:t>The data analysis provides an important insight into various statistics related to the number of students, their nationality, sector of study etc.</a:t>
            </a:r>
          </a:p>
          <a:p>
            <a:r>
              <a:rPr lang="en-AU" sz="2400" dirty="0"/>
              <a:t>It is observed that there is a slight drop in the year 2020 which could be attributed to Covid-19 or data for Nov &amp; Dec which is not available at this point of time.</a:t>
            </a:r>
          </a:p>
          <a:p>
            <a:r>
              <a:rPr lang="en-AU" sz="2400" dirty="0"/>
              <a:t>The future work on this project can be carried out to analyse various other parameters e.g.:</a:t>
            </a:r>
          </a:p>
          <a:p>
            <a:pPr lvl="4"/>
            <a:r>
              <a:rPr lang="en-AU" sz="2000" dirty="0"/>
              <a:t>Broad field of education.</a:t>
            </a:r>
          </a:p>
          <a:p>
            <a:pPr lvl="4"/>
            <a:r>
              <a:rPr lang="en-AU" sz="2000" dirty="0"/>
              <a:t>Migration pathways for the students.</a:t>
            </a:r>
          </a:p>
          <a:p>
            <a:pPr lvl="4"/>
            <a:r>
              <a:rPr lang="en-AU" sz="2000" dirty="0"/>
              <a:t>Region wise distribution of students.</a:t>
            </a:r>
          </a:p>
          <a:p>
            <a:pPr lvl="4"/>
            <a:r>
              <a:rPr lang="en-AU" sz="2000" dirty="0"/>
              <a:t>Employability etc. </a:t>
            </a:r>
          </a:p>
          <a:p>
            <a:pPr lvl="1"/>
            <a:endParaRPr lang="en-AU" sz="1600" dirty="0"/>
          </a:p>
          <a:p>
            <a:endParaRPr lang="en-AU" sz="3800" dirty="0"/>
          </a:p>
          <a:p>
            <a:pPr marL="0" indent="0">
              <a:buNone/>
            </a:pPr>
            <a:endParaRPr lang="en-AU" sz="3800" dirty="0"/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532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EFC6-F7F4-4980-A42D-CF341D35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591490"/>
            <a:ext cx="10515600" cy="1950693"/>
          </a:xfrm>
        </p:spPr>
        <p:txBody>
          <a:bodyPr/>
          <a:lstStyle/>
          <a:p>
            <a:r>
              <a:rPr lang="en-AU" dirty="0"/>
              <a:t>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784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57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It is a well known fact that international students form a major chunk in Australian Universities. They are also a significant contributor to Australian economy.</a:t>
            </a:r>
          </a:p>
          <a:p>
            <a:r>
              <a:rPr lang="en-AU" dirty="0"/>
              <a:t>This project provides an insight into various statistics related to the international students in Australia.</a:t>
            </a:r>
          </a:p>
          <a:p>
            <a:r>
              <a:rPr lang="en-AU" dirty="0"/>
              <a:t>The analysis is mainly based on following parameters:</a:t>
            </a:r>
          </a:p>
          <a:p>
            <a:pPr lvl="3"/>
            <a:r>
              <a:rPr lang="en-AU" dirty="0"/>
              <a:t>Total Number of Students.</a:t>
            </a:r>
          </a:p>
          <a:p>
            <a:pPr lvl="3"/>
            <a:r>
              <a:rPr lang="en-AU" dirty="0"/>
              <a:t>Country of Residence.</a:t>
            </a:r>
          </a:p>
          <a:p>
            <a:pPr lvl="3"/>
            <a:r>
              <a:rPr lang="en-AU" dirty="0"/>
              <a:t>Distribution in Australian States/Territories.</a:t>
            </a:r>
          </a:p>
          <a:p>
            <a:pPr lvl="3"/>
            <a:r>
              <a:rPr lang="en-AU" dirty="0"/>
              <a:t>Total Enrolments &amp; Commencements.</a:t>
            </a:r>
          </a:p>
          <a:p>
            <a:pPr lvl="3"/>
            <a:r>
              <a:rPr lang="en-AU" dirty="0"/>
              <a:t>Major Sector of Study etc.</a:t>
            </a:r>
          </a:p>
          <a:p>
            <a:pPr marL="228600" lvl="3">
              <a:spcBef>
                <a:spcPts val="1000"/>
              </a:spcBef>
            </a:pPr>
            <a:r>
              <a:rPr lang="en-AU" sz="2800" dirty="0"/>
              <a:t>The analysis becomes more important as Covid-19 has impacted globally including international studies.</a:t>
            </a:r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09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579"/>
          </a:xfrm>
        </p:spPr>
        <p:txBody>
          <a:bodyPr>
            <a:normAutofit/>
          </a:bodyPr>
          <a:lstStyle/>
          <a:p>
            <a:r>
              <a:rPr lang="en-AU" dirty="0"/>
              <a:t>The analysis is based on below mentioned data sources which are available on Department of Education, Skills and Employment website.</a:t>
            </a:r>
          </a:p>
          <a:p>
            <a:pPr lvl="2"/>
            <a:endParaRPr lang="en-AU" dirty="0"/>
          </a:p>
          <a:p>
            <a:pPr lvl="2"/>
            <a:r>
              <a:rPr lang="en-AU" u="sng" dirty="0"/>
              <a:t>studentsPublic.csv</a:t>
            </a:r>
            <a:r>
              <a:rPr lang="en-AU" dirty="0"/>
              <a:t>: This provides data for total number of students from year 2002 to 2020 as per their Nationality and Australian State/Territory in which they are based.</a:t>
            </a:r>
          </a:p>
          <a:p>
            <a:pPr marL="914400" lvl="2" indent="0">
              <a:buNone/>
            </a:pPr>
            <a:endParaRPr lang="en-AU" dirty="0">
              <a:hlinkClick r:id="rId2"/>
            </a:endParaRPr>
          </a:p>
          <a:p>
            <a:pPr marL="914400" lvl="2" indent="0">
              <a:buNone/>
            </a:pPr>
            <a:r>
              <a:rPr lang="en-AU" sz="1800" dirty="0">
                <a:hlinkClick r:id="rId2"/>
              </a:rPr>
              <a:t>https://internationaleducation.gov.au/research/datavisualisations/Pages/Student-number.aspx</a:t>
            </a:r>
            <a:endParaRPr lang="en-AU" sz="1800" dirty="0"/>
          </a:p>
          <a:p>
            <a:pPr marL="914400" lvl="2" indent="0">
              <a:buNone/>
            </a:pPr>
            <a:endParaRPr lang="en-AU" sz="1800" dirty="0"/>
          </a:p>
          <a:p>
            <a:pPr lvl="2"/>
            <a:r>
              <a:rPr lang="en-AU" sz="1800" u="sng" dirty="0"/>
              <a:t>nationalitySummary.csv</a:t>
            </a:r>
            <a:r>
              <a:rPr lang="en-AU" sz="1800" dirty="0"/>
              <a:t>: This dataset provides students enrolments, commencements, sector of education etc. for year 2019 and 2020.</a:t>
            </a:r>
          </a:p>
          <a:p>
            <a:pPr marL="914400" lvl="2" indent="0">
              <a:buNone/>
            </a:pPr>
            <a:endParaRPr lang="en-AU" sz="1800" dirty="0"/>
          </a:p>
          <a:p>
            <a:pPr marL="914400" lvl="2" indent="0">
              <a:buNone/>
            </a:pPr>
            <a:r>
              <a:rPr lang="en-AU" sz="1800" dirty="0">
                <a:hlinkClick r:id="rId3"/>
              </a:rPr>
              <a:t>https://internationaleducation.gov.au/research/datavisualisations/Pages/nationalitySummary.aspx</a:t>
            </a:r>
            <a:endParaRPr lang="en-AU" sz="1800" dirty="0"/>
          </a:p>
          <a:p>
            <a:pPr marL="914400" lvl="2" indent="0">
              <a:buNone/>
            </a:pPr>
            <a:endParaRPr lang="en-AU" sz="1800" dirty="0"/>
          </a:p>
          <a:p>
            <a:pPr lvl="2"/>
            <a:endParaRPr lang="en-AU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83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Inspection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579"/>
          </a:xfrm>
        </p:spPr>
        <p:txBody>
          <a:bodyPr>
            <a:normAutofit/>
          </a:bodyPr>
          <a:lstStyle/>
          <a:p>
            <a:r>
              <a:rPr lang="en-AU" dirty="0"/>
              <a:t>The source is a pre-processed dataset available on the Department of Education website</a:t>
            </a:r>
            <a:r>
              <a:rPr lang="en-AU" sz="2800" dirty="0"/>
              <a:t>. So, as expected it was mostly clean apart from few columns having missing/Null values.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On further analysis it is found that a column is null for an year where there is no data for the previous year. Hence it is reasonable to fill the missing values with 0 for the columns highlighted above.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B9652-C2A0-4CF4-A4C3-ECD940AC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08" y="3016251"/>
            <a:ext cx="2918791" cy="157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5607-5C87-4697-9B01-235A9D4A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047" y="3016251"/>
            <a:ext cx="3071605" cy="16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1325563"/>
          </a:xfrm>
        </p:spPr>
        <p:txBody>
          <a:bodyPr/>
          <a:lstStyle/>
          <a:p>
            <a:r>
              <a:rPr lang="en-AU" b="1" dirty="0"/>
              <a:t>Data Analysis: Questions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5074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How many students came to Australia each year from 2002-2020?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B84C6-242A-4728-B644-64225B5E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1" y="1789043"/>
            <a:ext cx="11062253" cy="32799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172817" y="5146398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can see from the above visualisation that number of students were growing steadily from 2012 till 2019 and there is small decrease in 2020. This could be attributed to COVID-19 and data for Nov and Dec'2020</a:t>
            </a:r>
          </a:p>
          <a:p>
            <a:r>
              <a:rPr lang="en-AU" dirty="0"/>
              <a:t>The average number of students per year from 2020-2020 : 453572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95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974585"/>
          </a:xfrm>
        </p:spPr>
        <p:txBody>
          <a:bodyPr/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8" y="1068667"/>
            <a:ext cx="10515600" cy="396528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Which are the top 20 countries as per nationality of international students for the year 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242391" y="5335242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We can see from the above bar chart that China has highest number of students in 2020 followed by India and Nepal.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74436-8E6E-4D02-87F9-BEBB83FC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8" y="1465195"/>
            <a:ext cx="10878379" cy="36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974585"/>
          </a:xfrm>
        </p:spPr>
        <p:txBody>
          <a:bodyPr/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8" y="1068667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Which are the States/Territories where international students reside?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242391" y="5476203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/>
              <a:t>We can see from the above line chart that NSW has highest number of students for all the years followed by Victoria and Queensland.</a:t>
            </a:r>
          </a:p>
          <a:p>
            <a:pPr marL="0" indent="0">
              <a:buNone/>
            </a:pPr>
            <a:endParaRPr lang="en-AU" sz="20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B914C-A439-4AFA-A824-A631154A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1" y="1569765"/>
            <a:ext cx="9829800" cy="38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832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Which sector has the highest enrolments in the year 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242391" y="5862534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/>
              <a:t>We can see from the above table that highest number of enrolments in 2020 are in Higher Education sector followed by VET (Vocational Education &amp; Training).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0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6F965-8AC1-4F54-826A-ED3D4CCE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3" y="1341783"/>
            <a:ext cx="8845826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1BF6-4285-4201-9016-CCFBE84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8" y="-10489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Data Analysis: Questions Answered…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13-8B45-4597-8A3B-D5E18AF6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8" y="625131"/>
            <a:ext cx="10515600" cy="396528"/>
          </a:xfrm>
        </p:spPr>
        <p:txBody>
          <a:bodyPr>
            <a:normAutofit/>
          </a:bodyPr>
          <a:lstStyle/>
          <a:p>
            <a:r>
              <a:rPr lang="en-AU" sz="2200" dirty="0"/>
              <a:t>Which sector has the highest commencements in the year 2020?</a:t>
            </a:r>
          </a:p>
          <a:p>
            <a:pPr marL="0" indent="0">
              <a:buNone/>
            </a:pPr>
            <a:endParaRPr lang="en-AU" sz="2800" dirty="0"/>
          </a:p>
          <a:p>
            <a:pPr marL="1371600" lvl="3" indent="0">
              <a:buNone/>
            </a:pPr>
            <a:endParaRPr lang="en-AU" dirty="0"/>
          </a:p>
          <a:p>
            <a:pPr lvl="3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41ECAB-B7E5-42E7-98D3-3A76EE0FDA0D}"/>
              </a:ext>
            </a:extLst>
          </p:cNvPr>
          <p:cNvSpPr txBox="1">
            <a:spLocks/>
          </p:cNvSpPr>
          <p:nvPr/>
        </p:nvSpPr>
        <p:spPr>
          <a:xfrm>
            <a:off x="1242391" y="5862534"/>
            <a:ext cx="10515600" cy="107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We can see from the above chart that highest number of commencements in 2020 are in VET followed by Higher Education.</a:t>
            </a:r>
          </a:p>
          <a:p>
            <a:endParaRPr lang="en-AU" sz="2000" dirty="0"/>
          </a:p>
          <a:p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0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AU" dirty="0"/>
          </a:p>
          <a:p>
            <a:pPr lvl="3"/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99E18-D5F2-414D-97F8-A5D17B4A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4" y="1162360"/>
            <a:ext cx="8736496" cy="4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733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International Students in Australia</vt:lpstr>
      <vt:lpstr>Description</vt:lpstr>
      <vt:lpstr>Data Source</vt:lpstr>
      <vt:lpstr>Data Inspection &amp; Cleaning</vt:lpstr>
      <vt:lpstr>Data Analysis: Questions Answered</vt:lpstr>
      <vt:lpstr>Data Analysis: Questions Answered… cont.</vt:lpstr>
      <vt:lpstr>Data Analysis: Questions Answered… cont.</vt:lpstr>
      <vt:lpstr>Data Analysis: Questions Answered… cont.</vt:lpstr>
      <vt:lpstr>Data Analysis: Questions Answered… cont.</vt:lpstr>
      <vt:lpstr>Data Analysis: Questions Answered… cont.</vt:lpstr>
      <vt:lpstr>Data Analysis: Questions Answered… cont.</vt:lpstr>
      <vt:lpstr>Conclusion &amp; Future Work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Overseas Students in Australia</dc:title>
  <dc:creator>SURINDER SINGH</dc:creator>
  <cp:lastModifiedBy>SURINDER SINGH</cp:lastModifiedBy>
  <cp:revision>27</cp:revision>
  <dcterms:created xsi:type="dcterms:W3CDTF">2021-01-20T08:15:14Z</dcterms:created>
  <dcterms:modified xsi:type="dcterms:W3CDTF">2021-01-20T11:33:55Z</dcterms:modified>
</cp:coreProperties>
</file>