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notesSlides/notesSlide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1.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2.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3.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4.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7" r:id="rId4"/>
    <p:sldId id="4779" r:id="rId5"/>
    <p:sldId id="4789" r:id="rId6"/>
    <p:sldId id="4788" r:id="rId7"/>
    <p:sldId id="4781" r:id="rId8"/>
    <p:sldId id="4782" r:id="rId9"/>
    <p:sldId id="4792" r:id="rId10"/>
    <p:sldId id="4790" r:id="rId11"/>
    <p:sldId id="4791" r:id="rId12"/>
    <p:sldId id="4784" r:id="rId13"/>
    <p:sldId id="4785" r:id="rId14"/>
    <p:sldId id="4786" r:id="rId15"/>
    <p:sldId id="275" r:id="rId16"/>
  </p:sldIdLst>
  <p:sldSz cx="12192000" cy="6858000"/>
  <p:notesSz cx="6858000" cy="9144000"/>
  <p:embeddedFontLst>
    <p:embeddedFont>
      <p:font typeface="Roboto" panose="02000000000000000000" pitchFamily="2" charset="0"/>
      <p:regular r:id="rId18"/>
      <p:bold r:id="rId19"/>
      <p:italic r:id="rId20"/>
      <p:boldItalic r:id="rId21"/>
    </p:embeddedFont>
    <p:embeddedFont>
      <p:font typeface="Roboto Light" panose="020F0302020204030204" pitchFamily="34" charset="0"/>
      <p:regular r:id="rId22"/>
      <p:italic r:id="rId23"/>
    </p:embeddedFont>
    <p:embeddedFont>
      <p:font typeface="Roboto Medium" panose="020F0502020204030204" pitchFamily="3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7"/>
            <p14:sldId id="4779"/>
            <p14:sldId id="4789"/>
            <p14:sldId id="4788"/>
            <p14:sldId id="4781"/>
            <p14:sldId id="4782"/>
            <p14:sldId id="4792"/>
            <p14:sldId id="4790"/>
            <p14:sldId id="4791"/>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72BF"/>
    <a:srgbClr val="C96377"/>
    <a:srgbClr val="A5A1A1"/>
    <a:srgbClr val="000005"/>
    <a:srgbClr val="93908E"/>
    <a:srgbClr val="DCC074"/>
    <a:srgbClr val="ECE8E4"/>
    <a:srgbClr val="EFEBE7"/>
    <a:srgbClr val="80DE7C"/>
    <a:srgbClr val="A486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7" autoAdjust="0"/>
    <p:restoredTop sz="91332" autoAdjust="0"/>
  </p:normalViewPr>
  <p:slideViewPr>
    <p:cSldViewPr snapToGrid="0" showGuides="1">
      <p:cViewPr>
        <p:scale>
          <a:sx n="77" d="100"/>
          <a:sy n="77" d="100"/>
        </p:scale>
        <p:origin x="304" y="624"/>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suri/Documents/Portfolio/Quantium/graphs.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suri/Documents/Portfolio/Quantium/graphs_2.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Users/suri/Documents/Portfolio/Quantium/graphs_2.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Users/suri/Documents/Portfolio/Quantium/graphs_2.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Users/suri/Documents/Portfolio/Quantium/graphs_2.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Users/suri/Documents/Portfolio/Quantium/graphs_2.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Users/suri/Documents/Portfolio/Quantium/graphs_2.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suri/Documents/Portfolio/Quantium/graph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suri/Documents/Portfolio/Quantium/graph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suri/Documents/Portfolio/Quantium/purchasedata.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suri/Documents/Portfolio/Quantium/graph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suri/Documents/Portfolio/Quantium/graphs.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suri/Documents/Portfolio/Quantium/graph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suri/Documents/Portfolio/Quantium/graph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suri/Documents/Portfolio/Quantium/graph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Sheet2!$B$1</c:f>
              <c:strCache>
                <c:ptCount val="1"/>
                <c:pt idx="0">
                  <c:v>TOT_SALES</c:v>
                </c:pt>
              </c:strCache>
            </c:strRef>
          </c:tx>
          <c:spPr>
            <a:ln w="28575" cap="rnd">
              <a:solidFill>
                <a:srgbClr val="4A4A4E"/>
              </a:solidFill>
              <a:round/>
            </a:ln>
            <a:effectLst/>
          </c:spPr>
          <c:marker>
            <c:symbol val="none"/>
          </c:marker>
          <c:cat>
            <c:numRef>
              <c:f>Sheet2!$A$2:$A$366</c:f>
              <c:numCache>
                <c:formatCode>m/d/yy</c:formatCode>
                <c:ptCount val="365"/>
                <c:pt idx="0">
                  <c:v>43282</c:v>
                </c:pt>
                <c:pt idx="1">
                  <c:v>43283</c:v>
                </c:pt>
                <c:pt idx="2">
                  <c:v>43284</c:v>
                </c:pt>
                <c:pt idx="3">
                  <c:v>43285</c:v>
                </c:pt>
                <c:pt idx="4">
                  <c:v>43286</c:v>
                </c:pt>
                <c:pt idx="5">
                  <c:v>43287</c:v>
                </c:pt>
                <c:pt idx="6">
                  <c:v>43288</c:v>
                </c:pt>
                <c:pt idx="7">
                  <c:v>43289</c:v>
                </c:pt>
                <c:pt idx="8">
                  <c:v>43290</c:v>
                </c:pt>
                <c:pt idx="9">
                  <c:v>43291</c:v>
                </c:pt>
                <c:pt idx="10">
                  <c:v>43292</c:v>
                </c:pt>
                <c:pt idx="11">
                  <c:v>43293</c:v>
                </c:pt>
                <c:pt idx="12">
                  <c:v>43294</c:v>
                </c:pt>
                <c:pt idx="13">
                  <c:v>43295</c:v>
                </c:pt>
                <c:pt idx="14">
                  <c:v>43296</c:v>
                </c:pt>
                <c:pt idx="15">
                  <c:v>43297</c:v>
                </c:pt>
                <c:pt idx="16">
                  <c:v>43298</c:v>
                </c:pt>
                <c:pt idx="17">
                  <c:v>43299</c:v>
                </c:pt>
                <c:pt idx="18">
                  <c:v>43300</c:v>
                </c:pt>
                <c:pt idx="19">
                  <c:v>43301</c:v>
                </c:pt>
                <c:pt idx="20">
                  <c:v>43302</c:v>
                </c:pt>
                <c:pt idx="21">
                  <c:v>43303</c:v>
                </c:pt>
                <c:pt idx="22">
                  <c:v>43304</c:v>
                </c:pt>
                <c:pt idx="23">
                  <c:v>43305</c:v>
                </c:pt>
                <c:pt idx="24">
                  <c:v>43306</c:v>
                </c:pt>
                <c:pt idx="25">
                  <c:v>43307</c:v>
                </c:pt>
                <c:pt idx="26">
                  <c:v>43308</c:v>
                </c:pt>
                <c:pt idx="27">
                  <c:v>43309</c:v>
                </c:pt>
                <c:pt idx="28">
                  <c:v>43310</c:v>
                </c:pt>
                <c:pt idx="29">
                  <c:v>43311</c:v>
                </c:pt>
                <c:pt idx="30">
                  <c:v>43312</c:v>
                </c:pt>
                <c:pt idx="31">
                  <c:v>43313</c:v>
                </c:pt>
                <c:pt idx="32">
                  <c:v>43314</c:v>
                </c:pt>
                <c:pt idx="33">
                  <c:v>43315</c:v>
                </c:pt>
                <c:pt idx="34">
                  <c:v>43316</c:v>
                </c:pt>
                <c:pt idx="35">
                  <c:v>43317</c:v>
                </c:pt>
                <c:pt idx="36">
                  <c:v>43318</c:v>
                </c:pt>
                <c:pt idx="37">
                  <c:v>43319</c:v>
                </c:pt>
                <c:pt idx="38">
                  <c:v>43320</c:v>
                </c:pt>
                <c:pt idx="39">
                  <c:v>43321</c:v>
                </c:pt>
                <c:pt idx="40">
                  <c:v>43322</c:v>
                </c:pt>
                <c:pt idx="41">
                  <c:v>43323</c:v>
                </c:pt>
                <c:pt idx="42">
                  <c:v>43324</c:v>
                </c:pt>
                <c:pt idx="43">
                  <c:v>43325</c:v>
                </c:pt>
                <c:pt idx="44">
                  <c:v>43326</c:v>
                </c:pt>
                <c:pt idx="45">
                  <c:v>43327</c:v>
                </c:pt>
                <c:pt idx="46">
                  <c:v>43328</c:v>
                </c:pt>
                <c:pt idx="47">
                  <c:v>43329</c:v>
                </c:pt>
                <c:pt idx="48">
                  <c:v>43330</c:v>
                </c:pt>
                <c:pt idx="49">
                  <c:v>43331</c:v>
                </c:pt>
                <c:pt idx="50">
                  <c:v>43332</c:v>
                </c:pt>
                <c:pt idx="51">
                  <c:v>43333</c:v>
                </c:pt>
                <c:pt idx="52">
                  <c:v>43334</c:v>
                </c:pt>
                <c:pt idx="53">
                  <c:v>43335</c:v>
                </c:pt>
                <c:pt idx="54">
                  <c:v>43336</c:v>
                </c:pt>
                <c:pt idx="55">
                  <c:v>43337</c:v>
                </c:pt>
                <c:pt idx="56">
                  <c:v>43338</c:v>
                </c:pt>
                <c:pt idx="57">
                  <c:v>43339</c:v>
                </c:pt>
                <c:pt idx="58">
                  <c:v>43340</c:v>
                </c:pt>
                <c:pt idx="59">
                  <c:v>43341</c:v>
                </c:pt>
                <c:pt idx="60">
                  <c:v>43342</c:v>
                </c:pt>
                <c:pt idx="61">
                  <c:v>43343</c:v>
                </c:pt>
                <c:pt idx="62">
                  <c:v>43344</c:v>
                </c:pt>
                <c:pt idx="63">
                  <c:v>43345</c:v>
                </c:pt>
                <c:pt idx="64">
                  <c:v>43346</c:v>
                </c:pt>
                <c:pt idx="65">
                  <c:v>43347</c:v>
                </c:pt>
                <c:pt idx="66">
                  <c:v>43348</c:v>
                </c:pt>
                <c:pt idx="67">
                  <c:v>43349</c:v>
                </c:pt>
                <c:pt idx="68">
                  <c:v>43350</c:v>
                </c:pt>
                <c:pt idx="69">
                  <c:v>43351</c:v>
                </c:pt>
                <c:pt idx="70">
                  <c:v>43352</c:v>
                </c:pt>
                <c:pt idx="71">
                  <c:v>43353</c:v>
                </c:pt>
                <c:pt idx="72">
                  <c:v>43354</c:v>
                </c:pt>
                <c:pt idx="73">
                  <c:v>43355</c:v>
                </c:pt>
                <c:pt idx="74">
                  <c:v>43356</c:v>
                </c:pt>
                <c:pt idx="75">
                  <c:v>43357</c:v>
                </c:pt>
                <c:pt idx="76">
                  <c:v>43358</c:v>
                </c:pt>
                <c:pt idx="77">
                  <c:v>43359</c:v>
                </c:pt>
                <c:pt idx="78">
                  <c:v>43360</c:v>
                </c:pt>
                <c:pt idx="79">
                  <c:v>43361</c:v>
                </c:pt>
                <c:pt idx="80">
                  <c:v>43362</c:v>
                </c:pt>
                <c:pt idx="81">
                  <c:v>43363</c:v>
                </c:pt>
                <c:pt idx="82">
                  <c:v>43364</c:v>
                </c:pt>
                <c:pt idx="83">
                  <c:v>43365</c:v>
                </c:pt>
                <c:pt idx="84">
                  <c:v>43366</c:v>
                </c:pt>
                <c:pt idx="85">
                  <c:v>43367</c:v>
                </c:pt>
                <c:pt idx="86">
                  <c:v>43368</c:v>
                </c:pt>
                <c:pt idx="87">
                  <c:v>43369</c:v>
                </c:pt>
                <c:pt idx="88">
                  <c:v>43370</c:v>
                </c:pt>
                <c:pt idx="89">
                  <c:v>43371</c:v>
                </c:pt>
                <c:pt idx="90">
                  <c:v>43372</c:v>
                </c:pt>
                <c:pt idx="91">
                  <c:v>43373</c:v>
                </c:pt>
                <c:pt idx="92">
                  <c:v>43374</c:v>
                </c:pt>
                <c:pt idx="93">
                  <c:v>43375</c:v>
                </c:pt>
                <c:pt idx="94">
                  <c:v>43376</c:v>
                </c:pt>
                <c:pt idx="95">
                  <c:v>43377</c:v>
                </c:pt>
                <c:pt idx="96">
                  <c:v>43378</c:v>
                </c:pt>
                <c:pt idx="97">
                  <c:v>43379</c:v>
                </c:pt>
                <c:pt idx="98">
                  <c:v>43380</c:v>
                </c:pt>
                <c:pt idx="99">
                  <c:v>43381</c:v>
                </c:pt>
                <c:pt idx="100">
                  <c:v>43382</c:v>
                </c:pt>
                <c:pt idx="101">
                  <c:v>43383</c:v>
                </c:pt>
                <c:pt idx="102">
                  <c:v>43384</c:v>
                </c:pt>
                <c:pt idx="103">
                  <c:v>43385</c:v>
                </c:pt>
                <c:pt idx="104">
                  <c:v>43386</c:v>
                </c:pt>
                <c:pt idx="105">
                  <c:v>43387</c:v>
                </c:pt>
                <c:pt idx="106">
                  <c:v>43388</c:v>
                </c:pt>
                <c:pt idx="107">
                  <c:v>43389</c:v>
                </c:pt>
                <c:pt idx="108">
                  <c:v>43390</c:v>
                </c:pt>
                <c:pt idx="109">
                  <c:v>43391</c:v>
                </c:pt>
                <c:pt idx="110">
                  <c:v>43392</c:v>
                </c:pt>
                <c:pt idx="111">
                  <c:v>43393</c:v>
                </c:pt>
                <c:pt idx="112">
                  <c:v>43394</c:v>
                </c:pt>
                <c:pt idx="113">
                  <c:v>43395</c:v>
                </c:pt>
                <c:pt idx="114">
                  <c:v>43396</c:v>
                </c:pt>
                <c:pt idx="115">
                  <c:v>43397</c:v>
                </c:pt>
                <c:pt idx="116">
                  <c:v>43398</c:v>
                </c:pt>
                <c:pt idx="117">
                  <c:v>43399</c:v>
                </c:pt>
                <c:pt idx="118">
                  <c:v>43400</c:v>
                </c:pt>
                <c:pt idx="119">
                  <c:v>43401</c:v>
                </c:pt>
                <c:pt idx="120">
                  <c:v>43402</c:v>
                </c:pt>
                <c:pt idx="121">
                  <c:v>43403</c:v>
                </c:pt>
                <c:pt idx="122">
                  <c:v>43404</c:v>
                </c:pt>
                <c:pt idx="123">
                  <c:v>43405</c:v>
                </c:pt>
                <c:pt idx="124">
                  <c:v>43406</c:v>
                </c:pt>
                <c:pt idx="125">
                  <c:v>43407</c:v>
                </c:pt>
                <c:pt idx="126">
                  <c:v>43408</c:v>
                </c:pt>
                <c:pt idx="127">
                  <c:v>43409</c:v>
                </c:pt>
                <c:pt idx="128">
                  <c:v>43410</c:v>
                </c:pt>
                <c:pt idx="129">
                  <c:v>43411</c:v>
                </c:pt>
                <c:pt idx="130">
                  <c:v>43412</c:v>
                </c:pt>
                <c:pt idx="131">
                  <c:v>43413</c:v>
                </c:pt>
                <c:pt idx="132">
                  <c:v>43414</c:v>
                </c:pt>
                <c:pt idx="133">
                  <c:v>43415</c:v>
                </c:pt>
                <c:pt idx="134">
                  <c:v>43416</c:v>
                </c:pt>
                <c:pt idx="135">
                  <c:v>43417</c:v>
                </c:pt>
                <c:pt idx="136">
                  <c:v>43418</c:v>
                </c:pt>
                <c:pt idx="137">
                  <c:v>43419</c:v>
                </c:pt>
                <c:pt idx="138">
                  <c:v>43420</c:v>
                </c:pt>
                <c:pt idx="139">
                  <c:v>43421</c:v>
                </c:pt>
                <c:pt idx="140">
                  <c:v>43422</c:v>
                </c:pt>
                <c:pt idx="141">
                  <c:v>43423</c:v>
                </c:pt>
                <c:pt idx="142">
                  <c:v>43424</c:v>
                </c:pt>
                <c:pt idx="143">
                  <c:v>43425</c:v>
                </c:pt>
                <c:pt idx="144">
                  <c:v>43426</c:v>
                </c:pt>
                <c:pt idx="145">
                  <c:v>43427</c:v>
                </c:pt>
                <c:pt idx="146">
                  <c:v>43428</c:v>
                </c:pt>
                <c:pt idx="147">
                  <c:v>43429</c:v>
                </c:pt>
                <c:pt idx="148">
                  <c:v>43430</c:v>
                </c:pt>
                <c:pt idx="149">
                  <c:v>43431</c:v>
                </c:pt>
                <c:pt idx="150">
                  <c:v>43432</c:v>
                </c:pt>
                <c:pt idx="151">
                  <c:v>43433</c:v>
                </c:pt>
                <c:pt idx="152">
                  <c:v>43434</c:v>
                </c:pt>
                <c:pt idx="153">
                  <c:v>43435</c:v>
                </c:pt>
                <c:pt idx="154">
                  <c:v>43436</c:v>
                </c:pt>
                <c:pt idx="155">
                  <c:v>43437</c:v>
                </c:pt>
                <c:pt idx="156">
                  <c:v>43438</c:v>
                </c:pt>
                <c:pt idx="157">
                  <c:v>43439</c:v>
                </c:pt>
                <c:pt idx="158">
                  <c:v>43440</c:v>
                </c:pt>
                <c:pt idx="159">
                  <c:v>43441</c:v>
                </c:pt>
                <c:pt idx="160">
                  <c:v>43442</c:v>
                </c:pt>
                <c:pt idx="161">
                  <c:v>43443</c:v>
                </c:pt>
                <c:pt idx="162">
                  <c:v>43444</c:v>
                </c:pt>
                <c:pt idx="163">
                  <c:v>43445</c:v>
                </c:pt>
                <c:pt idx="164">
                  <c:v>43446</c:v>
                </c:pt>
                <c:pt idx="165">
                  <c:v>43447</c:v>
                </c:pt>
                <c:pt idx="166">
                  <c:v>43448</c:v>
                </c:pt>
                <c:pt idx="167">
                  <c:v>43449</c:v>
                </c:pt>
                <c:pt idx="168">
                  <c:v>43450</c:v>
                </c:pt>
                <c:pt idx="169">
                  <c:v>43451</c:v>
                </c:pt>
                <c:pt idx="170">
                  <c:v>43452</c:v>
                </c:pt>
                <c:pt idx="171">
                  <c:v>43453</c:v>
                </c:pt>
                <c:pt idx="172">
                  <c:v>43454</c:v>
                </c:pt>
                <c:pt idx="173">
                  <c:v>43455</c:v>
                </c:pt>
                <c:pt idx="174">
                  <c:v>43456</c:v>
                </c:pt>
                <c:pt idx="175">
                  <c:v>43457</c:v>
                </c:pt>
                <c:pt idx="176">
                  <c:v>43458</c:v>
                </c:pt>
                <c:pt idx="177">
                  <c:v>43459</c:v>
                </c:pt>
                <c:pt idx="178">
                  <c:v>43460</c:v>
                </c:pt>
                <c:pt idx="179">
                  <c:v>43461</c:v>
                </c:pt>
                <c:pt idx="180">
                  <c:v>43462</c:v>
                </c:pt>
                <c:pt idx="181">
                  <c:v>43463</c:v>
                </c:pt>
                <c:pt idx="182">
                  <c:v>43464</c:v>
                </c:pt>
                <c:pt idx="183">
                  <c:v>43465</c:v>
                </c:pt>
                <c:pt idx="184">
                  <c:v>43466</c:v>
                </c:pt>
                <c:pt idx="185">
                  <c:v>43467</c:v>
                </c:pt>
                <c:pt idx="186">
                  <c:v>43468</c:v>
                </c:pt>
                <c:pt idx="187">
                  <c:v>43469</c:v>
                </c:pt>
                <c:pt idx="188">
                  <c:v>43470</c:v>
                </c:pt>
                <c:pt idx="189">
                  <c:v>43471</c:v>
                </c:pt>
                <c:pt idx="190">
                  <c:v>43472</c:v>
                </c:pt>
                <c:pt idx="191">
                  <c:v>43473</c:v>
                </c:pt>
                <c:pt idx="192">
                  <c:v>43474</c:v>
                </c:pt>
                <c:pt idx="193">
                  <c:v>43475</c:v>
                </c:pt>
                <c:pt idx="194">
                  <c:v>43476</c:v>
                </c:pt>
                <c:pt idx="195">
                  <c:v>43477</c:v>
                </c:pt>
                <c:pt idx="196">
                  <c:v>43478</c:v>
                </c:pt>
                <c:pt idx="197">
                  <c:v>43479</c:v>
                </c:pt>
                <c:pt idx="198">
                  <c:v>43480</c:v>
                </c:pt>
                <c:pt idx="199">
                  <c:v>43481</c:v>
                </c:pt>
                <c:pt idx="200">
                  <c:v>43482</c:v>
                </c:pt>
                <c:pt idx="201">
                  <c:v>43483</c:v>
                </c:pt>
                <c:pt idx="202">
                  <c:v>43484</c:v>
                </c:pt>
                <c:pt idx="203">
                  <c:v>43485</c:v>
                </c:pt>
                <c:pt idx="204">
                  <c:v>43486</c:v>
                </c:pt>
                <c:pt idx="205">
                  <c:v>43487</c:v>
                </c:pt>
                <c:pt idx="206">
                  <c:v>43488</c:v>
                </c:pt>
                <c:pt idx="207">
                  <c:v>43489</c:v>
                </c:pt>
                <c:pt idx="208">
                  <c:v>43490</c:v>
                </c:pt>
                <c:pt idx="209">
                  <c:v>43491</c:v>
                </c:pt>
                <c:pt idx="210">
                  <c:v>43492</c:v>
                </c:pt>
                <c:pt idx="211">
                  <c:v>43493</c:v>
                </c:pt>
                <c:pt idx="212">
                  <c:v>43494</c:v>
                </c:pt>
                <c:pt idx="213">
                  <c:v>43495</c:v>
                </c:pt>
                <c:pt idx="214">
                  <c:v>43496</c:v>
                </c:pt>
                <c:pt idx="215">
                  <c:v>43497</c:v>
                </c:pt>
                <c:pt idx="216">
                  <c:v>43498</c:v>
                </c:pt>
                <c:pt idx="217">
                  <c:v>43499</c:v>
                </c:pt>
                <c:pt idx="218">
                  <c:v>43500</c:v>
                </c:pt>
                <c:pt idx="219">
                  <c:v>43501</c:v>
                </c:pt>
                <c:pt idx="220">
                  <c:v>43502</c:v>
                </c:pt>
                <c:pt idx="221">
                  <c:v>43503</c:v>
                </c:pt>
                <c:pt idx="222">
                  <c:v>43504</c:v>
                </c:pt>
                <c:pt idx="223">
                  <c:v>43505</c:v>
                </c:pt>
                <c:pt idx="224">
                  <c:v>43506</c:v>
                </c:pt>
                <c:pt idx="225">
                  <c:v>43507</c:v>
                </c:pt>
                <c:pt idx="226">
                  <c:v>43508</c:v>
                </c:pt>
                <c:pt idx="227">
                  <c:v>43509</c:v>
                </c:pt>
                <c:pt idx="228">
                  <c:v>43510</c:v>
                </c:pt>
                <c:pt idx="229">
                  <c:v>43511</c:v>
                </c:pt>
                <c:pt idx="230">
                  <c:v>43512</c:v>
                </c:pt>
                <c:pt idx="231">
                  <c:v>43513</c:v>
                </c:pt>
                <c:pt idx="232">
                  <c:v>43514</c:v>
                </c:pt>
                <c:pt idx="233">
                  <c:v>43515</c:v>
                </c:pt>
                <c:pt idx="234">
                  <c:v>43516</c:v>
                </c:pt>
                <c:pt idx="235">
                  <c:v>43517</c:v>
                </c:pt>
                <c:pt idx="236">
                  <c:v>43518</c:v>
                </c:pt>
                <c:pt idx="237">
                  <c:v>43519</c:v>
                </c:pt>
                <c:pt idx="238">
                  <c:v>43520</c:v>
                </c:pt>
                <c:pt idx="239">
                  <c:v>43521</c:v>
                </c:pt>
                <c:pt idx="240">
                  <c:v>43522</c:v>
                </c:pt>
                <c:pt idx="241">
                  <c:v>43523</c:v>
                </c:pt>
                <c:pt idx="242">
                  <c:v>43524</c:v>
                </c:pt>
                <c:pt idx="243">
                  <c:v>43525</c:v>
                </c:pt>
                <c:pt idx="244">
                  <c:v>43526</c:v>
                </c:pt>
                <c:pt idx="245">
                  <c:v>43527</c:v>
                </c:pt>
                <c:pt idx="246">
                  <c:v>43528</c:v>
                </c:pt>
                <c:pt idx="247">
                  <c:v>43529</c:v>
                </c:pt>
                <c:pt idx="248">
                  <c:v>43530</c:v>
                </c:pt>
                <c:pt idx="249">
                  <c:v>43531</c:v>
                </c:pt>
                <c:pt idx="250">
                  <c:v>43532</c:v>
                </c:pt>
                <c:pt idx="251">
                  <c:v>43533</c:v>
                </c:pt>
                <c:pt idx="252">
                  <c:v>43534</c:v>
                </c:pt>
                <c:pt idx="253">
                  <c:v>43535</c:v>
                </c:pt>
                <c:pt idx="254">
                  <c:v>43536</c:v>
                </c:pt>
                <c:pt idx="255">
                  <c:v>43537</c:v>
                </c:pt>
                <c:pt idx="256">
                  <c:v>43538</c:v>
                </c:pt>
                <c:pt idx="257">
                  <c:v>43539</c:v>
                </c:pt>
                <c:pt idx="258">
                  <c:v>43540</c:v>
                </c:pt>
                <c:pt idx="259">
                  <c:v>43541</c:v>
                </c:pt>
                <c:pt idx="260">
                  <c:v>43542</c:v>
                </c:pt>
                <c:pt idx="261">
                  <c:v>43543</c:v>
                </c:pt>
                <c:pt idx="262">
                  <c:v>43544</c:v>
                </c:pt>
                <c:pt idx="263">
                  <c:v>43545</c:v>
                </c:pt>
                <c:pt idx="264">
                  <c:v>43546</c:v>
                </c:pt>
                <c:pt idx="265">
                  <c:v>43547</c:v>
                </c:pt>
                <c:pt idx="266">
                  <c:v>43548</c:v>
                </c:pt>
                <c:pt idx="267">
                  <c:v>43549</c:v>
                </c:pt>
                <c:pt idx="268">
                  <c:v>43550</c:v>
                </c:pt>
                <c:pt idx="269">
                  <c:v>43551</c:v>
                </c:pt>
                <c:pt idx="270">
                  <c:v>43552</c:v>
                </c:pt>
                <c:pt idx="271">
                  <c:v>43553</c:v>
                </c:pt>
                <c:pt idx="272">
                  <c:v>43554</c:v>
                </c:pt>
                <c:pt idx="273">
                  <c:v>43555</c:v>
                </c:pt>
                <c:pt idx="274">
                  <c:v>43556</c:v>
                </c:pt>
                <c:pt idx="275">
                  <c:v>43557</c:v>
                </c:pt>
                <c:pt idx="276">
                  <c:v>43558</c:v>
                </c:pt>
                <c:pt idx="277">
                  <c:v>43559</c:v>
                </c:pt>
                <c:pt idx="278">
                  <c:v>43560</c:v>
                </c:pt>
                <c:pt idx="279">
                  <c:v>43561</c:v>
                </c:pt>
                <c:pt idx="280">
                  <c:v>43562</c:v>
                </c:pt>
                <c:pt idx="281">
                  <c:v>43563</c:v>
                </c:pt>
                <c:pt idx="282">
                  <c:v>43564</c:v>
                </c:pt>
                <c:pt idx="283">
                  <c:v>43565</c:v>
                </c:pt>
                <c:pt idx="284">
                  <c:v>43566</c:v>
                </c:pt>
                <c:pt idx="285">
                  <c:v>43567</c:v>
                </c:pt>
                <c:pt idx="286">
                  <c:v>43568</c:v>
                </c:pt>
                <c:pt idx="287">
                  <c:v>43569</c:v>
                </c:pt>
                <c:pt idx="288">
                  <c:v>43570</c:v>
                </c:pt>
                <c:pt idx="289">
                  <c:v>43571</c:v>
                </c:pt>
                <c:pt idx="290">
                  <c:v>43572</c:v>
                </c:pt>
                <c:pt idx="291">
                  <c:v>43573</c:v>
                </c:pt>
                <c:pt idx="292">
                  <c:v>43574</c:v>
                </c:pt>
                <c:pt idx="293">
                  <c:v>43575</c:v>
                </c:pt>
                <c:pt idx="294">
                  <c:v>43576</c:v>
                </c:pt>
                <c:pt idx="295">
                  <c:v>43577</c:v>
                </c:pt>
                <c:pt idx="296">
                  <c:v>43578</c:v>
                </c:pt>
                <c:pt idx="297">
                  <c:v>43579</c:v>
                </c:pt>
                <c:pt idx="298">
                  <c:v>43580</c:v>
                </c:pt>
                <c:pt idx="299">
                  <c:v>43581</c:v>
                </c:pt>
                <c:pt idx="300">
                  <c:v>43582</c:v>
                </c:pt>
                <c:pt idx="301">
                  <c:v>43583</c:v>
                </c:pt>
                <c:pt idx="302">
                  <c:v>43584</c:v>
                </c:pt>
                <c:pt idx="303">
                  <c:v>43585</c:v>
                </c:pt>
                <c:pt idx="304">
                  <c:v>43586</c:v>
                </c:pt>
                <c:pt idx="305">
                  <c:v>43587</c:v>
                </c:pt>
                <c:pt idx="306">
                  <c:v>43588</c:v>
                </c:pt>
                <c:pt idx="307">
                  <c:v>43589</c:v>
                </c:pt>
                <c:pt idx="308">
                  <c:v>43590</c:v>
                </c:pt>
                <c:pt idx="309">
                  <c:v>43591</c:v>
                </c:pt>
                <c:pt idx="310">
                  <c:v>43592</c:v>
                </c:pt>
                <c:pt idx="311">
                  <c:v>43593</c:v>
                </c:pt>
                <c:pt idx="312">
                  <c:v>43594</c:v>
                </c:pt>
                <c:pt idx="313">
                  <c:v>43595</c:v>
                </c:pt>
                <c:pt idx="314">
                  <c:v>43596</c:v>
                </c:pt>
                <c:pt idx="315">
                  <c:v>43597</c:v>
                </c:pt>
                <c:pt idx="316">
                  <c:v>43598</c:v>
                </c:pt>
                <c:pt idx="317">
                  <c:v>43599</c:v>
                </c:pt>
                <c:pt idx="318">
                  <c:v>43600</c:v>
                </c:pt>
                <c:pt idx="319">
                  <c:v>43601</c:v>
                </c:pt>
                <c:pt idx="320">
                  <c:v>43602</c:v>
                </c:pt>
                <c:pt idx="321">
                  <c:v>43603</c:v>
                </c:pt>
                <c:pt idx="322">
                  <c:v>43604</c:v>
                </c:pt>
                <c:pt idx="323">
                  <c:v>43605</c:v>
                </c:pt>
                <c:pt idx="324">
                  <c:v>43606</c:v>
                </c:pt>
                <c:pt idx="325">
                  <c:v>43607</c:v>
                </c:pt>
                <c:pt idx="326">
                  <c:v>43608</c:v>
                </c:pt>
                <c:pt idx="327">
                  <c:v>43609</c:v>
                </c:pt>
                <c:pt idx="328">
                  <c:v>43610</c:v>
                </c:pt>
                <c:pt idx="329">
                  <c:v>43611</c:v>
                </c:pt>
                <c:pt idx="330">
                  <c:v>43612</c:v>
                </c:pt>
                <c:pt idx="331">
                  <c:v>43613</c:v>
                </c:pt>
                <c:pt idx="332">
                  <c:v>43614</c:v>
                </c:pt>
                <c:pt idx="333">
                  <c:v>43615</c:v>
                </c:pt>
                <c:pt idx="334">
                  <c:v>43616</c:v>
                </c:pt>
                <c:pt idx="335">
                  <c:v>43617</c:v>
                </c:pt>
                <c:pt idx="336">
                  <c:v>43618</c:v>
                </c:pt>
                <c:pt idx="337">
                  <c:v>43619</c:v>
                </c:pt>
                <c:pt idx="338">
                  <c:v>43620</c:v>
                </c:pt>
                <c:pt idx="339">
                  <c:v>43621</c:v>
                </c:pt>
                <c:pt idx="340">
                  <c:v>43622</c:v>
                </c:pt>
                <c:pt idx="341">
                  <c:v>43623</c:v>
                </c:pt>
                <c:pt idx="342">
                  <c:v>43624</c:v>
                </c:pt>
                <c:pt idx="343">
                  <c:v>43625</c:v>
                </c:pt>
                <c:pt idx="344">
                  <c:v>43626</c:v>
                </c:pt>
                <c:pt idx="345">
                  <c:v>43627</c:v>
                </c:pt>
                <c:pt idx="346">
                  <c:v>43628</c:v>
                </c:pt>
                <c:pt idx="347">
                  <c:v>43629</c:v>
                </c:pt>
                <c:pt idx="348">
                  <c:v>43630</c:v>
                </c:pt>
                <c:pt idx="349">
                  <c:v>43631</c:v>
                </c:pt>
                <c:pt idx="350">
                  <c:v>43632</c:v>
                </c:pt>
                <c:pt idx="351">
                  <c:v>43633</c:v>
                </c:pt>
                <c:pt idx="352">
                  <c:v>43634</c:v>
                </c:pt>
                <c:pt idx="353">
                  <c:v>43635</c:v>
                </c:pt>
                <c:pt idx="354">
                  <c:v>43636</c:v>
                </c:pt>
                <c:pt idx="355">
                  <c:v>43637</c:v>
                </c:pt>
                <c:pt idx="356">
                  <c:v>43638</c:v>
                </c:pt>
                <c:pt idx="357">
                  <c:v>43639</c:v>
                </c:pt>
                <c:pt idx="358">
                  <c:v>43640</c:v>
                </c:pt>
                <c:pt idx="359">
                  <c:v>43641</c:v>
                </c:pt>
                <c:pt idx="360">
                  <c:v>43642</c:v>
                </c:pt>
                <c:pt idx="361">
                  <c:v>43643</c:v>
                </c:pt>
                <c:pt idx="362">
                  <c:v>43644</c:v>
                </c:pt>
                <c:pt idx="363">
                  <c:v>43645</c:v>
                </c:pt>
                <c:pt idx="364">
                  <c:v>43646</c:v>
                </c:pt>
              </c:numCache>
            </c:numRef>
          </c:cat>
          <c:val>
            <c:numRef>
              <c:f>Sheet2!$B$2:$B$366</c:f>
              <c:numCache>
                <c:formatCode>_([$$-409]* #,##0_);_([$$-409]* \(#,##0\);_([$$-409]* "-"??_);_(@_)</c:formatCode>
                <c:ptCount val="365"/>
                <c:pt idx="0">
                  <c:v>5372.2</c:v>
                </c:pt>
                <c:pt idx="1">
                  <c:v>5315.4</c:v>
                </c:pt>
                <c:pt idx="2">
                  <c:v>5321.8</c:v>
                </c:pt>
                <c:pt idx="3">
                  <c:v>5309.9</c:v>
                </c:pt>
                <c:pt idx="4">
                  <c:v>5080.8999999999996</c:v>
                </c:pt>
                <c:pt idx="5">
                  <c:v>5604.9</c:v>
                </c:pt>
                <c:pt idx="6">
                  <c:v>5378.3</c:v>
                </c:pt>
                <c:pt idx="7">
                  <c:v>5021.1000000000004</c:v>
                </c:pt>
                <c:pt idx="8">
                  <c:v>5518.9</c:v>
                </c:pt>
                <c:pt idx="9">
                  <c:v>5068.5</c:v>
                </c:pt>
                <c:pt idx="10">
                  <c:v>5410.1</c:v>
                </c:pt>
                <c:pt idx="11">
                  <c:v>5557.4</c:v>
                </c:pt>
                <c:pt idx="12">
                  <c:v>5539.2</c:v>
                </c:pt>
                <c:pt idx="13">
                  <c:v>5245.5</c:v>
                </c:pt>
                <c:pt idx="14">
                  <c:v>5638.4</c:v>
                </c:pt>
                <c:pt idx="15">
                  <c:v>5347.2</c:v>
                </c:pt>
                <c:pt idx="16">
                  <c:v>5501.8</c:v>
                </c:pt>
                <c:pt idx="17">
                  <c:v>5376.4</c:v>
                </c:pt>
                <c:pt idx="18">
                  <c:v>5308.6</c:v>
                </c:pt>
                <c:pt idx="19">
                  <c:v>5331.4</c:v>
                </c:pt>
                <c:pt idx="20">
                  <c:v>5395.7</c:v>
                </c:pt>
                <c:pt idx="21">
                  <c:v>5356.9</c:v>
                </c:pt>
                <c:pt idx="22">
                  <c:v>5256.1</c:v>
                </c:pt>
                <c:pt idx="23">
                  <c:v>5021.8999999999996</c:v>
                </c:pt>
                <c:pt idx="24">
                  <c:v>5216.8999999999996</c:v>
                </c:pt>
                <c:pt idx="25">
                  <c:v>5221.5</c:v>
                </c:pt>
                <c:pt idx="26">
                  <c:v>5499.6</c:v>
                </c:pt>
                <c:pt idx="27">
                  <c:v>5095.6000000000004</c:v>
                </c:pt>
                <c:pt idx="28">
                  <c:v>5045</c:v>
                </c:pt>
                <c:pt idx="29">
                  <c:v>5595</c:v>
                </c:pt>
                <c:pt idx="30">
                  <c:v>5323.2</c:v>
                </c:pt>
                <c:pt idx="31">
                  <c:v>5346.9</c:v>
                </c:pt>
                <c:pt idx="32">
                  <c:v>5195.3</c:v>
                </c:pt>
                <c:pt idx="33">
                  <c:v>5378.4</c:v>
                </c:pt>
                <c:pt idx="34">
                  <c:v>5164.3999999999996</c:v>
                </c:pt>
                <c:pt idx="35">
                  <c:v>5573.7</c:v>
                </c:pt>
                <c:pt idx="36">
                  <c:v>5703.7</c:v>
                </c:pt>
                <c:pt idx="37">
                  <c:v>5162.1000000000004</c:v>
                </c:pt>
                <c:pt idx="38">
                  <c:v>5451.5</c:v>
                </c:pt>
                <c:pt idx="39">
                  <c:v>5206</c:v>
                </c:pt>
                <c:pt idx="40">
                  <c:v>5408.8</c:v>
                </c:pt>
                <c:pt idx="41">
                  <c:v>5389.3</c:v>
                </c:pt>
                <c:pt idx="42">
                  <c:v>5147.3</c:v>
                </c:pt>
                <c:pt idx="43">
                  <c:v>5624.3</c:v>
                </c:pt>
                <c:pt idx="44">
                  <c:v>4516.25</c:v>
                </c:pt>
                <c:pt idx="45">
                  <c:v>4634.8</c:v>
                </c:pt>
                <c:pt idx="46">
                  <c:v>4476.6000000000004</c:v>
                </c:pt>
                <c:pt idx="47">
                  <c:v>4324.55</c:v>
                </c:pt>
                <c:pt idx="48">
                  <c:v>4312</c:v>
                </c:pt>
                <c:pt idx="49">
                  <c:v>4309.75</c:v>
                </c:pt>
                <c:pt idx="50">
                  <c:v>4198.2</c:v>
                </c:pt>
                <c:pt idx="51">
                  <c:v>5117.3</c:v>
                </c:pt>
                <c:pt idx="52">
                  <c:v>5475.5</c:v>
                </c:pt>
                <c:pt idx="53">
                  <c:v>5520.3</c:v>
                </c:pt>
                <c:pt idx="54">
                  <c:v>5102.2</c:v>
                </c:pt>
                <c:pt idx="55">
                  <c:v>5194</c:v>
                </c:pt>
                <c:pt idx="56">
                  <c:v>5397.1</c:v>
                </c:pt>
                <c:pt idx="57">
                  <c:v>5216.8</c:v>
                </c:pt>
                <c:pt idx="58">
                  <c:v>5006.5</c:v>
                </c:pt>
                <c:pt idx="59">
                  <c:v>5161.1000000000004</c:v>
                </c:pt>
                <c:pt idx="60">
                  <c:v>5155.5</c:v>
                </c:pt>
                <c:pt idx="61">
                  <c:v>5210.8999999999996</c:v>
                </c:pt>
                <c:pt idx="62">
                  <c:v>5368.6</c:v>
                </c:pt>
                <c:pt idx="63">
                  <c:v>5249.4</c:v>
                </c:pt>
                <c:pt idx="64">
                  <c:v>5228.3999999999996</c:v>
                </c:pt>
                <c:pt idx="65">
                  <c:v>5668.1</c:v>
                </c:pt>
                <c:pt idx="66">
                  <c:v>5533.9</c:v>
                </c:pt>
                <c:pt idx="67">
                  <c:v>5864.5</c:v>
                </c:pt>
                <c:pt idx="68">
                  <c:v>5218</c:v>
                </c:pt>
                <c:pt idx="69">
                  <c:v>5375.5</c:v>
                </c:pt>
                <c:pt idx="70">
                  <c:v>5592.1</c:v>
                </c:pt>
                <c:pt idx="71">
                  <c:v>5136.8</c:v>
                </c:pt>
                <c:pt idx="72">
                  <c:v>5069.5</c:v>
                </c:pt>
                <c:pt idx="73">
                  <c:v>5315.3</c:v>
                </c:pt>
                <c:pt idx="74">
                  <c:v>4957.3999999999996</c:v>
                </c:pt>
                <c:pt idx="75">
                  <c:v>5488.6</c:v>
                </c:pt>
                <c:pt idx="76">
                  <c:v>4948.2</c:v>
                </c:pt>
                <c:pt idx="77">
                  <c:v>5201.5</c:v>
                </c:pt>
                <c:pt idx="78">
                  <c:v>5258.2</c:v>
                </c:pt>
                <c:pt idx="79">
                  <c:v>5658.1</c:v>
                </c:pt>
                <c:pt idx="80">
                  <c:v>5328</c:v>
                </c:pt>
                <c:pt idx="81">
                  <c:v>5184.8999999999996</c:v>
                </c:pt>
                <c:pt idx="82">
                  <c:v>5460.2</c:v>
                </c:pt>
                <c:pt idx="83">
                  <c:v>4934.5</c:v>
                </c:pt>
                <c:pt idx="84">
                  <c:v>5757</c:v>
                </c:pt>
                <c:pt idx="85">
                  <c:v>5388.2</c:v>
                </c:pt>
                <c:pt idx="86">
                  <c:v>5753.6</c:v>
                </c:pt>
                <c:pt idx="87">
                  <c:v>5165.3999999999996</c:v>
                </c:pt>
                <c:pt idx="88">
                  <c:v>5021.1000000000004</c:v>
                </c:pt>
                <c:pt idx="89">
                  <c:v>5385.3</c:v>
                </c:pt>
                <c:pt idx="90">
                  <c:v>5428.4</c:v>
                </c:pt>
                <c:pt idx="91">
                  <c:v>5583.3</c:v>
                </c:pt>
                <c:pt idx="92">
                  <c:v>5201.5</c:v>
                </c:pt>
                <c:pt idx="93">
                  <c:v>5223.5</c:v>
                </c:pt>
                <c:pt idx="94">
                  <c:v>5207</c:v>
                </c:pt>
                <c:pt idx="95">
                  <c:v>5368.5</c:v>
                </c:pt>
                <c:pt idx="96">
                  <c:v>5053.6000000000004</c:v>
                </c:pt>
                <c:pt idx="97">
                  <c:v>5481.7</c:v>
                </c:pt>
                <c:pt idx="98">
                  <c:v>5113.2</c:v>
                </c:pt>
                <c:pt idx="99">
                  <c:v>5489.9</c:v>
                </c:pt>
                <c:pt idx="100">
                  <c:v>5695.8</c:v>
                </c:pt>
                <c:pt idx="101">
                  <c:v>5598.3</c:v>
                </c:pt>
                <c:pt idx="102">
                  <c:v>5501.7</c:v>
                </c:pt>
                <c:pt idx="103">
                  <c:v>5201.8999999999996</c:v>
                </c:pt>
                <c:pt idx="104">
                  <c:v>5250.2</c:v>
                </c:pt>
                <c:pt idx="105">
                  <c:v>5164.8</c:v>
                </c:pt>
                <c:pt idx="106">
                  <c:v>5335.7</c:v>
                </c:pt>
                <c:pt idx="107">
                  <c:v>5306.6</c:v>
                </c:pt>
                <c:pt idx="108">
                  <c:v>5424.7</c:v>
                </c:pt>
                <c:pt idx="109">
                  <c:v>4857.8</c:v>
                </c:pt>
                <c:pt idx="110">
                  <c:v>5524.1</c:v>
                </c:pt>
                <c:pt idx="111">
                  <c:v>5365.9</c:v>
                </c:pt>
                <c:pt idx="112">
                  <c:v>5314.4</c:v>
                </c:pt>
                <c:pt idx="113">
                  <c:v>5356.1</c:v>
                </c:pt>
                <c:pt idx="114">
                  <c:v>5241.5</c:v>
                </c:pt>
                <c:pt idx="115">
                  <c:v>5413.2</c:v>
                </c:pt>
                <c:pt idx="116">
                  <c:v>5116.8999999999996</c:v>
                </c:pt>
                <c:pt idx="117">
                  <c:v>5753</c:v>
                </c:pt>
                <c:pt idx="118">
                  <c:v>5156.8999999999996</c:v>
                </c:pt>
                <c:pt idx="119">
                  <c:v>5066.8</c:v>
                </c:pt>
                <c:pt idx="120">
                  <c:v>5182.8</c:v>
                </c:pt>
                <c:pt idx="121">
                  <c:v>5281.8</c:v>
                </c:pt>
                <c:pt idx="122">
                  <c:v>5165.8999999999996</c:v>
                </c:pt>
                <c:pt idx="123">
                  <c:v>5459.6</c:v>
                </c:pt>
                <c:pt idx="124">
                  <c:v>5189.6000000000004</c:v>
                </c:pt>
                <c:pt idx="125">
                  <c:v>5418.3</c:v>
                </c:pt>
                <c:pt idx="126">
                  <c:v>5520.8</c:v>
                </c:pt>
                <c:pt idx="127">
                  <c:v>5069.3</c:v>
                </c:pt>
                <c:pt idx="128">
                  <c:v>5387.3</c:v>
                </c:pt>
                <c:pt idx="129">
                  <c:v>5349</c:v>
                </c:pt>
                <c:pt idx="130">
                  <c:v>5154.8</c:v>
                </c:pt>
                <c:pt idx="131">
                  <c:v>5362.5</c:v>
                </c:pt>
                <c:pt idx="132">
                  <c:v>5519.9</c:v>
                </c:pt>
                <c:pt idx="133">
                  <c:v>5689.1</c:v>
                </c:pt>
                <c:pt idx="134">
                  <c:v>5204.6000000000004</c:v>
                </c:pt>
                <c:pt idx="135">
                  <c:v>5166</c:v>
                </c:pt>
                <c:pt idx="136">
                  <c:v>5457.9</c:v>
                </c:pt>
                <c:pt idx="137">
                  <c:v>5352</c:v>
                </c:pt>
                <c:pt idx="138">
                  <c:v>5496</c:v>
                </c:pt>
                <c:pt idx="139">
                  <c:v>5509.2</c:v>
                </c:pt>
                <c:pt idx="140">
                  <c:v>5584.7</c:v>
                </c:pt>
                <c:pt idx="141">
                  <c:v>5652.4</c:v>
                </c:pt>
                <c:pt idx="142">
                  <c:v>5857.2</c:v>
                </c:pt>
                <c:pt idx="143">
                  <c:v>5080.7</c:v>
                </c:pt>
                <c:pt idx="144">
                  <c:v>4880.6000000000004</c:v>
                </c:pt>
                <c:pt idx="145">
                  <c:v>5590.3</c:v>
                </c:pt>
                <c:pt idx="146">
                  <c:v>5120.3</c:v>
                </c:pt>
                <c:pt idx="147">
                  <c:v>4718.5</c:v>
                </c:pt>
                <c:pt idx="148">
                  <c:v>5059.6000000000004</c:v>
                </c:pt>
                <c:pt idx="149">
                  <c:v>5386.7</c:v>
                </c:pt>
                <c:pt idx="150">
                  <c:v>5154.8999999999996</c:v>
                </c:pt>
                <c:pt idx="151">
                  <c:v>5345.5</c:v>
                </c:pt>
                <c:pt idx="152">
                  <c:v>5496.4</c:v>
                </c:pt>
                <c:pt idx="153">
                  <c:v>5427.6</c:v>
                </c:pt>
                <c:pt idx="154">
                  <c:v>5108.2</c:v>
                </c:pt>
                <c:pt idx="155">
                  <c:v>5353.3</c:v>
                </c:pt>
                <c:pt idx="156">
                  <c:v>5167.3</c:v>
                </c:pt>
                <c:pt idx="157">
                  <c:v>5268</c:v>
                </c:pt>
                <c:pt idx="158">
                  <c:v>5211.3999999999996</c:v>
                </c:pt>
                <c:pt idx="159">
                  <c:v>5212.1000000000004</c:v>
                </c:pt>
                <c:pt idx="160">
                  <c:v>4992.5</c:v>
                </c:pt>
                <c:pt idx="161">
                  <c:v>5137.2</c:v>
                </c:pt>
                <c:pt idx="162">
                  <c:v>5416.1</c:v>
                </c:pt>
                <c:pt idx="163">
                  <c:v>5567.6</c:v>
                </c:pt>
                <c:pt idx="164">
                  <c:v>4827.8999999999996</c:v>
                </c:pt>
                <c:pt idx="165">
                  <c:v>5301.9</c:v>
                </c:pt>
                <c:pt idx="166">
                  <c:v>5499.6</c:v>
                </c:pt>
                <c:pt idx="167">
                  <c:v>5344.9</c:v>
                </c:pt>
                <c:pt idx="168">
                  <c:v>5562.9</c:v>
                </c:pt>
                <c:pt idx="169">
                  <c:v>5595.8</c:v>
                </c:pt>
                <c:pt idx="170">
                  <c:v>6209.6</c:v>
                </c:pt>
                <c:pt idx="171">
                  <c:v>6639.8</c:v>
                </c:pt>
                <c:pt idx="172">
                  <c:v>6300.8</c:v>
                </c:pt>
                <c:pt idx="173">
                  <c:v>6201.3</c:v>
                </c:pt>
                <c:pt idx="174">
                  <c:v>6558.7</c:v>
                </c:pt>
                <c:pt idx="175">
                  <c:v>6826</c:v>
                </c:pt>
                <c:pt idx="176">
                  <c:v>6923</c:v>
                </c:pt>
                <c:pt idx="178" formatCode="General">
                  <c:v>5513.1</c:v>
                </c:pt>
                <c:pt idx="179" formatCode="General">
                  <c:v>5496.6</c:v>
                </c:pt>
                <c:pt idx="180" formatCode="General">
                  <c:v>5269.9</c:v>
                </c:pt>
                <c:pt idx="181" formatCode="General">
                  <c:v>5132.3999999999996</c:v>
                </c:pt>
                <c:pt idx="182" formatCode="General">
                  <c:v>5482.3</c:v>
                </c:pt>
                <c:pt idx="183" formatCode="General">
                  <c:v>5365.6</c:v>
                </c:pt>
                <c:pt idx="184" formatCode="General">
                  <c:v>5021.1000000000004</c:v>
                </c:pt>
                <c:pt idx="185" formatCode="General">
                  <c:v>5299.3</c:v>
                </c:pt>
                <c:pt idx="186" formatCode="General">
                  <c:v>4968.8999999999996</c:v>
                </c:pt>
                <c:pt idx="187" formatCode="General">
                  <c:v>5345.3</c:v>
                </c:pt>
                <c:pt idx="188" formatCode="General">
                  <c:v>5142.3999999999996</c:v>
                </c:pt>
                <c:pt idx="189" formatCode="General">
                  <c:v>5335.8</c:v>
                </c:pt>
                <c:pt idx="190" formatCode="General">
                  <c:v>5371.8</c:v>
                </c:pt>
                <c:pt idx="191" formatCode="General">
                  <c:v>5224.7</c:v>
                </c:pt>
                <c:pt idx="192" formatCode="General">
                  <c:v>5425</c:v>
                </c:pt>
                <c:pt idx="193" formatCode="General">
                  <c:v>5332.4</c:v>
                </c:pt>
                <c:pt idx="194" formatCode="General">
                  <c:v>5055</c:v>
                </c:pt>
                <c:pt idx="195" formatCode="General">
                  <c:v>5372.2</c:v>
                </c:pt>
                <c:pt idx="196" formatCode="General">
                  <c:v>5116.6000000000004</c:v>
                </c:pt>
                <c:pt idx="197" formatCode="General">
                  <c:v>5146.6000000000004</c:v>
                </c:pt>
                <c:pt idx="198" formatCode="General">
                  <c:v>5226.3</c:v>
                </c:pt>
                <c:pt idx="199" formatCode="General">
                  <c:v>5374.3</c:v>
                </c:pt>
                <c:pt idx="200" formatCode="General">
                  <c:v>5326.2</c:v>
                </c:pt>
                <c:pt idx="201" formatCode="General">
                  <c:v>5278</c:v>
                </c:pt>
                <c:pt idx="202" formatCode="General">
                  <c:v>5347.7</c:v>
                </c:pt>
                <c:pt idx="203" formatCode="General">
                  <c:v>5328.8</c:v>
                </c:pt>
                <c:pt idx="204" formatCode="General">
                  <c:v>4973.3999999999996</c:v>
                </c:pt>
                <c:pt idx="205" formatCode="General">
                  <c:v>5442</c:v>
                </c:pt>
                <c:pt idx="206" formatCode="General">
                  <c:v>5181.1000000000004</c:v>
                </c:pt>
                <c:pt idx="207" formatCode="General">
                  <c:v>4975.3</c:v>
                </c:pt>
                <c:pt idx="208" formatCode="General">
                  <c:v>5304.7</c:v>
                </c:pt>
                <c:pt idx="209" formatCode="General">
                  <c:v>5330.6</c:v>
                </c:pt>
                <c:pt idx="210" formatCode="General">
                  <c:v>5191.6000000000004</c:v>
                </c:pt>
                <c:pt idx="211" formatCode="General">
                  <c:v>5177.7</c:v>
                </c:pt>
                <c:pt idx="212" formatCode="General">
                  <c:v>5274.4</c:v>
                </c:pt>
                <c:pt idx="213" formatCode="General">
                  <c:v>5365.7</c:v>
                </c:pt>
                <c:pt idx="214" formatCode="General">
                  <c:v>5387.4</c:v>
                </c:pt>
                <c:pt idx="215" formatCode="General">
                  <c:v>5479.4</c:v>
                </c:pt>
                <c:pt idx="216" formatCode="General">
                  <c:v>5538.1</c:v>
                </c:pt>
                <c:pt idx="217" formatCode="General">
                  <c:v>5573</c:v>
                </c:pt>
                <c:pt idx="218" formatCode="General">
                  <c:v>5377.5</c:v>
                </c:pt>
                <c:pt idx="219" formatCode="General">
                  <c:v>5464.3</c:v>
                </c:pt>
                <c:pt idx="220" formatCode="General">
                  <c:v>5225.8</c:v>
                </c:pt>
                <c:pt idx="221" formatCode="General">
                  <c:v>5217.7</c:v>
                </c:pt>
                <c:pt idx="222" formatCode="General">
                  <c:v>5616.6</c:v>
                </c:pt>
                <c:pt idx="223" formatCode="General">
                  <c:v>5386.4</c:v>
                </c:pt>
                <c:pt idx="224" formatCode="General">
                  <c:v>5465.6</c:v>
                </c:pt>
                <c:pt idx="225" formatCode="General">
                  <c:v>5275.5</c:v>
                </c:pt>
                <c:pt idx="226" formatCode="General">
                  <c:v>5475.7</c:v>
                </c:pt>
                <c:pt idx="227" formatCode="General">
                  <c:v>5577.6</c:v>
                </c:pt>
                <c:pt idx="228" formatCode="General">
                  <c:v>5275.5</c:v>
                </c:pt>
                <c:pt idx="229" formatCode="General">
                  <c:v>5258</c:v>
                </c:pt>
                <c:pt idx="230" formatCode="General">
                  <c:v>5313.3</c:v>
                </c:pt>
                <c:pt idx="231" formatCode="General">
                  <c:v>5234.5</c:v>
                </c:pt>
                <c:pt idx="232" formatCode="General">
                  <c:v>4902.3</c:v>
                </c:pt>
                <c:pt idx="233" formatCode="General">
                  <c:v>5275.3</c:v>
                </c:pt>
                <c:pt idx="234" formatCode="General">
                  <c:v>5584</c:v>
                </c:pt>
                <c:pt idx="235" formatCode="General">
                  <c:v>5339.4</c:v>
                </c:pt>
                <c:pt idx="236" formatCode="General">
                  <c:v>5400.7</c:v>
                </c:pt>
                <c:pt idx="237" formatCode="General">
                  <c:v>5422</c:v>
                </c:pt>
                <c:pt idx="238" formatCode="General">
                  <c:v>5374.3</c:v>
                </c:pt>
                <c:pt idx="239" formatCode="General">
                  <c:v>5532.8</c:v>
                </c:pt>
                <c:pt idx="240" formatCode="General">
                  <c:v>5292.1</c:v>
                </c:pt>
                <c:pt idx="241" formatCode="General">
                  <c:v>5401.6</c:v>
                </c:pt>
                <c:pt idx="242" formatCode="General">
                  <c:v>5386</c:v>
                </c:pt>
                <c:pt idx="243" formatCode="General">
                  <c:v>5211.7</c:v>
                </c:pt>
                <c:pt idx="244" formatCode="General">
                  <c:v>5329.6</c:v>
                </c:pt>
                <c:pt idx="245" formatCode="General">
                  <c:v>5317.9</c:v>
                </c:pt>
                <c:pt idx="246" formatCode="General">
                  <c:v>5266.2</c:v>
                </c:pt>
                <c:pt idx="247" formatCode="General">
                  <c:v>5629.9</c:v>
                </c:pt>
                <c:pt idx="248" formatCode="General">
                  <c:v>5227.2</c:v>
                </c:pt>
                <c:pt idx="249" formatCode="General">
                  <c:v>5151.7</c:v>
                </c:pt>
                <c:pt idx="250" formatCode="General">
                  <c:v>5412.6</c:v>
                </c:pt>
                <c:pt idx="251" formatCode="General">
                  <c:v>5116.7</c:v>
                </c:pt>
                <c:pt idx="252" formatCode="General">
                  <c:v>5221.8999999999996</c:v>
                </c:pt>
                <c:pt idx="253" formatCode="General">
                  <c:v>5471.9</c:v>
                </c:pt>
                <c:pt idx="254" formatCode="General">
                  <c:v>5685.8</c:v>
                </c:pt>
                <c:pt idx="255" formatCode="General">
                  <c:v>5600.4</c:v>
                </c:pt>
                <c:pt idx="256" formatCode="General">
                  <c:v>5186.6000000000004</c:v>
                </c:pt>
                <c:pt idx="257" formatCode="General">
                  <c:v>5640.5</c:v>
                </c:pt>
                <c:pt idx="258" formatCode="General">
                  <c:v>5331.9</c:v>
                </c:pt>
                <c:pt idx="259" formatCode="General">
                  <c:v>5679.3</c:v>
                </c:pt>
                <c:pt idx="260" formatCode="General">
                  <c:v>5139.8999999999996</c:v>
                </c:pt>
                <c:pt idx="261" formatCode="General">
                  <c:v>5248.4</c:v>
                </c:pt>
                <c:pt idx="262" formatCode="General">
                  <c:v>5329.4</c:v>
                </c:pt>
                <c:pt idx="263" formatCode="General">
                  <c:v>5145.3</c:v>
                </c:pt>
                <c:pt idx="264" formatCode="General">
                  <c:v>5696.3</c:v>
                </c:pt>
                <c:pt idx="265" formatCode="General">
                  <c:v>5237.7</c:v>
                </c:pt>
                <c:pt idx="266" formatCode="General">
                  <c:v>5448.7</c:v>
                </c:pt>
                <c:pt idx="267" formatCode="General">
                  <c:v>5348</c:v>
                </c:pt>
                <c:pt idx="268" formatCode="General">
                  <c:v>5517</c:v>
                </c:pt>
                <c:pt idx="269" formatCode="General">
                  <c:v>5200.8</c:v>
                </c:pt>
                <c:pt idx="270" formatCode="General">
                  <c:v>5402.1</c:v>
                </c:pt>
                <c:pt idx="271" formatCode="General">
                  <c:v>5538.8</c:v>
                </c:pt>
                <c:pt idx="272" formatCode="General">
                  <c:v>5404.2</c:v>
                </c:pt>
                <c:pt idx="273" formatCode="General">
                  <c:v>5126.8</c:v>
                </c:pt>
                <c:pt idx="274" formatCode="General">
                  <c:v>4879.7</c:v>
                </c:pt>
                <c:pt idx="275" formatCode="General">
                  <c:v>5557.1</c:v>
                </c:pt>
                <c:pt idx="276" formatCode="General">
                  <c:v>5640.4</c:v>
                </c:pt>
                <c:pt idx="277" formatCode="General">
                  <c:v>5613.9</c:v>
                </c:pt>
                <c:pt idx="278" formatCode="General">
                  <c:v>5223.3999999999996</c:v>
                </c:pt>
                <c:pt idx="279" formatCode="General">
                  <c:v>5339</c:v>
                </c:pt>
                <c:pt idx="280" formatCode="General">
                  <c:v>5130</c:v>
                </c:pt>
                <c:pt idx="281" formatCode="General">
                  <c:v>5104.8</c:v>
                </c:pt>
                <c:pt idx="282" formatCode="General">
                  <c:v>5125.6000000000004</c:v>
                </c:pt>
                <c:pt idx="283" formatCode="General">
                  <c:v>5564.3</c:v>
                </c:pt>
                <c:pt idx="284" formatCode="General">
                  <c:v>4942.7</c:v>
                </c:pt>
                <c:pt idx="285" formatCode="General">
                  <c:v>5303</c:v>
                </c:pt>
                <c:pt idx="286" formatCode="General">
                  <c:v>5199.7</c:v>
                </c:pt>
                <c:pt idx="287" formatCode="General">
                  <c:v>5467.4</c:v>
                </c:pt>
                <c:pt idx="288" formatCode="General">
                  <c:v>5063.3999999999996</c:v>
                </c:pt>
                <c:pt idx="289" formatCode="General">
                  <c:v>5360.7</c:v>
                </c:pt>
                <c:pt idx="290" formatCode="General">
                  <c:v>5152.8999999999996</c:v>
                </c:pt>
                <c:pt idx="291" formatCode="General">
                  <c:v>5401.2</c:v>
                </c:pt>
                <c:pt idx="292" formatCode="General">
                  <c:v>5231.2</c:v>
                </c:pt>
                <c:pt idx="293" formatCode="General">
                  <c:v>5722.1</c:v>
                </c:pt>
                <c:pt idx="294" formatCode="General">
                  <c:v>5510.5</c:v>
                </c:pt>
                <c:pt idx="295" formatCode="General">
                  <c:v>5226.2</c:v>
                </c:pt>
                <c:pt idx="296" formatCode="General">
                  <c:v>5155.2</c:v>
                </c:pt>
                <c:pt idx="297" formatCode="General">
                  <c:v>5649.4</c:v>
                </c:pt>
                <c:pt idx="298" formatCode="General">
                  <c:v>5431.5</c:v>
                </c:pt>
                <c:pt idx="299" formatCode="General">
                  <c:v>5427.3</c:v>
                </c:pt>
                <c:pt idx="300" formatCode="General">
                  <c:v>5378</c:v>
                </c:pt>
                <c:pt idx="301" formatCode="General">
                  <c:v>5293.4</c:v>
                </c:pt>
                <c:pt idx="302" formatCode="General">
                  <c:v>5355.3</c:v>
                </c:pt>
                <c:pt idx="303" formatCode="General">
                  <c:v>5395.8</c:v>
                </c:pt>
                <c:pt idx="304" formatCode="General">
                  <c:v>5095</c:v>
                </c:pt>
                <c:pt idx="305" formatCode="General">
                  <c:v>5162</c:v>
                </c:pt>
                <c:pt idx="306" formatCode="General">
                  <c:v>5278.7</c:v>
                </c:pt>
                <c:pt idx="307" formatCode="General">
                  <c:v>5008.3</c:v>
                </c:pt>
                <c:pt idx="308" formatCode="General">
                  <c:v>5232.6000000000004</c:v>
                </c:pt>
                <c:pt idx="309" formatCode="General">
                  <c:v>5542.7</c:v>
                </c:pt>
                <c:pt idx="310" formatCode="General">
                  <c:v>5261.1</c:v>
                </c:pt>
                <c:pt idx="311" formatCode="General">
                  <c:v>5501.2</c:v>
                </c:pt>
                <c:pt idx="312" formatCode="General">
                  <c:v>5273.4</c:v>
                </c:pt>
                <c:pt idx="313" formatCode="General">
                  <c:v>5269.7</c:v>
                </c:pt>
                <c:pt idx="314" formatCode="General">
                  <c:v>5400</c:v>
                </c:pt>
                <c:pt idx="315" formatCode="General">
                  <c:v>5351.3</c:v>
                </c:pt>
                <c:pt idx="316" formatCode="General">
                  <c:v>5070.2</c:v>
                </c:pt>
                <c:pt idx="317" formatCode="General">
                  <c:v>4310.45</c:v>
                </c:pt>
                <c:pt idx="318" formatCode="General">
                  <c:v>4060.3</c:v>
                </c:pt>
                <c:pt idx="319" formatCode="General">
                  <c:v>4340.05</c:v>
                </c:pt>
                <c:pt idx="320" formatCode="General">
                  <c:v>4192.45</c:v>
                </c:pt>
                <c:pt idx="321" formatCode="General">
                  <c:v>4036.5</c:v>
                </c:pt>
                <c:pt idx="322" formatCode="General">
                  <c:v>4504.1499999999996</c:v>
                </c:pt>
                <c:pt idx="323" formatCode="General">
                  <c:v>4396.45</c:v>
                </c:pt>
                <c:pt idx="324" formatCode="General">
                  <c:v>5274.9</c:v>
                </c:pt>
                <c:pt idx="325" formatCode="General">
                  <c:v>5334.1</c:v>
                </c:pt>
                <c:pt idx="326" formatCode="General">
                  <c:v>4869.6000000000004</c:v>
                </c:pt>
                <c:pt idx="327" formatCode="General">
                  <c:v>5551</c:v>
                </c:pt>
                <c:pt idx="328" formatCode="General">
                  <c:v>5506.4</c:v>
                </c:pt>
                <c:pt idx="329" formatCode="General">
                  <c:v>5119.3</c:v>
                </c:pt>
                <c:pt idx="330" formatCode="General">
                  <c:v>5185.3999999999996</c:v>
                </c:pt>
                <c:pt idx="331" formatCode="General">
                  <c:v>5265.5</c:v>
                </c:pt>
                <c:pt idx="332" formatCode="General">
                  <c:v>5655.1</c:v>
                </c:pt>
                <c:pt idx="333" formatCode="General">
                  <c:v>5282.4</c:v>
                </c:pt>
                <c:pt idx="334" formatCode="General">
                  <c:v>5387.4</c:v>
                </c:pt>
                <c:pt idx="335" formatCode="General">
                  <c:v>5369.7</c:v>
                </c:pt>
                <c:pt idx="336" formatCode="General">
                  <c:v>5262.2</c:v>
                </c:pt>
                <c:pt idx="337" formatCode="General">
                  <c:v>5229.2</c:v>
                </c:pt>
                <c:pt idx="338" formatCode="General">
                  <c:v>4973.3</c:v>
                </c:pt>
                <c:pt idx="339" formatCode="General">
                  <c:v>5412.3</c:v>
                </c:pt>
                <c:pt idx="340" formatCode="General">
                  <c:v>5398.5</c:v>
                </c:pt>
                <c:pt idx="341" formatCode="General">
                  <c:v>5924.1</c:v>
                </c:pt>
                <c:pt idx="342" formatCode="General">
                  <c:v>5481.6</c:v>
                </c:pt>
                <c:pt idx="343" formatCode="General">
                  <c:v>5672.7</c:v>
                </c:pt>
                <c:pt idx="344" formatCode="General">
                  <c:v>5314.9</c:v>
                </c:pt>
                <c:pt idx="345" formatCode="General">
                  <c:v>4860.8</c:v>
                </c:pt>
                <c:pt idx="346" formatCode="General">
                  <c:v>5643.4</c:v>
                </c:pt>
                <c:pt idx="347" formatCode="General">
                  <c:v>5046.2</c:v>
                </c:pt>
                <c:pt idx="348" formatCode="General">
                  <c:v>5766.7</c:v>
                </c:pt>
                <c:pt idx="349" formatCode="General">
                  <c:v>5752</c:v>
                </c:pt>
                <c:pt idx="350" formatCode="General">
                  <c:v>5433.4</c:v>
                </c:pt>
                <c:pt idx="351" formatCode="General">
                  <c:v>5123.3</c:v>
                </c:pt>
                <c:pt idx="352" formatCode="General">
                  <c:v>5035.7</c:v>
                </c:pt>
                <c:pt idx="353" formatCode="General">
                  <c:v>5244.7</c:v>
                </c:pt>
                <c:pt idx="354" formatCode="General">
                  <c:v>5408.8</c:v>
                </c:pt>
                <c:pt idx="355" formatCode="General">
                  <c:v>5626.8</c:v>
                </c:pt>
                <c:pt idx="356" formatCode="General">
                  <c:v>5140.3999999999996</c:v>
                </c:pt>
                <c:pt idx="357" formatCode="General">
                  <c:v>5230.3</c:v>
                </c:pt>
                <c:pt idx="358" formatCode="General">
                  <c:v>4847.8999999999996</c:v>
                </c:pt>
                <c:pt idx="359" formatCode="General">
                  <c:v>5611.3</c:v>
                </c:pt>
                <c:pt idx="360" formatCode="General">
                  <c:v>5305</c:v>
                </c:pt>
                <c:pt idx="361" formatCode="General">
                  <c:v>5202.8</c:v>
                </c:pt>
                <c:pt idx="362" formatCode="General">
                  <c:v>5299.6</c:v>
                </c:pt>
                <c:pt idx="363" formatCode="General">
                  <c:v>5497.6</c:v>
                </c:pt>
                <c:pt idx="364" formatCode="General">
                  <c:v>5423.4</c:v>
                </c:pt>
              </c:numCache>
            </c:numRef>
          </c:val>
          <c:smooth val="0"/>
          <c:extLst>
            <c:ext xmlns:c16="http://schemas.microsoft.com/office/drawing/2014/chart" uri="{C3380CC4-5D6E-409C-BE32-E72D297353CC}">
              <c16:uniqueId val="{00000000-436F-4444-832E-755DCB99E812}"/>
            </c:ext>
          </c:extLst>
        </c:ser>
        <c:dLbls>
          <c:showLegendKey val="0"/>
          <c:showVal val="0"/>
          <c:showCatName val="0"/>
          <c:showSerName val="0"/>
          <c:showPercent val="0"/>
          <c:showBubbleSize val="0"/>
        </c:dLbls>
        <c:smooth val="0"/>
        <c:axId val="1240560896"/>
        <c:axId val="1430303904"/>
      </c:lineChart>
      <c:dateAx>
        <c:axId val="1240560896"/>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1430303904"/>
        <c:crosses val="autoZero"/>
        <c:auto val="1"/>
        <c:lblOffset val="100"/>
        <c:baseTimeUnit val="days"/>
      </c:dateAx>
      <c:valAx>
        <c:axId val="1430303904"/>
        <c:scaling>
          <c:orientation val="minMax"/>
          <c:min val="3000"/>
        </c:scaling>
        <c:delete val="0"/>
        <c:axPos val="l"/>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1240560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Sheet1!$C$2</c:f>
              <c:strCache>
                <c:ptCount val="1"/>
                <c:pt idx="0">
                  <c:v>Store 77</c:v>
                </c:pt>
              </c:strCache>
            </c:strRef>
          </c:tx>
          <c:spPr>
            <a:ln w="28575" cap="rnd">
              <a:solidFill>
                <a:srgbClr val="C96377"/>
              </a:solidFill>
              <a:round/>
            </a:ln>
            <a:effectLst/>
          </c:spPr>
          <c:marker>
            <c:symbol val="none"/>
          </c:marker>
          <c:cat>
            <c:strRef>
              <c:f>Sheet1!$B$3:$B$14</c:f>
              <c:strCache>
                <c:ptCount val="12"/>
                <c:pt idx="0">
                  <c:v>2018-07</c:v>
                </c:pt>
                <c:pt idx="1">
                  <c:v>2018-08</c:v>
                </c:pt>
                <c:pt idx="2">
                  <c:v>2018-09</c:v>
                </c:pt>
                <c:pt idx="3">
                  <c:v>2018-10</c:v>
                </c:pt>
                <c:pt idx="4">
                  <c:v>2018-11</c:v>
                </c:pt>
                <c:pt idx="5">
                  <c:v>2018-12</c:v>
                </c:pt>
                <c:pt idx="6">
                  <c:v>2019-01</c:v>
                </c:pt>
                <c:pt idx="7">
                  <c:v>2019-02</c:v>
                </c:pt>
                <c:pt idx="8">
                  <c:v>2019-03</c:v>
                </c:pt>
                <c:pt idx="9">
                  <c:v>2019-04</c:v>
                </c:pt>
                <c:pt idx="10">
                  <c:v>2019-05</c:v>
                </c:pt>
                <c:pt idx="11">
                  <c:v>2019-06</c:v>
                </c:pt>
              </c:strCache>
            </c:strRef>
          </c:cat>
          <c:val>
            <c:numRef>
              <c:f>Sheet1!$C$3:$C$14</c:f>
              <c:numCache>
                <c:formatCode>_([$$-409]* #,##0_);_([$$-409]* \(#,##0\);_([$$-409]* "-"??_);_(@_)</c:formatCode>
                <c:ptCount val="12"/>
                <c:pt idx="0">
                  <c:v>296.8</c:v>
                </c:pt>
                <c:pt idx="1">
                  <c:v>255.5</c:v>
                </c:pt>
                <c:pt idx="2">
                  <c:v>225.2</c:v>
                </c:pt>
                <c:pt idx="3">
                  <c:v>204.5</c:v>
                </c:pt>
                <c:pt idx="4">
                  <c:v>245.3</c:v>
                </c:pt>
                <c:pt idx="5">
                  <c:v>267.3</c:v>
                </c:pt>
                <c:pt idx="6">
                  <c:v>204.4</c:v>
                </c:pt>
                <c:pt idx="7">
                  <c:v>235</c:v>
                </c:pt>
                <c:pt idx="8">
                  <c:v>278.5</c:v>
                </c:pt>
                <c:pt idx="9">
                  <c:v>263.5</c:v>
                </c:pt>
                <c:pt idx="10">
                  <c:v>299.3</c:v>
                </c:pt>
                <c:pt idx="11">
                  <c:v>264.7</c:v>
                </c:pt>
              </c:numCache>
            </c:numRef>
          </c:val>
          <c:smooth val="0"/>
          <c:extLst>
            <c:ext xmlns:c16="http://schemas.microsoft.com/office/drawing/2014/chart" uri="{C3380CC4-5D6E-409C-BE32-E72D297353CC}">
              <c16:uniqueId val="{00000000-708F-844F-828A-F777F17D3BA2}"/>
            </c:ext>
          </c:extLst>
        </c:ser>
        <c:ser>
          <c:idx val="1"/>
          <c:order val="1"/>
          <c:tx>
            <c:strRef>
              <c:f>Sheet1!$D$2</c:f>
              <c:strCache>
                <c:ptCount val="1"/>
                <c:pt idx="0">
                  <c:v>Store 233</c:v>
                </c:pt>
              </c:strCache>
            </c:strRef>
          </c:tx>
          <c:spPr>
            <a:ln w="28575" cap="rnd">
              <a:solidFill>
                <a:srgbClr val="736D67"/>
              </a:solidFill>
              <a:round/>
            </a:ln>
            <a:effectLst/>
          </c:spPr>
          <c:marker>
            <c:symbol val="none"/>
          </c:marker>
          <c:cat>
            <c:strRef>
              <c:f>Sheet1!$B$3:$B$14</c:f>
              <c:strCache>
                <c:ptCount val="12"/>
                <c:pt idx="0">
                  <c:v>2018-07</c:v>
                </c:pt>
                <c:pt idx="1">
                  <c:v>2018-08</c:v>
                </c:pt>
                <c:pt idx="2">
                  <c:v>2018-09</c:v>
                </c:pt>
                <c:pt idx="3">
                  <c:v>2018-10</c:v>
                </c:pt>
                <c:pt idx="4">
                  <c:v>2018-11</c:v>
                </c:pt>
                <c:pt idx="5">
                  <c:v>2018-12</c:v>
                </c:pt>
                <c:pt idx="6">
                  <c:v>2019-01</c:v>
                </c:pt>
                <c:pt idx="7">
                  <c:v>2019-02</c:v>
                </c:pt>
                <c:pt idx="8">
                  <c:v>2019-03</c:v>
                </c:pt>
                <c:pt idx="9">
                  <c:v>2019-04</c:v>
                </c:pt>
                <c:pt idx="10">
                  <c:v>2019-05</c:v>
                </c:pt>
                <c:pt idx="11">
                  <c:v>2019-06</c:v>
                </c:pt>
              </c:strCache>
            </c:strRef>
          </c:cat>
          <c:val>
            <c:numRef>
              <c:f>Sheet1!$D$3:$D$14</c:f>
              <c:numCache>
                <c:formatCode>_([$$-409]* #,##0_);_([$$-409]* \(#,##0\);_([$$-409]* "-"??_);_(@_)</c:formatCode>
                <c:ptCount val="12"/>
                <c:pt idx="0">
                  <c:v>297.56554999999997</c:v>
                </c:pt>
                <c:pt idx="1">
                  <c:v>292.65218700000003</c:v>
                </c:pt>
                <c:pt idx="2">
                  <c:v>233.99891600000001</c:v>
                </c:pt>
                <c:pt idx="3">
                  <c:v>190.085733</c:v>
                </c:pt>
                <c:pt idx="4">
                  <c:v>216.597421</c:v>
                </c:pt>
                <c:pt idx="5">
                  <c:v>286.40812099999999</c:v>
                </c:pt>
                <c:pt idx="6">
                  <c:v>181.692071</c:v>
                </c:pt>
                <c:pt idx="7">
                  <c:v>249.76262199999999</c:v>
                </c:pt>
                <c:pt idx="8">
                  <c:v>203.80220499999999</c:v>
                </c:pt>
                <c:pt idx="9">
                  <c:v>162.34570400000001</c:v>
                </c:pt>
                <c:pt idx="10">
                  <c:v>352.53379899999999</c:v>
                </c:pt>
                <c:pt idx="11">
                  <c:v>226.219424</c:v>
                </c:pt>
              </c:numCache>
            </c:numRef>
          </c:val>
          <c:smooth val="0"/>
          <c:extLst>
            <c:ext xmlns:c16="http://schemas.microsoft.com/office/drawing/2014/chart" uri="{C3380CC4-5D6E-409C-BE32-E72D297353CC}">
              <c16:uniqueId val="{00000001-708F-844F-828A-F777F17D3BA2}"/>
            </c:ext>
          </c:extLst>
        </c:ser>
        <c:dLbls>
          <c:showLegendKey val="0"/>
          <c:showVal val="0"/>
          <c:showCatName val="0"/>
          <c:showSerName val="0"/>
          <c:showPercent val="0"/>
          <c:showBubbleSize val="0"/>
        </c:dLbls>
        <c:smooth val="0"/>
        <c:axId val="2050590367"/>
        <c:axId val="2050592079"/>
      </c:lineChart>
      <c:catAx>
        <c:axId val="2050590367"/>
        <c:scaling>
          <c:orientation val="minMax"/>
        </c:scaling>
        <c:delete val="0"/>
        <c:axPos val="b"/>
        <c:numFmt formatCode="General" sourceLinked="1"/>
        <c:majorTickMark val="none"/>
        <c:minorTickMark val="none"/>
        <c:tickLblPos val="nextTo"/>
        <c:spPr>
          <a:noFill/>
          <a:ln w="9525" cap="flat" cmpd="sng" algn="ctr">
            <a:solidFill>
              <a:srgbClr val="4A4A4E"/>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2050592079"/>
        <c:crosses val="autoZero"/>
        <c:auto val="1"/>
        <c:lblAlgn val="ctr"/>
        <c:lblOffset val="100"/>
        <c:noMultiLvlLbl val="0"/>
      </c:catAx>
      <c:valAx>
        <c:axId val="2050592079"/>
        <c:scaling>
          <c:orientation val="minMax"/>
        </c:scaling>
        <c:delete val="0"/>
        <c:axPos val="l"/>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2050590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117532366051638E-2"/>
          <c:y val="7.2287311274233323E-2"/>
          <c:w val="0.88567262670361047"/>
          <c:h val="0.78792444863461331"/>
        </c:manualLayout>
      </c:layout>
      <c:lineChart>
        <c:grouping val="standard"/>
        <c:varyColors val="0"/>
        <c:ser>
          <c:idx val="0"/>
          <c:order val="0"/>
          <c:spPr>
            <a:ln w="28575" cap="rnd">
              <a:solidFill>
                <a:srgbClr val="8E72BF"/>
              </a:solidFill>
              <a:round/>
            </a:ln>
            <a:effectLst/>
          </c:spPr>
          <c:marker>
            <c:symbol val="none"/>
          </c:marker>
          <c:cat>
            <c:strRef>
              <c:f>Sheet1!$B$23:$B$34</c:f>
              <c:strCache>
                <c:ptCount val="12"/>
                <c:pt idx="0">
                  <c:v>2018-07</c:v>
                </c:pt>
                <c:pt idx="1">
                  <c:v>2018-08</c:v>
                </c:pt>
                <c:pt idx="2">
                  <c:v>2018-09</c:v>
                </c:pt>
                <c:pt idx="3">
                  <c:v>2018-10</c:v>
                </c:pt>
                <c:pt idx="4">
                  <c:v>2018-11</c:v>
                </c:pt>
                <c:pt idx="5">
                  <c:v>2018-12</c:v>
                </c:pt>
                <c:pt idx="6">
                  <c:v>2019-01</c:v>
                </c:pt>
                <c:pt idx="7">
                  <c:v>2019-02</c:v>
                </c:pt>
                <c:pt idx="8">
                  <c:v>2019-03</c:v>
                </c:pt>
                <c:pt idx="9">
                  <c:v>2019-04</c:v>
                </c:pt>
                <c:pt idx="10">
                  <c:v>2019-05</c:v>
                </c:pt>
                <c:pt idx="11">
                  <c:v>2019-06</c:v>
                </c:pt>
              </c:strCache>
            </c:strRef>
          </c:cat>
          <c:val>
            <c:numRef>
              <c:f>Sheet1!$C$23:$C$34</c:f>
              <c:numCache>
                <c:formatCode>_([$$-409]* #,##0_);_([$$-409]* \(#,##0\);_([$$-409]* "-"??_);_(@_)</c:formatCode>
                <c:ptCount val="12"/>
                <c:pt idx="0">
                  <c:v>892.2</c:v>
                </c:pt>
                <c:pt idx="1">
                  <c:v>764.05</c:v>
                </c:pt>
                <c:pt idx="2">
                  <c:v>914.6</c:v>
                </c:pt>
                <c:pt idx="3">
                  <c:v>948.4</c:v>
                </c:pt>
                <c:pt idx="4">
                  <c:v>918</c:v>
                </c:pt>
                <c:pt idx="5">
                  <c:v>841.2</c:v>
                </c:pt>
                <c:pt idx="6">
                  <c:v>841.4</c:v>
                </c:pt>
                <c:pt idx="7">
                  <c:v>913.2</c:v>
                </c:pt>
                <c:pt idx="8">
                  <c:v>1026.8</c:v>
                </c:pt>
                <c:pt idx="9">
                  <c:v>848.2</c:v>
                </c:pt>
                <c:pt idx="10">
                  <c:v>889.3</c:v>
                </c:pt>
                <c:pt idx="11">
                  <c:v>838</c:v>
                </c:pt>
              </c:numCache>
            </c:numRef>
          </c:val>
          <c:smooth val="0"/>
          <c:extLst>
            <c:ext xmlns:c16="http://schemas.microsoft.com/office/drawing/2014/chart" uri="{C3380CC4-5D6E-409C-BE32-E72D297353CC}">
              <c16:uniqueId val="{00000000-D37B-A04C-B38E-5F1404232C00}"/>
            </c:ext>
          </c:extLst>
        </c:ser>
        <c:ser>
          <c:idx val="1"/>
          <c:order val="1"/>
          <c:spPr>
            <a:ln w="28575" cap="rnd">
              <a:solidFill>
                <a:srgbClr val="4A4A4E"/>
              </a:solidFill>
              <a:round/>
            </a:ln>
            <a:effectLst/>
          </c:spPr>
          <c:marker>
            <c:symbol val="none"/>
          </c:marker>
          <c:cat>
            <c:strRef>
              <c:f>Sheet1!$B$23:$B$34</c:f>
              <c:strCache>
                <c:ptCount val="12"/>
                <c:pt idx="0">
                  <c:v>2018-07</c:v>
                </c:pt>
                <c:pt idx="1">
                  <c:v>2018-08</c:v>
                </c:pt>
                <c:pt idx="2">
                  <c:v>2018-09</c:v>
                </c:pt>
                <c:pt idx="3">
                  <c:v>2018-10</c:v>
                </c:pt>
                <c:pt idx="4">
                  <c:v>2018-11</c:v>
                </c:pt>
                <c:pt idx="5">
                  <c:v>2018-12</c:v>
                </c:pt>
                <c:pt idx="6">
                  <c:v>2019-01</c:v>
                </c:pt>
                <c:pt idx="7">
                  <c:v>2019-02</c:v>
                </c:pt>
                <c:pt idx="8">
                  <c:v>2019-03</c:v>
                </c:pt>
                <c:pt idx="9">
                  <c:v>2019-04</c:v>
                </c:pt>
                <c:pt idx="10">
                  <c:v>2019-05</c:v>
                </c:pt>
                <c:pt idx="11">
                  <c:v>2019-06</c:v>
                </c:pt>
              </c:strCache>
            </c:strRef>
          </c:cat>
          <c:val>
            <c:numRef>
              <c:f>Sheet1!$D$23:$D$34</c:f>
              <c:numCache>
                <c:formatCode>_([$$-409]* #,##0_);_([$$-409]* \(#,##0\);_([$$-409]* "-"??_);_(@_)</c:formatCode>
                <c:ptCount val="12"/>
                <c:pt idx="0">
                  <c:v>896.922236</c:v>
                </c:pt>
                <c:pt idx="1">
                  <c:v>759.269991</c:v>
                </c:pt>
                <c:pt idx="2">
                  <c:v>984.034086</c:v>
                </c:pt>
                <c:pt idx="3">
                  <c:v>934.94879000000003</c:v>
                </c:pt>
                <c:pt idx="4">
                  <c:v>871.89455499999997</c:v>
                </c:pt>
                <c:pt idx="5">
                  <c:v>824.36136299999998</c:v>
                </c:pt>
                <c:pt idx="6">
                  <c:v>848.41897900000004</c:v>
                </c:pt>
                <c:pt idx="7">
                  <c:v>864.52206000000001</c:v>
                </c:pt>
                <c:pt idx="8">
                  <c:v>780.32040500000005</c:v>
                </c:pt>
                <c:pt idx="9">
                  <c:v>819.31702399999995</c:v>
                </c:pt>
                <c:pt idx="10">
                  <c:v>895.22462199999995</c:v>
                </c:pt>
                <c:pt idx="11">
                  <c:v>831.53984500000001</c:v>
                </c:pt>
              </c:numCache>
            </c:numRef>
          </c:val>
          <c:smooth val="0"/>
          <c:extLst>
            <c:ext xmlns:c16="http://schemas.microsoft.com/office/drawing/2014/chart" uri="{C3380CC4-5D6E-409C-BE32-E72D297353CC}">
              <c16:uniqueId val="{00000001-D37B-A04C-B38E-5F1404232C00}"/>
            </c:ext>
          </c:extLst>
        </c:ser>
        <c:dLbls>
          <c:showLegendKey val="0"/>
          <c:showVal val="0"/>
          <c:showCatName val="0"/>
          <c:showSerName val="0"/>
          <c:showPercent val="0"/>
          <c:showBubbleSize val="0"/>
        </c:dLbls>
        <c:smooth val="0"/>
        <c:axId val="2050590367"/>
        <c:axId val="2050592079"/>
      </c:lineChart>
      <c:catAx>
        <c:axId val="2050590367"/>
        <c:scaling>
          <c:orientation val="minMax"/>
        </c:scaling>
        <c:delete val="0"/>
        <c:axPos val="b"/>
        <c:numFmt formatCode="General" sourceLinked="1"/>
        <c:majorTickMark val="none"/>
        <c:minorTickMark val="none"/>
        <c:tickLblPos val="nextTo"/>
        <c:spPr>
          <a:noFill/>
          <a:ln w="9525" cap="flat" cmpd="sng" algn="ctr">
            <a:solidFill>
              <a:srgbClr val="4A4A4E"/>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2050592079"/>
        <c:crosses val="autoZero"/>
        <c:auto val="1"/>
        <c:lblAlgn val="ctr"/>
        <c:lblOffset val="100"/>
        <c:noMultiLvlLbl val="0"/>
      </c:catAx>
      <c:valAx>
        <c:axId val="2050592079"/>
        <c:scaling>
          <c:orientation val="minMax"/>
          <c:max val="1100"/>
          <c:min val="500"/>
        </c:scaling>
        <c:delete val="0"/>
        <c:axPos val="l"/>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2050590367"/>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8422032630759609E-2"/>
          <c:y val="6.705086441664046E-2"/>
          <c:w val="0.89311787351347205"/>
          <c:h val="0.77548936825258141"/>
        </c:manualLayout>
      </c:layout>
      <c:lineChart>
        <c:grouping val="standard"/>
        <c:varyColors val="0"/>
        <c:ser>
          <c:idx val="0"/>
          <c:order val="0"/>
          <c:spPr>
            <a:ln w="28575" cap="rnd">
              <a:solidFill>
                <a:srgbClr val="EF9B47"/>
              </a:solidFill>
              <a:round/>
            </a:ln>
            <a:effectLst/>
          </c:spPr>
          <c:marker>
            <c:symbol val="none"/>
          </c:marker>
          <c:cat>
            <c:strRef>
              <c:f>Sheet1!$B$45:$B$56</c:f>
              <c:strCache>
                <c:ptCount val="12"/>
                <c:pt idx="0">
                  <c:v>2018-07</c:v>
                </c:pt>
                <c:pt idx="1">
                  <c:v>2018-08</c:v>
                </c:pt>
                <c:pt idx="2">
                  <c:v>2018-09</c:v>
                </c:pt>
                <c:pt idx="3">
                  <c:v>2018-10</c:v>
                </c:pt>
                <c:pt idx="4">
                  <c:v>2018-11</c:v>
                </c:pt>
                <c:pt idx="5">
                  <c:v>2018-12</c:v>
                </c:pt>
                <c:pt idx="6">
                  <c:v>2019-01</c:v>
                </c:pt>
                <c:pt idx="7">
                  <c:v>2019-02</c:v>
                </c:pt>
                <c:pt idx="8">
                  <c:v>2019-03</c:v>
                </c:pt>
                <c:pt idx="9">
                  <c:v>2019-04</c:v>
                </c:pt>
                <c:pt idx="10">
                  <c:v>2019-05</c:v>
                </c:pt>
                <c:pt idx="11">
                  <c:v>2019-06</c:v>
                </c:pt>
              </c:strCache>
            </c:strRef>
          </c:cat>
          <c:val>
            <c:numRef>
              <c:f>Sheet1!$C$45:$C$56</c:f>
              <c:numCache>
                <c:formatCode>_([$$-409]* #,##0_);_([$$-409]* \(#,##0\);_([$$-409]* "-"??_);_(@_)</c:formatCode>
                <c:ptCount val="12"/>
                <c:pt idx="0">
                  <c:v>1310</c:v>
                </c:pt>
                <c:pt idx="1">
                  <c:v>1323.8</c:v>
                </c:pt>
                <c:pt idx="2">
                  <c:v>1423</c:v>
                </c:pt>
                <c:pt idx="3">
                  <c:v>1352.4</c:v>
                </c:pt>
                <c:pt idx="4">
                  <c:v>1382.8</c:v>
                </c:pt>
                <c:pt idx="5">
                  <c:v>1325.2</c:v>
                </c:pt>
                <c:pt idx="6">
                  <c:v>1266.4000000000001</c:v>
                </c:pt>
                <c:pt idx="7">
                  <c:v>1370.2</c:v>
                </c:pt>
                <c:pt idx="8">
                  <c:v>1477.2</c:v>
                </c:pt>
                <c:pt idx="9">
                  <c:v>1439.4</c:v>
                </c:pt>
                <c:pt idx="10">
                  <c:v>1308.25</c:v>
                </c:pt>
                <c:pt idx="11">
                  <c:v>1354.6</c:v>
                </c:pt>
              </c:numCache>
            </c:numRef>
          </c:val>
          <c:smooth val="0"/>
          <c:extLst>
            <c:ext xmlns:c16="http://schemas.microsoft.com/office/drawing/2014/chart" uri="{C3380CC4-5D6E-409C-BE32-E72D297353CC}">
              <c16:uniqueId val="{00000000-D757-504D-B6FB-44820EA89929}"/>
            </c:ext>
          </c:extLst>
        </c:ser>
        <c:ser>
          <c:idx val="1"/>
          <c:order val="1"/>
          <c:spPr>
            <a:ln w="28575" cap="rnd">
              <a:solidFill>
                <a:srgbClr val="4A4A4E"/>
              </a:solidFill>
              <a:round/>
            </a:ln>
            <a:effectLst/>
          </c:spPr>
          <c:marker>
            <c:symbol val="none"/>
          </c:marker>
          <c:cat>
            <c:strRef>
              <c:f>Sheet1!$B$45:$B$56</c:f>
              <c:strCache>
                <c:ptCount val="12"/>
                <c:pt idx="0">
                  <c:v>2018-07</c:v>
                </c:pt>
                <c:pt idx="1">
                  <c:v>2018-08</c:v>
                </c:pt>
                <c:pt idx="2">
                  <c:v>2018-09</c:v>
                </c:pt>
                <c:pt idx="3">
                  <c:v>2018-10</c:v>
                </c:pt>
                <c:pt idx="4">
                  <c:v>2018-11</c:v>
                </c:pt>
                <c:pt idx="5">
                  <c:v>2018-12</c:v>
                </c:pt>
                <c:pt idx="6">
                  <c:v>2019-01</c:v>
                </c:pt>
                <c:pt idx="7">
                  <c:v>2019-02</c:v>
                </c:pt>
                <c:pt idx="8">
                  <c:v>2019-03</c:v>
                </c:pt>
                <c:pt idx="9">
                  <c:v>2019-04</c:v>
                </c:pt>
                <c:pt idx="10">
                  <c:v>2019-05</c:v>
                </c:pt>
                <c:pt idx="11">
                  <c:v>2019-06</c:v>
                </c:pt>
              </c:strCache>
            </c:strRef>
          </c:cat>
          <c:val>
            <c:numRef>
              <c:f>Sheet1!$D$45:$D$56</c:f>
              <c:numCache>
                <c:formatCode>_([$$-409]* #,##0_);_([$$-409]* \(#,##0\);_([$$-409]* "-"??_);_(@_)</c:formatCode>
                <c:ptCount val="12"/>
                <c:pt idx="0">
                  <c:v>1450.6570899999999</c:v>
                </c:pt>
                <c:pt idx="1">
                  <c:v>1369.93148</c:v>
                </c:pt>
                <c:pt idx="2">
                  <c:v>1324.2604200000001</c:v>
                </c:pt>
                <c:pt idx="3">
                  <c:v>1350.4011</c:v>
                </c:pt>
                <c:pt idx="4">
                  <c:v>1399.77792</c:v>
                </c:pt>
                <c:pt idx="5">
                  <c:v>1266.97129</c:v>
                </c:pt>
                <c:pt idx="6">
                  <c:v>1221.6007</c:v>
                </c:pt>
                <c:pt idx="7">
                  <c:v>1406.9891399999999</c:v>
                </c:pt>
                <c:pt idx="8">
                  <c:v>1210.08278</c:v>
                </c:pt>
                <c:pt idx="9">
                  <c:v>1206.4771699999999</c:v>
                </c:pt>
                <c:pt idx="10">
                  <c:v>1201.1689100000001</c:v>
                </c:pt>
                <c:pt idx="11">
                  <c:v>1155.39769</c:v>
                </c:pt>
              </c:numCache>
            </c:numRef>
          </c:val>
          <c:smooth val="0"/>
          <c:extLst>
            <c:ext xmlns:c16="http://schemas.microsoft.com/office/drawing/2014/chart" uri="{C3380CC4-5D6E-409C-BE32-E72D297353CC}">
              <c16:uniqueId val="{00000001-D757-504D-B6FB-44820EA89929}"/>
            </c:ext>
          </c:extLst>
        </c:ser>
        <c:dLbls>
          <c:showLegendKey val="0"/>
          <c:showVal val="0"/>
          <c:showCatName val="0"/>
          <c:showSerName val="0"/>
          <c:showPercent val="0"/>
          <c:showBubbleSize val="0"/>
        </c:dLbls>
        <c:smooth val="0"/>
        <c:axId val="2050590367"/>
        <c:axId val="2050592079"/>
      </c:lineChart>
      <c:catAx>
        <c:axId val="2050590367"/>
        <c:scaling>
          <c:orientation val="minMax"/>
        </c:scaling>
        <c:delete val="0"/>
        <c:axPos val="b"/>
        <c:numFmt formatCode="General" sourceLinked="1"/>
        <c:majorTickMark val="none"/>
        <c:minorTickMark val="none"/>
        <c:tickLblPos val="nextTo"/>
        <c:spPr>
          <a:noFill/>
          <a:ln w="9525" cap="flat" cmpd="sng" algn="ctr">
            <a:solidFill>
              <a:srgbClr val="4A4A4E"/>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2050592079"/>
        <c:crosses val="autoZero"/>
        <c:auto val="1"/>
        <c:lblAlgn val="ctr"/>
        <c:lblOffset val="100"/>
        <c:noMultiLvlLbl val="0"/>
      </c:catAx>
      <c:valAx>
        <c:axId val="2050592079"/>
        <c:scaling>
          <c:orientation val="minMax"/>
          <c:min val="900"/>
        </c:scaling>
        <c:delete val="0"/>
        <c:axPos val="l"/>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2050590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Sheet7!$C$2</c:f>
              <c:strCache>
                <c:ptCount val="1"/>
                <c:pt idx="0">
                  <c:v>No Customer</c:v>
                </c:pt>
              </c:strCache>
            </c:strRef>
          </c:tx>
          <c:spPr>
            <a:ln w="28575" cap="rnd">
              <a:solidFill>
                <a:srgbClr val="4A4A4E"/>
              </a:solidFill>
              <a:round/>
            </a:ln>
            <a:effectLst/>
          </c:spPr>
          <c:marker>
            <c:symbol val="none"/>
          </c:marker>
          <c:cat>
            <c:numRef>
              <c:f>Sheet7!$B$3:$B$30</c:f>
              <c:numCache>
                <c:formatCode>m/d/yy</c:formatCode>
                <c:ptCount val="28"/>
                <c:pt idx="0">
                  <c:v>43525</c:v>
                </c:pt>
                <c:pt idx="1">
                  <c:v>43526</c:v>
                </c:pt>
                <c:pt idx="2">
                  <c:v>43527</c:v>
                </c:pt>
                <c:pt idx="3">
                  <c:v>43528</c:v>
                </c:pt>
                <c:pt idx="4">
                  <c:v>43529</c:v>
                </c:pt>
                <c:pt idx="5">
                  <c:v>43530</c:v>
                </c:pt>
                <c:pt idx="6">
                  <c:v>43531</c:v>
                </c:pt>
                <c:pt idx="7">
                  <c:v>43532</c:v>
                </c:pt>
                <c:pt idx="8">
                  <c:v>43533</c:v>
                </c:pt>
                <c:pt idx="9">
                  <c:v>43534</c:v>
                </c:pt>
                <c:pt idx="10">
                  <c:v>43536</c:v>
                </c:pt>
                <c:pt idx="11">
                  <c:v>43537</c:v>
                </c:pt>
                <c:pt idx="12">
                  <c:v>43538</c:v>
                </c:pt>
                <c:pt idx="13">
                  <c:v>43540</c:v>
                </c:pt>
                <c:pt idx="14">
                  <c:v>43541</c:v>
                </c:pt>
                <c:pt idx="15">
                  <c:v>43542</c:v>
                </c:pt>
                <c:pt idx="16">
                  <c:v>43543</c:v>
                </c:pt>
                <c:pt idx="17">
                  <c:v>43544</c:v>
                </c:pt>
                <c:pt idx="18">
                  <c:v>43545</c:v>
                </c:pt>
                <c:pt idx="19">
                  <c:v>43546</c:v>
                </c:pt>
                <c:pt idx="20">
                  <c:v>43547</c:v>
                </c:pt>
                <c:pt idx="21">
                  <c:v>43548</c:v>
                </c:pt>
                <c:pt idx="22">
                  <c:v>43550</c:v>
                </c:pt>
                <c:pt idx="23">
                  <c:v>43551</c:v>
                </c:pt>
                <c:pt idx="24">
                  <c:v>43552</c:v>
                </c:pt>
                <c:pt idx="25">
                  <c:v>43553</c:v>
                </c:pt>
                <c:pt idx="26">
                  <c:v>43554</c:v>
                </c:pt>
                <c:pt idx="27">
                  <c:v>43555</c:v>
                </c:pt>
              </c:numCache>
            </c:numRef>
          </c:cat>
          <c:val>
            <c:numRef>
              <c:f>Sheet7!$C$3:$C$30</c:f>
              <c:numCache>
                <c:formatCode>General</c:formatCode>
                <c:ptCount val="28"/>
                <c:pt idx="0">
                  <c:v>3</c:v>
                </c:pt>
                <c:pt idx="1">
                  <c:v>1</c:v>
                </c:pt>
                <c:pt idx="2">
                  <c:v>5</c:v>
                </c:pt>
                <c:pt idx="3">
                  <c:v>2</c:v>
                </c:pt>
                <c:pt idx="4">
                  <c:v>2</c:v>
                </c:pt>
                <c:pt idx="5">
                  <c:v>3</c:v>
                </c:pt>
                <c:pt idx="6">
                  <c:v>2</c:v>
                </c:pt>
                <c:pt idx="7">
                  <c:v>3</c:v>
                </c:pt>
                <c:pt idx="8">
                  <c:v>1</c:v>
                </c:pt>
                <c:pt idx="9">
                  <c:v>1</c:v>
                </c:pt>
                <c:pt idx="10">
                  <c:v>2</c:v>
                </c:pt>
                <c:pt idx="11">
                  <c:v>2</c:v>
                </c:pt>
                <c:pt idx="12">
                  <c:v>2</c:v>
                </c:pt>
                <c:pt idx="13">
                  <c:v>1</c:v>
                </c:pt>
                <c:pt idx="14">
                  <c:v>1</c:v>
                </c:pt>
                <c:pt idx="15">
                  <c:v>1</c:v>
                </c:pt>
                <c:pt idx="16">
                  <c:v>2</c:v>
                </c:pt>
                <c:pt idx="17">
                  <c:v>2</c:v>
                </c:pt>
                <c:pt idx="18">
                  <c:v>2</c:v>
                </c:pt>
                <c:pt idx="19">
                  <c:v>1</c:v>
                </c:pt>
                <c:pt idx="20">
                  <c:v>1</c:v>
                </c:pt>
                <c:pt idx="21">
                  <c:v>2</c:v>
                </c:pt>
                <c:pt idx="22">
                  <c:v>2</c:v>
                </c:pt>
                <c:pt idx="23">
                  <c:v>3</c:v>
                </c:pt>
                <c:pt idx="24">
                  <c:v>3</c:v>
                </c:pt>
                <c:pt idx="25">
                  <c:v>3</c:v>
                </c:pt>
                <c:pt idx="26">
                  <c:v>1</c:v>
                </c:pt>
                <c:pt idx="27">
                  <c:v>1</c:v>
                </c:pt>
              </c:numCache>
            </c:numRef>
          </c:val>
          <c:smooth val="0"/>
          <c:extLst>
            <c:ext xmlns:c16="http://schemas.microsoft.com/office/drawing/2014/chart" uri="{C3380CC4-5D6E-409C-BE32-E72D297353CC}">
              <c16:uniqueId val="{00000000-B046-CD4F-857E-88E27262E31F}"/>
            </c:ext>
          </c:extLst>
        </c:ser>
        <c:ser>
          <c:idx val="1"/>
          <c:order val="1"/>
          <c:tx>
            <c:strRef>
              <c:f>Sheet7!$D$2</c:f>
              <c:strCache>
                <c:ptCount val="1"/>
                <c:pt idx="0">
                  <c:v>Quantity sold</c:v>
                </c:pt>
              </c:strCache>
            </c:strRef>
          </c:tx>
          <c:spPr>
            <a:ln w="28575" cap="rnd">
              <a:solidFill>
                <a:srgbClr val="C96377"/>
              </a:solidFill>
              <a:round/>
            </a:ln>
            <a:effectLst/>
          </c:spPr>
          <c:marker>
            <c:symbol val="none"/>
          </c:marker>
          <c:cat>
            <c:numRef>
              <c:f>Sheet7!$B$3:$B$30</c:f>
              <c:numCache>
                <c:formatCode>m/d/yy</c:formatCode>
                <c:ptCount val="28"/>
                <c:pt idx="0">
                  <c:v>43525</c:v>
                </c:pt>
                <c:pt idx="1">
                  <c:v>43526</c:v>
                </c:pt>
                <c:pt idx="2">
                  <c:v>43527</c:v>
                </c:pt>
                <c:pt idx="3">
                  <c:v>43528</c:v>
                </c:pt>
                <c:pt idx="4">
                  <c:v>43529</c:v>
                </c:pt>
                <c:pt idx="5">
                  <c:v>43530</c:v>
                </c:pt>
                <c:pt idx="6">
                  <c:v>43531</c:v>
                </c:pt>
                <c:pt idx="7">
                  <c:v>43532</c:v>
                </c:pt>
                <c:pt idx="8">
                  <c:v>43533</c:v>
                </c:pt>
                <c:pt idx="9">
                  <c:v>43534</c:v>
                </c:pt>
                <c:pt idx="10">
                  <c:v>43536</c:v>
                </c:pt>
                <c:pt idx="11">
                  <c:v>43537</c:v>
                </c:pt>
                <c:pt idx="12">
                  <c:v>43538</c:v>
                </c:pt>
                <c:pt idx="13">
                  <c:v>43540</c:v>
                </c:pt>
                <c:pt idx="14">
                  <c:v>43541</c:v>
                </c:pt>
                <c:pt idx="15">
                  <c:v>43542</c:v>
                </c:pt>
                <c:pt idx="16">
                  <c:v>43543</c:v>
                </c:pt>
                <c:pt idx="17">
                  <c:v>43544</c:v>
                </c:pt>
                <c:pt idx="18">
                  <c:v>43545</c:v>
                </c:pt>
                <c:pt idx="19">
                  <c:v>43546</c:v>
                </c:pt>
                <c:pt idx="20">
                  <c:v>43547</c:v>
                </c:pt>
                <c:pt idx="21">
                  <c:v>43548</c:v>
                </c:pt>
                <c:pt idx="22">
                  <c:v>43550</c:v>
                </c:pt>
                <c:pt idx="23">
                  <c:v>43551</c:v>
                </c:pt>
                <c:pt idx="24">
                  <c:v>43552</c:v>
                </c:pt>
                <c:pt idx="25">
                  <c:v>43553</c:v>
                </c:pt>
                <c:pt idx="26">
                  <c:v>43554</c:v>
                </c:pt>
                <c:pt idx="27">
                  <c:v>43555</c:v>
                </c:pt>
              </c:numCache>
            </c:numRef>
          </c:cat>
          <c:val>
            <c:numRef>
              <c:f>Sheet7!$D$3:$D$30</c:f>
              <c:numCache>
                <c:formatCode>General</c:formatCode>
                <c:ptCount val="28"/>
                <c:pt idx="0">
                  <c:v>5</c:v>
                </c:pt>
                <c:pt idx="1">
                  <c:v>1</c:v>
                </c:pt>
                <c:pt idx="2">
                  <c:v>9</c:v>
                </c:pt>
                <c:pt idx="3">
                  <c:v>4</c:v>
                </c:pt>
                <c:pt idx="4">
                  <c:v>3</c:v>
                </c:pt>
                <c:pt idx="5">
                  <c:v>3</c:v>
                </c:pt>
                <c:pt idx="6">
                  <c:v>4</c:v>
                </c:pt>
                <c:pt idx="7">
                  <c:v>5</c:v>
                </c:pt>
                <c:pt idx="8">
                  <c:v>2</c:v>
                </c:pt>
                <c:pt idx="9">
                  <c:v>2</c:v>
                </c:pt>
                <c:pt idx="10">
                  <c:v>3</c:v>
                </c:pt>
                <c:pt idx="11">
                  <c:v>2</c:v>
                </c:pt>
                <c:pt idx="12">
                  <c:v>3</c:v>
                </c:pt>
                <c:pt idx="13">
                  <c:v>1</c:v>
                </c:pt>
                <c:pt idx="14">
                  <c:v>1</c:v>
                </c:pt>
                <c:pt idx="15">
                  <c:v>1</c:v>
                </c:pt>
                <c:pt idx="16">
                  <c:v>3</c:v>
                </c:pt>
                <c:pt idx="17">
                  <c:v>4</c:v>
                </c:pt>
                <c:pt idx="18">
                  <c:v>2</c:v>
                </c:pt>
                <c:pt idx="19">
                  <c:v>1</c:v>
                </c:pt>
                <c:pt idx="20">
                  <c:v>2</c:v>
                </c:pt>
                <c:pt idx="21">
                  <c:v>2</c:v>
                </c:pt>
                <c:pt idx="22">
                  <c:v>4</c:v>
                </c:pt>
                <c:pt idx="23">
                  <c:v>5</c:v>
                </c:pt>
                <c:pt idx="24">
                  <c:v>4</c:v>
                </c:pt>
                <c:pt idx="25">
                  <c:v>4</c:v>
                </c:pt>
                <c:pt idx="26">
                  <c:v>1</c:v>
                </c:pt>
                <c:pt idx="27">
                  <c:v>1</c:v>
                </c:pt>
              </c:numCache>
            </c:numRef>
          </c:val>
          <c:smooth val="0"/>
          <c:extLst>
            <c:ext xmlns:c16="http://schemas.microsoft.com/office/drawing/2014/chart" uri="{C3380CC4-5D6E-409C-BE32-E72D297353CC}">
              <c16:uniqueId val="{00000001-B046-CD4F-857E-88E27262E31F}"/>
            </c:ext>
          </c:extLst>
        </c:ser>
        <c:dLbls>
          <c:showLegendKey val="0"/>
          <c:showVal val="0"/>
          <c:showCatName val="0"/>
          <c:showSerName val="0"/>
          <c:showPercent val="0"/>
          <c:showBubbleSize val="0"/>
        </c:dLbls>
        <c:smooth val="0"/>
        <c:axId val="354508160"/>
        <c:axId val="354509872"/>
      </c:lineChart>
      <c:dateAx>
        <c:axId val="35450816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354509872"/>
        <c:crosses val="autoZero"/>
        <c:auto val="1"/>
        <c:lblOffset val="100"/>
        <c:baseTimeUnit val="days"/>
        <c:majorUnit val="7"/>
        <c:majorTimeUnit val="days"/>
      </c:dateAx>
      <c:valAx>
        <c:axId val="354509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354508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Sheet7!$C$35</c:f>
              <c:strCache>
                <c:ptCount val="1"/>
                <c:pt idx="0">
                  <c:v>No Customer</c:v>
                </c:pt>
              </c:strCache>
            </c:strRef>
          </c:tx>
          <c:spPr>
            <a:ln w="28575" cap="rnd">
              <a:solidFill>
                <a:srgbClr val="4A4A4E"/>
              </a:solidFill>
              <a:round/>
            </a:ln>
            <a:effectLst/>
          </c:spPr>
          <c:marker>
            <c:symbol val="none"/>
          </c:marker>
          <c:cat>
            <c:numRef>
              <c:f>Sheet7!$B$36:$B$66</c:f>
              <c:numCache>
                <c:formatCode>m/d/yy</c:formatCode>
                <c:ptCount val="31"/>
                <c:pt idx="0">
                  <c:v>43525</c:v>
                </c:pt>
                <c:pt idx="1">
                  <c:v>43526</c:v>
                </c:pt>
                <c:pt idx="2">
                  <c:v>43527</c:v>
                </c:pt>
                <c:pt idx="3">
                  <c:v>43528</c:v>
                </c:pt>
                <c:pt idx="4">
                  <c:v>43529</c:v>
                </c:pt>
                <c:pt idx="5">
                  <c:v>43530</c:v>
                </c:pt>
                <c:pt idx="6">
                  <c:v>43531</c:v>
                </c:pt>
                <c:pt idx="7">
                  <c:v>43532</c:v>
                </c:pt>
                <c:pt idx="8">
                  <c:v>43533</c:v>
                </c:pt>
                <c:pt idx="9">
                  <c:v>43534</c:v>
                </c:pt>
                <c:pt idx="10">
                  <c:v>43535</c:v>
                </c:pt>
                <c:pt idx="11">
                  <c:v>43536</c:v>
                </c:pt>
                <c:pt idx="12">
                  <c:v>43537</c:v>
                </c:pt>
                <c:pt idx="13">
                  <c:v>43538</c:v>
                </c:pt>
                <c:pt idx="14">
                  <c:v>43539</c:v>
                </c:pt>
                <c:pt idx="15">
                  <c:v>43540</c:v>
                </c:pt>
                <c:pt idx="16">
                  <c:v>43541</c:v>
                </c:pt>
                <c:pt idx="17">
                  <c:v>43542</c:v>
                </c:pt>
                <c:pt idx="18">
                  <c:v>43543</c:v>
                </c:pt>
                <c:pt idx="19">
                  <c:v>43544</c:v>
                </c:pt>
                <c:pt idx="20">
                  <c:v>43545</c:v>
                </c:pt>
                <c:pt idx="21">
                  <c:v>43546</c:v>
                </c:pt>
                <c:pt idx="22">
                  <c:v>43547</c:v>
                </c:pt>
                <c:pt idx="23">
                  <c:v>43548</c:v>
                </c:pt>
                <c:pt idx="24">
                  <c:v>43549</c:v>
                </c:pt>
                <c:pt idx="25">
                  <c:v>43550</c:v>
                </c:pt>
                <c:pt idx="26">
                  <c:v>43551</c:v>
                </c:pt>
                <c:pt idx="27">
                  <c:v>43552</c:v>
                </c:pt>
                <c:pt idx="28">
                  <c:v>43553</c:v>
                </c:pt>
                <c:pt idx="29">
                  <c:v>43554</c:v>
                </c:pt>
                <c:pt idx="30">
                  <c:v>43555</c:v>
                </c:pt>
              </c:numCache>
            </c:numRef>
          </c:cat>
          <c:val>
            <c:numRef>
              <c:f>Sheet7!$C$36:$C$66</c:f>
              <c:numCache>
                <c:formatCode>General</c:formatCode>
                <c:ptCount val="31"/>
                <c:pt idx="0">
                  <c:v>6</c:v>
                </c:pt>
                <c:pt idx="1">
                  <c:v>6</c:v>
                </c:pt>
                <c:pt idx="2">
                  <c:v>4</c:v>
                </c:pt>
                <c:pt idx="3">
                  <c:v>3</c:v>
                </c:pt>
                <c:pt idx="4">
                  <c:v>3</c:v>
                </c:pt>
                <c:pt idx="5">
                  <c:v>4</c:v>
                </c:pt>
                <c:pt idx="6">
                  <c:v>4</c:v>
                </c:pt>
                <c:pt idx="7">
                  <c:v>3</c:v>
                </c:pt>
                <c:pt idx="8">
                  <c:v>3</c:v>
                </c:pt>
                <c:pt idx="9">
                  <c:v>3</c:v>
                </c:pt>
                <c:pt idx="10">
                  <c:v>3</c:v>
                </c:pt>
                <c:pt idx="11">
                  <c:v>5</c:v>
                </c:pt>
                <c:pt idx="12">
                  <c:v>6</c:v>
                </c:pt>
                <c:pt idx="13">
                  <c:v>3</c:v>
                </c:pt>
                <c:pt idx="14">
                  <c:v>8</c:v>
                </c:pt>
                <c:pt idx="15">
                  <c:v>2</c:v>
                </c:pt>
                <c:pt idx="16">
                  <c:v>7</c:v>
                </c:pt>
                <c:pt idx="17">
                  <c:v>6</c:v>
                </c:pt>
                <c:pt idx="18">
                  <c:v>5</c:v>
                </c:pt>
                <c:pt idx="19">
                  <c:v>7</c:v>
                </c:pt>
                <c:pt idx="20">
                  <c:v>1</c:v>
                </c:pt>
                <c:pt idx="21">
                  <c:v>7</c:v>
                </c:pt>
                <c:pt idx="22">
                  <c:v>3</c:v>
                </c:pt>
                <c:pt idx="23">
                  <c:v>6</c:v>
                </c:pt>
                <c:pt idx="24">
                  <c:v>2</c:v>
                </c:pt>
                <c:pt idx="25">
                  <c:v>1</c:v>
                </c:pt>
                <c:pt idx="26">
                  <c:v>3</c:v>
                </c:pt>
                <c:pt idx="27">
                  <c:v>6</c:v>
                </c:pt>
                <c:pt idx="28">
                  <c:v>4</c:v>
                </c:pt>
                <c:pt idx="29">
                  <c:v>7</c:v>
                </c:pt>
                <c:pt idx="30">
                  <c:v>11</c:v>
                </c:pt>
              </c:numCache>
            </c:numRef>
          </c:val>
          <c:smooth val="0"/>
          <c:extLst>
            <c:ext xmlns:c16="http://schemas.microsoft.com/office/drawing/2014/chart" uri="{C3380CC4-5D6E-409C-BE32-E72D297353CC}">
              <c16:uniqueId val="{00000000-2CE3-B049-9961-43783737657E}"/>
            </c:ext>
          </c:extLst>
        </c:ser>
        <c:ser>
          <c:idx val="1"/>
          <c:order val="1"/>
          <c:tx>
            <c:strRef>
              <c:f>Sheet7!$D$35</c:f>
              <c:strCache>
                <c:ptCount val="1"/>
                <c:pt idx="0">
                  <c:v>PROD_QTY</c:v>
                </c:pt>
              </c:strCache>
            </c:strRef>
          </c:tx>
          <c:spPr>
            <a:ln w="28575" cap="rnd">
              <a:solidFill>
                <a:srgbClr val="8E72BF"/>
              </a:solidFill>
              <a:round/>
            </a:ln>
            <a:effectLst/>
          </c:spPr>
          <c:marker>
            <c:symbol val="none"/>
          </c:marker>
          <c:cat>
            <c:numRef>
              <c:f>Sheet7!$B$36:$B$66</c:f>
              <c:numCache>
                <c:formatCode>m/d/yy</c:formatCode>
                <c:ptCount val="31"/>
                <c:pt idx="0">
                  <c:v>43525</c:v>
                </c:pt>
                <c:pt idx="1">
                  <c:v>43526</c:v>
                </c:pt>
                <c:pt idx="2">
                  <c:v>43527</c:v>
                </c:pt>
                <c:pt idx="3">
                  <c:v>43528</c:v>
                </c:pt>
                <c:pt idx="4">
                  <c:v>43529</c:v>
                </c:pt>
                <c:pt idx="5">
                  <c:v>43530</c:v>
                </c:pt>
                <c:pt idx="6">
                  <c:v>43531</c:v>
                </c:pt>
                <c:pt idx="7">
                  <c:v>43532</c:v>
                </c:pt>
                <c:pt idx="8">
                  <c:v>43533</c:v>
                </c:pt>
                <c:pt idx="9">
                  <c:v>43534</c:v>
                </c:pt>
                <c:pt idx="10">
                  <c:v>43535</c:v>
                </c:pt>
                <c:pt idx="11">
                  <c:v>43536</c:v>
                </c:pt>
                <c:pt idx="12">
                  <c:v>43537</c:v>
                </c:pt>
                <c:pt idx="13">
                  <c:v>43538</c:v>
                </c:pt>
                <c:pt idx="14">
                  <c:v>43539</c:v>
                </c:pt>
                <c:pt idx="15">
                  <c:v>43540</c:v>
                </c:pt>
                <c:pt idx="16">
                  <c:v>43541</c:v>
                </c:pt>
                <c:pt idx="17">
                  <c:v>43542</c:v>
                </c:pt>
                <c:pt idx="18">
                  <c:v>43543</c:v>
                </c:pt>
                <c:pt idx="19">
                  <c:v>43544</c:v>
                </c:pt>
                <c:pt idx="20">
                  <c:v>43545</c:v>
                </c:pt>
                <c:pt idx="21">
                  <c:v>43546</c:v>
                </c:pt>
                <c:pt idx="22">
                  <c:v>43547</c:v>
                </c:pt>
                <c:pt idx="23">
                  <c:v>43548</c:v>
                </c:pt>
                <c:pt idx="24">
                  <c:v>43549</c:v>
                </c:pt>
                <c:pt idx="25">
                  <c:v>43550</c:v>
                </c:pt>
                <c:pt idx="26">
                  <c:v>43551</c:v>
                </c:pt>
                <c:pt idx="27">
                  <c:v>43552</c:v>
                </c:pt>
                <c:pt idx="28">
                  <c:v>43553</c:v>
                </c:pt>
                <c:pt idx="29">
                  <c:v>43554</c:v>
                </c:pt>
                <c:pt idx="30">
                  <c:v>43555</c:v>
                </c:pt>
              </c:numCache>
            </c:numRef>
          </c:cat>
          <c:val>
            <c:numRef>
              <c:f>Sheet7!$D$36:$D$66</c:f>
              <c:numCache>
                <c:formatCode>General</c:formatCode>
                <c:ptCount val="31"/>
                <c:pt idx="0">
                  <c:v>12</c:v>
                </c:pt>
                <c:pt idx="1">
                  <c:v>12</c:v>
                </c:pt>
                <c:pt idx="2">
                  <c:v>8</c:v>
                </c:pt>
                <c:pt idx="3">
                  <c:v>6</c:v>
                </c:pt>
                <c:pt idx="4">
                  <c:v>6</c:v>
                </c:pt>
                <c:pt idx="5">
                  <c:v>8</c:v>
                </c:pt>
                <c:pt idx="6">
                  <c:v>8</c:v>
                </c:pt>
                <c:pt idx="7">
                  <c:v>6</c:v>
                </c:pt>
                <c:pt idx="8">
                  <c:v>6</c:v>
                </c:pt>
                <c:pt idx="9">
                  <c:v>6</c:v>
                </c:pt>
                <c:pt idx="10">
                  <c:v>6</c:v>
                </c:pt>
                <c:pt idx="11">
                  <c:v>10</c:v>
                </c:pt>
                <c:pt idx="12">
                  <c:v>12</c:v>
                </c:pt>
                <c:pt idx="13">
                  <c:v>6</c:v>
                </c:pt>
                <c:pt idx="14">
                  <c:v>16</c:v>
                </c:pt>
                <c:pt idx="15">
                  <c:v>4</c:v>
                </c:pt>
                <c:pt idx="16">
                  <c:v>14</c:v>
                </c:pt>
                <c:pt idx="17">
                  <c:v>12</c:v>
                </c:pt>
                <c:pt idx="18">
                  <c:v>10</c:v>
                </c:pt>
                <c:pt idx="19">
                  <c:v>14</c:v>
                </c:pt>
                <c:pt idx="20">
                  <c:v>2</c:v>
                </c:pt>
                <c:pt idx="21">
                  <c:v>14</c:v>
                </c:pt>
                <c:pt idx="22">
                  <c:v>6</c:v>
                </c:pt>
                <c:pt idx="23">
                  <c:v>12</c:v>
                </c:pt>
                <c:pt idx="24">
                  <c:v>4</c:v>
                </c:pt>
                <c:pt idx="25">
                  <c:v>2</c:v>
                </c:pt>
                <c:pt idx="26">
                  <c:v>6</c:v>
                </c:pt>
                <c:pt idx="27">
                  <c:v>12</c:v>
                </c:pt>
                <c:pt idx="28">
                  <c:v>8</c:v>
                </c:pt>
                <c:pt idx="29">
                  <c:v>14</c:v>
                </c:pt>
                <c:pt idx="30">
                  <c:v>22</c:v>
                </c:pt>
              </c:numCache>
            </c:numRef>
          </c:val>
          <c:smooth val="0"/>
          <c:extLst>
            <c:ext xmlns:c16="http://schemas.microsoft.com/office/drawing/2014/chart" uri="{C3380CC4-5D6E-409C-BE32-E72D297353CC}">
              <c16:uniqueId val="{00000001-2CE3-B049-9961-43783737657E}"/>
            </c:ext>
          </c:extLst>
        </c:ser>
        <c:dLbls>
          <c:showLegendKey val="0"/>
          <c:showVal val="0"/>
          <c:showCatName val="0"/>
          <c:showSerName val="0"/>
          <c:showPercent val="0"/>
          <c:showBubbleSize val="0"/>
        </c:dLbls>
        <c:smooth val="0"/>
        <c:axId val="354508160"/>
        <c:axId val="354509872"/>
      </c:lineChart>
      <c:dateAx>
        <c:axId val="35450816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354509872"/>
        <c:crosses val="autoZero"/>
        <c:auto val="1"/>
        <c:lblOffset val="100"/>
        <c:baseTimeUnit val="days"/>
        <c:majorUnit val="7"/>
        <c:majorTimeUnit val="days"/>
      </c:dateAx>
      <c:valAx>
        <c:axId val="354509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354508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Sheet7!$C$71</c:f>
              <c:strCache>
                <c:ptCount val="1"/>
                <c:pt idx="0">
                  <c:v>LYLTY_CARD_NBR</c:v>
                </c:pt>
              </c:strCache>
            </c:strRef>
          </c:tx>
          <c:spPr>
            <a:ln w="28575" cap="rnd">
              <a:solidFill>
                <a:schemeClr val="accent1"/>
              </a:solidFill>
              <a:round/>
            </a:ln>
            <a:effectLst/>
          </c:spPr>
          <c:marker>
            <c:symbol val="none"/>
          </c:marker>
          <c:cat>
            <c:numRef>
              <c:f>Sheet7!$B$72:$B$101</c:f>
              <c:numCache>
                <c:formatCode>m/d/yy</c:formatCode>
                <c:ptCount val="30"/>
                <c:pt idx="0">
                  <c:v>43525</c:v>
                </c:pt>
                <c:pt idx="1">
                  <c:v>43526</c:v>
                </c:pt>
                <c:pt idx="2">
                  <c:v>43527</c:v>
                </c:pt>
                <c:pt idx="3">
                  <c:v>43528</c:v>
                </c:pt>
                <c:pt idx="4">
                  <c:v>43529</c:v>
                </c:pt>
                <c:pt idx="5">
                  <c:v>43530</c:v>
                </c:pt>
                <c:pt idx="6">
                  <c:v>43531</c:v>
                </c:pt>
                <c:pt idx="7">
                  <c:v>43532</c:v>
                </c:pt>
                <c:pt idx="8">
                  <c:v>43533</c:v>
                </c:pt>
                <c:pt idx="9">
                  <c:v>43534</c:v>
                </c:pt>
                <c:pt idx="10">
                  <c:v>43535</c:v>
                </c:pt>
                <c:pt idx="11">
                  <c:v>43536</c:v>
                </c:pt>
                <c:pt idx="12">
                  <c:v>43537</c:v>
                </c:pt>
                <c:pt idx="13">
                  <c:v>43538</c:v>
                </c:pt>
                <c:pt idx="14">
                  <c:v>43539</c:v>
                </c:pt>
                <c:pt idx="15">
                  <c:v>43540</c:v>
                </c:pt>
                <c:pt idx="16">
                  <c:v>43541</c:v>
                </c:pt>
                <c:pt idx="17">
                  <c:v>43542</c:v>
                </c:pt>
                <c:pt idx="18">
                  <c:v>43543</c:v>
                </c:pt>
                <c:pt idx="19">
                  <c:v>43544</c:v>
                </c:pt>
                <c:pt idx="20">
                  <c:v>43545</c:v>
                </c:pt>
                <c:pt idx="21">
                  <c:v>43546</c:v>
                </c:pt>
                <c:pt idx="22">
                  <c:v>43548</c:v>
                </c:pt>
                <c:pt idx="23">
                  <c:v>43549</c:v>
                </c:pt>
                <c:pt idx="24">
                  <c:v>43550</c:v>
                </c:pt>
                <c:pt idx="25">
                  <c:v>43551</c:v>
                </c:pt>
                <c:pt idx="26">
                  <c:v>43552</c:v>
                </c:pt>
                <c:pt idx="27">
                  <c:v>43553</c:v>
                </c:pt>
                <c:pt idx="28">
                  <c:v>43554</c:v>
                </c:pt>
                <c:pt idx="29">
                  <c:v>43555</c:v>
                </c:pt>
              </c:numCache>
            </c:numRef>
          </c:cat>
          <c:val>
            <c:numRef>
              <c:f>Sheet7!$C$72:$C$101</c:f>
              <c:numCache>
                <c:formatCode>General</c:formatCode>
                <c:ptCount val="30"/>
                <c:pt idx="0">
                  <c:v>6</c:v>
                </c:pt>
                <c:pt idx="1">
                  <c:v>7</c:v>
                </c:pt>
                <c:pt idx="2">
                  <c:v>5</c:v>
                </c:pt>
                <c:pt idx="3">
                  <c:v>3</c:v>
                </c:pt>
                <c:pt idx="4">
                  <c:v>7</c:v>
                </c:pt>
                <c:pt idx="5">
                  <c:v>4</c:v>
                </c:pt>
                <c:pt idx="6">
                  <c:v>10</c:v>
                </c:pt>
                <c:pt idx="7">
                  <c:v>7</c:v>
                </c:pt>
                <c:pt idx="8">
                  <c:v>3</c:v>
                </c:pt>
                <c:pt idx="9">
                  <c:v>4</c:v>
                </c:pt>
                <c:pt idx="10">
                  <c:v>7</c:v>
                </c:pt>
                <c:pt idx="11">
                  <c:v>5</c:v>
                </c:pt>
                <c:pt idx="12">
                  <c:v>8</c:v>
                </c:pt>
                <c:pt idx="13">
                  <c:v>6</c:v>
                </c:pt>
                <c:pt idx="14">
                  <c:v>7</c:v>
                </c:pt>
                <c:pt idx="15">
                  <c:v>7</c:v>
                </c:pt>
                <c:pt idx="16">
                  <c:v>5</c:v>
                </c:pt>
                <c:pt idx="17">
                  <c:v>2</c:v>
                </c:pt>
                <c:pt idx="18">
                  <c:v>6</c:v>
                </c:pt>
                <c:pt idx="19">
                  <c:v>7</c:v>
                </c:pt>
                <c:pt idx="20">
                  <c:v>4</c:v>
                </c:pt>
                <c:pt idx="21">
                  <c:v>9</c:v>
                </c:pt>
                <c:pt idx="22">
                  <c:v>6</c:v>
                </c:pt>
                <c:pt idx="23">
                  <c:v>6</c:v>
                </c:pt>
                <c:pt idx="24">
                  <c:v>1</c:v>
                </c:pt>
                <c:pt idx="25">
                  <c:v>4</c:v>
                </c:pt>
                <c:pt idx="26">
                  <c:v>11</c:v>
                </c:pt>
                <c:pt idx="27">
                  <c:v>3</c:v>
                </c:pt>
                <c:pt idx="28">
                  <c:v>2</c:v>
                </c:pt>
                <c:pt idx="29">
                  <c:v>8</c:v>
                </c:pt>
              </c:numCache>
            </c:numRef>
          </c:val>
          <c:smooth val="0"/>
          <c:extLst>
            <c:ext xmlns:c16="http://schemas.microsoft.com/office/drawing/2014/chart" uri="{C3380CC4-5D6E-409C-BE32-E72D297353CC}">
              <c16:uniqueId val="{00000000-16D0-3C4D-ADDB-957D452678CC}"/>
            </c:ext>
          </c:extLst>
        </c:ser>
        <c:ser>
          <c:idx val="1"/>
          <c:order val="1"/>
          <c:tx>
            <c:strRef>
              <c:f>Sheet7!$D$71</c:f>
              <c:strCache>
                <c:ptCount val="1"/>
                <c:pt idx="0">
                  <c:v>PROD_QTY</c:v>
                </c:pt>
              </c:strCache>
            </c:strRef>
          </c:tx>
          <c:spPr>
            <a:ln w="28575" cap="rnd">
              <a:solidFill>
                <a:srgbClr val="EF9B47"/>
              </a:solidFill>
              <a:round/>
            </a:ln>
            <a:effectLst/>
          </c:spPr>
          <c:marker>
            <c:symbol val="none"/>
          </c:marker>
          <c:cat>
            <c:numRef>
              <c:f>Sheet7!$B$72:$B$101</c:f>
              <c:numCache>
                <c:formatCode>m/d/yy</c:formatCode>
                <c:ptCount val="30"/>
                <c:pt idx="0">
                  <c:v>43525</c:v>
                </c:pt>
                <c:pt idx="1">
                  <c:v>43526</c:v>
                </c:pt>
                <c:pt idx="2">
                  <c:v>43527</c:v>
                </c:pt>
                <c:pt idx="3">
                  <c:v>43528</c:v>
                </c:pt>
                <c:pt idx="4">
                  <c:v>43529</c:v>
                </c:pt>
                <c:pt idx="5">
                  <c:v>43530</c:v>
                </c:pt>
                <c:pt idx="6">
                  <c:v>43531</c:v>
                </c:pt>
                <c:pt idx="7">
                  <c:v>43532</c:v>
                </c:pt>
                <c:pt idx="8">
                  <c:v>43533</c:v>
                </c:pt>
                <c:pt idx="9">
                  <c:v>43534</c:v>
                </c:pt>
                <c:pt idx="10">
                  <c:v>43535</c:v>
                </c:pt>
                <c:pt idx="11">
                  <c:v>43536</c:v>
                </c:pt>
                <c:pt idx="12">
                  <c:v>43537</c:v>
                </c:pt>
                <c:pt idx="13">
                  <c:v>43538</c:v>
                </c:pt>
                <c:pt idx="14">
                  <c:v>43539</c:v>
                </c:pt>
                <c:pt idx="15">
                  <c:v>43540</c:v>
                </c:pt>
                <c:pt idx="16">
                  <c:v>43541</c:v>
                </c:pt>
                <c:pt idx="17">
                  <c:v>43542</c:v>
                </c:pt>
                <c:pt idx="18">
                  <c:v>43543</c:v>
                </c:pt>
                <c:pt idx="19">
                  <c:v>43544</c:v>
                </c:pt>
                <c:pt idx="20">
                  <c:v>43545</c:v>
                </c:pt>
                <c:pt idx="21">
                  <c:v>43546</c:v>
                </c:pt>
                <c:pt idx="22">
                  <c:v>43548</c:v>
                </c:pt>
                <c:pt idx="23">
                  <c:v>43549</c:v>
                </c:pt>
                <c:pt idx="24">
                  <c:v>43550</c:v>
                </c:pt>
                <c:pt idx="25">
                  <c:v>43551</c:v>
                </c:pt>
                <c:pt idx="26">
                  <c:v>43552</c:v>
                </c:pt>
                <c:pt idx="27">
                  <c:v>43553</c:v>
                </c:pt>
                <c:pt idx="28">
                  <c:v>43554</c:v>
                </c:pt>
                <c:pt idx="29">
                  <c:v>43555</c:v>
                </c:pt>
              </c:numCache>
            </c:numRef>
          </c:cat>
          <c:val>
            <c:numRef>
              <c:f>Sheet7!$D$72:$D$101</c:f>
              <c:numCache>
                <c:formatCode>General</c:formatCode>
                <c:ptCount val="30"/>
                <c:pt idx="0">
                  <c:v>6</c:v>
                </c:pt>
                <c:pt idx="1">
                  <c:v>7</c:v>
                </c:pt>
                <c:pt idx="2">
                  <c:v>5</c:v>
                </c:pt>
                <c:pt idx="3">
                  <c:v>3</c:v>
                </c:pt>
                <c:pt idx="4">
                  <c:v>7</c:v>
                </c:pt>
                <c:pt idx="5">
                  <c:v>4</c:v>
                </c:pt>
                <c:pt idx="6">
                  <c:v>10</c:v>
                </c:pt>
                <c:pt idx="7">
                  <c:v>7</c:v>
                </c:pt>
                <c:pt idx="8">
                  <c:v>3</c:v>
                </c:pt>
                <c:pt idx="9">
                  <c:v>4</c:v>
                </c:pt>
                <c:pt idx="10">
                  <c:v>7</c:v>
                </c:pt>
                <c:pt idx="11">
                  <c:v>5</c:v>
                </c:pt>
                <c:pt idx="12">
                  <c:v>8</c:v>
                </c:pt>
                <c:pt idx="13">
                  <c:v>6</c:v>
                </c:pt>
                <c:pt idx="14">
                  <c:v>7</c:v>
                </c:pt>
                <c:pt idx="15">
                  <c:v>7</c:v>
                </c:pt>
                <c:pt idx="16">
                  <c:v>5</c:v>
                </c:pt>
                <c:pt idx="17">
                  <c:v>2</c:v>
                </c:pt>
                <c:pt idx="18">
                  <c:v>6</c:v>
                </c:pt>
                <c:pt idx="19">
                  <c:v>7</c:v>
                </c:pt>
                <c:pt idx="20">
                  <c:v>4</c:v>
                </c:pt>
                <c:pt idx="21">
                  <c:v>9</c:v>
                </c:pt>
                <c:pt idx="22">
                  <c:v>6</c:v>
                </c:pt>
                <c:pt idx="23">
                  <c:v>6</c:v>
                </c:pt>
                <c:pt idx="24">
                  <c:v>1</c:v>
                </c:pt>
                <c:pt idx="25">
                  <c:v>4</c:v>
                </c:pt>
                <c:pt idx="26">
                  <c:v>11</c:v>
                </c:pt>
                <c:pt idx="27">
                  <c:v>3</c:v>
                </c:pt>
                <c:pt idx="28">
                  <c:v>2</c:v>
                </c:pt>
                <c:pt idx="29">
                  <c:v>8</c:v>
                </c:pt>
              </c:numCache>
            </c:numRef>
          </c:val>
          <c:smooth val="0"/>
          <c:extLst>
            <c:ext xmlns:c16="http://schemas.microsoft.com/office/drawing/2014/chart" uri="{C3380CC4-5D6E-409C-BE32-E72D297353CC}">
              <c16:uniqueId val="{00000001-16D0-3C4D-ADDB-957D452678CC}"/>
            </c:ext>
          </c:extLst>
        </c:ser>
        <c:dLbls>
          <c:showLegendKey val="0"/>
          <c:showVal val="0"/>
          <c:showCatName val="0"/>
          <c:showSerName val="0"/>
          <c:showPercent val="0"/>
          <c:showBubbleSize val="0"/>
        </c:dLbls>
        <c:smooth val="0"/>
        <c:axId val="354508160"/>
        <c:axId val="354509872"/>
      </c:lineChart>
      <c:dateAx>
        <c:axId val="354508160"/>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354509872"/>
        <c:crosses val="autoZero"/>
        <c:auto val="1"/>
        <c:lblOffset val="100"/>
        <c:baseTimeUnit val="days"/>
        <c:majorUnit val="7"/>
        <c:majorTimeUnit val="days"/>
      </c:dateAx>
      <c:valAx>
        <c:axId val="354509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354508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rgbClr val="8E72BF"/>
              </a:solidFill>
              <a:ln>
                <a:noFill/>
              </a:ln>
              <a:effectLst/>
            </c:spPr>
            <c:extLst>
              <c:ext xmlns:c16="http://schemas.microsoft.com/office/drawing/2014/chart" uri="{C3380CC4-5D6E-409C-BE32-E72D297353CC}">
                <c16:uniqueId val="{00000001-1868-4E4E-8E16-57717D5AFB1A}"/>
              </c:ext>
            </c:extLst>
          </c:dPt>
          <c:dPt>
            <c:idx val="1"/>
            <c:bubble3D val="0"/>
            <c:spPr>
              <a:solidFill>
                <a:srgbClr val="93908E"/>
              </a:solidFill>
              <a:ln>
                <a:noFill/>
              </a:ln>
              <a:effectLst/>
            </c:spPr>
            <c:extLst>
              <c:ext xmlns:c16="http://schemas.microsoft.com/office/drawing/2014/chart" uri="{C3380CC4-5D6E-409C-BE32-E72D297353CC}">
                <c16:uniqueId val="{00000003-1868-4E4E-8E16-57717D5AFB1A}"/>
              </c:ext>
            </c:extLst>
          </c:dPt>
          <c:dPt>
            <c:idx val="2"/>
            <c:bubble3D val="0"/>
            <c:spPr>
              <a:solidFill>
                <a:srgbClr val="DCC074"/>
              </a:solidFill>
              <a:ln>
                <a:noFill/>
              </a:ln>
              <a:effectLst/>
            </c:spPr>
            <c:extLst>
              <c:ext xmlns:c16="http://schemas.microsoft.com/office/drawing/2014/chart" uri="{C3380CC4-5D6E-409C-BE32-E72D297353CC}">
                <c16:uniqueId val="{00000005-1868-4E4E-8E16-57717D5AFB1A}"/>
              </c:ext>
            </c:extLst>
          </c:dPt>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VN"/>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graphs!$A$26:$A$28</c:f>
              <c:strCache>
                <c:ptCount val="3"/>
                <c:pt idx="0">
                  <c:v>Premium</c:v>
                </c:pt>
                <c:pt idx="1">
                  <c:v>Budget</c:v>
                </c:pt>
                <c:pt idx="2">
                  <c:v>Mainstream</c:v>
                </c:pt>
              </c:strCache>
            </c:strRef>
          </c:cat>
          <c:val>
            <c:numRef>
              <c:f>graphs!$B$26:$B$28</c:f>
              <c:numCache>
                <c:formatCode>General</c:formatCode>
                <c:ptCount val="3"/>
                <c:pt idx="0">
                  <c:v>18922</c:v>
                </c:pt>
                <c:pt idx="1">
                  <c:v>24470</c:v>
                </c:pt>
                <c:pt idx="2">
                  <c:v>29245</c:v>
                </c:pt>
              </c:numCache>
            </c:numRef>
          </c:val>
          <c:extLst>
            <c:ext xmlns:c16="http://schemas.microsoft.com/office/drawing/2014/chart" uri="{C3380CC4-5D6E-409C-BE32-E72D297353CC}">
              <c16:uniqueId val="{00000006-1868-4E4E-8E16-57717D5AFB1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991965402693176"/>
          <c:y val="3.7225042301184431E-2"/>
          <c:w val="0.80008034597306821"/>
          <c:h val="0.9255499153976311"/>
        </c:manualLayout>
      </c:layout>
      <c:barChart>
        <c:barDir val="bar"/>
        <c:grouping val="stacked"/>
        <c:varyColors val="0"/>
        <c:ser>
          <c:idx val="0"/>
          <c:order val="0"/>
          <c:tx>
            <c:strRef>
              <c:f>graphs!$B$1</c:f>
              <c:strCache>
                <c:ptCount val="1"/>
                <c:pt idx="0">
                  <c:v>Premium</c:v>
                </c:pt>
              </c:strCache>
            </c:strRef>
          </c:tx>
          <c:spPr>
            <a:solidFill>
              <a:srgbClr val="8E72B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V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graphs!$A$2:$A$8</c:f>
              <c:strCache>
                <c:ptCount val="7"/>
                <c:pt idx="0">
                  <c:v>NEW FAMILIES</c:v>
                </c:pt>
                <c:pt idx="1">
                  <c:v>MIDAGE SINGLES/COUPLES</c:v>
                </c:pt>
                <c:pt idx="2">
                  <c:v>YOUNG FAMILIES</c:v>
                </c:pt>
                <c:pt idx="3">
                  <c:v>OLDER FAMILIES</c:v>
                </c:pt>
                <c:pt idx="4">
                  <c:v>YOUNG SINGLES/COUPLES</c:v>
                </c:pt>
                <c:pt idx="5">
                  <c:v>OLDER SINGLES/COUPLES</c:v>
                </c:pt>
                <c:pt idx="6">
                  <c:v>RETIREES</c:v>
                </c:pt>
              </c:strCache>
            </c:strRef>
          </c:cat>
          <c:val>
            <c:numRef>
              <c:f>graphs!$B$2:$B$8</c:f>
              <c:numCache>
                <c:formatCode>General</c:formatCode>
                <c:ptCount val="7"/>
                <c:pt idx="0">
                  <c:v>588</c:v>
                </c:pt>
                <c:pt idx="1">
                  <c:v>2431</c:v>
                </c:pt>
                <c:pt idx="2">
                  <c:v>2433</c:v>
                </c:pt>
                <c:pt idx="3">
                  <c:v>2274</c:v>
                </c:pt>
                <c:pt idx="4">
                  <c:v>2574</c:v>
                </c:pt>
                <c:pt idx="5">
                  <c:v>4750</c:v>
                </c:pt>
                <c:pt idx="6">
                  <c:v>3872</c:v>
                </c:pt>
              </c:numCache>
            </c:numRef>
          </c:val>
          <c:extLst>
            <c:ext xmlns:c16="http://schemas.microsoft.com/office/drawing/2014/chart" uri="{C3380CC4-5D6E-409C-BE32-E72D297353CC}">
              <c16:uniqueId val="{00000000-97A2-BF45-BA8F-5A0349A0C146}"/>
            </c:ext>
          </c:extLst>
        </c:ser>
        <c:ser>
          <c:idx val="1"/>
          <c:order val="1"/>
          <c:tx>
            <c:strRef>
              <c:f>graphs!$C$1</c:f>
              <c:strCache>
                <c:ptCount val="1"/>
                <c:pt idx="0">
                  <c:v>Mainstream</c:v>
                </c:pt>
              </c:strCache>
            </c:strRef>
          </c:tx>
          <c:spPr>
            <a:solidFill>
              <a:srgbClr val="DCC07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V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graphs!$A$2:$A$8</c:f>
              <c:strCache>
                <c:ptCount val="7"/>
                <c:pt idx="0">
                  <c:v>NEW FAMILIES</c:v>
                </c:pt>
                <c:pt idx="1">
                  <c:v>MIDAGE SINGLES/COUPLES</c:v>
                </c:pt>
                <c:pt idx="2">
                  <c:v>YOUNG FAMILIES</c:v>
                </c:pt>
                <c:pt idx="3">
                  <c:v>OLDER FAMILIES</c:v>
                </c:pt>
                <c:pt idx="4">
                  <c:v>YOUNG SINGLES/COUPLES</c:v>
                </c:pt>
                <c:pt idx="5">
                  <c:v>OLDER SINGLES/COUPLES</c:v>
                </c:pt>
                <c:pt idx="6">
                  <c:v>RETIREES</c:v>
                </c:pt>
              </c:strCache>
            </c:strRef>
          </c:cat>
          <c:val>
            <c:numRef>
              <c:f>graphs!$C$2:$C$8</c:f>
              <c:numCache>
                <c:formatCode>General</c:formatCode>
                <c:ptCount val="7"/>
                <c:pt idx="0">
                  <c:v>849</c:v>
                </c:pt>
                <c:pt idx="1">
                  <c:v>3340</c:v>
                </c:pt>
                <c:pt idx="2">
                  <c:v>2728</c:v>
                </c:pt>
                <c:pt idx="3">
                  <c:v>2831</c:v>
                </c:pt>
                <c:pt idx="4">
                  <c:v>8088</c:v>
                </c:pt>
                <c:pt idx="5">
                  <c:v>4930</c:v>
                </c:pt>
                <c:pt idx="6">
                  <c:v>6479</c:v>
                </c:pt>
              </c:numCache>
            </c:numRef>
          </c:val>
          <c:extLst>
            <c:ext xmlns:c16="http://schemas.microsoft.com/office/drawing/2014/chart" uri="{C3380CC4-5D6E-409C-BE32-E72D297353CC}">
              <c16:uniqueId val="{00000001-97A2-BF45-BA8F-5A0349A0C146}"/>
            </c:ext>
          </c:extLst>
        </c:ser>
        <c:ser>
          <c:idx val="2"/>
          <c:order val="2"/>
          <c:tx>
            <c:strRef>
              <c:f>graphs!$D$1</c:f>
              <c:strCache>
                <c:ptCount val="1"/>
                <c:pt idx="0">
                  <c:v>Budget</c:v>
                </c:pt>
              </c:strCache>
            </c:strRef>
          </c:tx>
          <c:spPr>
            <a:solidFill>
              <a:srgbClr val="93908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V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graphs!$A$2:$A$8</c:f>
              <c:strCache>
                <c:ptCount val="7"/>
                <c:pt idx="0">
                  <c:v>NEW FAMILIES</c:v>
                </c:pt>
                <c:pt idx="1">
                  <c:v>MIDAGE SINGLES/COUPLES</c:v>
                </c:pt>
                <c:pt idx="2">
                  <c:v>YOUNG FAMILIES</c:v>
                </c:pt>
                <c:pt idx="3">
                  <c:v>OLDER FAMILIES</c:v>
                </c:pt>
                <c:pt idx="4">
                  <c:v>YOUNG SINGLES/COUPLES</c:v>
                </c:pt>
                <c:pt idx="5">
                  <c:v>OLDER SINGLES/COUPLES</c:v>
                </c:pt>
                <c:pt idx="6">
                  <c:v>RETIREES</c:v>
                </c:pt>
              </c:strCache>
            </c:strRef>
          </c:cat>
          <c:val>
            <c:numRef>
              <c:f>graphs!$D$2:$D$8</c:f>
              <c:numCache>
                <c:formatCode>General</c:formatCode>
                <c:ptCount val="7"/>
                <c:pt idx="0">
                  <c:v>1112</c:v>
                </c:pt>
                <c:pt idx="1">
                  <c:v>1504</c:v>
                </c:pt>
                <c:pt idx="2">
                  <c:v>4017</c:v>
                </c:pt>
                <c:pt idx="3">
                  <c:v>4675</c:v>
                </c:pt>
                <c:pt idx="4">
                  <c:v>3779</c:v>
                </c:pt>
                <c:pt idx="5">
                  <c:v>4929</c:v>
                </c:pt>
                <c:pt idx="6">
                  <c:v>4454</c:v>
                </c:pt>
              </c:numCache>
            </c:numRef>
          </c:val>
          <c:extLst>
            <c:ext xmlns:c16="http://schemas.microsoft.com/office/drawing/2014/chart" uri="{C3380CC4-5D6E-409C-BE32-E72D297353CC}">
              <c16:uniqueId val="{00000002-97A2-BF45-BA8F-5A0349A0C146}"/>
            </c:ext>
          </c:extLst>
        </c:ser>
        <c:dLbls>
          <c:dLblPos val="ctr"/>
          <c:showLegendKey val="0"/>
          <c:showVal val="1"/>
          <c:showCatName val="0"/>
          <c:showSerName val="0"/>
          <c:showPercent val="0"/>
          <c:showBubbleSize val="0"/>
        </c:dLbls>
        <c:gapWidth val="150"/>
        <c:overlap val="100"/>
        <c:axId val="1246222160"/>
        <c:axId val="1473897104"/>
      </c:barChart>
      <c:catAx>
        <c:axId val="1246222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1473897104"/>
        <c:crosses val="autoZero"/>
        <c:auto val="1"/>
        <c:lblAlgn val="ctr"/>
        <c:lblOffset val="100"/>
        <c:noMultiLvlLbl val="0"/>
      </c:catAx>
      <c:valAx>
        <c:axId val="1473897104"/>
        <c:scaling>
          <c:orientation val="minMax"/>
        </c:scaling>
        <c:delete val="1"/>
        <c:axPos val="b"/>
        <c:numFmt formatCode="General" sourceLinked="1"/>
        <c:majorTickMark val="none"/>
        <c:minorTickMark val="none"/>
        <c:tickLblPos val="nextTo"/>
        <c:crossAx val="12462221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purchasedata!$B$1</c:f>
              <c:strCache>
                <c:ptCount val="1"/>
                <c:pt idx="0">
                  <c:v>Premium</c:v>
                </c:pt>
              </c:strCache>
            </c:strRef>
          </c:tx>
          <c:spPr>
            <a:solidFill>
              <a:srgbClr val="8D72BF"/>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V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purchasedata!$A$2:$A$8</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purchasedata!$B$2:$B$8</c:f>
              <c:numCache>
                <c:formatCode>0.0%</c:formatCode>
                <c:ptCount val="7"/>
                <c:pt idx="0">
                  <c:v>0.33415807560137401</c:v>
                </c:pt>
                <c:pt idx="1">
                  <c:v>0.230678697528442</c:v>
                </c:pt>
                <c:pt idx="2">
                  <c:v>0.23251533742331201</c:v>
                </c:pt>
                <c:pt idx="3">
                  <c:v>0.32514203573139799</c:v>
                </c:pt>
                <c:pt idx="4">
                  <c:v>0.26153326578858399</c:v>
                </c:pt>
                <c:pt idx="5">
                  <c:v>0.26509043364567397</c:v>
                </c:pt>
                <c:pt idx="6">
                  <c:v>0.17824250398171801</c:v>
                </c:pt>
              </c:numCache>
            </c:numRef>
          </c:val>
          <c:extLst>
            <c:ext xmlns:c16="http://schemas.microsoft.com/office/drawing/2014/chart" uri="{C3380CC4-5D6E-409C-BE32-E72D297353CC}">
              <c16:uniqueId val="{00000000-1A5C-164D-992A-BB746615A4C2}"/>
            </c:ext>
          </c:extLst>
        </c:ser>
        <c:ser>
          <c:idx val="1"/>
          <c:order val="1"/>
          <c:tx>
            <c:strRef>
              <c:f>purchasedata!$C$1</c:f>
              <c:strCache>
                <c:ptCount val="1"/>
                <c:pt idx="0">
                  <c:v>Mainstream</c:v>
                </c:pt>
              </c:strCache>
            </c:strRef>
          </c:tx>
          <c:spPr>
            <a:solidFill>
              <a:srgbClr val="DCC074"/>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V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purchasedata!$A$2:$A$8</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purchasedata!$C$2:$C$8</c:f>
              <c:numCache>
                <c:formatCode>0.0%</c:formatCode>
                <c:ptCount val="7"/>
                <c:pt idx="0">
                  <c:v>0.45910652920962097</c:v>
                </c:pt>
                <c:pt idx="1">
                  <c:v>0.33307179285994498</c:v>
                </c:pt>
                <c:pt idx="2">
                  <c:v>0.289468302658486</c:v>
                </c:pt>
                <c:pt idx="3">
                  <c:v>0.33746320761174597</c:v>
                </c:pt>
                <c:pt idx="4">
                  <c:v>0.43762242485646702</c:v>
                </c:pt>
                <c:pt idx="5">
                  <c:v>0.29723251252996202</c:v>
                </c:pt>
                <c:pt idx="6">
                  <c:v>0.560072017173326</c:v>
                </c:pt>
              </c:numCache>
            </c:numRef>
          </c:val>
          <c:extLst>
            <c:ext xmlns:c16="http://schemas.microsoft.com/office/drawing/2014/chart" uri="{C3380CC4-5D6E-409C-BE32-E72D297353CC}">
              <c16:uniqueId val="{00000001-1A5C-164D-992A-BB746615A4C2}"/>
            </c:ext>
          </c:extLst>
        </c:ser>
        <c:ser>
          <c:idx val="2"/>
          <c:order val="2"/>
          <c:tx>
            <c:strRef>
              <c:f>purchasedata!$D$1</c:f>
              <c:strCache>
                <c:ptCount val="1"/>
                <c:pt idx="0">
                  <c:v>Budget</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Roboto" panose="02000000000000000000" pitchFamily="2" charset="0"/>
                    <a:ea typeface="Roboto" panose="02000000000000000000" pitchFamily="2" charset="0"/>
                    <a:cs typeface="Roboto" panose="02000000000000000000" pitchFamily="2" charset="0"/>
                  </a:defRPr>
                </a:pPr>
                <a:endParaRPr lang="en-V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purchasedata!$A$2:$A$8</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purchasedata!$D$2:$D$8</c:f>
              <c:numCache>
                <c:formatCode>0.0%</c:formatCode>
                <c:ptCount val="7"/>
                <c:pt idx="0">
                  <c:v>0.206735395189003</c:v>
                </c:pt>
                <c:pt idx="1">
                  <c:v>0.43624950961161202</c:v>
                </c:pt>
                <c:pt idx="2">
                  <c:v>0.47801635991820002</c:v>
                </c:pt>
                <c:pt idx="3">
                  <c:v>0.33739475665685498</c:v>
                </c:pt>
                <c:pt idx="4">
                  <c:v>0.30084430935494699</c:v>
                </c:pt>
                <c:pt idx="5">
                  <c:v>0.43767705382436201</c:v>
                </c:pt>
                <c:pt idx="6">
                  <c:v>0.26168547884495502</c:v>
                </c:pt>
              </c:numCache>
            </c:numRef>
          </c:val>
          <c:extLst>
            <c:ext xmlns:c16="http://schemas.microsoft.com/office/drawing/2014/chart" uri="{C3380CC4-5D6E-409C-BE32-E72D297353CC}">
              <c16:uniqueId val="{00000002-1A5C-164D-992A-BB746615A4C2}"/>
            </c:ext>
          </c:extLst>
        </c:ser>
        <c:dLbls>
          <c:dLblPos val="ctr"/>
          <c:showLegendKey val="0"/>
          <c:showVal val="1"/>
          <c:showCatName val="0"/>
          <c:showSerName val="0"/>
          <c:showPercent val="0"/>
          <c:showBubbleSize val="0"/>
        </c:dLbls>
        <c:gapWidth val="80"/>
        <c:overlap val="100"/>
        <c:axId val="2098870495"/>
        <c:axId val="2098872207"/>
      </c:barChart>
      <c:catAx>
        <c:axId val="2098870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Roboto" panose="02000000000000000000" pitchFamily="2" charset="0"/>
                <a:cs typeface="Roboto" panose="02000000000000000000" pitchFamily="2" charset="0"/>
              </a:defRPr>
            </a:pPr>
            <a:endParaRPr lang="en-VN"/>
          </a:p>
        </c:txPr>
        <c:crossAx val="2098872207"/>
        <c:crosses val="autoZero"/>
        <c:auto val="1"/>
        <c:lblAlgn val="ctr"/>
        <c:lblOffset val="100"/>
        <c:noMultiLvlLbl val="0"/>
      </c:catAx>
      <c:valAx>
        <c:axId val="2098872207"/>
        <c:scaling>
          <c:orientation val="minMax"/>
        </c:scaling>
        <c:delete val="1"/>
        <c:axPos val="l"/>
        <c:numFmt formatCode="0%" sourceLinked="1"/>
        <c:majorTickMark val="none"/>
        <c:minorTickMark val="none"/>
        <c:tickLblPos val="nextTo"/>
        <c:crossAx val="2098870495"/>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Roboto" panose="02000000000000000000" pitchFamily="2" charset="0"/>
          <a:ea typeface="Roboto" panose="02000000000000000000" pitchFamily="2" charset="0"/>
          <a:cs typeface="Roboto" panose="02000000000000000000" pitchFamily="2" charset="0"/>
        </a:defRPr>
      </a:pPr>
      <a:endParaRPr lang="en-V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Sheet3!$B$1</c:f>
              <c:strCache>
                <c:ptCount val="1"/>
                <c:pt idx="0">
                  <c:v>Premium</c:v>
                </c:pt>
              </c:strCache>
            </c:strRef>
          </c:tx>
          <c:spPr>
            <a:solidFill>
              <a:srgbClr val="8E72BF"/>
            </a:solidFill>
            <a:ln>
              <a:noFill/>
            </a:ln>
            <a:effectLst/>
          </c:spPr>
          <c:invertIfNegative val="0"/>
          <c:dLbls>
            <c:dLbl>
              <c:idx val="0"/>
              <c:layout>
                <c:manualLayout>
                  <c:x val="-3.426698423736713E-3"/>
                  <c:y val="4.061628009242453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90-B84D-9918-8D04C0F3EE89}"/>
                </c:ext>
              </c:extLst>
            </c:dLbl>
            <c:dLbl>
              <c:idx val="1"/>
              <c:layout>
                <c:manualLayout>
                  <c:x val="-5.711164039561188E-3"/>
                  <c:y val="4.06162800924260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1290-B84D-9918-8D04C0F3EE89}"/>
                </c:ext>
              </c:extLst>
            </c:dLbl>
            <c:dLbl>
              <c:idx val="2"/>
              <c:layout>
                <c:manualLayout>
                  <c:x val="-4.5689312316489509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1290-B84D-9918-8D04C0F3EE89}"/>
                </c:ext>
              </c:extLst>
            </c:dLbl>
            <c:dLbl>
              <c:idx val="3"/>
              <c:layout>
                <c:manualLayout>
                  <c:x val="-5.711164039561188E-3"/>
                  <c:y val="4.06162800924252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290-B84D-9918-8D04C0F3EE89}"/>
                </c:ext>
              </c:extLst>
            </c:dLbl>
            <c:dLbl>
              <c:idx val="4"/>
              <c:layout>
                <c:manualLayout>
                  <c:x val="-6.8533968474735101E-3"/>
                  <c:y val="8.123256018485205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290-B84D-9918-8D04C0F3EE89}"/>
                </c:ext>
              </c:extLst>
            </c:dLbl>
            <c:dLbl>
              <c:idx val="5"/>
              <c:layout>
                <c:manualLayout>
                  <c:x val="-6.853396847473426E-3"/>
                  <c:y val="-7.44623199743732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290-B84D-9918-8D04C0F3EE89}"/>
                </c:ext>
              </c:extLst>
            </c:dLbl>
            <c:dLbl>
              <c:idx val="6"/>
              <c:layout>
                <c:manualLayout>
                  <c:x val="-1.2564560887034615E-2"/>
                  <c:y val="2.030814004621301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90-B84D-9918-8D04C0F3EE8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Sheet3!$A$2:$A$8</c:f>
              <c:strCache>
                <c:ptCount val="7"/>
                <c:pt idx="0">
                  <c:v>NEW FAMILIES</c:v>
                </c:pt>
                <c:pt idx="1">
                  <c:v>MIDAGE SINGLES/COUPLES</c:v>
                </c:pt>
                <c:pt idx="2">
                  <c:v>YOUNG SINGLES/COUPLES</c:v>
                </c:pt>
                <c:pt idx="3">
                  <c:v>YOUNG FAMILIES</c:v>
                </c:pt>
                <c:pt idx="4">
                  <c:v>OLDER FAMILIES</c:v>
                </c:pt>
                <c:pt idx="5">
                  <c:v>RETIREES</c:v>
                </c:pt>
                <c:pt idx="6">
                  <c:v>OLDER SINGLES/COUPLES</c:v>
                </c:pt>
              </c:strCache>
            </c:strRef>
          </c:cat>
          <c:val>
            <c:numRef>
              <c:f>Sheet3!$B$2:$B$8</c:f>
              <c:numCache>
                <c:formatCode>_([$$-409]* #,##0_);_([$$-409]* \(#,##0\);_([$$-409]* "-"??_);_(@_)</c:formatCode>
                <c:ptCount val="7"/>
                <c:pt idx="0">
                  <c:v>11491.1</c:v>
                </c:pt>
                <c:pt idx="1">
                  <c:v>58432.65</c:v>
                </c:pt>
                <c:pt idx="2">
                  <c:v>41642.1</c:v>
                </c:pt>
                <c:pt idx="3">
                  <c:v>84025.5</c:v>
                </c:pt>
                <c:pt idx="4">
                  <c:v>80658.399999999994</c:v>
                </c:pt>
                <c:pt idx="5">
                  <c:v>97646.05</c:v>
                </c:pt>
                <c:pt idx="6">
                  <c:v>132263.15</c:v>
                </c:pt>
              </c:numCache>
            </c:numRef>
          </c:val>
          <c:extLst>
            <c:ext xmlns:c16="http://schemas.microsoft.com/office/drawing/2014/chart" uri="{C3380CC4-5D6E-409C-BE32-E72D297353CC}">
              <c16:uniqueId val="{00000000-1290-B84D-9918-8D04C0F3EE89}"/>
            </c:ext>
          </c:extLst>
        </c:ser>
        <c:ser>
          <c:idx val="1"/>
          <c:order val="1"/>
          <c:tx>
            <c:strRef>
              <c:f>Sheet3!$C$1</c:f>
              <c:strCache>
                <c:ptCount val="1"/>
                <c:pt idx="0">
                  <c:v>Mainstream</c:v>
                </c:pt>
              </c:strCache>
            </c:strRef>
          </c:tx>
          <c:spPr>
            <a:solidFill>
              <a:srgbClr val="DCC074"/>
            </a:solidFill>
            <a:ln>
              <a:noFill/>
            </a:ln>
            <a:effectLst/>
          </c:spPr>
          <c:invertIfNegative val="0"/>
          <c:dLbls>
            <c:dLbl>
              <c:idx val="3"/>
              <c:layout>
                <c:manualLayout>
                  <c:x val="-2.2844656158245592E-3"/>
                  <c:y val="-7.44623199743732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290-B84D-9918-8D04C0F3EE89}"/>
                </c:ext>
              </c:extLst>
            </c:dLbl>
            <c:dLbl>
              <c:idx val="4"/>
              <c:layout>
                <c:manualLayout>
                  <c:x val="-6.8533968474735101E-3"/>
                  <c:y val="-4.06162800924260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290-B84D-9918-8D04C0F3EE8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Sheet3!$A$2:$A$8</c:f>
              <c:strCache>
                <c:ptCount val="7"/>
                <c:pt idx="0">
                  <c:v>NEW FAMILIES</c:v>
                </c:pt>
                <c:pt idx="1">
                  <c:v>MIDAGE SINGLES/COUPLES</c:v>
                </c:pt>
                <c:pt idx="2">
                  <c:v>YOUNG SINGLES/COUPLES</c:v>
                </c:pt>
                <c:pt idx="3">
                  <c:v>YOUNG FAMILIES</c:v>
                </c:pt>
                <c:pt idx="4">
                  <c:v>OLDER FAMILIES</c:v>
                </c:pt>
                <c:pt idx="5">
                  <c:v>RETIREES</c:v>
                </c:pt>
                <c:pt idx="6">
                  <c:v>OLDER SINGLES/COUPLES</c:v>
                </c:pt>
              </c:strCache>
            </c:strRef>
          </c:cat>
          <c:val>
            <c:numRef>
              <c:f>Sheet3!$C$2:$C$8</c:f>
              <c:numCache>
                <c:formatCode>_([$$-409]* #,##0_);_([$$-409]* \(#,##0\);_([$$-409]* "-"??_);_(@_)</c:formatCode>
                <c:ptCount val="7"/>
                <c:pt idx="0">
                  <c:v>17013.900000000001</c:v>
                </c:pt>
                <c:pt idx="1">
                  <c:v>90803.85</c:v>
                </c:pt>
                <c:pt idx="2">
                  <c:v>157621.6</c:v>
                </c:pt>
                <c:pt idx="3">
                  <c:v>92788.75</c:v>
                </c:pt>
                <c:pt idx="4">
                  <c:v>103445.55</c:v>
                </c:pt>
                <c:pt idx="5">
                  <c:v>155677.04999999999</c:v>
                </c:pt>
                <c:pt idx="6">
                  <c:v>133393.79999999999</c:v>
                </c:pt>
              </c:numCache>
            </c:numRef>
          </c:val>
          <c:extLst>
            <c:ext xmlns:c16="http://schemas.microsoft.com/office/drawing/2014/chart" uri="{C3380CC4-5D6E-409C-BE32-E72D297353CC}">
              <c16:uniqueId val="{00000001-1290-B84D-9918-8D04C0F3EE89}"/>
            </c:ext>
          </c:extLst>
        </c:ser>
        <c:ser>
          <c:idx val="2"/>
          <c:order val="2"/>
          <c:tx>
            <c:strRef>
              <c:f>Sheet3!$D$1</c:f>
              <c:strCache>
                <c:ptCount val="1"/>
                <c:pt idx="0">
                  <c:v>Budget</c:v>
                </c:pt>
              </c:strCache>
            </c:strRef>
          </c:tx>
          <c:spPr>
            <a:solidFill>
              <a:srgbClr val="93908E"/>
            </a:solidFill>
            <a:ln>
              <a:noFill/>
            </a:ln>
            <a:effectLst/>
          </c:spPr>
          <c:invertIfNegative val="0"/>
          <c:dLbls>
            <c:dLbl>
              <c:idx val="0"/>
              <c:layout>
                <c:manualLayout>
                  <c:x val="1.0280095271210139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290-B84D-9918-8D04C0F3EE89}"/>
                </c:ext>
              </c:extLst>
            </c:dLbl>
            <c:dLbl>
              <c:idx val="5"/>
              <c:layout>
                <c:manualLayout>
                  <c:x val="5.711164039561188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290-B84D-9918-8D04C0F3EE89}"/>
                </c:ext>
              </c:extLst>
            </c:dLbl>
            <c:dLbl>
              <c:idx val="6"/>
              <c:layout>
                <c:manualLayout>
                  <c:x val="1.3706793694946852E-2"/>
                  <c:y val="4.06162800924260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290-B84D-9918-8D04C0F3EE8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Sheet3!$A$2:$A$8</c:f>
              <c:strCache>
                <c:ptCount val="7"/>
                <c:pt idx="0">
                  <c:v>NEW FAMILIES</c:v>
                </c:pt>
                <c:pt idx="1">
                  <c:v>MIDAGE SINGLES/COUPLES</c:v>
                </c:pt>
                <c:pt idx="2">
                  <c:v>YOUNG SINGLES/COUPLES</c:v>
                </c:pt>
                <c:pt idx="3">
                  <c:v>YOUNG FAMILIES</c:v>
                </c:pt>
                <c:pt idx="4">
                  <c:v>OLDER FAMILIES</c:v>
                </c:pt>
                <c:pt idx="5">
                  <c:v>RETIREES</c:v>
                </c:pt>
                <c:pt idx="6">
                  <c:v>OLDER SINGLES/COUPLES</c:v>
                </c:pt>
              </c:strCache>
            </c:strRef>
          </c:cat>
          <c:val>
            <c:numRef>
              <c:f>Sheet3!$D$2:$D$8</c:f>
              <c:numCache>
                <c:formatCode>_([$$-409]* #,##0_);_([$$-409]* \(#,##0\);_([$$-409]* "-"??_);_(@_)</c:formatCode>
                <c:ptCount val="7"/>
                <c:pt idx="0">
                  <c:v>21928.45</c:v>
                </c:pt>
                <c:pt idx="1">
                  <c:v>35514.800000000003</c:v>
                </c:pt>
                <c:pt idx="2">
                  <c:v>61141.599999999999</c:v>
                </c:pt>
                <c:pt idx="3">
                  <c:v>139345.85</c:v>
                </c:pt>
                <c:pt idx="4">
                  <c:v>168363.25</c:v>
                </c:pt>
                <c:pt idx="5">
                  <c:v>113147.8</c:v>
                </c:pt>
                <c:pt idx="6">
                  <c:v>136769.79999999999</c:v>
                </c:pt>
              </c:numCache>
            </c:numRef>
          </c:val>
          <c:extLst>
            <c:ext xmlns:c16="http://schemas.microsoft.com/office/drawing/2014/chart" uri="{C3380CC4-5D6E-409C-BE32-E72D297353CC}">
              <c16:uniqueId val="{00000002-1290-B84D-9918-8D04C0F3EE89}"/>
            </c:ext>
          </c:extLst>
        </c:ser>
        <c:dLbls>
          <c:dLblPos val="inEnd"/>
          <c:showLegendKey val="0"/>
          <c:showVal val="1"/>
          <c:showCatName val="0"/>
          <c:showSerName val="0"/>
          <c:showPercent val="0"/>
          <c:showBubbleSize val="0"/>
        </c:dLbls>
        <c:gapWidth val="180"/>
        <c:overlap val="-10"/>
        <c:axId val="1270925888"/>
        <c:axId val="1645789504"/>
      </c:barChart>
      <c:catAx>
        <c:axId val="1270925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1645789504"/>
        <c:crosses val="autoZero"/>
        <c:auto val="1"/>
        <c:lblAlgn val="ctr"/>
        <c:lblOffset val="100"/>
        <c:noMultiLvlLbl val="0"/>
      </c:catAx>
      <c:valAx>
        <c:axId val="1645789504"/>
        <c:scaling>
          <c:orientation val="minMax"/>
        </c:scaling>
        <c:delete val="1"/>
        <c:axPos val="l"/>
        <c:numFmt formatCode="_([$$-409]* #,##0_);_([$$-409]* \(#,##0\);_([$$-409]* &quot;-&quot;??_);_(@_)" sourceLinked="1"/>
        <c:majorTickMark val="none"/>
        <c:minorTickMark val="none"/>
        <c:tickLblPos val="nextTo"/>
        <c:crossAx val="1270925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Sheet6!$B$1</c:f>
              <c:strCache>
                <c:ptCount val="1"/>
                <c:pt idx="0">
                  <c:v>Premium</c:v>
                </c:pt>
              </c:strCache>
            </c:strRef>
          </c:tx>
          <c:spPr>
            <a:solidFill>
              <a:srgbClr val="8E72B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Sheet6!$A$2:$A$8</c:f>
              <c:strCache>
                <c:ptCount val="7"/>
                <c:pt idx="0">
                  <c:v>NEW FAMILIES</c:v>
                </c:pt>
                <c:pt idx="1">
                  <c:v>MIDAGE SINGLES/COUPLES</c:v>
                </c:pt>
                <c:pt idx="2">
                  <c:v>YOUNG SINGLES/COUPLES</c:v>
                </c:pt>
                <c:pt idx="3">
                  <c:v>YOUNG FAMILIES</c:v>
                </c:pt>
                <c:pt idx="4">
                  <c:v>RETIREES</c:v>
                </c:pt>
                <c:pt idx="5">
                  <c:v>OLDER FAMILIES</c:v>
                </c:pt>
                <c:pt idx="6">
                  <c:v>OLDER SINGLES/COUPLES</c:v>
                </c:pt>
              </c:strCache>
            </c:strRef>
          </c:cat>
          <c:val>
            <c:numRef>
              <c:f>Sheet6!$B$2:$B$8</c:f>
              <c:numCache>
                <c:formatCode>General</c:formatCode>
                <c:ptCount val="7"/>
                <c:pt idx="0">
                  <c:v>2957</c:v>
                </c:pt>
                <c:pt idx="1">
                  <c:v>15526</c:v>
                </c:pt>
                <c:pt idx="2">
                  <c:v>11331</c:v>
                </c:pt>
                <c:pt idx="3">
                  <c:v>22406</c:v>
                </c:pt>
                <c:pt idx="4">
                  <c:v>24884</c:v>
                </c:pt>
                <c:pt idx="5">
                  <c:v>21771</c:v>
                </c:pt>
                <c:pt idx="6">
                  <c:v>33986</c:v>
                </c:pt>
              </c:numCache>
            </c:numRef>
          </c:val>
          <c:extLst>
            <c:ext xmlns:c16="http://schemas.microsoft.com/office/drawing/2014/chart" uri="{C3380CC4-5D6E-409C-BE32-E72D297353CC}">
              <c16:uniqueId val="{00000000-69A2-9C4A-9C5C-4F0F09179254}"/>
            </c:ext>
          </c:extLst>
        </c:ser>
        <c:ser>
          <c:idx val="1"/>
          <c:order val="1"/>
          <c:tx>
            <c:strRef>
              <c:f>Sheet6!$C$1</c:f>
              <c:strCache>
                <c:ptCount val="1"/>
                <c:pt idx="0">
                  <c:v>Mainstream</c:v>
                </c:pt>
              </c:strCache>
            </c:strRef>
          </c:tx>
          <c:spPr>
            <a:solidFill>
              <a:srgbClr val="DCC07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Sheet6!$A$2:$A$8</c:f>
              <c:strCache>
                <c:ptCount val="7"/>
                <c:pt idx="0">
                  <c:v>NEW FAMILIES</c:v>
                </c:pt>
                <c:pt idx="1">
                  <c:v>MIDAGE SINGLES/COUPLES</c:v>
                </c:pt>
                <c:pt idx="2">
                  <c:v>YOUNG SINGLES/COUPLES</c:v>
                </c:pt>
                <c:pt idx="3">
                  <c:v>YOUNG FAMILIES</c:v>
                </c:pt>
                <c:pt idx="4">
                  <c:v>RETIREES</c:v>
                </c:pt>
                <c:pt idx="5">
                  <c:v>OLDER FAMILIES</c:v>
                </c:pt>
                <c:pt idx="6">
                  <c:v>OLDER SINGLES/COUPLES</c:v>
                </c:pt>
              </c:strCache>
            </c:strRef>
          </c:cat>
          <c:val>
            <c:numRef>
              <c:f>Sheet6!$C$2:$C$8</c:f>
              <c:numCache>
                <c:formatCode>General</c:formatCode>
                <c:ptCount val="7"/>
                <c:pt idx="0">
                  <c:v>4319</c:v>
                </c:pt>
                <c:pt idx="1">
                  <c:v>22699</c:v>
                </c:pt>
                <c:pt idx="2">
                  <c:v>38632</c:v>
                </c:pt>
                <c:pt idx="3">
                  <c:v>25044</c:v>
                </c:pt>
                <c:pt idx="4">
                  <c:v>40518</c:v>
                </c:pt>
                <c:pt idx="5">
                  <c:v>27756</c:v>
                </c:pt>
                <c:pt idx="6">
                  <c:v>34997</c:v>
                </c:pt>
              </c:numCache>
            </c:numRef>
          </c:val>
          <c:extLst>
            <c:ext xmlns:c16="http://schemas.microsoft.com/office/drawing/2014/chart" uri="{C3380CC4-5D6E-409C-BE32-E72D297353CC}">
              <c16:uniqueId val="{00000001-69A2-9C4A-9C5C-4F0F09179254}"/>
            </c:ext>
          </c:extLst>
        </c:ser>
        <c:ser>
          <c:idx val="2"/>
          <c:order val="2"/>
          <c:tx>
            <c:strRef>
              <c:f>Sheet6!$D$1</c:f>
              <c:strCache>
                <c:ptCount val="1"/>
                <c:pt idx="0">
                  <c:v>Budget</c:v>
                </c:pt>
              </c:strCache>
            </c:strRef>
          </c:tx>
          <c:spPr>
            <a:solidFill>
              <a:srgbClr val="93908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Sheet6!$A$2:$A$8</c:f>
              <c:strCache>
                <c:ptCount val="7"/>
                <c:pt idx="0">
                  <c:v>NEW FAMILIES</c:v>
                </c:pt>
                <c:pt idx="1">
                  <c:v>MIDAGE SINGLES/COUPLES</c:v>
                </c:pt>
                <c:pt idx="2">
                  <c:v>YOUNG SINGLES/COUPLES</c:v>
                </c:pt>
                <c:pt idx="3">
                  <c:v>YOUNG FAMILIES</c:v>
                </c:pt>
                <c:pt idx="4">
                  <c:v>RETIREES</c:v>
                </c:pt>
                <c:pt idx="5">
                  <c:v>OLDER FAMILIES</c:v>
                </c:pt>
                <c:pt idx="6">
                  <c:v>OLDER SINGLES/COUPLES</c:v>
                </c:pt>
              </c:strCache>
            </c:strRef>
          </c:cat>
          <c:val>
            <c:numRef>
              <c:f>Sheet6!$D$2:$D$8</c:f>
              <c:numCache>
                <c:formatCode>General</c:formatCode>
                <c:ptCount val="7"/>
                <c:pt idx="0">
                  <c:v>5571</c:v>
                </c:pt>
                <c:pt idx="1">
                  <c:v>9496</c:v>
                </c:pt>
                <c:pt idx="2">
                  <c:v>16671</c:v>
                </c:pt>
                <c:pt idx="3">
                  <c:v>37111</c:v>
                </c:pt>
                <c:pt idx="4">
                  <c:v>28764</c:v>
                </c:pt>
                <c:pt idx="5">
                  <c:v>45065</c:v>
                </c:pt>
                <c:pt idx="6">
                  <c:v>35220</c:v>
                </c:pt>
              </c:numCache>
            </c:numRef>
          </c:val>
          <c:extLst>
            <c:ext xmlns:c16="http://schemas.microsoft.com/office/drawing/2014/chart" uri="{C3380CC4-5D6E-409C-BE32-E72D297353CC}">
              <c16:uniqueId val="{00000002-69A2-9C4A-9C5C-4F0F09179254}"/>
            </c:ext>
          </c:extLst>
        </c:ser>
        <c:dLbls>
          <c:dLblPos val="outEnd"/>
          <c:showLegendKey val="0"/>
          <c:showVal val="1"/>
          <c:showCatName val="0"/>
          <c:showSerName val="0"/>
          <c:showPercent val="0"/>
          <c:showBubbleSize val="0"/>
        </c:dLbls>
        <c:gapWidth val="180"/>
        <c:overlap val="-10"/>
        <c:axId val="1796731440"/>
        <c:axId val="1796882736"/>
      </c:barChart>
      <c:catAx>
        <c:axId val="179673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VN"/>
          </a:p>
        </c:txPr>
        <c:crossAx val="1796882736"/>
        <c:crosses val="autoZero"/>
        <c:auto val="1"/>
        <c:lblAlgn val="ctr"/>
        <c:lblOffset val="100"/>
        <c:noMultiLvlLbl val="0"/>
      </c:catAx>
      <c:valAx>
        <c:axId val="1796882736"/>
        <c:scaling>
          <c:orientation val="minMax"/>
        </c:scaling>
        <c:delete val="1"/>
        <c:axPos val="l"/>
        <c:numFmt formatCode="General" sourceLinked="1"/>
        <c:majorTickMark val="none"/>
        <c:minorTickMark val="none"/>
        <c:tickLblPos val="nextTo"/>
        <c:crossAx val="17967314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7437605638250694E-2"/>
          <c:y val="0"/>
          <c:w val="0.96512478872349861"/>
          <c:h val="0.85627883109807812"/>
        </c:manualLayout>
      </c:layout>
      <c:barChart>
        <c:barDir val="col"/>
        <c:grouping val="clustered"/>
        <c:varyColors val="0"/>
        <c:ser>
          <c:idx val="0"/>
          <c:order val="0"/>
          <c:tx>
            <c:strRef>
              <c:f>Sheet4!$A$2</c:f>
              <c:strCache>
                <c:ptCount val="1"/>
                <c:pt idx="0">
                  <c:v>Premium</c:v>
                </c:pt>
              </c:strCache>
            </c:strRef>
          </c:tx>
          <c:spPr>
            <a:solidFill>
              <a:srgbClr val="8E72BF"/>
            </a:solidFill>
            <a:ln>
              <a:noFill/>
            </a:ln>
            <a:effectLst/>
          </c:spPr>
          <c:invertIfNegative val="0"/>
          <c:dLbls>
            <c:dLbl>
              <c:idx val="1"/>
              <c:layout>
                <c:manualLayout>
                  <c:x val="-3.6557193225060089E-3"/>
                  <c:y val="4.319654427645748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4BA-174E-9E4F-F94CAD118E56}"/>
                </c:ext>
              </c:extLst>
            </c:dLbl>
            <c:dLbl>
              <c:idx val="2"/>
              <c:layout>
                <c:manualLayout>
                  <c:x val="-5.4835789837589964E-3"/>
                  <c:y val="2.15982721382289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4BA-174E-9E4F-F94CAD118E5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Sheet4!$B$1:$H$1</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Sheet4!$B$2:$H$2</c:f>
              <c:numCache>
                <c:formatCode>_([$$-409]* #,##0.00_);_([$$-409]* \(#,##0.00\);_([$$-409]* "-"??_);_(@_)</c:formatCode>
                <c:ptCount val="7"/>
                <c:pt idx="0">
                  <c:v>7.1120557399999997</c:v>
                </c:pt>
                <c:pt idx="1">
                  <c:v>7.23165513</c:v>
                </c:pt>
                <c:pt idx="2">
                  <c:v>7.2080786400000001</c:v>
                </c:pt>
                <c:pt idx="3">
                  <c:v>7.4497662499999997</c:v>
                </c:pt>
                <c:pt idx="4">
                  <c:v>7.4561736400000003</c:v>
                </c:pt>
                <c:pt idx="5">
                  <c:v>7.2667560299999998</c:v>
                </c:pt>
                <c:pt idx="6">
                  <c:v>6.6298519300000001</c:v>
                </c:pt>
              </c:numCache>
            </c:numRef>
          </c:val>
          <c:extLst>
            <c:ext xmlns:c16="http://schemas.microsoft.com/office/drawing/2014/chart" uri="{C3380CC4-5D6E-409C-BE32-E72D297353CC}">
              <c16:uniqueId val="{00000000-34BA-174E-9E4F-F94CAD118E56}"/>
            </c:ext>
          </c:extLst>
        </c:ser>
        <c:ser>
          <c:idx val="1"/>
          <c:order val="1"/>
          <c:tx>
            <c:strRef>
              <c:f>Sheet4!$A$3</c:f>
              <c:strCache>
                <c:ptCount val="1"/>
                <c:pt idx="0">
                  <c:v>Mainstream</c:v>
                </c:pt>
              </c:strCache>
            </c:strRef>
          </c:tx>
          <c:spPr>
            <a:solidFill>
              <a:srgbClr val="DCC074"/>
            </a:solidFill>
            <a:ln>
              <a:noFill/>
            </a:ln>
            <a:effectLst/>
          </c:spPr>
          <c:invertIfNegative val="0"/>
          <c:dLbls>
            <c:dLbl>
              <c:idx val="1"/>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D-34BA-174E-9E4F-F94CAD118E56}"/>
                </c:ext>
              </c:extLst>
            </c:dLbl>
            <c:dLbl>
              <c:idx val="2"/>
              <c:layout>
                <c:manualLayout>
                  <c:x val="0"/>
                  <c:y val="1.7278617710583154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4BA-174E-9E4F-F94CAD118E56}"/>
                </c:ext>
              </c:extLst>
            </c:dLbl>
            <c:dLbl>
              <c:idx val="3"/>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C-34BA-174E-9E4F-F94CAD118E56}"/>
                </c:ext>
              </c:extLst>
            </c:dLbl>
            <c:dLbl>
              <c:idx val="4"/>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B-34BA-174E-9E4F-F94CAD118E56}"/>
                </c:ext>
              </c:extLst>
            </c:dLbl>
            <c:dLbl>
              <c:idx val="5"/>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A-34BA-174E-9E4F-F94CAD118E5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Sheet4!$B$1:$H$1</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Sheet4!$B$3:$H$3</c:f>
              <c:numCache>
                <c:formatCode>_([$$-409]* #,##0.00_);_([$$-409]* \(#,##0.00\);_([$$-409]* "-"??_);_(@_)</c:formatCode>
                <c:ptCount val="7"/>
                <c:pt idx="0">
                  <c:v>7.6472839800000001</c:v>
                </c:pt>
                <c:pt idx="1">
                  <c:v>7.31780645</c:v>
                </c:pt>
                <c:pt idx="2">
                  <c:v>7.2623946899999998</c:v>
                </c:pt>
                <c:pt idx="3">
                  <c:v>7.2821159499999997</c:v>
                </c:pt>
                <c:pt idx="4">
                  <c:v>7.2522617199999999</c:v>
                </c:pt>
                <c:pt idx="5">
                  <c:v>7.1890253399999997</c:v>
                </c:pt>
                <c:pt idx="6">
                  <c:v>7.5583389299999997</c:v>
                </c:pt>
              </c:numCache>
            </c:numRef>
          </c:val>
          <c:extLst>
            <c:ext xmlns:c16="http://schemas.microsoft.com/office/drawing/2014/chart" uri="{C3380CC4-5D6E-409C-BE32-E72D297353CC}">
              <c16:uniqueId val="{00000001-34BA-174E-9E4F-F94CAD118E56}"/>
            </c:ext>
          </c:extLst>
        </c:ser>
        <c:ser>
          <c:idx val="2"/>
          <c:order val="2"/>
          <c:tx>
            <c:strRef>
              <c:f>Sheet4!$A$4</c:f>
              <c:strCache>
                <c:ptCount val="1"/>
                <c:pt idx="0">
                  <c:v>Budget</c:v>
                </c:pt>
              </c:strCache>
            </c:strRef>
          </c:tx>
          <c:spPr>
            <a:solidFill>
              <a:srgbClr val="93908E"/>
            </a:solidFill>
            <a:ln>
              <a:noFill/>
            </a:ln>
            <a:effectLst/>
          </c:spPr>
          <c:invertIfNegative val="0"/>
          <c:dLbls>
            <c:dLbl>
              <c:idx val="1"/>
              <c:layout>
                <c:manualLayout>
                  <c:x val="1.2795017628770881E-2"/>
                  <c:y val="8.639308855291577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4BA-174E-9E4F-F94CAD118E56}"/>
                </c:ext>
              </c:extLst>
            </c:dLbl>
            <c:dLbl>
              <c:idx val="2"/>
              <c:layout>
                <c:manualLayout>
                  <c:x val="5.4835789837589634E-3"/>
                  <c:y val="-4.31965442764578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4BA-174E-9E4F-F94CAD118E5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Sheet4!$B$1:$H$1</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Sheet4!$B$4:$H$4</c:f>
              <c:numCache>
                <c:formatCode>_([$$-409]* #,##0.00_);_([$$-409]* \(#,##0.00\);_([$$-409]* "-"??_);_(@_)</c:formatCode>
                <c:ptCount val="7"/>
                <c:pt idx="0">
                  <c:v>7.0746613500000004</c:v>
                </c:pt>
                <c:pt idx="1">
                  <c:v>7.2973211300000003</c:v>
                </c:pt>
                <c:pt idx="2">
                  <c:v>7.2695703800000002</c:v>
                </c:pt>
                <c:pt idx="3">
                  <c:v>7.4303145500000003</c:v>
                </c:pt>
                <c:pt idx="4">
                  <c:v>7.44344451</c:v>
                </c:pt>
                <c:pt idx="5">
                  <c:v>7.2872006100000002</c:v>
                </c:pt>
                <c:pt idx="6">
                  <c:v>6.6156243200000002</c:v>
                </c:pt>
              </c:numCache>
            </c:numRef>
          </c:val>
          <c:extLst>
            <c:ext xmlns:c16="http://schemas.microsoft.com/office/drawing/2014/chart" uri="{C3380CC4-5D6E-409C-BE32-E72D297353CC}">
              <c16:uniqueId val="{00000002-34BA-174E-9E4F-F94CAD118E56}"/>
            </c:ext>
          </c:extLst>
        </c:ser>
        <c:dLbls>
          <c:showLegendKey val="0"/>
          <c:showVal val="0"/>
          <c:showCatName val="0"/>
          <c:showSerName val="0"/>
          <c:showPercent val="0"/>
          <c:showBubbleSize val="0"/>
        </c:dLbls>
        <c:gapWidth val="100"/>
        <c:overlap val="-20"/>
        <c:axId val="1659160720"/>
        <c:axId val="1642560768"/>
      </c:barChart>
      <c:catAx>
        <c:axId val="1659160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1642560768"/>
        <c:crosses val="autoZero"/>
        <c:auto val="1"/>
        <c:lblAlgn val="ctr"/>
        <c:lblOffset val="90"/>
        <c:noMultiLvlLbl val="0"/>
      </c:catAx>
      <c:valAx>
        <c:axId val="1642560768"/>
        <c:scaling>
          <c:orientation val="minMax"/>
        </c:scaling>
        <c:delete val="1"/>
        <c:axPos val="l"/>
        <c:numFmt formatCode="_([$$-409]* #,##0.00_);_([$$-409]* \(#,##0.00\);_([$$-409]* &quot;-&quot;??_);_(@_)" sourceLinked="1"/>
        <c:majorTickMark val="none"/>
        <c:minorTickMark val="none"/>
        <c:tickLblPos val="nextTo"/>
        <c:crossAx val="1659160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7634820856350434E-2"/>
          <c:y val="0"/>
          <c:w val="0.96473035828729914"/>
          <c:h val="0.85460354395781968"/>
        </c:manualLayout>
      </c:layout>
      <c:barChart>
        <c:barDir val="col"/>
        <c:grouping val="clustered"/>
        <c:varyColors val="0"/>
        <c:ser>
          <c:idx val="0"/>
          <c:order val="0"/>
          <c:tx>
            <c:strRef>
              <c:f>Sheet4!$A$9</c:f>
              <c:strCache>
                <c:ptCount val="1"/>
                <c:pt idx="0">
                  <c:v>Premium</c:v>
                </c:pt>
              </c:strCache>
            </c:strRef>
          </c:tx>
          <c:spPr>
            <a:solidFill>
              <a:srgbClr val="8E72B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Sheet4!$B$8:$H$8</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Sheet4!$B$9:$H$9</c:f>
              <c:numCache>
                <c:formatCode>_([$$-409]* #,##0.00_);_([$$-409]* \(#,##0.00\);_([$$-409]* "-"??_);_(@_)</c:formatCode>
                <c:ptCount val="7"/>
                <c:pt idx="0">
                  <c:v>3.7529150438169401</c:v>
                </c:pt>
                <c:pt idx="1">
                  <c:v>3.8717432347388199</c:v>
                </c:pt>
                <c:pt idx="2">
                  <c:v>3.7046246648793502</c:v>
                </c:pt>
                <c:pt idx="3">
                  <c:v>3.8872197814576901</c:v>
                </c:pt>
                <c:pt idx="4">
                  <c:v>3.9213233048259002</c:v>
                </c:pt>
                <c:pt idx="5">
                  <c:v>3.7524024907030999</c:v>
                </c:pt>
                <c:pt idx="6">
                  <c:v>3.64551822958127</c:v>
                </c:pt>
              </c:numCache>
            </c:numRef>
          </c:val>
          <c:extLst>
            <c:ext xmlns:c16="http://schemas.microsoft.com/office/drawing/2014/chart" uri="{C3380CC4-5D6E-409C-BE32-E72D297353CC}">
              <c16:uniqueId val="{00000000-463F-594B-89B5-44727E0D5C39}"/>
            </c:ext>
          </c:extLst>
        </c:ser>
        <c:ser>
          <c:idx val="1"/>
          <c:order val="1"/>
          <c:tx>
            <c:strRef>
              <c:f>Sheet4!$A$10</c:f>
              <c:strCache>
                <c:ptCount val="1"/>
                <c:pt idx="0">
                  <c:v>Mainstream</c:v>
                </c:pt>
              </c:strCache>
            </c:strRef>
          </c:tx>
          <c:spPr>
            <a:solidFill>
              <a:srgbClr val="DCC074"/>
            </a:solidFill>
            <a:ln>
              <a:noFill/>
            </a:ln>
            <a:effectLst/>
          </c:spPr>
          <c:invertIfNegative val="0"/>
          <c:dLbls>
            <c:dLbl>
              <c:idx val="1"/>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5-463F-594B-89B5-44727E0D5C39}"/>
                </c:ext>
              </c:extLst>
            </c:dLbl>
            <c:dLbl>
              <c:idx val="2"/>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6-463F-594B-89B5-44727E0D5C39}"/>
                </c:ext>
              </c:extLst>
            </c:dLbl>
            <c:dLbl>
              <c:idx val="3"/>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7-463F-594B-89B5-44727E0D5C39}"/>
                </c:ext>
              </c:extLst>
            </c:dLbl>
            <c:dLbl>
              <c:idx val="4"/>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8-463F-594B-89B5-44727E0D5C39}"/>
                </c:ext>
              </c:extLst>
            </c:dLbl>
            <c:dLbl>
              <c:idx val="5"/>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extLst>
                <c:ext xmlns:c16="http://schemas.microsoft.com/office/drawing/2014/chart" uri="{C3380CC4-5D6E-409C-BE32-E72D297353CC}">
                  <c16:uniqueId val="{00000009-463F-594B-89B5-44727E0D5C3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Sheet4!$B$8:$H$8</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Sheet4!$B$10:$H$10</c:f>
              <c:numCache>
                <c:formatCode>_([$$-409]* #,##0.00_);_([$$-409]* \(#,##0.00\);_([$$-409]* "-"??_);_(@_)</c:formatCode>
                <c:ptCount val="7"/>
                <c:pt idx="0">
                  <c:v>4.00010106114199</c:v>
                </c:pt>
                <c:pt idx="1">
                  <c:v>3.9165806451612899</c:v>
                </c:pt>
                <c:pt idx="2">
                  <c:v>3.72738275765234</c:v>
                </c:pt>
                <c:pt idx="3">
                  <c:v>3.8037995414346502</c:v>
                </c:pt>
                <c:pt idx="4">
                  <c:v>3.8333434268144901</c:v>
                </c:pt>
                <c:pt idx="5">
                  <c:v>3.7070969241496798</c:v>
                </c:pt>
                <c:pt idx="6">
                  <c:v>4.0714846072695803</c:v>
                </c:pt>
              </c:numCache>
            </c:numRef>
          </c:val>
          <c:extLst>
            <c:ext xmlns:c16="http://schemas.microsoft.com/office/drawing/2014/chart" uri="{C3380CC4-5D6E-409C-BE32-E72D297353CC}">
              <c16:uniqueId val="{00000001-463F-594B-89B5-44727E0D5C39}"/>
            </c:ext>
          </c:extLst>
        </c:ser>
        <c:ser>
          <c:idx val="2"/>
          <c:order val="2"/>
          <c:tx>
            <c:strRef>
              <c:f>Sheet4!$A$11</c:f>
              <c:strCache>
                <c:ptCount val="1"/>
                <c:pt idx="0">
                  <c:v>Budget</c:v>
                </c:pt>
              </c:strCache>
            </c:strRef>
          </c:tx>
          <c:spPr>
            <a:solidFill>
              <a:srgbClr val="93908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V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Sheet4!$B$8:$H$8</c:f>
              <c:strCache>
                <c:ptCount val="7"/>
                <c:pt idx="0">
                  <c:v>MIDAGE SINGLES/COUPLES</c:v>
                </c:pt>
                <c:pt idx="1">
                  <c:v>NEW FAMILIES</c:v>
                </c:pt>
                <c:pt idx="2">
                  <c:v>OLDER FAMILIES</c:v>
                </c:pt>
                <c:pt idx="3">
                  <c:v>OLDER SINGLES/COUPLES</c:v>
                </c:pt>
                <c:pt idx="4">
                  <c:v>RETIREES</c:v>
                </c:pt>
                <c:pt idx="5">
                  <c:v>YOUNG FAMILIES</c:v>
                </c:pt>
                <c:pt idx="6">
                  <c:v>YOUNG SINGLES/COUPLES</c:v>
                </c:pt>
              </c:strCache>
            </c:strRef>
          </c:cat>
          <c:val>
            <c:numRef>
              <c:f>Sheet4!$B$11:$H$11</c:f>
              <c:numCache>
                <c:formatCode>_([$$-409]* #,##0.00_);_([$$-409]* \(#,##0.00\);_([$$-409]* "-"??_);_(@_)</c:formatCode>
                <c:ptCount val="7"/>
                <c:pt idx="0">
                  <c:v>3.7284960159362499</c:v>
                </c:pt>
                <c:pt idx="1">
                  <c:v>3.9192512479201298</c:v>
                </c:pt>
                <c:pt idx="2">
                  <c:v>3.7333441278065602</c:v>
                </c:pt>
                <c:pt idx="3">
                  <c:v>3.8770223284619898</c:v>
                </c:pt>
                <c:pt idx="4">
                  <c:v>3.92488323136635</c:v>
                </c:pt>
                <c:pt idx="5">
                  <c:v>3.75365913607363</c:v>
                </c:pt>
                <c:pt idx="6">
                  <c:v>3.63768123782731</c:v>
                </c:pt>
              </c:numCache>
            </c:numRef>
          </c:val>
          <c:extLst>
            <c:ext xmlns:c16="http://schemas.microsoft.com/office/drawing/2014/chart" uri="{C3380CC4-5D6E-409C-BE32-E72D297353CC}">
              <c16:uniqueId val="{00000002-463F-594B-89B5-44727E0D5C39}"/>
            </c:ext>
          </c:extLst>
        </c:ser>
        <c:dLbls>
          <c:dLblPos val="outEnd"/>
          <c:showLegendKey val="0"/>
          <c:showVal val="1"/>
          <c:showCatName val="0"/>
          <c:showSerName val="0"/>
          <c:showPercent val="0"/>
          <c:showBubbleSize val="0"/>
        </c:dLbls>
        <c:gapWidth val="100"/>
        <c:overlap val="-20"/>
        <c:axId val="1659160720"/>
        <c:axId val="1642560768"/>
      </c:barChart>
      <c:catAx>
        <c:axId val="1659160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VN"/>
          </a:p>
        </c:txPr>
        <c:crossAx val="1642560768"/>
        <c:crosses val="autoZero"/>
        <c:auto val="1"/>
        <c:lblAlgn val="ctr"/>
        <c:lblOffset val="100"/>
        <c:noMultiLvlLbl val="0"/>
      </c:catAx>
      <c:valAx>
        <c:axId val="1642560768"/>
        <c:scaling>
          <c:orientation val="minMax"/>
        </c:scaling>
        <c:delete val="1"/>
        <c:axPos val="l"/>
        <c:numFmt formatCode="_([$$-409]* #,##0.00_);_([$$-409]* \(#,##0.00\);_([$$-409]* &quot;-&quot;??_);_(@_)" sourceLinked="1"/>
        <c:majorTickMark val="none"/>
        <c:minorTickMark val="none"/>
        <c:tickLblPos val="nextTo"/>
        <c:crossAx val="16591607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VN"/>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Sheet5!$E$1</c:f>
              <c:strCache>
                <c:ptCount val="1"/>
                <c:pt idx="0">
                  <c:v>PROD_QTY</c:v>
                </c:pt>
              </c:strCache>
            </c:strRef>
          </c:tx>
          <c:dPt>
            <c:idx val="0"/>
            <c:bubble3D val="0"/>
            <c:explosion val="11"/>
            <c:spPr>
              <a:solidFill>
                <a:srgbClr val="DCC074"/>
              </a:solidFill>
              <a:ln w="19050">
                <a:solidFill>
                  <a:schemeClr val="lt1"/>
                </a:solidFill>
              </a:ln>
              <a:effectLst/>
            </c:spPr>
            <c:extLst>
              <c:ext xmlns:c16="http://schemas.microsoft.com/office/drawing/2014/chart" uri="{C3380CC4-5D6E-409C-BE32-E72D297353CC}">
                <c16:uniqueId val="{00000001-C8E7-EE4A-AFD9-FC6075E09F15}"/>
              </c:ext>
            </c:extLst>
          </c:dPt>
          <c:dPt>
            <c:idx val="1"/>
            <c:bubble3D val="0"/>
            <c:spPr>
              <a:solidFill>
                <a:srgbClr val="FFDE8D">
                  <a:alpha val="87059"/>
                </a:srgbClr>
              </a:solidFill>
              <a:ln w="19050">
                <a:solidFill>
                  <a:schemeClr val="lt1"/>
                </a:solidFill>
              </a:ln>
              <a:effectLst/>
            </c:spPr>
            <c:extLst>
              <c:ext xmlns:c16="http://schemas.microsoft.com/office/drawing/2014/chart" uri="{C3380CC4-5D6E-409C-BE32-E72D297353CC}">
                <c16:uniqueId val="{00000003-C8E7-EE4A-AFD9-FC6075E09F15}"/>
              </c:ext>
            </c:extLst>
          </c:dPt>
          <c:dPt>
            <c:idx val="2"/>
            <c:bubble3D val="0"/>
            <c:spPr>
              <a:solidFill>
                <a:srgbClr val="4A4A4E">
                  <a:lumMod val="20000"/>
                  <a:lumOff val="80000"/>
                </a:srgbClr>
              </a:solidFill>
              <a:ln w="19050">
                <a:solidFill>
                  <a:schemeClr val="lt1"/>
                </a:solidFill>
              </a:ln>
              <a:effectLst/>
            </c:spPr>
            <c:extLst>
              <c:ext xmlns:c16="http://schemas.microsoft.com/office/drawing/2014/chart" uri="{C3380CC4-5D6E-409C-BE32-E72D297353CC}">
                <c16:uniqueId val="{00000005-C8E7-EE4A-AFD9-FC6075E09F15}"/>
              </c:ext>
            </c:extLst>
          </c:dPt>
          <c:dPt>
            <c:idx val="3"/>
            <c:bubble3D val="0"/>
            <c:spPr>
              <a:solidFill>
                <a:srgbClr val="4A4A4E">
                  <a:lumMod val="40000"/>
                  <a:lumOff val="60000"/>
                </a:srgbClr>
              </a:solidFill>
              <a:ln w="19050">
                <a:solidFill>
                  <a:schemeClr val="lt1"/>
                </a:solidFill>
              </a:ln>
              <a:effectLst/>
            </c:spPr>
            <c:extLst>
              <c:ext xmlns:c16="http://schemas.microsoft.com/office/drawing/2014/chart" uri="{C3380CC4-5D6E-409C-BE32-E72D297353CC}">
                <c16:uniqueId val="{00000007-C8E7-EE4A-AFD9-FC6075E09F15}"/>
              </c:ext>
            </c:extLst>
          </c:dPt>
          <c:dPt>
            <c:idx val="4"/>
            <c:bubble3D val="0"/>
            <c:spPr>
              <a:solidFill>
                <a:srgbClr val="4A4A4E">
                  <a:lumMod val="60000"/>
                  <a:lumOff val="40000"/>
                </a:srgbClr>
              </a:solidFill>
              <a:ln w="19050">
                <a:solidFill>
                  <a:schemeClr val="lt1"/>
                </a:solidFill>
              </a:ln>
              <a:effectLst/>
            </c:spPr>
            <c:extLst>
              <c:ext xmlns:c16="http://schemas.microsoft.com/office/drawing/2014/chart" uri="{C3380CC4-5D6E-409C-BE32-E72D297353CC}">
                <c16:uniqueId val="{00000009-C8E7-EE4A-AFD9-FC6075E09F15}"/>
              </c:ext>
            </c:extLst>
          </c:dPt>
          <c:dPt>
            <c:idx val="5"/>
            <c:bubble3D val="0"/>
            <c:spPr>
              <a:solidFill>
                <a:srgbClr val="93908E">
                  <a:lumMod val="75000"/>
                </a:srgbClr>
              </a:solidFill>
              <a:ln w="19050">
                <a:solidFill>
                  <a:schemeClr val="lt1"/>
                </a:solidFill>
              </a:ln>
              <a:effectLst/>
            </c:spPr>
            <c:extLst>
              <c:ext xmlns:c16="http://schemas.microsoft.com/office/drawing/2014/chart" uri="{C3380CC4-5D6E-409C-BE32-E72D297353CC}">
                <c16:uniqueId val="{0000000B-C8E7-EE4A-AFD9-FC6075E09F15}"/>
              </c:ext>
            </c:extLst>
          </c:dPt>
          <c:dPt>
            <c:idx val="6"/>
            <c:bubble3D val="0"/>
            <c:spPr>
              <a:solidFill>
                <a:srgbClr val="BCB5AC">
                  <a:lumMod val="75000"/>
                </a:srgbClr>
              </a:solidFill>
              <a:ln w="19050">
                <a:solidFill>
                  <a:schemeClr val="lt1"/>
                </a:solidFill>
              </a:ln>
              <a:effectLst/>
            </c:spPr>
            <c:extLst>
              <c:ext xmlns:c16="http://schemas.microsoft.com/office/drawing/2014/chart" uri="{C3380CC4-5D6E-409C-BE32-E72D297353CC}">
                <c16:uniqueId val="{0000000D-C8E7-EE4A-AFD9-FC6075E09F15}"/>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VN"/>
                </a:p>
              </c:txPr>
              <c:dLblPos val="inEnd"/>
              <c:showLegendKey val="0"/>
              <c:showVal val="0"/>
              <c:showCatName val="1"/>
              <c:showSerName val="0"/>
              <c:showPercent val="1"/>
              <c:showBubbleSize val="0"/>
              <c:extLst>
                <c:ext xmlns:c16="http://schemas.microsoft.com/office/drawing/2014/chart" uri="{C3380CC4-5D6E-409C-BE32-E72D297353CC}">
                  <c16:uniqueId val="{00000001-C8E7-EE4A-AFD9-FC6075E09F15}"/>
                </c:ext>
              </c:extLst>
            </c:dLbl>
            <c:dLbl>
              <c:idx val="5"/>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VN"/>
                </a:p>
              </c:txPr>
              <c:dLblPos val="inEnd"/>
              <c:showLegendKey val="0"/>
              <c:showVal val="0"/>
              <c:showCatName val="1"/>
              <c:showSerName val="0"/>
              <c:showPercent val="1"/>
              <c:showBubbleSize val="0"/>
              <c:extLst>
                <c:ext xmlns:c16="http://schemas.microsoft.com/office/drawing/2014/chart" uri="{C3380CC4-5D6E-409C-BE32-E72D297353CC}">
                  <c16:uniqueId val="{0000000B-C8E7-EE4A-AFD9-FC6075E09F15}"/>
                </c:ext>
              </c:extLst>
            </c:dLbl>
            <c:dLbl>
              <c:idx val="6"/>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VN"/>
                </a:p>
              </c:txPr>
              <c:dLblPos val="inEnd"/>
              <c:showLegendKey val="0"/>
              <c:showVal val="0"/>
              <c:showCatName val="1"/>
              <c:showSerName val="0"/>
              <c:showPercent val="1"/>
              <c:showBubbleSize val="0"/>
              <c:extLst>
                <c:ext xmlns:c16="http://schemas.microsoft.com/office/drawing/2014/chart" uri="{C3380CC4-5D6E-409C-BE32-E72D297353CC}">
                  <c16:uniqueId val="{0000000D-C8E7-EE4A-AFD9-FC6075E09F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VN"/>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Sheet5!$D$2:$D$8</c:f>
              <c:strCache>
                <c:ptCount val="7"/>
                <c:pt idx="0">
                  <c:v>Kettle</c:v>
                </c:pt>
                <c:pt idx="1">
                  <c:v>Doritos</c:v>
                </c:pt>
                <c:pt idx="2">
                  <c:v>Pringles</c:v>
                </c:pt>
                <c:pt idx="3">
                  <c:v>Smiths</c:v>
                </c:pt>
                <c:pt idx="4">
                  <c:v>Infuzions</c:v>
                </c:pt>
                <c:pt idx="5">
                  <c:v>Thins</c:v>
                </c:pt>
                <c:pt idx="6">
                  <c:v>Other brand</c:v>
                </c:pt>
              </c:strCache>
            </c:strRef>
          </c:cat>
          <c:val>
            <c:numRef>
              <c:f>Sheet5!$E$2:$E$8</c:f>
              <c:numCache>
                <c:formatCode>General</c:formatCode>
                <c:ptCount val="7"/>
                <c:pt idx="0">
                  <c:v>7172</c:v>
                </c:pt>
                <c:pt idx="1">
                  <c:v>4747</c:v>
                </c:pt>
                <c:pt idx="2">
                  <c:v>4326</c:v>
                </c:pt>
                <c:pt idx="3">
                  <c:v>3370</c:v>
                </c:pt>
                <c:pt idx="4">
                  <c:v>2343</c:v>
                </c:pt>
                <c:pt idx="5">
                  <c:v>2187</c:v>
                </c:pt>
                <c:pt idx="6">
                  <c:v>14487</c:v>
                </c:pt>
              </c:numCache>
            </c:numRef>
          </c:val>
          <c:extLst>
            <c:ext xmlns:c16="http://schemas.microsoft.com/office/drawing/2014/chart" uri="{C3380CC4-5D6E-409C-BE32-E72D297353CC}">
              <c16:uniqueId val="{0000000E-C8E7-EE4A-AFD9-FC6075E09F15}"/>
            </c:ext>
          </c:extLst>
        </c:ser>
        <c:dLbls>
          <c:dLblPos val="in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V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22/1/2025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D4566AC9-2A0D-473B-9623-D34100E64E4F}" type="slidenum">
              <a:rPr lang="en-AU" smtClean="0"/>
              <a:t>13</a:t>
            </a:fld>
            <a:endParaRPr lang="en-AU" dirty="0"/>
          </a:p>
        </p:txBody>
      </p:sp>
    </p:spTree>
    <p:extLst>
      <p:ext uri="{BB962C8B-B14F-4D97-AF65-F5344CB8AC3E}">
        <p14:creationId xmlns:p14="http://schemas.microsoft.com/office/powerpoint/2010/main" val="325596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0565933" y="6366783"/>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chart" Target="../charts/chart9.xml"/><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chart" Target="../charts/chart12.xml"/><Relationship Id="rId4" Type="http://schemas.openxmlformats.org/officeDocument/2006/relationships/chart" Target="../charts/chart11.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1" y="1537494"/>
            <a:ext cx="5377519" cy="2387600"/>
          </a:xfrm>
        </p:spPr>
        <p:txBody>
          <a:bodyPr/>
          <a:lstStyle/>
          <a:p>
            <a:r>
              <a:rPr lang="en-AU" sz="3200"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a:xfrm>
            <a:off x="1212851" y="4126706"/>
            <a:ext cx="4086224" cy="579109"/>
          </a:xfrm>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Jan 2025</a:t>
            </a:r>
          </a:p>
        </p:txBody>
      </p:sp>
      <p:sp>
        <p:nvSpPr>
          <p:cNvPr id="5" name="Freeform 5">
            <a:extLst>
              <a:ext uri="{FF2B5EF4-FFF2-40B4-BE49-F238E27FC236}">
                <a16:creationId xmlns:a16="http://schemas.microsoft.com/office/drawing/2014/main" id="{ABC8EC4F-E87B-AC1A-72F1-987E6EAC2F9C}"/>
              </a:ext>
            </a:extLst>
          </p:cNvPr>
          <p:cNvSpPr>
            <a:spLocks noEditPoints="1"/>
          </p:cNvSpPr>
          <p:nvPr/>
        </p:nvSpPr>
        <p:spPr bwMode="auto">
          <a:xfrm>
            <a:off x="1212851" y="1036399"/>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6" name="TextBox 5">
            <a:extLst>
              <a:ext uri="{FF2B5EF4-FFF2-40B4-BE49-F238E27FC236}">
                <a16:creationId xmlns:a16="http://schemas.microsoft.com/office/drawing/2014/main" id="{E83372DF-AF93-9453-4361-FBB76CE6E75C}"/>
              </a:ext>
            </a:extLst>
          </p:cNvPr>
          <p:cNvSpPr txBox="1"/>
          <p:nvPr/>
        </p:nvSpPr>
        <p:spPr>
          <a:xfrm>
            <a:off x="2876204" y="-532015"/>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E00A9-3BBE-D4BE-0375-ADBF76C91B3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A2DCA7E-3D99-4A33-E8BB-BCB33B8A200B}"/>
              </a:ext>
            </a:extLst>
          </p:cNvPr>
          <p:cNvSpPr>
            <a:spLocks noGrp="1"/>
          </p:cNvSpPr>
          <p:nvPr>
            <p:ph type="body" sz="quarter" idx="10"/>
          </p:nvPr>
        </p:nvSpPr>
        <p:spPr/>
        <p:txBody>
          <a:bodyPr/>
          <a:lstStyle/>
          <a:p>
            <a:r>
              <a:rPr lang="en-AU" dirty="0">
                <a:cs typeface="Roboto" panose="02000000000000000000" pitchFamily="2" charset="0"/>
              </a:rPr>
              <a:t>Mainstream Young Singles/Couples should be targeted to increase sales</a:t>
            </a:r>
          </a:p>
        </p:txBody>
      </p:sp>
      <p:grpSp>
        <p:nvGrpSpPr>
          <p:cNvPr id="16" name="Group 15">
            <a:extLst>
              <a:ext uri="{FF2B5EF4-FFF2-40B4-BE49-F238E27FC236}">
                <a16:creationId xmlns:a16="http://schemas.microsoft.com/office/drawing/2014/main" id="{264BBCA0-0E21-DEC0-069A-E7E0E2A12563}"/>
              </a:ext>
            </a:extLst>
          </p:cNvPr>
          <p:cNvGrpSpPr/>
          <p:nvPr/>
        </p:nvGrpSpPr>
        <p:grpSpPr>
          <a:xfrm>
            <a:off x="9063204" y="5304481"/>
            <a:ext cx="3059275" cy="261776"/>
            <a:chOff x="5134707" y="1382760"/>
            <a:chExt cx="3059275" cy="261776"/>
          </a:xfrm>
        </p:grpSpPr>
        <p:sp>
          <p:nvSpPr>
            <p:cNvPr id="6" name="Rectangle 5">
              <a:extLst>
                <a:ext uri="{FF2B5EF4-FFF2-40B4-BE49-F238E27FC236}">
                  <a16:creationId xmlns:a16="http://schemas.microsoft.com/office/drawing/2014/main" id="{866CC3B5-2CC9-33F6-7640-2A4EAAFA2515}"/>
                </a:ext>
              </a:extLst>
            </p:cNvPr>
            <p:cNvSpPr/>
            <p:nvPr/>
          </p:nvSpPr>
          <p:spPr>
            <a:xfrm>
              <a:off x="5134707" y="1447387"/>
              <a:ext cx="117879" cy="118800"/>
            </a:xfrm>
            <a:prstGeom prst="rect">
              <a:avLst/>
            </a:prstGeom>
            <a:solidFill>
              <a:srgbClr val="8E7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64BA2677-3EE9-11B9-0B02-E67C6112CDCF}"/>
                </a:ext>
              </a:extLst>
            </p:cNvPr>
            <p:cNvSpPr txBox="1"/>
            <p:nvPr/>
          </p:nvSpPr>
          <p:spPr>
            <a:xfrm>
              <a:off x="5284280" y="1382760"/>
              <a:ext cx="849056" cy="261776"/>
            </a:xfrm>
            <a:prstGeom prst="rect">
              <a:avLst/>
            </a:prstGeom>
            <a:noFill/>
          </p:spPr>
          <p:txBody>
            <a:bodyPr wrap="square" lIns="0" tIns="0" rIns="0" bIns="0" rtlCol="0" anchor="ctr">
              <a:noAutofit/>
            </a:bodyPr>
            <a:lstStyle/>
            <a:p>
              <a:r>
                <a:rPr lang="en-VN" sz="1100" dirty="0">
                  <a:latin typeface="Roboto" panose="02000000000000000000" pitchFamily="2" charset="0"/>
                  <a:ea typeface="Roboto" panose="02000000000000000000" pitchFamily="2" charset="0"/>
                  <a:cs typeface="Roboto" panose="02000000000000000000" pitchFamily="2" charset="0"/>
                </a:rPr>
                <a:t>Premium</a:t>
              </a:r>
            </a:p>
          </p:txBody>
        </p:sp>
        <p:sp>
          <p:nvSpPr>
            <p:cNvPr id="8" name="Rectangle 7">
              <a:extLst>
                <a:ext uri="{FF2B5EF4-FFF2-40B4-BE49-F238E27FC236}">
                  <a16:creationId xmlns:a16="http://schemas.microsoft.com/office/drawing/2014/main" id="{893DEC57-1D46-20C9-F8E2-A0E25867B9E5}"/>
                </a:ext>
              </a:extLst>
            </p:cNvPr>
            <p:cNvSpPr/>
            <p:nvPr/>
          </p:nvSpPr>
          <p:spPr>
            <a:xfrm>
              <a:off x="6165031" y="1447387"/>
              <a:ext cx="117879" cy="118800"/>
            </a:xfrm>
            <a:prstGeom prst="rect">
              <a:avLst/>
            </a:prstGeom>
            <a:solidFill>
              <a:srgbClr val="DCC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A72D47D4-5182-3813-1F2D-0B75A40413A1}"/>
                </a:ext>
              </a:extLst>
            </p:cNvPr>
            <p:cNvSpPr txBox="1"/>
            <p:nvPr/>
          </p:nvSpPr>
          <p:spPr>
            <a:xfrm>
              <a:off x="6314604" y="1382760"/>
              <a:ext cx="849056" cy="261776"/>
            </a:xfrm>
            <a:prstGeom prst="rect">
              <a:avLst/>
            </a:prstGeom>
            <a:noFill/>
          </p:spPr>
          <p:txBody>
            <a:bodyPr wrap="square" lIns="0" tIns="0" rIns="0" bIns="0" rtlCol="0" anchor="ctr">
              <a:noAutofit/>
            </a:bodyPr>
            <a:lstStyle/>
            <a:p>
              <a:r>
                <a:rPr lang="en-VN" sz="1100" dirty="0">
                  <a:latin typeface="Roboto" panose="02000000000000000000" pitchFamily="2" charset="0"/>
                  <a:ea typeface="Roboto" panose="02000000000000000000" pitchFamily="2" charset="0"/>
                  <a:cs typeface="Roboto" panose="02000000000000000000" pitchFamily="2" charset="0"/>
                </a:rPr>
                <a:t>Mainstream</a:t>
              </a:r>
            </a:p>
          </p:txBody>
        </p:sp>
        <p:sp>
          <p:nvSpPr>
            <p:cNvPr id="10" name="Rectangle 9">
              <a:extLst>
                <a:ext uri="{FF2B5EF4-FFF2-40B4-BE49-F238E27FC236}">
                  <a16:creationId xmlns:a16="http://schemas.microsoft.com/office/drawing/2014/main" id="{948E7212-AB46-0815-75E3-4E5E408611C8}"/>
                </a:ext>
              </a:extLst>
            </p:cNvPr>
            <p:cNvSpPr/>
            <p:nvPr/>
          </p:nvSpPr>
          <p:spPr>
            <a:xfrm>
              <a:off x="7195355" y="1447387"/>
              <a:ext cx="117879" cy="11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72CA3716-2EC9-BE3B-8E27-AA8608C7C9B7}"/>
                </a:ext>
              </a:extLst>
            </p:cNvPr>
            <p:cNvSpPr txBox="1"/>
            <p:nvPr/>
          </p:nvSpPr>
          <p:spPr>
            <a:xfrm>
              <a:off x="7344926" y="1382760"/>
              <a:ext cx="849056" cy="261776"/>
            </a:xfrm>
            <a:prstGeom prst="rect">
              <a:avLst/>
            </a:prstGeom>
            <a:noFill/>
          </p:spPr>
          <p:txBody>
            <a:bodyPr wrap="square" lIns="0" tIns="0" rIns="0" bIns="0" rtlCol="0" anchor="ctr">
              <a:noAutofit/>
            </a:bodyPr>
            <a:lstStyle/>
            <a:p>
              <a:r>
                <a:rPr lang="en-VN" sz="1100" dirty="0">
                  <a:latin typeface="Roboto" panose="02000000000000000000" pitchFamily="2" charset="0"/>
                  <a:ea typeface="Roboto" panose="02000000000000000000" pitchFamily="2" charset="0"/>
                  <a:cs typeface="Roboto" panose="02000000000000000000" pitchFamily="2" charset="0"/>
                </a:rPr>
                <a:t>Budget</a:t>
              </a:r>
            </a:p>
          </p:txBody>
        </p:sp>
      </p:grpSp>
      <p:sp>
        <p:nvSpPr>
          <p:cNvPr id="15" name="Rectangle 14">
            <a:extLst>
              <a:ext uri="{FF2B5EF4-FFF2-40B4-BE49-F238E27FC236}">
                <a16:creationId xmlns:a16="http://schemas.microsoft.com/office/drawing/2014/main" id="{6A98D7D3-0AAE-DCA2-9877-AD547119C5F6}"/>
              </a:ext>
            </a:extLst>
          </p:cNvPr>
          <p:cNvSpPr/>
          <p:nvPr/>
        </p:nvSpPr>
        <p:spPr>
          <a:xfrm>
            <a:off x="8945791" y="1854571"/>
            <a:ext cx="2954288" cy="3415098"/>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93750" indent="-249750">
              <a:spcAft>
                <a:spcPts val="600"/>
              </a:spcAft>
              <a:buFont typeface="Arial" panose="020B0604020202020204" pitchFamily="34" charset="0"/>
              <a:buChar char="•"/>
            </a:pPr>
            <a:r>
              <a:rPr lang="en-US" sz="13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Mainstream Young Singles/Couples has the  second highest average sales over the period</a:t>
            </a:r>
          </a:p>
          <a:p>
            <a:pPr marL="393750" indent="-249750">
              <a:spcAft>
                <a:spcPts val="600"/>
              </a:spcAft>
              <a:buFont typeface="Arial" panose="020B0604020202020204" pitchFamily="34" charset="0"/>
              <a:buChar char="•"/>
            </a:pPr>
            <a:r>
              <a:rPr lang="en-US" sz="13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Mainstream Young Singles/Couples customers are willing to pay a higher price for chips</a:t>
            </a:r>
          </a:p>
          <a:p>
            <a:pPr marL="393750" indent="-249750">
              <a:spcAft>
                <a:spcPts val="600"/>
              </a:spcAft>
              <a:buFont typeface="Arial" panose="020B0604020202020204" pitchFamily="34" charset="0"/>
              <a:buChar char="•"/>
            </a:pPr>
            <a:r>
              <a:rPr lang="en-US" sz="13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Can capitalize on their purchasing power and preferences, driving higher revenue</a:t>
            </a:r>
          </a:p>
        </p:txBody>
      </p:sp>
      <p:sp>
        <p:nvSpPr>
          <p:cNvPr id="2" name="Text Placeholder 3">
            <a:extLst>
              <a:ext uri="{FF2B5EF4-FFF2-40B4-BE49-F238E27FC236}">
                <a16:creationId xmlns:a16="http://schemas.microsoft.com/office/drawing/2014/main" id="{6C2BDD12-2E27-710A-6320-BD75B9353B46}"/>
              </a:ext>
            </a:extLst>
          </p:cNvPr>
          <p:cNvSpPr txBox="1">
            <a:spLocks/>
          </p:cNvSpPr>
          <p:nvPr/>
        </p:nvSpPr>
        <p:spPr>
          <a:xfrm>
            <a:off x="1196974" y="158907"/>
            <a:ext cx="3255755"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cs typeface="Roboto" panose="02000000000000000000" pitchFamily="2" charset="0"/>
              </a:rPr>
              <a:t>Target customer segment</a:t>
            </a:r>
          </a:p>
        </p:txBody>
      </p:sp>
      <p:sp>
        <p:nvSpPr>
          <p:cNvPr id="26" name="Rectangle 25">
            <a:extLst>
              <a:ext uri="{FF2B5EF4-FFF2-40B4-BE49-F238E27FC236}">
                <a16:creationId xmlns:a16="http://schemas.microsoft.com/office/drawing/2014/main" id="{423C1553-F556-CBF5-A42F-133C44BC43DF}"/>
              </a:ext>
            </a:extLst>
          </p:cNvPr>
          <p:cNvSpPr/>
          <p:nvPr/>
        </p:nvSpPr>
        <p:spPr>
          <a:xfrm>
            <a:off x="7765958" y="4269455"/>
            <a:ext cx="412124" cy="1944005"/>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panose="02000000000000000000" pitchFamily="2" charset="0"/>
              <a:ea typeface="Roboto" panose="02000000000000000000" pitchFamily="2" charset="0"/>
              <a:cs typeface="Roboto" panose="02000000000000000000" pitchFamily="2" charset="0"/>
            </a:endParaRPr>
          </a:p>
        </p:txBody>
      </p:sp>
      <p:sp>
        <p:nvSpPr>
          <p:cNvPr id="29" name="Rectangle 28">
            <a:extLst>
              <a:ext uri="{FF2B5EF4-FFF2-40B4-BE49-F238E27FC236}">
                <a16:creationId xmlns:a16="http://schemas.microsoft.com/office/drawing/2014/main" id="{05CA0D94-4925-DE80-E463-C6DEB024240A}"/>
              </a:ext>
            </a:extLst>
          </p:cNvPr>
          <p:cNvSpPr/>
          <p:nvPr/>
        </p:nvSpPr>
        <p:spPr>
          <a:xfrm>
            <a:off x="1185841" y="1382807"/>
            <a:ext cx="412124" cy="1973351"/>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panose="02000000000000000000" pitchFamily="2" charset="0"/>
              <a:ea typeface="Roboto" panose="02000000000000000000" pitchFamily="2" charset="0"/>
              <a:cs typeface="Roboto" panose="02000000000000000000" pitchFamily="2" charset="0"/>
            </a:endParaRPr>
          </a:p>
        </p:txBody>
      </p:sp>
      <p:sp>
        <p:nvSpPr>
          <p:cNvPr id="27" name="Rectangle 26">
            <a:extLst>
              <a:ext uri="{FF2B5EF4-FFF2-40B4-BE49-F238E27FC236}">
                <a16:creationId xmlns:a16="http://schemas.microsoft.com/office/drawing/2014/main" id="{1034D015-953D-A148-AE29-7F23142110BD}"/>
              </a:ext>
            </a:extLst>
          </p:cNvPr>
          <p:cNvSpPr/>
          <p:nvPr/>
        </p:nvSpPr>
        <p:spPr>
          <a:xfrm>
            <a:off x="7802764" y="1382798"/>
            <a:ext cx="412124" cy="1973351"/>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panose="02000000000000000000" pitchFamily="2" charset="0"/>
              <a:ea typeface="Roboto" panose="02000000000000000000" pitchFamily="2" charset="0"/>
              <a:cs typeface="Roboto" panose="02000000000000000000" pitchFamily="2" charset="0"/>
            </a:endParaRPr>
          </a:p>
        </p:txBody>
      </p:sp>
      <p:sp>
        <p:nvSpPr>
          <p:cNvPr id="28" name="Rectangle 27">
            <a:extLst>
              <a:ext uri="{FF2B5EF4-FFF2-40B4-BE49-F238E27FC236}">
                <a16:creationId xmlns:a16="http://schemas.microsoft.com/office/drawing/2014/main" id="{9EC0DFB2-8F31-0E26-8142-129505816410}"/>
              </a:ext>
            </a:extLst>
          </p:cNvPr>
          <p:cNvSpPr/>
          <p:nvPr/>
        </p:nvSpPr>
        <p:spPr>
          <a:xfrm>
            <a:off x="1216902" y="4500127"/>
            <a:ext cx="412124" cy="1709290"/>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13" name="Chart 12">
            <a:extLst>
              <a:ext uri="{FF2B5EF4-FFF2-40B4-BE49-F238E27FC236}">
                <a16:creationId xmlns:a16="http://schemas.microsoft.com/office/drawing/2014/main" id="{F51EE695-65DF-1C3C-921A-78A67FE4F0EF}"/>
              </a:ext>
            </a:extLst>
          </p:cNvPr>
          <p:cNvGraphicFramePr>
            <a:graphicFrameLocks/>
          </p:cNvGraphicFramePr>
          <p:nvPr>
            <p:extLst>
              <p:ext uri="{D42A27DB-BD31-4B8C-83A1-F6EECF244321}">
                <p14:modId xmlns:p14="http://schemas.microsoft.com/office/powerpoint/2010/main" val="2517550656"/>
              </p:ext>
            </p:extLst>
          </p:nvPr>
        </p:nvGraphicFramePr>
        <p:xfrm>
          <a:off x="694651" y="1412067"/>
          <a:ext cx="8011421" cy="2274237"/>
        </p:xfrm>
        <a:graphic>
          <a:graphicData uri="http://schemas.openxmlformats.org/drawingml/2006/chart">
            <c:chart xmlns:c="http://schemas.openxmlformats.org/drawingml/2006/chart" xmlns:r="http://schemas.openxmlformats.org/officeDocument/2006/relationships" r:id="rId2"/>
          </a:graphicData>
        </a:graphic>
      </p:graphicFrame>
      <p:sp>
        <p:nvSpPr>
          <p:cNvPr id="19" name="Text Placeholder 3">
            <a:extLst>
              <a:ext uri="{FF2B5EF4-FFF2-40B4-BE49-F238E27FC236}">
                <a16:creationId xmlns:a16="http://schemas.microsoft.com/office/drawing/2014/main" id="{CB61D7D0-CCB0-A54D-D6BF-4C70991A4413}"/>
              </a:ext>
            </a:extLst>
          </p:cNvPr>
          <p:cNvSpPr txBox="1">
            <a:spLocks/>
          </p:cNvSpPr>
          <p:nvPr/>
        </p:nvSpPr>
        <p:spPr>
          <a:xfrm>
            <a:off x="3072487" y="1113042"/>
            <a:ext cx="3255755"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dirty="0">
                <a:cs typeface="Roboto" panose="02000000000000000000" pitchFamily="2" charset="0"/>
              </a:rPr>
              <a:t>Average sales by customer segment</a:t>
            </a:r>
          </a:p>
        </p:txBody>
      </p:sp>
      <p:graphicFrame>
        <p:nvGraphicFramePr>
          <p:cNvPr id="21" name="Chart 20">
            <a:extLst>
              <a:ext uri="{FF2B5EF4-FFF2-40B4-BE49-F238E27FC236}">
                <a16:creationId xmlns:a16="http://schemas.microsoft.com/office/drawing/2014/main" id="{96D12FBA-D44E-6540-9A87-8892AADE8953}"/>
              </a:ext>
            </a:extLst>
          </p:cNvPr>
          <p:cNvGraphicFramePr>
            <a:graphicFrameLocks/>
          </p:cNvGraphicFramePr>
          <p:nvPr>
            <p:extLst>
              <p:ext uri="{D42A27DB-BD31-4B8C-83A1-F6EECF244321}">
                <p14:modId xmlns:p14="http://schemas.microsoft.com/office/powerpoint/2010/main" val="675341564"/>
              </p:ext>
            </p:extLst>
          </p:nvPr>
        </p:nvGraphicFramePr>
        <p:xfrm>
          <a:off x="739449" y="4269455"/>
          <a:ext cx="7921827" cy="2274237"/>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 Placeholder 3">
            <a:extLst>
              <a:ext uri="{FF2B5EF4-FFF2-40B4-BE49-F238E27FC236}">
                <a16:creationId xmlns:a16="http://schemas.microsoft.com/office/drawing/2014/main" id="{9CADE571-278E-4F3E-F590-4AE424FE6371}"/>
              </a:ext>
            </a:extLst>
          </p:cNvPr>
          <p:cNvSpPr txBox="1">
            <a:spLocks/>
          </p:cNvSpPr>
          <p:nvPr/>
        </p:nvSpPr>
        <p:spPr>
          <a:xfrm>
            <a:off x="2462706" y="4173710"/>
            <a:ext cx="4475317"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200" dirty="0">
                <a:cs typeface="Roboto" panose="02000000000000000000" pitchFamily="2" charset="0"/>
              </a:rPr>
              <a:t>Average purchased price by customer segment</a:t>
            </a:r>
          </a:p>
        </p:txBody>
      </p:sp>
      <p:cxnSp>
        <p:nvCxnSpPr>
          <p:cNvPr id="23" name="Straight Connector 22">
            <a:extLst>
              <a:ext uri="{FF2B5EF4-FFF2-40B4-BE49-F238E27FC236}">
                <a16:creationId xmlns:a16="http://schemas.microsoft.com/office/drawing/2014/main" id="{D594D1A2-70E8-2E54-433E-D56699E14637}"/>
              </a:ext>
            </a:extLst>
          </p:cNvPr>
          <p:cNvCxnSpPr>
            <a:cxnSpLocks/>
          </p:cNvCxnSpPr>
          <p:nvPr/>
        </p:nvCxnSpPr>
        <p:spPr>
          <a:xfrm flipH="1">
            <a:off x="2372897" y="3997531"/>
            <a:ext cx="4654934"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474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F8437-EB68-AEBA-E46E-C05D70D742A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1695D93-F6E0-C045-4C27-4E45F5B4ADEF}"/>
              </a:ext>
            </a:extLst>
          </p:cNvPr>
          <p:cNvSpPr>
            <a:spLocks noGrp="1"/>
          </p:cNvSpPr>
          <p:nvPr>
            <p:ph type="body" sz="quarter" idx="10"/>
          </p:nvPr>
        </p:nvSpPr>
        <p:spPr/>
        <p:txBody>
          <a:bodyPr/>
          <a:lstStyle/>
          <a:p>
            <a:r>
              <a:rPr lang="en-AU" dirty="0">
                <a:cs typeface="Roboto" panose="02000000000000000000" pitchFamily="2" charset="0"/>
              </a:rPr>
              <a:t>Mainstream Young Singles/Couples prefers premium chips</a:t>
            </a:r>
          </a:p>
        </p:txBody>
      </p:sp>
      <p:sp>
        <p:nvSpPr>
          <p:cNvPr id="2" name="Text Placeholder 3">
            <a:extLst>
              <a:ext uri="{FF2B5EF4-FFF2-40B4-BE49-F238E27FC236}">
                <a16:creationId xmlns:a16="http://schemas.microsoft.com/office/drawing/2014/main" id="{4E32A81E-9224-2CC8-15F5-EA3D62A22C67}"/>
              </a:ext>
            </a:extLst>
          </p:cNvPr>
          <p:cNvSpPr txBox="1">
            <a:spLocks/>
          </p:cNvSpPr>
          <p:nvPr/>
        </p:nvSpPr>
        <p:spPr>
          <a:xfrm>
            <a:off x="1196974" y="158907"/>
            <a:ext cx="3255755"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cs typeface="Roboto" panose="02000000000000000000" pitchFamily="2" charset="0"/>
              </a:rPr>
              <a:t>Target customer segment preference</a:t>
            </a:r>
          </a:p>
        </p:txBody>
      </p:sp>
      <p:graphicFrame>
        <p:nvGraphicFramePr>
          <p:cNvPr id="5" name="Chart 4">
            <a:extLst>
              <a:ext uri="{FF2B5EF4-FFF2-40B4-BE49-F238E27FC236}">
                <a16:creationId xmlns:a16="http://schemas.microsoft.com/office/drawing/2014/main" id="{6E035D18-405E-8D9B-EAD1-48251E99C31C}"/>
              </a:ext>
            </a:extLst>
          </p:cNvPr>
          <p:cNvGraphicFramePr>
            <a:graphicFrameLocks/>
          </p:cNvGraphicFramePr>
          <p:nvPr>
            <p:extLst>
              <p:ext uri="{D42A27DB-BD31-4B8C-83A1-F6EECF244321}">
                <p14:modId xmlns:p14="http://schemas.microsoft.com/office/powerpoint/2010/main" val="2812727047"/>
              </p:ext>
            </p:extLst>
          </p:nvPr>
        </p:nvGraphicFramePr>
        <p:xfrm>
          <a:off x="733898" y="1676591"/>
          <a:ext cx="4178220" cy="2825937"/>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 Placeholder 3">
            <a:extLst>
              <a:ext uri="{FF2B5EF4-FFF2-40B4-BE49-F238E27FC236}">
                <a16:creationId xmlns:a16="http://schemas.microsoft.com/office/drawing/2014/main" id="{F06EC3C1-E318-26DC-545E-32875B84D8B4}"/>
              </a:ext>
            </a:extLst>
          </p:cNvPr>
          <p:cNvSpPr txBox="1">
            <a:spLocks/>
          </p:cNvSpPr>
          <p:nvPr/>
        </p:nvSpPr>
        <p:spPr>
          <a:xfrm>
            <a:off x="1196973" y="1085228"/>
            <a:ext cx="3255755"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400" u="sng" dirty="0">
                <a:cs typeface="Roboto" panose="02000000000000000000" pitchFamily="2" charset="0"/>
              </a:rPr>
              <a:t>Top brands by sales</a:t>
            </a:r>
          </a:p>
        </p:txBody>
      </p:sp>
      <p:sp>
        <p:nvSpPr>
          <p:cNvPr id="14" name="Rectangle 13">
            <a:extLst>
              <a:ext uri="{FF2B5EF4-FFF2-40B4-BE49-F238E27FC236}">
                <a16:creationId xmlns:a16="http://schemas.microsoft.com/office/drawing/2014/main" id="{85C29CC3-D8CA-8D04-3129-DE4C5614D239}"/>
              </a:ext>
            </a:extLst>
          </p:cNvPr>
          <p:cNvSpPr/>
          <p:nvPr/>
        </p:nvSpPr>
        <p:spPr>
          <a:xfrm>
            <a:off x="1311965" y="5001905"/>
            <a:ext cx="10364610" cy="13009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Most of the chip sales to Mainstream Young Singles/Couples customers are from Kettle (19%)</a:t>
            </a:r>
          </a:p>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The top three chips purchased by Mainstream Young Singles/Couples customers are all priced above $4.40, placing them in the   upper 25% of 114 chip products</a:t>
            </a:r>
          </a:p>
          <a:p>
            <a:pPr marL="216000">
              <a:spcAft>
                <a:spcPts val="675"/>
              </a:spcAft>
            </a:pPr>
            <a:r>
              <a:rPr lang="en-US" sz="1300" dirty="0">
                <a:solidFill>
                  <a:schemeClr val="tx1"/>
                </a:solidFill>
                <a:ea typeface="Roboto" panose="02000000000000000000" pitchFamily="2" charset="0"/>
                <a:cs typeface="Roboto" panose="02000000000000000000" pitchFamily="2" charset="0"/>
                <a:sym typeface="Wingdings" pitchFamily="2" charset="2"/>
              </a:rPr>
              <a:t>► </a:t>
            </a:r>
            <a:r>
              <a:rPr lang="en-US" sz="1300" b="1" dirty="0">
                <a:solidFill>
                  <a:schemeClr val="tx1"/>
                </a:solidFill>
                <a:ea typeface="Roboto" panose="02000000000000000000" pitchFamily="2" charset="0"/>
                <a:cs typeface="Roboto" panose="02000000000000000000" pitchFamily="2" charset="0"/>
                <a:sym typeface="Wingdings" pitchFamily="2" charset="2"/>
              </a:rPr>
              <a:t>Targeting </a:t>
            </a:r>
            <a:r>
              <a:rPr lang="en-US" sz="1200" b="1" i="0" dirty="0">
                <a:solidFill>
                  <a:srgbClr val="000005"/>
                </a:solidFill>
                <a:effectLst/>
                <a:ea typeface="Roboto" panose="02000000000000000000" pitchFamily="2" charset="0"/>
                <a:cs typeface="Roboto" panose="02000000000000000000" pitchFamily="2" charset="0"/>
              </a:rPr>
              <a:t>these customers with premium-priced products will </a:t>
            </a:r>
            <a:r>
              <a:rPr lang="en-US" sz="1200" b="1" i="0" dirty="0" err="1">
                <a:solidFill>
                  <a:srgbClr val="000005"/>
                </a:solidFill>
                <a:effectLst/>
                <a:ea typeface="Roboto" panose="02000000000000000000" pitchFamily="2" charset="0"/>
                <a:cs typeface="Roboto" panose="02000000000000000000" pitchFamily="2" charset="0"/>
              </a:rPr>
              <a:t>capitalise</a:t>
            </a:r>
            <a:r>
              <a:rPr lang="en-US" sz="1200" b="1" i="0" dirty="0">
                <a:solidFill>
                  <a:srgbClr val="000005"/>
                </a:solidFill>
                <a:effectLst/>
                <a:ea typeface="Roboto" panose="02000000000000000000" pitchFamily="2" charset="0"/>
                <a:cs typeface="Roboto" panose="02000000000000000000" pitchFamily="2" charset="0"/>
              </a:rPr>
              <a:t> on their preference for quality chips</a:t>
            </a:r>
            <a:endParaRPr lang="en-US" sz="1200" b="1" dirty="0">
              <a:solidFill>
                <a:srgbClr val="000005"/>
              </a:solidFill>
              <a:ea typeface="Roboto" panose="02000000000000000000" pitchFamily="2" charset="0"/>
              <a:cs typeface="Roboto" panose="02000000000000000000" pitchFamily="2" charset="0"/>
            </a:endParaRPr>
          </a:p>
        </p:txBody>
      </p:sp>
      <p:cxnSp>
        <p:nvCxnSpPr>
          <p:cNvPr id="17" name="Straight Connector 16">
            <a:extLst>
              <a:ext uri="{FF2B5EF4-FFF2-40B4-BE49-F238E27FC236}">
                <a16:creationId xmlns:a16="http://schemas.microsoft.com/office/drawing/2014/main" id="{0AB4A37A-0CDC-EEFD-0A13-A3340DBDE0A3}"/>
              </a:ext>
            </a:extLst>
          </p:cNvPr>
          <p:cNvCxnSpPr>
            <a:cxnSpLocks/>
          </p:cNvCxnSpPr>
          <p:nvPr/>
        </p:nvCxnSpPr>
        <p:spPr>
          <a:xfrm>
            <a:off x="4741829" y="1548933"/>
            <a:ext cx="0" cy="291388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8" name="Text Placeholder 3">
            <a:extLst>
              <a:ext uri="{FF2B5EF4-FFF2-40B4-BE49-F238E27FC236}">
                <a16:creationId xmlns:a16="http://schemas.microsoft.com/office/drawing/2014/main" id="{181A7BE8-9F02-2AEA-EEAB-032A1669AE1B}"/>
              </a:ext>
            </a:extLst>
          </p:cNvPr>
          <p:cNvSpPr txBox="1">
            <a:spLocks/>
          </p:cNvSpPr>
          <p:nvPr/>
        </p:nvSpPr>
        <p:spPr>
          <a:xfrm>
            <a:off x="6690975" y="1085228"/>
            <a:ext cx="3255755"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400" u="sng" dirty="0">
                <a:cs typeface="Roboto" panose="02000000000000000000" pitchFamily="2" charset="0"/>
              </a:rPr>
              <a:t>Top 3 products by sales</a:t>
            </a:r>
          </a:p>
        </p:txBody>
      </p:sp>
      <p:pic>
        <p:nvPicPr>
          <p:cNvPr id="1026" name="Picture 2" descr="KETTLE Mozzarella and Basil Pesto, 12 packs x 175 g : Amazon.com.au: Pantry  Food &amp; Drinks">
            <a:extLst>
              <a:ext uri="{FF2B5EF4-FFF2-40B4-BE49-F238E27FC236}">
                <a16:creationId xmlns:a16="http://schemas.microsoft.com/office/drawing/2014/main" id="{8591B14C-3F0E-AB25-A006-522B41692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208" y="1927858"/>
            <a:ext cx="998157" cy="15994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ritos Corn Chips Cheese Supreme Share Pack 170g | BIG W">
            <a:extLst>
              <a:ext uri="{FF2B5EF4-FFF2-40B4-BE49-F238E27FC236}">
                <a16:creationId xmlns:a16="http://schemas.microsoft.com/office/drawing/2014/main" id="{FD4F98A3-2E0F-E30A-2F62-B2D1DD3BF89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111" b="96667" l="10000" r="90000">
                        <a14:foregroundMark x1="19111" y1="3889" x2="27556" y2="11111"/>
                        <a14:foregroundMark x1="27556" y1="11111" x2="28889" y2="11222"/>
                        <a14:foregroundMark x1="22556" y1="92222" x2="72444" y2="92444"/>
                        <a14:foregroundMark x1="72444" y1="92444" x2="74333" y2="92222"/>
                        <a14:foregroundMark x1="29889" y1="36222" x2="71556" y2="37333"/>
                        <a14:foregroundMark x1="29444" y1="35889" x2="37889" y2="35778"/>
                        <a14:foregroundMark x1="37889" y1="35778" x2="26222" y2="34000"/>
                        <a14:foregroundMark x1="26222" y1="34000" x2="27889" y2="42111"/>
                        <a14:foregroundMark x1="27889" y1="42111" x2="40222" y2="42111"/>
                        <a14:foregroundMark x1="40222" y1="42111" x2="44556" y2="34222"/>
                        <a14:foregroundMark x1="44556" y1="34222" x2="47667" y2="45889"/>
                        <a14:foregroundMark x1="47667" y1="45889" x2="61889" y2="42000"/>
                        <a14:foregroundMark x1="61889" y1="42000" x2="58333" y2="35667"/>
                        <a14:foregroundMark x1="58333" y1="35667" x2="61778" y2="42889"/>
                        <a14:foregroundMark x1="61778" y1="42889" x2="59889" y2="33778"/>
                        <a14:foregroundMark x1="59889" y1="33778" x2="67111" y2="38333"/>
                        <a14:foregroundMark x1="67111" y1="38333" x2="62444" y2="32889"/>
                        <a14:foregroundMark x1="62444" y1="32889" x2="62000" y2="32667"/>
                        <a14:foregroundMark x1="67444" y1="35444" x2="69222" y2="47667"/>
                        <a14:foregroundMark x1="69222" y1="47667" x2="66000" y2="39333"/>
                        <a14:foregroundMark x1="66000" y1="39333" x2="58111" y2="42444"/>
                        <a14:foregroundMark x1="58111" y1="42444" x2="58667" y2="32667"/>
                        <a14:foregroundMark x1="58667" y1="32667" x2="52111" y2="36222"/>
                        <a14:foregroundMark x1="52111" y1="36222" x2="51000" y2="44222"/>
                        <a14:foregroundMark x1="51000" y1="44222" x2="47333" y2="33444"/>
                        <a14:foregroundMark x1="47333" y1="33444" x2="51444" y2="40333"/>
                        <a14:foregroundMark x1="51444" y1="40333" x2="37889" y2="33778"/>
                        <a14:foregroundMark x1="37889" y1="33778" x2="29667" y2="34556"/>
                        <a14:foregroundMark x1="29667" y1="34556" x2="31333" y2="44778"/>
                        <a14:foregroundMark x1="31333" y1="44778" x2="38111" y2="39000"/>
                        <a14:foregroundMark x1="38111" y1="39000" x2="38333" y2="28667"/>
                        <a14:foregroundMark x1="38333" y1="28667" x2="37000" y2="27000"/>
                        <a14:foregroundMark x1="29667" y1="34333" x2="40000" y2="29444"/>
                        <a14:foregroundMark x1="40000" y1="29444" x2="39444" y2="29111"/>
                        <a14:foregroundMark x1="50667" y1="34778" x2="54889" y2="46889"/>
                        <a14:foregroundMark x1="54889" y1="46889" x2="63667" y2="35000"/>
                        <a14:foregroundMark x1="63667" y1="35000" x2="69111" y2="31889"/>
                        <a14:foregroundMark x1="55000" y1="38333" x2="58889" y2="46111"/>
                        <a14:foregroundMark x1="58889" y1="46111" x2="57778" y2="38333"/>
                        <a14:foregroundMark x1="57222" y1="3333" x2="64889" y2="3556"/>
                        <a14:foregroundMark x1="64889" y1="3556" x2="78889" y2="1333"/>
                        <a14:foregroundMark x1="78889" y1="1333" x2="80778" y2="2222"/>
                        <a14:foregroundMark x1="17111" y1="1556" x2="17111" y2="1556"/>
                        <a14:foregroundMark x1="18222" y1="1333" x2="33556" y2="1556"/>
                        <a14:foregroundMark x1="57444" y1="40778" x2="56667" y2="39778"/>
                        <a14:foregroundMark x1="48778" y1="28333" x2="50889" y2="34556"/>
                        <a14:foregroundMark x1="50111" y1="32333" x2="51778" y2="32444"/>
                        <a14:foregroundMark x1="59556" y1="51222" x2="61111" y2="58444"/>
                        <a14:foregroundMark x1="61111" y1="58444" x2="66333" y2="53889"/>
                        <a14:foregroundMark x1="66333" y1="53889" x2="59889" y2="58556"/>
                        <a14:foregroundMark x1="59889" y1="58556" x2="68778" y2="54444"/>
                        <a14:foregroundMark x1="68778" y1="54444" x2="58889" y2="57889"/>
                        <a14:foregroundMark x1="58889" y1="57889" x2="62667" y2="58556"/>
                        <a14:foregroundMark x1="53111" y1="88667" x2="75111" y2="91889"/>
                        <a14:foregroundMark x1="75111" y1="91889" x2="58000" y2="87889"/>
                        <a14:foregroundMark x1="58000" y1="87889" x2="51889" y2="92222"/>
                        <a14:foregroundMark x1="51889" y1="92222" x2="67556" y2="92444"/>
                        <a14:foregroundMark x1="67556" y1="92444" x2="60333" y2="88667"/>
                        <a14:foregroundMark x1="60333" y1="88667" x2="55000" y2="88667"/>
                        <a14:foregroundMark x1="77222" y1="98222" x2="23444" y2="96667"/>
                        <a14:foregroundMark x1="23444" y1="96667" x2="21222" y2="94667"/>
                        <a14:foregroundMark x1="72889" y1="86000" x2="58556" y2="87889"/>
                        <a14:foregroundMark x1="58556" y1="87889" x2="72111" y2="83889"/>
                        <a14:foregroundMark x1="72111" y1="83889" x2="64000" y2="37000"/>
                      </a14:backgroundRemoval>
                    </a14:imgEffect>
                  </a14:imgLayer>
                </a14:imgProps>
              </a:ext>
              <a:ext uri="{28A0092B-C50C-407E-A947-70E740481C1C}">
                <a14:useLocalDpi xmlns:a14="http://schemas.microsoft.com/office/drawing/2010/main" val="0"/>
              </a:ext>
            </a:extLst>
          </a:blip>
          <a:srcRect/>
          <a:stretch>
            <a:fillRect/>
          </a:stretch>
        </p:blipFill>
        <p:spPr bwMode="auto">
          <a:xfrm>
            <a:off x="7519142" y="1927858"/>
            <a:ext cx="1599420" cy="15994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stitos Splash Of Lime 175g | eBay">
            <a:extLst>
              <a:ext uri="{FF2B5EF4-FFF2-40B4-BE49-F238E27FC236}">
                <a16:creationId xmlns:a16="http://schemas.microsoft.com/office/drawing/2014/main" id="{EAB31346-E31D-E9DD-2D0A-370386AC2DE4}"/>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foregroundMark x1="31068" y1="33250" x2="47896" y2="33750"/>
                        <a14:foregroundMark x1="47896" y1="33750" x2="62136" y2="33000"/>
                        <a14:foregroundMark x1="62136" y1="33000" x2="66343" y2="33250"/>
                      </a14:backgroundRemoval>
                    </a14:imgEffect>
                  </a14:imgLayer>
                </a14:imgProps>
              </a:ext>
              <a:ext uri="{28A0092B-C50C-407E-A947-70E740481C1C}">
                <a14:useLocalDpi xmlns:a14="http://schemas.microsoft.com/office/drawing/2010/main" val="0"/>
              </a:ext>
            </a:extLst>
          </a:blip>
          <a:srcRect/>
          <a:stretch>
            <a:fillRect/>
          </a:stretch>
        </p:blipFill>
        <p:spPr bwMode="auto">
          <a:xfrm>
            <a:off x="9716017" y="1604538"/>
            <a:ext cx="1823974" cy="23611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3">
            <a:extLst>
              <a:ext uri="{FF2B5EF4-FFF2-40B4-BE49-F238E27FC236}">
                <a16:creationId xmlns:a16="http://schemas.microsoft.com/office/drawing/2014/main" id="{A1CC1CC0-66B5-E680-1221-0017C479CEA3}"/>
              </a:ext>
            </a:extLst>
          </p:cNvPr>
          <p:cNvSpPr txBox="1">
            <a:spLocks/>
          </p:cNvSpPr>
          <p:nvPr/>
        </p:nvSpPr>
        <p:spPr>
          <a:xfrm>
            <a:off x="4943326" y="3733895"/>
            <a:ext cx="1954333" cy="824788"/>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600"/>
              </a:spcAft>
            </a:pPr>
            <a:r>
              <a:rPr lang="en-US" sz="1200" b="0" i="0" u="none" strike="noStrike" dirty="0">
                <a:solidFill>
                  <a:srgbClr val="000000"/>
                </a:solidFill>
                <a:effectLst/>
                <a:latin typeface="+mn-lt"/>
              </a:rPr>
              <a:t>Kettle Mozzarella Basil &amp; Pesto 175g</a:t>
            </a:r>
          </a:p>
          <a:p>
            <a:pPr algn="ctr">
              <a:spcBef>
                <a:spcPts val="0"/>
              </a:spcBef>
              <a:spcAft>
                <a:spcPts val="600"/>
              </a:spcAft>
            </a:pPr>
            <a:r>
              <a:rPr lang="en-AU" sz="1200" dirty="0">
                <a:latin typeface="+mn-lt"/>
                <a:cs typeface="Roboto" panose="02000000000000000000" pitchFamily="2" charset="0"/>
              </a:rPr>
              <a:t>Price: $5.40</a:t>
            </a:r>
          </a:p>
        </p:txBody>
      </p:sp>
      <p:sp>
        <p:nvSpPr>
          <p:cNvPr id="34" name="Text Placeholder 3">
            <a:extLst>
              <a:ext uri="{FF2B5EF4-FFF2-40B4-BE49-F238E27FC236}">
                <a16:creationId xmlns:a16="http://schemas.microsoft.com/office/drawing/2014/main" id="{81EED07E-3F11-CB49-38F5-A5AA64762441}"/>
              </a:ext>
            </a:extLst>
          </p:cNvPr>
          <p:cNvSpPr txBox="1">
            <a:spLocks/>
          </p:cNvSpPr>
          <p:nvPr/>
        </p:nvSpPr>
        <p:spPr>
          <a:xfrm>
            <a:off x="7341686" y="3733895"/>
            <a:ext cx="1954333" cy="824788"/>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600"/>
              </a:spcAft>
            </a:pPr>
            <a:r>
              <a:rPr lang="en-US" sz="1200" b="0" i="0" u="none" strike="noStrike" dirty="0">
                <a:solidFill>
                  <a:srgbClr val="000000"/>
                </a:solidFill>
                <a:effectLst/>
                <a:latin typeface="+mn-lt"/>
              </a:rPr>
              <a:t>Doritos Corn Chips Cheese Supreme 170g</a:t>
            </a:r>
          </a:p>
          <a:p>
            <a:pPr algn="ctr">
              <a:spcBef>
                <a:spcPts val="0"/>
              </a:spcBef>
              <a:spcAft>
                <a:spcPts val="600"/>
              </a:spcAft>
            </a:pPr>
            <a:r>
              <a:rPr lang="en-US" sz="1200" dirty="0">
                <a:solidFill>
                  <a:srgbClr val="000000"/>
                </a:solidFill>
                <a:latin typeface="+mn-lt"/>
                <a:cs typeface="Roboto" panose="02000000000000000000" pitchFamily="2" charset="0"/>
              </a:rPr>
              <a:t>Price: $4.40</a:t>
            </a:r>
            <a:endParaRPr lang="en-AU" sz="2000" dirty="0">
              <a:latin typeface="+mn-lt"/>
              <a:cs typeface="Roboto" panose="02000000000000000000" pitchFamily="2" charset="0"/>
            </a:endParaRPr>
          </a:p>
        </p:txBody>
      </p:sp>
      <p:sp>
        <p:nvSpPr>
          <p:cNvPr id="35" name="Text Placeholder 3">
            <a:extLst>
              <a:ext uri="{FF2B5EF4-FFF2-40B4-BE49-F238E27FC236}">
                <a16:creationId xmlns:a16="http://schemas.microsoft.com/office/drawing/2014/main" id="{0D1813D3-5D9A-AFDC-CFAB-DA7294765AC5}"/>
              </a:ext>
            </a:extLst>
          </p:cNvPr>
          <p:cNvSpPr txBox="1">
            <a:spLocks/>
          </p:cNvSpPr>
          <p:nvPr/>
        </p:nvSpPr>
        <p:spPr>
          <a:xfrm>
            <a:off x="9748112" y="3739428"/>
            <a:ext cx="1954333" cy="824788"/>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Bef>
                <a:spcPts val="0"/>
              </a:spcBef>
              <a:spcAft>
                <a:spcPts val="600"/>
              </a:spcAft>
            </a:pPr>
            <a:r>
              <a:rPr lang="en-US" sz="1200" b="0" i="0" u="none" strike="noStrike" dirty="0">
                <a:solidFill>
                  <a:srgbClr val="000000"/>
                </a:solidFill>
                <a:effectLst/>
                <a:latin typeface="+mn-lt"/>
              </a:rPr>
              <a:t>Tostitos Splash Of         Lime 175g</a:t>
            </a:r>
          </a:p>
          <a:p>
            <a:pPr algn="ctr">
              <a:spcBef>
                <a:spcPts val="0"/>
              </a:spcBef>
              <a:spcAft>
                <a:spcPts val="600"/>
              </a:spcAft>
            </a:pPr>
            <a:r>
              <a:rPr lang="en-US" sz="1200" dirty="0">
                <a:solidFill>
                  <a:srgbClr val="000000"/>
                </a:solidFill>
                <a:latin typeface="+mn-lt"/>
                <a:cs typeface="Roboto" panose="02000000000000000000" pitchFamily="2" charset="0"/>
              </a:rPr>
              <a:t>Price: $4.40</a:t>
            </a:r>
            <a:endParaRPr lang="en-AU" sz="2000" dirty="0">
              <a:latin typeface="+mn-lt"/>
              <a:cs typeface="Roboto" panose="02000000000000000000" pitchFamily="2" charset="0"/>
            </a:endParaRPr>
          </a:p>
        </p:txBody>
      </p:sp>
      <p:sp>
        <p:nvSpPr>
          <p:cNvPr id="36" name="Oval 35">
            <a:extLst>
              <a:ext uri="{FF2B5EF4-FFF2-40B4-BE49-F238E27FC236}">
                <a16:creationId xmlns:a16="http://schemas.microsoft.com/office/drawing/2014/main" id="{E8B0FA9E-670A-EA95-44CE-F906AFF89C65}"/>
              </a:ext>
            </a:extLst>
          </p:cNvPr>
          <p:cNvSpPr/>
          <p:nvPr/>
        </p:nvSpPr>
        <p:spPr>
          <a:xfrm>
            <a:off x="5728424" y="1467999"/>
            <a:ext cx="324648" cy="324648"/>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solidFill>
                  <a:srgbClr val="000000"/>
                </a:solidFill>
                <a:latin typeface="Roboto Light" panose="02000000000000000000" pitchFamily="2" charset="0"/>
                <a:ea typeface="Roboto Light" panose="02000000000000000000" pitchFamily="2" charset="0"/>
              </a:rPr>
              <a:t>01</a:t>
            </a:r>
          </a:p>
        </p:txBody>
      </p:sp>
      <p:sp>
        <p:nvSpPr>
          <p:cNvPr id="37" name="Oval 36">
            <a:extLst>
              <a:ext uri="{FF2B5EF4-FFF2-40B4-BE49-F238E27FC236}">
                <a16:creationId xmlns:a16="http://schemas.microsoft.com/office/drawing/2014/main" id="{A4BCF5E5-906A-ABFF-D96F-C2A71FEC01CE}"/>
              </a:ext>
            </a:extLst>
          </p:cNvPr>
          <p:cNvSpPr/>
          <p:nvPr/>
        </p:nvSpPr>
        <p:spPr>
          <a:xfrm>
            <a:off x="8156528" y="1466034"/>
            <a:ext cx="324648" cy="324648"/>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solidFill>
                  <a:srgbClr val="000000"/>
                </a:solidFill>
                <a:latin typeface="Roboto Light" panose="02000000000000000000" pitchFamily="2" charset="0"/>
                <a:ea typeface="Roboto Light" panose="02000000000000000000" pitchFamily="2" charset="0"/>
              </a:rPr>
              <a:t>02</a:t>
            </a:r>
          </a:p>
        </p:txBody>
      </p:sp>
      <p:sp>
        <p:nvSpPr>
          <p:cNvPr id="38" name="Oval 37">
            <a:extLst>
              <a:ext uri="{FF2B5EF4-FFF2-40B4-BE49-F238E27FC236}">
                <a16:creationId xmlns:a16="http://schemas.microsoft.com/office/drawing/2014/main" id="{D9EB4EC6-1E51-239D-592B-358C9CEC2024}"/>
              </a:ext>
            </a:extLst>
          </p:cNvPr>
          <p:cNvSpPr/>
          <p:nvPr/>
        </p:nvSpPr>
        <p:spPr>
          <a:xfrm>
            <a:off x="10521566" y="1466034"/>
            <a:ext cx="324648" cy="324648"/>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200" dirty="0">
                <a:solidFill>
                  <a:srgbClr val="000000"/>
                </a:solidFill>
                <a:latin typeface="Roboto Light" panose="02000000000000000000" pitchFamily="2" charset="0"/>
                <a:ea typeface="Roboto Light" panose="02000000000000000000" pitchFamily="2" charset="0"/>
              </a:rPr>
              <a:t>03</a:t>
            </a:r>
          </a:p>
        </p:txBody>
      </p:sp>
    </p:spTree>
    <p:extLst>
      <p:ext uri="{BB962C8B-B14F-4D97-AF65-F5344CB8AC3E}">
        <p14:creationId xmlns:p14="http://schemas.microsoft.com/office/powerpoint/2010/main" val="383738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cs typeface="Roboto" panose="02000000000000000000" pitchFamily="2" charset="0"/>
              </a:rPr>
              <a:t>Overall, all three trial stores did not increase sales significantly</a:t>
            </a:r>
          </a:p>
        </p:txBody>
      </p:sp>
      <p:sp>
        <p:nvSpPr>
          <p:cNvPr id="6" name="Text Placeholder 3">
            <a:extLst>
              <a:ext uri="{FF2B5EF4-FFF2-40B4-BE49-F238E27FC236}">
                <a16:creationId xmlns:a16="http://schemas.microsoft.com/office/drawing/2014/main" id="{AC4DE6CE-D679-825E-F7D9-CB025FFC34F5}"/>
              </a:ext>
            </a:extLst>
          </p:cNvPr>
          <p:cNvSpPr txBox="1">
            <a:spLocks/>
          </p:cNvSpPr>
          <p:nvPr/>
        </p:nvSpPr>
        <p:spPr>
          <a:xfrm>
            <a:off x="1196974" y="158907"/>
            <a:ext cx="4626310"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cs typeface="Roboto" panose="02000000000000000000" pitchFamily="2" charset="0"/>
              </a:rPr>
              <a:t>Trial stores vs. Control stores performance</a:t>
            </a:r>
          </a:p>
        </p:txBody>
      </p:sp>
      <p:grpSp>
        <p:nvGrpSpPr>
          <p:cNvPr id="68" name="Group 67">
            <a:extLst>
              <a:ext uri="{FF2B5EF4-FFF2-40B4-BE49-F238E27FC236}">
                <a16:creationId xmlns:a16="http://schemas.microsoft.com/office/drawing/2014/main" id="{3B8D06ED-EED8-6A27-9D5F-2355A9573AB4}"/>
              </a:ext>
            </a:extLst>
          </p:cNvPr>
          <p:cNvGrpSpPr/>
          <p:nvPr/>
        </p:nvGrpSpPr>
        <p:grpSpPr>
          <a:xfrm>
            <a:off x="982362" y="940573"/>
            <a:ext cx="5356827" cy="1795518"/>
            <a:chOff x="944528" y="940573"/>
            <a:chExt cx="5356827" cy="1795518"/>
          </a:xfrm>
        </p:grpSpPr>
        <p:sp>
          <p:nvSpPr>
            <p:cNvPr id="20" name="Rectangle 19">
              <a:extLst>
                <a:ext uri="{FF2B5EF4-FFF2-40B4-BE49-F238E27FC236}">
                  <a16:creationId xmlns:a16="http://schemas.microsoft.com/office/drawing/2014/main" id="{DC27EE7A-956D-E406-7737-A91C488711A5}"/>
                </a:ext>
              </a:extLst>
            </p:cNvPr>
            <p:cNvSpPr/>
            <p:nvPr/>
          </p:nvSpPr>
          <p:spPr>
            <a:xfrm>
              <a:off x="1549818" y="1381417"/>
              <a:ext cx="4441227" cy="495930"/>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aphicFrame>
          <p:nvGraphicFramePr>
            <p:cNvPr id="17" name="Chart 16">
              <a:extLst>
                <a:ext uri="{FF2B5EF4-FFF2-40B4-BE49-F238E27FC236}">
                  <a16:creationId xmlns:a16="http://schemas.microsoft.com/office/drawing/2014/main" id="{750336AA-F4EF-39E5-6694-6105115FE3C2}"/>
                </a:ext>
              </a:extLst>
            </p:cNvPr>
            <p:cNvGraphicFramePr>
              <a:graphicFrameLocks/>
            </p:cNvGraphicFramePr>
            <p:nvPr>
              <p:extLst>
                <p:ext uri="{D42A27DB-BD31-4B8C-83A1-F6EECF244321}">
                  <p14:modId xmlns:p14="http://schemas.microsoft.com/office/powerpoint/2010/main" val="1161502911"/>
                </p:ext>
              </p:extLst>
            </p:nvPr>
          </p:nvGraphicFramePr>
          <p:xfrm>
            <a:off x="944528" y="989193"/>
            <a:ext cx="5356827" cy="1746898"/>
          </p:xfrm>
          <a:graphic>
            <a:graphicData uri="http://schemas.openxmlformats.org/drawingml/2006/chart">
              <c:chart xmlns:c="http://schemas.openxmlformats.org/drawingml/2006/chart" xmlns:r="http://schemas.openxmlformats.org/officeDocument/2006/relationships" r:id="rId3"/>
            </a:graphicData>
          </a:graphic>
        </p:graphicFrame>
        <p:cxnSp>
          <p:nvCxnSpPr>
            <p:cNvPr id="22" name="Straight Connector 21">
              <a:extLst>
                <a:ext uri="{FF2B5EF4-FFF2-40B4-BE49-F238E27FC236}">
                  <a16:creationId xmlns:a16="http://schemas.microsoft.com/office/drawing/2014/main" id="{DE8F8CF5-4C3F-670F-570F-52F99F20E3A3}"/>
                </a:ext>
              </a:extLst>
            </p:cNvPr>
            <p:cNvCxnSpPr>
              <a:cxnSpLocks/>
            </p:cNvCxnSpPr>
            <p:nvPr/>
          </p:nvCxnSpPr>
          <p:spPr>
            <a:xfrm>
              <a:off x="4369734" y="1118792"/>
              <a:ext cx="0" cy="1356832"/>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F9BD61D-2A0A-D1A3-5835-DEABC7FEDBD7}"/>
                </a:ext>
              </a:extLst>
            </p:cNvPr>
            <p:cNvCxnSpPr>
              <a:cxnSpLocks/>
            </p:cNvCxnSpPr>
            <p:nvPr/>
          </p:nvCxnSpPr>
          <p:spPr>
            <a:xfrm>
              <a:off x="5171839" y="1118792"/>
              <a:ext cx="0" cy="1356214"/>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6" name="Text Placeholder 3">
              <a:extLst>
                <a:ext uri="{FF2B5EF4-FFF2-40B4-BE49-F238E27FC236}">
                  <a16:creationId xmlns:a16="http://schemas.microsoft.com/office/drawing/2014/main" id="{33803111-864D-07DC-3148-76EB940E6D54}"/>
                </a:ext>
              </a:extLst>
            </p:cNvPr>
            <p:cNvSpPr txBox="1">
              <a:spLocks/>
            </p:cNvSpPr>
            <p:nvPr/>
          </p:nvSpPr>
          <p:spPr>
            <a:xfrm>
              <a:off x="4490965" y="2300104"/>
              <a:ext cx="559645" cy="209133"/>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600" dirty="0">
                  <a:cs typeface="Roboto" panose="02000000000000000000" pitchFamily="2" charset="0"/>
                </a:rPr>
                <a:t>Trial period</a:t>
              </a:r>
            </a:p>
          </p:txBody>
        </p:sp>
        <p:grpSp>
          <p:nvGrpSpPr>
            <p:cNvPr id="41" name="Group 40">
              <a:extLst>
                <a:ext uri="{FF2B5EF4-FFF2-40B4-BE49-F238E27FC236}">
                  <a16:creationId xmlns:a16="http://schemas.microsoft.com/office/drawing/2014/main" id="{CD69017A-335A-32E1-3ADE-2959C9E0A716}"/>
                </a:ext>
              </a:extLst>
            </p:cNvPr>
            <p:cNvGrpSpPr/>
            <p:nvPr/>
          </p:nvGrpSpPr>
          <p:grpSpPr>
            <a:xfrm>
              <a:off x="2609681" y="940573"/>
              <a:ext cx="2416033" cy="209133"/>
              <a:chOff x="7487322" y="3002328"/>
              <a:chExt cx="2672819" cy="231361"/>
            </a:xfrm>
          </p:grpSpPr>
          <p:cxnSp>
            <p:nvCxnSpPr>
              <p:cNvPr id="34" name="Straight Connector 33">
                <a:extLst>
                  <a:ext uri="{FF2B5EF4-FFF2-40B4-BE49-F238E27FC236}">
                    <a16:creationId xmlns:a16="http://schemas.microsoft.com/office/drawing/2014/main" id="{C918569A-E87C-D28E-C606-3216B7005093}"/>
                  </a:ext>
                </a:extLst>
              </p:cNvPr>
              <p:cNvCxnSpPr>
                <a:cxnSpLocks/>
              </p:cNvCxnSpPr>
              <p:nvPr/>
            </p:nvCxnSpPr>
            <p:spPr>
              <a:xfrm>
                <a:off x="7487322" y="3098347"/>
                <a:ext cx="213772" cy="0"/>
              </a:xfrm>
              <a:prstGeom prst="line">
                <a:avLst/>
              </a:prstGeom>
              <a:ln w="19050">
                <a:solidFill>
                  <a:srgbClr val="C96377"/>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6" name="Text Placeholder 3">
                <a:extLst>
                  <a:ext uri="{FF2B5EF4-FFF2-40B4-BE49-F238E27FC236}">
                    <a16:creationId xmlns:a16="http://schemas.microsoft.com/office/drawing/2014/main" id="{D4051736-6ED8-0079-ACCC-DE2C69D1D9BF}"/>
                  </a:ext>
                </a:extLst>
              </p:cNvPr>
              <p:cNvSpPr txBox="1">
                <a:spLocks/>
              </p:cNvSpPr>
              <p:nvPr/>
            </p:nvSpPr>
            <p:spPr>
              <a:xfrm>
                <a:off x="7733058" y="3002328"/>
                <a:ext cx="619126" cy="231361"/>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Trial Store 77</a:t>
                </a:r>
              </a:p>
            </p:txBody>
          </p:sp>
          <p:cxnSp>
            <p:nvCxnSpPr>
              <p:cNvPr id="37" name="Straight Connector 36">
                <a:extLst>
                  <a:ext uri="{FF2B5EF4-FFF2-40B4-BE49-F238E27FC236}">
                    <a16:creationId xmlns:a16="http://schemas.microsoft.com/office/drawing/2014/main" id="{DFE04FEE-8616-CD8C-82B9-3A4C12EDD95E}"/>
                  </a:ext>
                </a:extLst>
              </p:cNvPr>
              <p:cNvCxnSpPr>
                <a:cxnSpLocks/>
              </p:cNvCxnSpPr>
              <p:nvPr/>
            </p:nvCxnSpPr>
            <p:spPr>
              <a:xfrm>
                <a:off x="8383870" y="3098347"/>
                <a:ext cx="213772" cy="0"/>
              </a:xfrm>
              <a:prstGeom prst="line">
                <a:avLst/>
              </a:prstGeom>
              <a:ln w="19050">
                <a:solidFill>
                  <a:schemeClr val="tx2"/>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8" name="Text Placeholder 3">
                <a:extLst>
                  <a:ext uri="{FF2B5EF4-FFF2-40B4-BE49-F238E27FC236}">
                    <a16:creationId xmlns:a16="http://schemas.microsoft.com/office/drawing/2014/main" id="{E964C657-6682-D20E-D2C9-71CA6A6C869B}"/>
                  </a:ext>
                </a:extLst>
              </p:cNvPr>
              <p:cNvSpPr txBox="1">
                <a:spLocks/>
              </p:cNvSpPr>
              <p:nvPr/>
            </p:nvSpPr>
            <p:spPr>
              <a:xfrm>
                <a:off x="8629605" y="3002328"/>
                <a:ext cx="774453" cy="231361"/>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Control Store 233</a:t>
                </a:r>
              </a:p>
            </p:txBody>
          </p:sp>
          <p:sp>
            <p:nvSpPr>
              <p:cNvPr id="39" name="Rectangle 38">
                <a:extLst>
                  <a:ext uri="{FF2B5EF4-FFF2-40B4-BE49-F238E27FC236}">
                    <a16:creationId xmlns:a16="http://schemas.microsoft.com/office/drawing/2014/main" id="{41686E7C-D684-DC85-D630-3A3ABB915151}"/>
                  </a:ext>
                </a:extLst>
              </p:cNvPr>
              <p:cNvSpPr/>
              <p:nvPr/>
            </p:nvSpPr>
            <p:spPr>
              <a:xfrm>
                <a:off x="9385687" y="3048013"/>
                <a:ext cx="100668" cy="100668"/>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40" name="Text Placeholder 3">
                <a:extLst>
                  <a:ext uri="{FF2B5EF4-FFF2-40B4-BE49-F238E27FC236}">
                    <a16:creationId xmlns:a16="http://schemas.microsoft.com/office/drawing/2014/main" id="{3623A5F4-BAD3-3E04-DF94-0E496A511567}"/>
                  </a:ext>
                </a:extLst>
              </p:cNvPr>
              <p:cNvSpPr txBox="1">
                <a:spLocks/>
              </p:cNvSpPr>
              <p:nvPr/>
            </p:nvSpPr>
            <p:spPr>
              <a:xfrm>
                <a:off x="9516725" y="3002328"/>
                <a:ext cx="643416" cy="231361"/>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Percentile</a:t>
                </a:r>
              </a:p>
            </p:txBody>
          </p:sp>
        </p:grpSp>
      </p:grpSp>
      <p:sp>
        <p:nvSpPr>
          <p:cNvPr id="69" name="Oval 68">
            <a:extLst>
              <a:ext uri="{FF2B5EF4-FFF2-40B4-BE49-F238E27FC236}">
                <a16:creationId xmlns:a16="http://schemas.microsoft.com/office/drawing/2014/main" id="{6AE768F9-E811-E30D-08A1-17E6D1421F0A}"/>
              </a:ext>
            </a:extLst>
          </p:cNvPr>
          <p:cNvSpPr/>
          <p:nvPr/>
        </p:nvSpPr>
        <p:spPr>
          <a:xfrm>
            <a:off x="4735686" y="1469293"/>
            <a:ext cx="142880" cy="131313"/>
          </a:xfrm>
          <a:prstGeom prst="ellipse">
            <a:avLst/>
          </a:prstGeom>
          <a:solidFill>
            <a:srgbClr val="C96377">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pSp>
        <p:nvGrpSpPr>
          <p:cNvPr id="73" name="Group 72">
            <a:extLst>
              <a:ext uri="{FF2B5EF4-FFF2-40B4-BE49-F238E27FC236}">
                <a16:creationId xmlns:a16="http://schemas.microsoft.com/office/drawing/2014/main" id="{29F59FC2-E27B-832B-D43A-CD3E3F993417}"/>
              </a:ext>
            </a:extLst>
          </p:cNvPr>
          <p:cNvGrpSpPr/>
          <p:nvPr/>
        </p:nvGrpSpPr>
        <p:grpSpPr>
          <a:xfrm>
            <a:off x="6436312" y="2897521"/>
            <a:ext cx="5503764" cy="1829160"/>
            <a:chOff x="859971" y="2897521"/>
            <a:chExt cx="5503764" cy="1829160"/>
          </a:xfrm>
        </p:grpSpPr>
        <p:grpSp>
          <p:nvGrpSpPr>
            <p:cNvPr id="51" name="Group 50">
              <a:extLst>
                <a:ext uri="{FF2B5EF4-FFF2-40B4-BE49-F238E27FC236}">
                  <a16:creationId xmlns:a16="http://schemas.microsoft.com/office/drawing/2014/main" id="{77543530-4F98-BAB0-EB8F-DDFDEF51ADF8}"/>
                </a:ext>
              </a:extLst>
            </p:cNvPr>
            <p:cNvGrpSpPr/>
            <p:nvPr/>
          </p:nvGrpSpPr>
          <p:grpSpPr>
            <a:xfrm>
              <a:off x="859971" y="2897521"/>
              <a:ext cx="5503764" cy="1829160"/>
              <a:chOff x="859971" y="3025523"/>
              <a:chExt cx="6034023" cy="2005390"/>
            </a:xfrm>
          </p:grpSpPr>
          <p:sp>
            <p:nvSpPr>
              <p:cNvPr id="32" name="Rectangle 31">
                <a:extLst>
                  <a:ext uri="{FF2B5EF4-FFF2-40B4-BE49-F238E27FC236}">
                    <a16:creationId xmlns:a16="http://schemas.microsoft.com/office/drawing/2014/main" id="{41CD91EB-9F54-9CED-0AD7-CBD28478354D}"/>
                  </a:ext>
                </a:extLst>
              </p:cNvPr>
              <p:cNvSpPr/>
              <p:nvPr/>
            </p:nvSpPr>
            <p:spPr>
              <a:xfrm>
                <a:off x="1718740" y="3594969"/>
                <a:ext cx="4808660" cy="468000"/>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aphicFrame>
            <p:nvGraphicFramePr>
              <p:cNvPr id="28" name="Chart 27">
                <a:extLst>
                  <a:ext uri="{FF2B5EF4-FFF2-40B4-BE49-F238E27FC236}">
                    <a16:creationId xmlns:a16="http://schemas.microsoft.com/office/drawing/2014/main" id="{83803061-BDE5-0C4C-A06E-0FADF64F51E5}"/>
                  </a:ext>
                </a:extLst>
              </p:cNvPr>
              <p:cNvGraphicFramePr>
                <a:graphicFrameLocks/>
              </p:cNvGraphicFramePr>
              <p:nvPr>
                <p:extLst>
                  <p:ext uri="{D42A27DB-BD31-4B8C-83A1-F6EECF244321}">
                    <p14:modId xmlns:p14="http://schemas.microsoft.com/office/powerpoint/2010/main" val="289808170"/>
                  </p:ext>
                </p:extLst>
              </p:nvPr>
            </p:nvGraphicFramePr>
            <p:xfrm>
              <a:off x="859971" y="3098347"/>
              <a:ext cx="6034023" cy="1932566"/>
            </p:xfrm>
            <a:graphic>
              <a:graphicData uri="http://schemas.openxmlformats.org/drawingml/2006/chart">
                <c:chart xmlns:c="http://schemas.openxmlformats.org/drawingml/2006/chart" xmlns:r="http://schemas.openxmlformats.org/officeDocument/2006/relationships" r:id="rId4"/>
              </a:graphicData>
            </a:graphic>
          </p:graphicFrame>
          <p:cxnSp>
            <p:nvCxnSpPr>
              <p:cNvPr id="29" name="Straight Connector 28">
                <a:extLst>
                  <a:ext uri="{FF2B5EF4-FFF2-40B4-BE49-F238E27FC236}">
                    <a16:creationId xmlns:a16="http://schemas.microsoft.com/office/drawing/2014/main" id="{3DE98A88-1122-5EFC-3DC7-2EEFA7D26A73}"/>
                  </a:ext>
                </a:extLst>
              </p:cNvPr>
              <p:cNvCxnSpPr>
                <a:cxnSpLocks/>
              </p:cNvCxnSpPr>
              <p:nvPr/>
            </p:nvCxnSpPr>
            <p:spPr>
              <a:xfrm>
                <a:off x="4744788" y="3233689"/>
                <a:ext cx="0" cy="1501042"/>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270929-78D7-4B18-7B06-14579D7661CE}"/>
                  </a:ext>
                </a:extLst>
              </p:cNvPr>
              <p:cNvCxnSpPr>
                <a:cxnSpLocks/>
              </p:cNvCxnSpPr>
              <p:nvPr/>
            </p:nvCxnSpPr>
            <p:spPr>
              <a:xfrm>
                <a:off x="5638493" y="3233689"/>
                <a:ext cx="0" cy="1500358"/>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1" name="Text Placeholder 3">
                <a:extLst>
                  <a:ext uri="{FF2B5EF4-FFF2-40B4-BE49-F238E27FC236}">
                    <a16:creationId xmlns:a16="http://schemas.microsoft.com/office/drawing/2014/main" id="{F0D0BB4F-95C8-A2AC-B9B4-2E2ACD03E2D2}"/>
                  </a:ext>
                </a:extLst>
              </p:cNvPr>
              <p:cNvSpPr txBox="1">
                <a:spLocks/>
              </p:cNvSpPr>
              <p:nvPr/>
            </p:nvSpPr>
            <p:spPr>
              <a:xfrm>
                <a:off x="4910653" y="4540556"/>
                <a:ext cx="619126" cy="231361"/>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600" dirty="0">
                    <a:cs typeface="Roboto" panose="02000000000000000000" pitchFamily="2" charset="0"/>
                  </a:rPr>
                  <a:t>Trial period</a:t>
                </a:r>
              </a:p>
            </p:txBody>
          </p:sp>
          <p:grpSp>
            <p:nvGrpSpPr>
              <p:cNvPr id="42" name="Group 41">
                <a:extLst>
                  <a:ext uri="{FF2B5EF4-FFF2-40B4-BE49-F238E27FC236}">
                    <a16:creationId xmlns:a16="http://schemas.microsoft.com/office/drawing/2014/main" id="{976C372A-6CAC-F8A7-9C57-8D471502ED53}"/>
                  </a:ext>
                </a:extLst>
              </p:cNvPr>
              <p:cNvGrpSpPr/>
              <p:nvPr/>
            </p:nvGrpSpPr>
            <p:grpSpPr>
              <a:xfrm>
                <a:off x="2592533" y="3025523"/>
                <a:ext cx="2672819" cy="231361"/>
                <a:chOff x="7487322" y="3002328"/>
                <a:chExt cx="2672819" cy="231361"/>
              </a:xfrm>
            </p:grpSpPr>
            <p:cxnSp>
              <p:nvCxnSpPr>
                <p:cNvPr id="43" name="Straight Connector 42">
                  <a:extLst>
                    <a:ext uri="{FF2B5EF4-FFF2-40B4-BE49-F238E27FC236}">
                      <a16:creationId xmlns:a16="http://schemas.microsoft.com/office/drawing/2014/main" id="{F997F162-F155-A3EE-6D82-55DC7ADF1BA1}"/>
                    </a:ext>
                  </a:extLst>
                </p:cNvPr>
                <p:cNvCxnSpPr>
                  <a:cxnSpLocks/>
                </p:cNvCxnSpPr>
                <p:nvPr/>
              </p:nvCxnSpPr>
              <p:spPr>
                <a:xfrm>
                  <a:off x="7487322" y="3098347"/>
                  <a:ext cx="213772" cy="0"/>
                </a:xfrm>
                <a:prstGeom prst="line">
                  <a:avLst/>
                </a:prstGeom>
                <a:ln w="19050">
                  <a:solidFill>
                    <a:srgbClr val="8E72B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44" name="Text Placeholder 3">
                  <a:extLst>
                    <a:ext uri="{FF2B5EF4-FFF2-40B4-BE49-F238E27FC236}">
                      <a16:creationId xmlns:a16="http://schemas.microsoft.com/office/drawing/2014/main" id="{023E4FED-EA57-AEF6-FDDF-AB455D25EDE8}"/>
                    </a:ext>
                  </a:extLst>
                </p:cNvPr>
                <p:cNvSpPr txBox="1">
                  <a:spLocks/>
                </p:cNvSpPr>
                <p:nvPr/>
              </p:nvSpPr>
              <p:spPr>
                <a:xfrm>
                  <a:off x="7733058" y="3002328"/>
                  <a:ext cx="619126" cy="231361"/>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Trial Store 86</a:t>
                  </a:r>
                </a:p>
              </p:txBody>
            </p:sp>
            <p:cxnSp>
              <p:nvCxnSpPr>
                <p:cNvPr id="45" name="Straight Connector 44">
                  <a:extLst>
                    <a:ext uri="{FF2B5EF4-FFF2-40B4-BE49-F238E27FC236}">
                      <a16:creationId xmlns:a16="http://schemas.microsoft.com/office/drawing/2014/main" id="{9933EB2E-D03F-B7C2-9016-40D4596E2B71}"/>
                    </a:ext>
                  </a:extLst>
                </p:cNvPr>
                <p:cNvCxnSpPr>
                  <a:cxnSpLocks/>
                </p:cNvCxnSpPr>
                <p:nvPr/>
              </p:nvCxnSpPr>
              <p:spPr>
                <a:xfrm>
                  <a:off x="8383870" y="3098347"/>
                  <a:ext cx="213772" cy="0"/>
                </a:xfrm>
                <a:prstGeom prst="line">
                  <a:avLst/>
                </a:prstGeom>
                <a:ln w="19050">
                  <a:solidFill>
                    <a:schemeClr val="tx2"/>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46" name="Text Placeholder 3">
                  <a:extLst>
                    <a:ext uri="{FF2B5EF4-FFF2-40B4-BE49-F238E27FC236}">
                      <a16:creationId xmlns:a16="http://schemas.microsoft.com/office/drawing/2014/main" id="{7DB1CCD4-D79C-AA7B-7663-2BBED7328CC0}"/>
                    </a:ext>
                  </a:extLst>
                </p:cNvPr>
                <p:cNvSpPr txBox="1">
                  <a:spLocks/>
                </p:cNvSpPr>
                <p:nvPr/>
              </p:nvSpPr>
              <p:spPr>
                <a:xfrm>
                  <a:off x="8629605" y="3002328"/>
                  <a:ext cx="774453" cy="231361"/>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Control Store 155</a:t>
                  </a:r>
                </a:p>
              </p:txBody>
            </p:sp>
            <p:sp>
              <p:nvSpPr>
                <p:cNvPr id="47" name="Rectangle 46">
                  <a:extLst>
                    <a:ext uri="{FF2B5EF4-FFF2-40B4-BE49-F238E27FC236}">
                      <a16:creationId xmlns:a16="http://schemas.microsoft.com/office/drawing/2014/main" id="{2377D8A7-CAFA-4120-9067-17B5B52B58C4}"/>
                    </a:ext>
                  </a:extLst>
                </p:cNvPr>
                <p:cNvSpPr/>
                <p:nvPr/>
              </p:nvSpPr>
              <p:spPr>
                <a:xfrm>
                  <a:off x="9385687" y="3048013"/>
                  <a:ext cx="100668" cy="100668"/>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48" name="Text Placeholder 3">
                  <a:extLst>
                    <a:ext uri="{FF2B5EF4-FFF2-40B4-BE49-F238E27FC236}">
                      <a16:creationId xmlns:a16="http://schemas.microsoft.com/office/drawing/2014/main" id="{3C73182C-73DD-171F-197A-AB2920D06E3E}"/>
                    </a:ext>
                  </a:extLst>
                </p:cNvPr>
                <p:cNvSpPr txBox="1">
                  <a:spLocks/>
                </p:cNvSpPr>
                <p:nvPr/>
              </p:nvSpPr>
              <p:spPr>
                <a:xfrm>
                  <a:off x="9516725" y="3002328"/>
                  <a:ext cx="643416" cy="231361"/>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Percentile</a:t>
                  </a:r>
                </a:p>
              </p:txBody>
            </p:sp>
          </p:grpSp>
        </p:grpSp>
        <p:sp>
          <p:nvSpPr>
            <p:cNvPr id="70" name="Oval 69">
              <a:extLst>
                <a:ext uri="{FF2B5EF4-FFF2-40B4-BE49-F238E27FC236}">
                  <a16:creationId xmlns:a16="http://schemas.microsoft.com/office/drawing/2014/main" id="{BA4128B1-F51D-4917-B196-159EF53E7E9F}"/>
                </a:ext>
              </a:extLst>
            </p:cNvPr>
            <p:cNvSpPr/>
            <p:nvPr/>
          </p:nvSpPr>
          <p:spPr>
            <a:xfrm>
              <a:off x="4741160" y="3197979"/>
              <a:ext cx="142880" cy="131313"/>
            </a:xfrm>
            <a:prstGeom prst="ellipse">
              <a:avLst/>
            </a:prstGeom>
            <a:solidFill>
              <a:srgbClr val="8D72BF">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pSp>
      <p:grpSp>
        <p:nvGrpSpPr>
          <p:cNvPr id="86" name="Group 85">
            <a:extLst>
              <a:ext uri="{FF2B5EF4-FFF2-40B4-BE49-F238E27FC236}">
                <a16:creationId xmlns:a16="http://schemas.microsoft.com/office/drawing/2014/main" id="{53E16943-1CE5-A973-99F7-DD6246F1DA73}"/>
              </a:ext>
            </a:extLst>
          </p:cNvPr>
          <p:cNvGrpSpPr/>
          <p:nvPr/>
        </p:nvGrpSpPr>
        <p:grpSpPr>
          <a:xfrm>
            <a:off x="863923" y="4820594"/>
            <a:ext cx="5503764" cy="1827780"/>
            <a:chOff x="908893" y="4820594"/>
            <a:chExt cx="5503764" cy="1827780"/>
          </a:xfrm>
        </p:grpSpPr>
        <p:sp>
          <p:nvSpPr>
            <p:cNvPr id="59" name="Rectangle 58">
              <a:extLst>
                <a:ext uri="{FF2B5EF4-FFF2-40B4-BE49-F238E27FC236}">
                  <a16:creationId xmlns:a16="http://schemas.microsoft.com/office/drawing/2014/main" id="{1EFFB0F4-A073-B290-C03D-E6A66BD48BFA}"/>
                </a:ext>
              </a:extLst>
            </p:cNvPr>
            <p:cNvSpPr/>
            <p:nvPr/>
          </p:nvSpPr>
          <p:spPr>
            <a:xfrm>
              <a:off x="1600209" y="5417818"/>
              <a:ext cx="4521698" cy="478800"/>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cxnSp>
          <p:nvCxnSpPr>
            <p:cNvPr id="56" name="Straight Connector 55">
              <a:extLst>
                <a:ext uri="{FF2B5EF4-FFF2-40B4-BE49-F238E27FC236}">
                  <a16:creationId xmlns:a16="http://schemas.microsoft.com/office/drawing/2014/main" id="{7457BC52-87EA-CD08-F9C3-4587C2D095AB}"/>
                </a:ext>
              </a:extLst>
            </p:cNvPr>
            <p:cNvCxnSpPr>
              <a:cxnSpLocks/>
            </p:cNvCxnSpPr>
            <p:nvPr/>
          </p:nvCxnSpPr>
          <p:spPr>
            <a:xfrm>
              <a:off x="4462365" y="5075076"/>
              <a:ext cx="0" cy="1369133"/>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54A692B-AB68-E4DE-DAAB-D6D660124349}"/>
                </a:ext>
              </a:extLst>
            </p:cNvPr>
            <p:cNvCxnSpPr>
              <a:cxnSpLocks/>
            </p:cNvCxnSpPr>
            <p:nvPr/>
          </p:nvCxnSpPr>
          <p:spPr>
            <a:xfrm>
              <a:off x="5277533" y="5075076"/>
              <a:ext cx="0" cy="1368509"/>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58" name="Text Placeholder 3">
              <a:extLst>
                <a:ext uri="{FF2B5EF4-FFF2-40B4-BE49-F238E27FC236}">
                  <a16:creationId xmlns:a16="http://schemas.microsoft.com/office/drawing/2014/main" id="{DBD4CC7E-D7C3-C46A-F2B8-02B0023A6066}"/>
                </a:ext>
              </a:extLst>
            </p:cNvPr>
            <p:cNvSpPr txBox="1">
              <a:spLocks/>
            </p:cNvSpPr>
            <p:nvPr/>
          </p:nvSpPr>
          <p:spPr>
            <a:xfrm>
              <a:off x="4613654" y="6267098"/>
              <a:ext cx="564718"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600" dirty="0">
                  <a:cs typeface="Roboto" panose="02000000000000000000" pitchFamily="2" charset="0"/>
                </a:rPr>
                <a:t>Trial period</a:t>
              </a:r>
            </a:p>
          </p:txBody>
        </p:sp>
        <p:grpSp>
          <p:nvGrpSpPr>
            <p:cNvPr id="81" name="Group 80">
              <a:extLst>
                <a:ext uri="{FF2B5EF4-FFF2-40B4-BE49-F238E27FC236}">
                  <a16:creationId xmlns:a16="http://schemas.microsoft.com/office/drawing/2014/main" id="{4DB0500C-EC5A-D2E9-16EF-7A331F7BF594}"/>
                </a:ext>
              </a:extLst>
            </p:cNvPr>
            <p:cNvGrpSpPr/>
            <p:nvPr/>
          </p:nvGrpSpPr>
          <p:grpSpPr>
            <a:xfrm>
              <a:off x="908893" y="4820594"/>
              <a:ext cx="5503764" cy="1827780"/>
              <a:chOff x="908893" y="4895544"/>
              <a:chExt cx="5503764" cy="1827780"/>
            </a:xfrm>
          </p:grpSpPr>
          <p:grpSp>
            <p:nvGrpSpPr>
              <p:cNvPr id="66" name="Group 65">
                <a:extLst>
                  <a:ext uri="{FF2B5EF4-FFF2-40B4-BE49-F238E27FC236}">
                    <a16:creationId xmlns:a16="http://schemas.microsoft.com/office/drawing/2014/main" id="{9441D855-C5D3-C7F1-AF4F-3F7B9B3D73DA}"/>
                  </a:ext>
                </a:extLst>
              </p:cNvPr>
              <p:cNvGrpSpPr/>
              <p:nvPr/>
            </p:nvGrpSpPr>
            <p:grpSpPr>
              <a:xfrm>
                <a:off x="908893" y="4895544"/>
                <a:ext cx="5503764" cy="1827780"/>
                <a:chOff x="908893" y="4895544"/>
                <a:chExt cx="5503764" cy="1827780"/>
              </a:xfrm>
            </p:grpSpPr>
            <p:graphicFrame>
              <p:nvGraphicFramePr>
                <p:cNvPr id="50" name="Chart 49">
                  <a:extLst>
                    <a:ext uri="{FF2B5EF4-FFF2-40B4-BE49-F238E27FC236}">
                      <a16:creationId xmlns:a16="http://schemas.microsoft.com/office/drawing/2014/main" id="{9AC4FC72-C65A-ED44-909E-C58CC1C34881}"/>
                    </a:ext>
                  </a:extLst>
                </p:cNvPr>
                <p:cNvGraphicFramePr>
                  <a:graphicFrameLocks/>
                </p:cNvGraphicFramePr>
                <p:nvPr>
                  <p:extLst>
                    <p:ext uri="{D42A27DB-BD31-4B8C-83A1-F6EECF244321}">
                      <p14:modId xmlns:p14="http://schemas.microsoft.com/office/powerpoint/2010/main" val="3630676059"/>
                    </p:ext>
                  </p:extLst>
                </p:nvPr>
              </p:nvGraphicFramePr>
              <p:xfrm>
                <a:off x="908893" y="4956352"/>
                <a:ext cx="5503764" cy="1766972"/>
              </p:xfrm>
              <a:graphic>
                <a:graphicData uri="http://schemas.openxmlformats.org/drawingml/2006/chart">
                  <c:chart xmlns:c="http://schemas.openxmlformats.org/drawingml/2006/chart" xmlns:r="http://schemas.openxmlformats.org/officeDocument/2006/relationships" r:id="rId5"/>
                </a:graphicData>
              </a:graphic>
            </p:graphicFrame>
            <p:cxnSp>
              <p:nvCxnSpPr>
                <p:cNvPr id="60" name="Straight Connector 59">
                  <a:extLst>
                    <a:ext uri="{FF2B5EF4-FFF2-40B4-BE49-F238E27FC236}">
                      <a16:creationId xmlns:a16="http://schemas.microsoft.com/office/drawing/2014/main" id="{1598C38F-572B-E749-BF21-B1F6A5E66233}"/>
                    </a:ext>
                  </a:extLst>
                </p:cNvPr>
                <p:cNvCxnSpPr>
                  <a:cxnSpLocks/>
                </p:cNvCxnSpPr>
                <p:nvPr/>
              </p:nvCxnSpPr>
              <p:spPr>
                <a:xfrm>
                  <a:off x="2440279" y="4983125"/>
                  <a:ext cx="194986" cy="0"/>
                </a:xfrm>
                <a:prstGeom prst="line">
                  <a:avLst/>
                </a:prstGeom>
                <a:ln w="19050">
                  <a:solidFill>
                    <a:srgbClr val="EF9B47"/>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1" name="Text Placeholder 3">
                  <a:extLst>
                    <a:ext uri="{FF2B5EF4-FFF2-40B4-BE49-F238E27FC236}">
                      <a16:creationId xmlns:a16="http://schemas.microsoft.com/office/drawing/2014/main" id="{4F02D4C3-AF6B-287F-2A4E-534D9C6BDF5A}"/>
                    </a:ext>
                  </a:extLst>
                </p:cNvPr>
                <p:cNvSpPr txBox="1">
                  <a:spLocks/>
                </p:cNvSpPr>
                <p:nvPr/>
              </p:nvSpPr>
              <p:spPr>
                <a:xfrm>
                  <a:off x="2664420" y="4895544"/>
                  <a:ext cx="564718"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Trial Store 88</a:t>
                  </a:r>
                </a:p>
              </p:txBody>
            </p:sp>
            <p:cxnSp>
              <p:nvCxnSpPr>
                <p:cNvPr id="62" name="Straight Connector 61">
                  <a:extLst>
                    <a:ext uri="{FF2B5EF4-FFF2-40B4-BE49-F238E27FC236}">
                      <a16:creationId xmlns:a16="http://schemas.microsoft.com/office/drawing/2014/main" id="{286BB76E-7B0C-2138-D646-867015524BD8}"/>
                    </a:ext>
                  </a:extLst>
                </p:cNvPr>
                <p:cNvCxnSpPr>
                  <a:cxnSpLocks/>
                </p:cNvCxnSpPr>
                <p:nvPr/>
              </p:nvCxnSpPr>
              <p:spPr>
                <a:xfrm>
                  <a:off x="3258040" y="4983125"/>
                  <a:ext cx="194986" cy="0"/>
                </a:xfrm>
                <a:prstGeom prst="line">
                  <a:avLst/>
                </a:prstGeom>
                <a:ln w="19050">
                  <a:solidFill>
                    <a:schemeClr val="tx2"/>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97D42AD4-050B-808B-83DF-D483F4024C5E}"/>
                    </a:ext>
                  </a:extLst>
                </p:cNvPr>
                <p:cNvSpPr txBox="1">
                  <a:spLocks/>
                </p:cNvSpPr>
                <p:nvPr/>
              </p:nvSpPr>
              <p:spPr>
                <a:xfrm>
                  <a:off x="3482180" y="4895544"/>
                  <a:ext cx="706396"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Control Store 237</a:t>
                  </a:r>
                </a:p>
              </p:txBody>
            </p:sp>
            <p:sp>
              <p:nvSpPr>
                <p:cNvPr id="64" name="Rectangle 63">
                  <a:extLst>
                    <a:ext uri="{FF2B5EF4-FFF2-40B4-BE49-F238E27FC236}">
                      <a16:creationId xmlns:a16="http://schemas.microsoft.com/office/drawing/2014/main" id="{65FA2899-CFEF-E3FF-317F-A97FEA4232E1}"/>
                    </a:ext>
                  </a:extLst>
                </p:cNvPr>
                <p:cNvSpPr/>
                <p:nvPr/>
              </p:nvSpPr>
              <p:spPr>
                <a:xfrm>
                  <a:off x="4171819" y="4937214"/>
                  <a:ext cx="91821" cy="91821"/>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65" name="Text Placeholder 3">
                  <a:extLst>
                    <a:ext uri="{FF2B5EF4-FFF2-40B4-BE49-F238E27FC236}">
                      <a16:creationId xmlns:a16="http://schemas.microsoft.com/office/drawing/2014/main" id="{FEDD6052-63E7-AE17-80AC-1ED53060C0D6}"/>
                    </a:ext>
                  </a:extLst>
                </p:cNvPr>
                <p:cNvSpPr txBox="1">
                  <a:spLocks/>
                </p:cNvSpPr>
                <p:nvPr/>
              </p:nvSpPr>
              <p:spPr>
                <a:xfrm>
                  <a:off x="4291342" y="4895544"/>
                  <a:ext cx="586874"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Percentile</a:t>
                  </a:r>
                </a:p>
              </p:txBody>
            </p:sp>
          </p:grpSp>
          <p:sp>
            <p:nvSpPr>
              <p:cNvPr id="71" name="Oval 70">
                <a:extLst>
                  <a:ext uri="{FF2B5EF4-FFF2-40B4-BE49-F238E27FC236}">
                    <a16:creationId xmlns:a16="http://schemas.microsoft.com/office/drawing/2014/main" id="{BB7DA805-F5A0-DA9B-A1A3-68FDFF3B22F3}"/>
                  </a:ext>
                </a:extLst>
              </p:cNvPr>
              <p:cNvSpPr/>
              <p:nvPr/>
            </p:nvSpPr>
            <p:spPr>
              <a:xfrm>
                <a:off x="4809421" y="5248743"/>
                <a:ext cx="142880" cy="131313"/>
              </a:xfrm>
              <a:prstGeom prst="ellipse">
                <a:avLst/>
              </a:prstGeom>
              <a:solidFill>
                <a:srgbClr val="EF9B47">
                  <a:alpha val="3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pSp>
      </p:grpSp>
      <p:sp>
        <p:nvSpPr>
          <p:cNvPr id="72" name="Rectangle 71">
            <a:extLst>
              <a:ext uri="{FF2B5EF4-FFF2-40B4-BE49-F238E27FC236}">
                <a16:creationId xmlns:a16="http://schemas.microsoft.com/office/drawing/2014/main" id="{0E2B306E-031F-7AC6-10EB-C31D9429A9B4}"/>
              </a:ext>
            </a:extLst>
          </p:cNvPr>
          <p:cNvSpPr/>
          <p:nvPr/>
        </p:nvSpPr>
        <p:spPr>
          <a:xfrm>
            <a:off x="6981199" y="1277771"/>
            <a:ext cx="4413991" cy="11231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4000" algn="ctr">
              <a:spcAft>
                <a:spcPts val="600"/>
              </a:spcAft>
            </a:pPr>
            <a:r>
              <a:rPr lang="en-US" sz="13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Trial store 77’s total sales throughout the trial period was higher than the control stores, however the difference was not significant.</a:t>
            </a:r>
          </a:p>
        </p:txBody>
      </p:sp>
      <p:sp>
        <p:nvSpPr>
          <p:cNvPr id="74" name="TextBox 73">
            <a:extLst>
              <a:ext uri="{FF2B5EF4-FFF2-40B4-BE49-F238E27FC236}">
                <a16:creationId xmlns:a16="http://schemas.microsoft.com/office/drawing/2014/main" id="{0D26CEC9-917B-157E-DB3E-FA8D858A9E35}"/>
              </a:ext>
            </a:extLst>
          </p:cNvPr>
          <p:cNvSpPr txBox="1"/>
          <p:nvPr/>
        </p:nvSpPr>
        <p:spPr>
          <a:xfrm>
            <a:off x="8334531" y="1813810"/>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sp>
        <p:nvSpPr>
          <p:cNvPr id="75" name="Rectangle 74">
            <a:extLst>
              <a:ext uri="{FF2B5EF4-FFF2-40B4-BE49-F238E27FC236}">
                <a16:creationId xmlns:a16="http://schemas.microsoft.com/office/drawing/2014/main" id="{FB98236B-E2F3-6F77-9CC9-5C7ECE85A187}"/>
              </a:ext>
            </a:extLst>
          </p:cNvPr>
          <p:cNvSpPr/>
          <p:nvPr/>
        </p:nvSpPr>
        <p:spPr>
          <a:xfrm>
            <a:off x="6981199" y="5173793"/>
            <a:ext cx="4413991" cy="11231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4000" algn="ctr"/>
            <a:r>
              <a:rPr lang="en-US" sz="13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Trial store 88’s total sales was significantly higher than the control store in March and April, however for the whole period, the difference was not significant.</a:t>
            </a:r>
          </a:p>
        </p:txBody>
      </p:sp>
      <p:sp>
        <p:nvSpPr>
          <p:cNvPr id="76" name="Rectangle 75">
            <a:extLst>
              <a:ext uri="{FF2B5EF4-FFF2-40B4-BE49-F238E27FC236}">
                <a16:creationId xmlns:a16="http://schemas.microsoft.com/office/drawing/2014/main" id="{DC18377E-F048-6F96-DF3C-8E4C2F1280AB}"/>
              </a:ext>
            </a:extLst>
          </p:cNvPr>
          <p:cNvSpPr/>
          <p:nvPr/>
        </p:nvSpPr>
        <p:spPr>
          <a:xfrm>
            <a:off x="1453780" y="3198496"/>
            <a:ext cx="4413991" cy="11231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4000" algn="ctr">
              <a:spcAft>
                <a:spcPts val="600"/>
              </a:spcAft>
            </a:pPr>
            <a:r>
              <a:rPr lang="en-US" sz="1300" dirty="0">
                <a:solidFill>
                  <a:schemeClr val="accent2">
                    <a:lumMod val="75000"/>
                  </a:schemeClr>
                </a:solidFill>
                <a:latin typeface="Roboto" panose="02000000000000000000" pitchFamily="2" charset="0"/>
                <a:ea typeface="Roboto" panose="02000000000000000000" pitchFamily="2" charset="0"/>
                <a:cs typeface="Roboto" panose="02000000000000000000" pitchFamily="2" charset="0"/>
              </a:rPr>
              <a:t>Trial store 86’s total sales in March was the only month that had significant higher sales than the control store.</a:t>
            </a:r>
          </a:p>
        </p:txBody>
      </p:sp>
      <p:cxnSp>
        <p:nvCxnSpPr>
          <p:cNvPr id="83" name="Straight Arrow Connector 82">
            <a:extLst>
              <a:ext uri="{FF2B5EF4-FFF2-40B4-BE49-F238E27FC236}">
                <a16:creationId xmlns:a16="http://schemas.microsoft.com/office/drawing/2014/main" id="{19C10546-7FFB-DED7-25B4-0EEC9A27337B}"/>
              </a:ext>
            </a:extLst>
          </p:cNvPr>
          <p:cNvCxnSpPr>
            <a:cxnSpLocks/>
          </p:cNvCxnSpPr>
          <p:nvPr/>
        </p:nvCxnSpPr>
        <p:spPr>
          <a:xfrm>
            <a:off x="6208759" y="1877347"/>
            <a:ext cx="756000" cy="0"/>
          </a:xfrm>
          <a:prstGeom prst="straightConnector1">
            <a:avLst/>
          </a:prstGeom>
          <a:ln w="6350">
            <a:solidFill>
              <a:schemeClr val="accent2">
                <a:lumMod val="60000"/>
                <a:lumOff val="40000"/>
              </a:schemeClr>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1DD38EF-22A4-07D3-B5CF-A796A9D30F81}"/>
              </a:ext>
            </a:extLst>
          </p:cNvPr>
          <p:cNvCxnSpPr>
            <a:cxnSpLocks/>
          </p:cNvCxnSpPr>
          <p:nvPr/>
        </p:nvCxnSpPr>
        <p:spPr>
          <a:xfrm>
            <a:off x="6279229" y="5762298"/>
            <a:ext cx="684000" cy="0"/>
          </a:xfrm>
          <a:prstGeom prst="straightConnector1">
            <a:avLst/>
          </a:prstGeom>
          <a:ln w="6350">
            <a:solidFill>
              <a:schemeClr val="accent2">
                <a:lumMod val="60000"/>
                <a:lumOff val="40000"/>
              </a:schemeClr>
            </a:solidFill>
            <a:prstDash val="solid"/>
            <a:tailEnd type="ova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D7C90AD-1798-EC44-70B7-8F57A3CBA1E5}"/>
              </a:ext>
            </a:extLst>
          </p:cNvPr>
          <p:cNvCxnSpPr>
            <a:cxnSpLocks/>
          </p:cNvCxnSpPr>
          <p:nvPr/>
        </p:nvCxnSpPr>
        <p:spPr>
          <a:xfrm flipH="1">
            <a:off x="5873861" y="3822391"/>
            <a:ext cx="612000" cy="0"/>
          </a:xfrm>
          <a:prstGeom prst="straightConnector1">
            <a:avLst/>
          </a:prstGeom>
          <a:ln w="6350">
            <a:solidFill>
              <a:schemeClr val="accent2">
                <a:lumMod val="60000"/>
                <a:lumOff val="40000"/>
              </a:schemeClr>
            </a:solidFill>
            <a:prstDash val="soli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540324" cy="824400"/>
          </a:xfrm>
        </p:spPr>
        <p:txBody>
          <a:bodyPr/>
          <a:lstStyle/>
          <a:p>
            <a:r>
              <a:rPr lang="en-US" b="0" i="0" u="none" strike="noStrike" dirty="0">
                <a:solidFill>
                  <a:srgbClr val="000000"/>
                </a:solidFill>
                <a:effectLst/>
                <a:cs typeface="Roboto" panose="02000000000000000000" pitchFamily="2" charset="0"/>
              </a:rPr>
              <a:t>The surge in sales in March is likely due to a one-off increase in the number of customers</a:t>
            </a:r>
            <a:endParaRPr lang="en-AU" dirty="0">
              <a:cs typeface="Roboto" panose="02000000000000000000" pitchFamily="2" charset="0"/>
            </a:endParaRPr>
          </a:p>
        </p:txBody>
      </p:sp>
      <p:sp>
        <p:nvSpPr>
          <p:cNvPr id="3" name="Text Placeholder 3">
            <a:extLst>
              <a:ext uri="{FF2B5EF4-FFF2-40B4-BE49-F238E27FC236}">
                <a16:creationId xmlns:a16="http://schemas.microsoft.com/office/drawing/2014/main" id="{7B1819D8-ABC5-367D-FAA4-BDE234516CFC}"/>
              </a:ext>
            </a:extLst>
          </p:cNvPr>
          <p:cNvSpPr txBox="1">
            <a:spLocks/>
          </p:cNvSpPr>
          <p:nvPr/>
        </p:nvSpPr>
        <p:spPr>
          <a:xfrm>
            <a:off x="1196973" y="158907"/>
            <a:ext cx="6178187"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cs typeface="Roboto" panose="02000000000000000000" pitchFamily="2" charset="0"/>
              </a:rPr>
              <a:t>Quantity sold and number of customers in trial stores in March</a:t>
            </a:r>
          </a:p>
        </p:txBody>
      </p:sp>
      <p:sp>
        <p:nvSpPr>
          <p:cNvPr id="7" name="Text Placeholder 3">
            <a:extLst>
              <a:ext uri="{FF2B5EF4-FFF2-40B4-BE49-F238E27FC236}">
                <a16:creationId xmlns:a16="http://schemas.microsoft.com/office/drawing/2014/main" id="{B9393634-66E4-2AF0-4592-102F67FEC892}"/>
              </a:ext>
            </a:extLst>
          </p:cNvPr>
          <p:cNvSpPr txBox="1">
            <a:spLocks/>
          </p:cNvSpPr>
          <p:nvPr/>
        </p:nvSpPr>
        <p:spPr>
          <a:xfrm>
            <a:off x="2677145" y="1457936"/>
            <a:ext cx="2200614" cy="20020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400" dirty="0">
                <a:latin typeface="+mn-lt"/>
                <a:cs typeface="Roboto" panose="02000000000000000000" pitchFamily="2" charset="0"/>
              </a:rPr>
              <a:t>Trial Store 77</a:t>
            </a:r>
          </a:p>
        </p:txBody>
      </p:sp>
      <p:sp>
        <p:nvSpPr>
          <p:cNvPr id="33" name="Rectangle 32">
            <a:extLst>
              <a:ext uri="{FF2B5EF4-FFF2-40B4-BE49-F238E27FC236}">
                <a16:creationId xmlns:a16="http://schemas.microsoft.com/office/drawing/2014/main" id="{A65E9D6E-84E8-470C-1B34-4F2293352241}"/>
              </a:ext>
            </a:extLst>
          </p:cNvPr>
          <p:cNvSpPr/>
          <p:nvPr/>
        </p:nvSpPr>
        <p:spPr>
          <a:xfrm>
            <a:off x="1614488" y="1759832"/>
            <a:ext cx="371475" cy="1497722"/>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pSp>
        <p:nvGrpSpPr>
          <p:cNvPr id="12" name="Group 11">
            <a:extLst>
              <a:ext uri="{FF2B5EF4-FFF2-40B4-BE49-F238E27FC236}">
                <a16:creationId xmlns:a16="http://schemas.microsoft.com/office/drawing/2014/main" id="{B6080895-DCD8-728F-4BCF-B0D203BAB875}"/>
              </a:ext>
            </a:extLst>
          </p:cNvPr>
          <p:cNvGrpSpPr/>
          <p:nvPr/>
        </p:nvGrpSpPr>
        <p:grpSpPr>
          <a:xfrm>
            <a:off x="2903304" y="1658145"/>
            <a:ext cx="1748297" cy="211029"/>
            <a:chOff x="3015166" y="1572417"/>
            <a:chExt cx="1748297" cy="211029"/>
          </a:xfrm>
        </p:grpSpPr>
        <p:cxnSp>
          <p:nvCxnSpPr>
            <p:cNvPr id="8" name="Straight Connector 7">
              <a:extLst>
                <a:ext uri="{FF2B5EF4-FFF2-40B4-BE49-F238E27FC236}">
                  <a16:creationId xmlns:a16="http://schemas.microsoft.com/office/drawing/2014/main" id="{A52590E5-8778-729C-3652-D3E2EB503E5E}"/>
                </a:ext>
              </a:extLst>
            </p:cNvPr>
            <p:cNvCxnSpPr>
              <a:cxnSpLocks/>
            </p:cNvCxnSpPr>
            <p:nvPr/>
          </p:nvCxnSpPr>
          <p:spPr>
            <a:xfrm>
              <a:off x="3015166" y="1659998"/>
              <a:ext cx="194986" cy="0"/>
            </a:xfrm>
            <a:prstGeom prst="line">
              <a:avLst/>
            </a:prstGeom>
            <a:ln w="19050">
              <a:solidFill>
                <a:srgbClr val="736D67"/>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9" name="Text Placeholder 3">
              <a:extLst>
                <a:ext uri="{FF2B5EF4-FFF2-40B4-BE49-F238E27FC236}">
                  <a16:creationId xmlns:a16="http://schemas.microsoft.com/office/drawing/2014/main" id="{4A040E10-363F-AC3A-A4C0-081701D1FD4A}"/>
                </a:ext>
              </a:extLst>
            </p:cNvPr>
            <p:cNvSpPr txBox="1">
              <a:spLocks/>
            </p:cNvSpPr>
            <p:nvPr/>
          </p:nvSpPr>
          <p:spPr>
            <a:xfrm>
              <a:off x="3239307" y="1572417"/>
              <a:ext cx="564718"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No Customer</a:t>
              </a:r>
            </a:p>
          </p:txBody>
        </p:sp>
        <p:cxnSp>
          <p:nvCxnSpPr>
            <p:cNvPr id="10" name="Straight Connector 9">
              <a:extLst>
                <a:ext uri="{FF2B5EF4-FFF2-40B4-BE49-F238E27FC236}">
                  <a16:creationId xmlns:a16="http://schemas.microsoft.com/office/drawing/2014/main" id="{3C1BFED7-D0CE-7740-2B53-6D395CFA7BA9}"/>
                </a:ext>
              </a:extLst>
            </p:cNvPr>
            <p:cNvCxnSpPr>
              <a:cxnSpLocks/>
            </p:cNvCxnSpPr>
            <p:nvPr/>
          </p:nvCxnSpPr>
          <p:spPr>
            <a:xfrm>
              <a:off x="3832927" y="1659998"/>
              <a:ext cx="194986" cy="0"/>
            </a:xfrm>
            <a:prstGeom prst="line">
              <a:avLst/>
            </a:prstGeom>
            <a:ln w="19050">
              <a:solidFill>
                <a:srgbClr val="C96377"/>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11" name="Text Placeholder 3">
              <a:extLst>
                <a:ext uri="{FF2B5EF4-FFF2-40B4-BE49-F238E27FC236}">
                  <a16:creationId xmlns:a16="http://schemas.microsoft.com/office/drawing/2014/main" id="{96637AFF-681F-E596-3682-280EFA4460EE}"/>
                </a:ext>
              </a:extLst>
            </p:cNvPr>
            <p:cNvSpPr txBox="1">
              <a:spLocks/>
            </p:cNvSpPr>
            <p:nvPr/>
          </p:nvSpPr>
          <p:spPr>
            <a:xfrm>
              <a:off x="4057067" y="1572417"/>
              <a:ext cx="706396"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Quantity sold</a:t>
              </a:r>
            </a:p>
          </p:txBody>
        </p:sp>
      </p:grpSp>
      <p:sp>
        <p:nvSpPr>
          <p:cNvPr id="13" name="TextBox 12">
            <a:extLst>
              <a:ext uri="{FF2B5EF4-FFF2-40B4-BE49-F238E27FC236}">
                <a16:creationId xmlns:a16="http://schemas.microsoft.com/office/drawing/2014/main" id="{34EE62BF-E248-7051-264D-763ACA3CFB8C}"/>
              </a:ext>
            </a:extLst>
          </p:cNvPr>
          <p:cNvSpPr txBox="1"/>
          <p:nvPr/>
        </p:nvSpPr>
        <p:spPr>
          <a:xfrm>
            <a:off x="4543425" y="4029075"/>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sp>
        <p:nvSpPr>
          <p:cNvPr id="35" name="Rectangle 34">
            <a:extLst>
              <a:ext uri="{FF2B5EF4-FFF2-40B4-BE49-F238E27FC236}">
                <a16:creationId xmlns:a16="http://schemas.microsoft.com/office/drawing/2014/main" id="{780CDA93-8C94-DE50-A078-72E7469B3C30}"/>
              </a:ext>
            </a:extLst>
          </p:cNvPr>
          <p:cNvSpPr/>
          <p:nvPr/>
        </p:nvSpPr>
        <p:spPr>
          <a:xfrm>
            <a:off x="11384167" y="1717152"/>
            <a:ext cx="371475" cy="1497722"/>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aphicFrame>
        <p:nvGraphicFramePr>
          <p:cNvPr id="15" name="Chart 14">
            <a:extLst>
              <a:ext uri="{FF2B5EF4-FFF2-40B4-BE49-F238E27FC236}">
                <a16:creationId xmlns:a16="http://schemas.microsoft.com/office/drawing/2014/main" id="{C595AD6E-5774-314C-B729-F893ABC768DA}"/>
              </a:ext>
            </a:extLst>
          </p:cNvPr>
          <p:cNvGraphicFramePr>
            <a:graphicFrameLocks/>
          </p:cNvGraphicFramePr>
          <p:nvPr>
            <p:extLst>
              <p:ext uri="{D42A27DB-BD31-4B8C-83A1-F6EECF244321}">
                <p14:modId xmlns:p14="http://schemas.microsoft.com/office/powerpoint/2010/main" val="4037118404"/>
              </p:ext>
            </p:extLst>
          </p:nvPr>
        </p:nvGraphicFramePr>
        <p:xfrm>
          <a:off x="1096957" y="1688576"/>
          <a:ext cx="5360990" cy="1856765"/>
        </p:xfrm>
        <a:graphic>
          <a:graphicData uri="http://schemas.openxmlformats.org/drawingml/2006/chart">
            <c:chart xmlns:c="http://schemas.openxmlformats.org/drawingml/2006/chart" xmlns:r="http://schemas.openxmlformats.org/officeDocument/2006/relationships" r:id="rId2"/>
          </a:graphicData>
        </a:graphic>
      </p:graphicFrame>
      <p:sp>
        <p:nvSpPr>
          <p:cNvPr id="34" name="Rectangle 33">
            <a:extLst>
              <a:ext uri="{FF2B5EF4-FFF2-40B4-BE49-F238E27FC236}">
                <a16:creationId xmlns:a16="http://schemas.microsoft.com/office/drawing/2014/main" id="{FE9127C3-6073-63FD-8A34-2738B82B9068}"/>
              </a:ext>
            </a:extLst>
          </p:cNvPr>
          <p:cNvSpPr/>
          <p:nvPr/>
        </p:nvSpPr>
        <p:spPr>
          <a:xfrm>
            <a:off x="5638681" y="4533053"/>
            <a:ext cx="371475" cy="1497722"/>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aphicFrame>
        <p:nvGraphicFramePr>
          <p:cNvPr id="17" name="Chart 16">
            <a:extLst>
              <a:ext uri="{FF2B5EF4-FFF2-40B4-BE49-F238E27FC236}">
                <a16:creationId xmlns:a16="http://schemas.microsoft.com/office/drawing/2014/main" id="{1C89D2EF-D3D9-DC4A-AD9A-CC3DAB07187F}"/>
              </a:ext>
            </a:extLst>
          </p:cNvPr>
          <p:cNvGraphicFramePr>
            <a:graphicFrameLocks/>
          </p:cNvGraphicFramePr>
          <p:nvPr>
            <p:extLst>
              <p:ext uri="{D42A27DB-BD31-4B8C-83A1-F6EECF244321}">
                <p14:modId xmlns:p14="http://schemas.microsoft.com/office/powerpoint/2010/main" val="3768983724"/>
              </p:ext>
            </p:extLst>
          </p:nvPr>
        </p:nvGraphicFramePr>
        <p:xfrm>
          <a:off x="6601153" y="1657963"/>
          <a:ext cx="5325775" cy="1856765"/>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 Placeholder 3">
            <a:extLst>
              <a:ext uri="{FF2B5EF4-FFF2-40B4-BE49-F238E27FC236}">
                <a16:creationId xmlns:a16="http://schemas.microsoft.com/office/drawing/2014/main" id="{D5369FEF-ECD3-9126-1D0C-5C38EA541F6B}"/>
              </a:ext>
            </a:extLst>
          </p:cNvPr>
          <p:cNvSpPr txBox="1">
            <a:spLocks/>
          </p:cNvSpPr>
          <p:nvPr/>
        </p:nvSpPr>
        <p:spPr>
          <a:xfrm>
            <a:off x="8163733" y="1457754"/>
            <a:ext cx="2200614" cy="20020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400" dirty="0">
                <a:latin typeface="+mn-lt"/>
                <a:cs typeface="Roboto" panose="02000000000000000000" pitchFamily="2" charset="0"/>
              </a:rPr>
              <a:t>Trial Store 86</a:t>
            </a:r>
          </a:p>
        </p:txBody>
      </p:sp>
      <p:grpSp>
        <p:nvGrpSpPr>
          <p:cNvPr id="19" name="Group 18">
            <a:extLst>
              <a:ext uri="{FF2B5EF4-FFF2-40B4-BE49-F238E27FC236}">
                <a16:creationId xmlns:a16="http://schemas.microsoft.com/office/drawing/2014/main" id="{DA1859EF-6978-DBDB-3B16-9220EAE9D255}"/>
              </a:ext>
            </a:extLst>
          </p:cNvPr>
          <p:cNvGrpSpPr/>
          <p:nvPr/>
        </p:nvGrpSpPr>
        <p:grpSpPr>
          <a:xfrm>
            <a:off x="8389892" y="1657963"/>
            <a:ext cx="1748297" cy="211029"/>
            <a:chOff x="3015166" y="1572417"/>
            <a:chExt cx="1748297" cy="211029"/>
          </a:xfrm>
        </p:grpSpPr>
        <p:cxnSp>
          <p:nvCxnSpPr>
            <p:cNvPr id="20" name="Straight Connector 19">
              <a:extLst>
                <a:ext uri="{FF2B5EF4-FFF2-40B4-BE49-F238E27FC236}">
                  <a16:creationId xmlns:a16="http://schemas.microsoft.com/office/drawing/2014/main" id="{D3FA5AAB-C7AB-0F22-2894-E9F93FF04542}"/>
                </a:ext>
              </a:extLst>
            </p:cNvPr>
            <p:cNvCxnSpPr>
              <a:cxnSpLocks/>
            </p:cNvCxnSpPr>
            <p:nvPr/>
          </p:nvCxnSpPr>
          <p:spPr>
            <a:xfrm>
              <a:off x="3015166" y="1659998"/>
              <a:ext cx="194986" cy="0"/>
            </a:xfrm>
            <a:prstGeom prst="line">
              <a:avLst/>
            </a:prstGeom>
            <a:ln w="19050">
              <a:solidFill>
                <a:srgbClr val="736D67"/>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1" name="Text Placeholder 3">
              <a:extLst>
                <a:ext uri="{FF2B5EF4-FFF2-40B4-BE49-F238E27FC236}">
                  <a16:creationId xmlns:a16="http://schemas.microsoft.com/office/drawing/2014/main" id="{B438DA6C-4C76-0AF7-4574-95AAB689849D}"/>
                </a:ext>
              </a:extLst>
            </p:cNvPr>
            <p:cNvSpPr txBox="1">
              <a:spLocks/>
            </p:cNvSpPr>
            <p:nvPr/>
          </p:nvSpPr>
          <p:spPr>
            <a:xfrm>
              <a:off x="3239307" y="1572417"/>
              <a:ext cx="564718"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No Customer</a:t>
              </a:r>
            </a:p>
          </p:txBody>
        </p:sp>
        <p:cxnSp>
          <p:nvCxnSpPr>
            <p:cNvPr id="22" name="Straight Connector 21">
              <a:extLst>
                <a:ext uri="{FF2B5EF4-FFF2-40B4-BE49-F238E27FC236}">
                  <a16:creationId xmlns:a16="http://schemas.microsoft.com/office/drawing/2014/main" id="{8FC7E1B5-B374-FE65-EE53-2EB49585C7E2}"/>
                </a:ext>
              </a:extLst>
            </p:cNvPr>
            <p:cNvCxnSpPr>
              <a:cxnSpLocks/>
            </p:cNvCxnSpPr>
            <p:nvPr/>
          </p:nvCxnSpPr>
          <p:spPr>
            <a:xfrm>
              <a:off x="3832927" y="1659998"/>
              <a:ext cx="194986" cy="0"/>
            </a:xfrm>
            <a:prstGeom prst="line">
              <a:avLst/>
            </a:prstGeom>
            <a:ln w="19050">
              <a:solidFill>
                <a:srgbClr val="8E72BF"/>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23" name="Text Placeholder 3">
              <a:extLst>
                <a:ext uri="{FF2B5EF4-FFF2-40B4-BE49-F238E27FC236}">
                  <a16:creationId xmlns:a16="http://schemas.microsoft.com/office/drawing/2014/main" id="{C2675B00-7106-F35B-503D-315FF4614122}"/>
                </a:ext>
              </a:extLst>
            </p:cNvPr>
            <p:cNvSpPr txBox="1">
              <a:spLocks/>
            </p:cNvSpPr>
            <p:nvPr/>
          </p:nvSpPr>
          <p:spPr>
            <a:xfrm>
              <a:off x="4057067" y="1572417"/>
              <a:ext cx="706396"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Quantity sold</a:t>
              </a:r>
            </a:p>
          </p:txBody>
        </p:sp>
      </p:grpSp>
      <p:graphicFrame>
        <p:nvGraphicFramePr>
          <p:cNvPr id="26" name="Chart 25">
            <a:extLst>
              <a:ext uri="{FF2B5EF4-FFF2-40B4-BE49-F238E27FC236}">
                <a16:creationId xmlns:a16="http://schemas.microsoft.com/office/drawing/2014/main" id="{B7EFF765-D966-BE44-8CCB-011644BDCF85}"/>
              </a:ext>
            </a:extLst>
          </p:cNvPr>
          <p:cNvGraphicFramePr>
            <a:graphicFrameLocks/>
          </p:cNvGraphicFramePr>
          <p:nvPr>
            <p:extLst>
              <p:ext uri="{D42A27DB-BD31-4B8C-83A1-F6EECF244321}">
                <p14:modId xmlns:p14="http://schemas.microsoft.com/office/powerpoint/2010/main" val="1175356715"/>
              </p:ext>
            </p:extLst>
          </p:nvPr>
        </p:nvGraphicFramePr>
        <p:xfrm>
          <a:off x="1138063" y="4471588"/>
          <a:ext cx="5360990" cy="1856765"/>
        </p:xfrm>
        <a:graphic>
          <a:graphicData uri="http://schemas.openxmlformats.org/drawingml/2006/chart">
            <c:chart xmlns:c="http://schemas.openxmlformats.org/drawingml/2006/chart" xmlns:r="http://schemas.openxmlformats.org/officeDocument/2006/relationships" r:id="rId4"/>
          </a:graphicData>
        </a:graphic>
      </p:graphicFrame>
      <p:sp>
        <p:nvSpPr>
          <p:cNvPr id="27" name="Text Placeholder 3">
            <a:extLst>
              <a:ext uri="{FF2B5EF4-FFF2-40B4-BE49-F238E27FC236}">
                <a16:creationId xmlns:a16="http://schemas.microsoft.com/office/drawing/2014/main" id="{318CBB29-8E2A-7F91-D4C3-B80323E0C67A}"/>
              </a:ext>
            </a:extLst>
          </p:cNvPr>
          <p:cNvSpPr txBox="1">
            <a:spLocks/>
          </p:cNvSpPr>
          <p:nvPr/>
        </p:nvSpPr>
        <p:spPr>
          <a:xfrm>
            <a:off x="2677145" y="4165864"/>
            <a:ext cx="2200614" cy="20020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AU" sz="1400" dirty="0">
                <a:latin typeface="+mn-lt"/>
                <a:cs typeface="Roboto" panose="02000000000000000000" pitchFamily="2" charset="0"/>
              </a:rPr>
              <a:t>Trial Store 88</a:t>
            </a:r>
          </a:p>
        </p:txBody>
      </p:sp>
      <p:grpSp>
        <p:nvGrpSpPr>
          <p:cNvPr id="28" name="Group 27">
            <a:extLst>
              <a:ext uri="{FF2B5EF4-FFF2-40B4-BE49-F238E27FC236}">
                <a16:creationId xmlns:a16="http://schemas.microsoft.com/office/drawing/2014/main" id="{BE738FE8-4114-9489-9B2E-6DCC042F28B4}"/>
              </a:ext>
            </a:extLst>
          </p:cNvPr>
          <p:cNvGrpSpPr/>
          <p:nvPr/>
        </p:nvGrpSpPr>
        <p:grpSpPr>
          <a:xfrm>
            <a:off x="2903304" y="4366073"/>
            <a:ext cx="1748297" cy="211029"/>
            <a:chOff x="3015166" y="1572417"/>
            <a:chExt cx="1748297" cy="211029"/>
          </a:xfrm>
        </p:grpSpPr>
        <p:cxnSp>
          <p:nvCxnSpPr>
            <p:cNvPr id="29" name="Straight Connector 28">
              <a:extLst>
                <a:ext uri="{FF2B5EF4-FFF2-40B4-BE49-F238E27FC236}">
                  <a16:creationId xmlns:a16="http://schemas.microsoft.com/office/drawing/2014/main" id="{4336DCCE-FF68-0BD5-E544-1070C4C77D59}"/>
                </a:ext>
              </a:extLst>
            </p:cNvPr>
            <p:cNvCxnSpPr>
              <a:cxnSpLocks/>
            </p:cNvCxnSpPr>
            <p:nvPr/>
          </p:nvCxnSpPr>
          <p:spPr>
            <a:xfrm>
              <a:off x="3015166" y="1659998"/>
              <a:ext cx="194986" cy="0"/>
            </a:xfrm>
            <a:prstGeom prst="line">
              <a:avLst/>
            </a:prstGeom>
            <a:ln w="19050">
              <a:solidFill>
                <a:srgbClr val="736D67"/>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0" name="Text Placeholder 3">
              <a:extLst>
                <a:ext uri="{FF2B5EF4-FFF2-40B4-BE49-F238E27FC236}">
                  <a16:creationId xmlns:a16="http://schemas.microsoft.com/office/drawing/2014/main" id="{EDC4D9A5-00C9-6CCD-F2DA-75AF83819E42}"/>
                </a:ext>
              </a:extLst>
            </p:cNvPr>
            <p:cNvSpPr txBox="1">
              <a:spLocks/>
            </p:cNvSpPr>
            <p:nvPr/>
          </p:nvSpPr>
          <p:spPr>
            <a:xfrm>
              <a:off x="3239307" y="1572417"/>
              <a:ext cx="564718"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No Customer</a:t>
              </a:r>
            </a:p>
          </p:txBody>
        </p:sp>
        <p:cxnSp>
          <p:nvCxnSpPr>
            <p:cNvPr id="31" name="Straight Connector 30">
              <a:extLst>
                <a:ext uri="{FF2B5EF4-FFF2-40B4-BE49-F238E27FC236}">
                  <a16:creationId xmlns:a16="http://schemas.microsoft.com/office/drawing/2014/main" id="{40090D14-EF81-12D1-0517-B83D6C1CCCB4}"/>
                </a:ext>
              </a:extLst>
            </p:cNvPr>
            <p:cNvCxnSpPr>
              <a:cxnSpLocks/>
            </p:cNvCxnSpPr>
            <p:nvPr/>
          </p:nvCxnSpPr>
          <p:spPr>
            <a:xfrm>
              <a:off x="3832927" y="1659998"/>
              <a:ext cx="194986" cy="0"/>
            </a:xfrm>
            <a:prstGeom prst="line">
              <a:avLst/>
            </a:prstGeom>
            <a:ln w="19050">
              <a:solidFill>
                <a:srgbClr val="EF9B47"/>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Text Placeholder 3">
              <a:extLst>
                <a:ext uri="{FF2B5EF4-FFF2-40B4-BE49-F238E27FC236}">
                  <a16:creationId xmlns:a16="http://schemas.microsoft.com/office/drawing/2014/main" id="{CC13E903-6E67-906A-7280-0FD4344B5555}"/>
                </a:ext>
              </a:extLst>
            </p:cNvPr>
            <p:cNvSpPr txBox="1">
              <a:spLocks/>
            </p:cNvSpPr>
            <p:nvPr/>
          </p:nvSpPr>
          <p:spPr>
            <a:xfrm>
              <a:off x="4057067" y="1572417"/>
              <a:ext cx="706396" cy="211029"/>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600" dirty="0">
                  <a:cs typeface="Roboto" panose="02000000000000000000" pitchFamily="2" charset="0"/>
                </a:rPr>
                <a:t>Quantity sold</a:t>
              </a:r>
            </a:p>
          </p:txBody>
        </p:sp>
      </p:grpSp>
      <p:sp>
        <p:nvSpPr>
          <p:cNvPr id="36" name="Text Placeholder 3">
            <a:extLst>
              <a:ext uri="{FF2B5EF4-FFF2-40B4-BE49-F238E27FC236}">
                <a16:creationId xmlns:a16="http://schemas.microsoft.com/office/drawing/2014/main" id="{AF351AFC-815B-1B3E-ADA6-CA9E79BF8697}"/>
              </a:ext>
            </a:extLst>
          </p:cNvPr>
          <p:cNvSpPr txBox="1">
            <a:spLocks/>
          </p:cNvSpPr>
          <p:nvPr/>
        </p:nvSpPr>
        <p:spPr>
          <a:xfrm>
            <a:off x="1237885" y="6188203"/>
            <a:ext cx="6178187"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700" dirty="0">
                <a:latin typeface="+mj-lt"/>
                <a:cs typeface="Roboto" panose="02000000000000000000" pitchFamily="2" charset="0"/>
              </a:rPr>
              <a:t>*No customer is equal to quantity sold for store 88</a:t>
            </a:r>
          </a:p>
        </p:txBody>
      </p:sp>
      <p:sp>
        <p:nvSpPr>
          <p:cNvPr id="37" name="Rectangle 36">
            <a:extLst>
              <a:ext uri="{FF2B5EF4-FFF2-40B4-BE49-F238E27FC236}">
                <a16:creationId xmlns:a16="http://schemas.microsoft.com/office/drawing/2014/main" id="{8EC6CA65-57E6-B3C3-87C9-FDB6931DAD70}"/>
              </a:ext>
            </a:extLst>
          </p:cNvPr>
          <p:cNvSpPr/>
          <p:nvPr/>
        </p:nvSpPr>
        <p:spPr>
          <a:xfrm>
            <a:off x="7224797" y="4367435"/>
            <a:ext cx="4413991" cy="16633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44000" algn="ctr">
              <a:lnSpc>
                <a:spcPct val="120000"/>
              </a:lnSpc>
              <a:spcAft>
                <a:spcPts val="600"/>
              </a:spcAft>
            </a:pPr>
            <a:r>
              <a:rPr lang="en-US" sz="1200" b="0" i="0" u="none" strike="noStrike" dirty="0">
                <a:solidFill>
                  <a:schemeClr val="accent2">
                    <a:lumMod val="50000"/>
                  </a:schemeClr>
                </a:solidFill>
                <a:effectLst/>
              </a:rPr>
              <a:t>The surge in sales in March across all three stores was due to an </a:t>
            </a:r>
            <a:r>
              <a:rPr lang="en-US" sz="1200" b="1" i="0" u="none" strike="noStrike" dirty="0">
                <a:solidFill>
                  <a:schemeClr val="accent2">
                    <a:lumMod val="50000"/>
                  </a:schemeClr>
                </a:solidFill>
                <a:effectLst/>
              </a:rPr>
              <a:t>increase in the number of customers </a:t>
            </a:r>
            <a:r>
              <a:rPr lang="en-US" sz="1200" b="0" i="0" u="none" strike="noStrike" dirty="0">
                <a:solidFill>
                  <a:schemeClr val="accent2">
                    <a:lumMod val="50000"/>
                  </a:schemeClr>
                </a:solidFill>
                <a:effectLst/>
              </a:rPr>
              <a:t>on a specific date, leading to higher quantities sold and increased revenue. However, sales did not sustain throughout the period, suggesting that this was likely a </a:t>
            </a:r>
            <a:r>
              <a:rPr lang="en-US" sz="1200" b="1" i="0" u="none" strike="noStrike" dirty="0">
                <a:solidFill>
                  <a:schemeClr val="accent2">
                    <a:lumMod val="50000"/>
                  </a:schemeClr>
                </a:solidFill>
                <a:effectLst/>
              </a:rPr>
              <a:t>one-time event</a:t>
            </a:r>
            <a:r>
              <a:rPr lang="en-US" sz="1200" b="0" i="0" u="none" strike="noStrike" dirty="0">
                <a:solidFill>
                  <a:schemeClr val="accent2">
                    <a:lumMod val="50000"/>
                  </a:schemeClr>
                </a:solidFill>
                <a:effectLst/>
              </a:rPr>
              <a:t>.</a:t>
            </a:r>
            <a:endParaRPr lang="en-US" sz="1200" dirty="0">
              <a:solidFill>
                <a:schemeClr val="accent2">
                  <a:lumMod val="50000"/>
                </a:schemeClr>
              </a:solidFill>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C09E8-1ECB-4006-D511-276F884CA2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02231E-3D40-72D5-5980-75D1467F8C74}"/>
              </a:ext>
            </a:extLst>
          </p:cNvPr>
          <p:cNvSpPr>
            <a:spLocks noGrp="1"/>
          </p:cNvSpPr>
          <p:nvPr>
            <p:ph type="body" sz="quarter" idx="10"/>
          </p:nvPr>
        </p:nvSpPr>
        <p:spPr/>
        <p:txBody>
          <a:bodyPr/>
          <a:lstStyle/>
          <a:p>
            <a:r>
              <a:rPr lang="en-AU" dirty="0"/>
              <a:t>Executive summary</a:t>
            </a:r>
          </a:p>
        </p:txBody>
      </p:sp>
      <p:sp>
        <p:nvSpPr>
          <p:cNvPr id="8" name="Oval 7">
            <a:extLst>
              <a:ext uri="{FF2B5EF4-FFF2-40B4-BE49-F238E27FC236}">
                <a16:creationId xmlns:a16="http://schemas.microsoft.com/office/drawing/2014/main" id="{8AC54967-3D45-0315-3300-731480195251}"/>
              </a:ext>
            </a:extLst>
          </p:cNvPr>
          <p:cNvSpPr/>
          <p:nvPr/>
        </p:nvSpPr>
        <p:spPr>
          <a:xfrm>
            <a:off x="1196975" y="19472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10" name="Oval 9">
            <a:extLst>
              <a:ext uri="{FF2B5EF4-FFF2-40B4-BE49-F238E27FC236}">
                <a16:creationId xmlns:a16="http://schemas.microsoft.com/office/drawing/2014/main" id="{DDF5684A-6BCF-9910-B800-D33D2295562F}"/>
              </a:ext>
            </a:extLst>
          </p:cNvPr>
          <p:cNvSpPr/>
          <p:nvPr/>
        </p:nvSpPr>
        <p:spPr>
          <a:xfrm>
            <a:off x="1196975" y="4552202"/>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11" name="TextBox 10">
            <a:extLst>
              <a:ext uri="{FF2B5EF4-FFF2-40B4-BE49-F238E27FC236}">
                <a16:creationId xmlns:a16="http://schemas.microsoft.com/office/drawing/2014/main" id="{08AE5C12-4BC1-DDD0-ED5A-DEA7739E1EDE}"/>
              </a:ext>
            </a:extLst>
          </p:cNvPr>
          <p:cNvSpPr txBox="1"/>
          <p:nvPr/>
        </p:nvSpPr>
        <p:spPr>
          <a:xfrm>
            <a:off x="1935585" y="1978671"/>
            <a:ext cx="1896185" cy="422889"/>
          </a:xfrm>
          <a:prstGeom prst="rect">
            <a:avLst/>
          </a:prstGeom>
          <a:noFill/>
        </p:spPr>
        <p:txBody>
          <a:bodyPr wrap="square" lIns="0" tIns="0" rIns="0" bIns="0" rtlCol="0" anchor="ctr">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Task 1</a:t>
            </a:r>
          </a:p>
        </p:txBody>
      </p:sp>
      <p:sp>
        <p:nvSpPr>
          <p:cNvPr id="12" name="TextBox 11">
            <a:extLst>
              <a:ext uri="{FF2B5EF4-FFF2-40B4-BE49-F238E27FC236}">
                <a16:creationId xmlns:a16="http://schemas.microsoft.com/office/drawing/2014/main" id="{4C3C7D63-9D10-5B1A-8D20-FCED81F0DBEE}"/>
              </a:ext>
            </a:extLst>
          </p:cNvPr>
          <p:cNvSpPr txBox="1"/>
          <p:nvPr/>
        </p:nvSpPr>
        <p:spPr>
          <a:xfrm>
            <a:off x="1935584" y="4583645"/>
            <a:ext cx="1896185" cy="422889"/>
          </a:xfrm>
          <a:prstGeom prst="rect">
            <a:avLst/>
          </a:prstGeom>
          <a:noFill/>
        </p:spPr>
        <p:txBody>
          <a:bodyPr wrap="square" lIns="0" tIns="0" rIns="0" bIns="0" rtlCol="0" anchor="ctr">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Task 2</a:t>
            </a:r>
          </a:p>
        </p:txBody>
      </p:sp>
      <p:sp>
        <p:nvSpPr>
          <p:cNvPr id="5" name="TextBox 4">
            <a:extLst>
              <a:ext uri="{FF2B5EF4-FFF2-40B4-BE49-F238E27FC236}">
                <a16:creationId xmlns:a16="http://schemas.microsoft.com/office/drawing/2014/main" id="{B61C3A09-F1E0-C4D9-B851-7AB80E15902C}"/>
              </a:ext>
            </a:extLst>
          </p:cNvPr>
          <p:cNvSpPr txBox="1"/>
          <p:nvPr/>
        </p:nvSpPr>
        <p:spPr>
          <a:xfrm>
            <a:off x="4084603" y="1947228"/>
            <a:ext cx="7855604" cy="485775"/>
          </a:xfrm>
          <a:prstGeom prst="rect">
            <a:avLst/>
          </a:prstGeom>
          <a:noFill/>
        </p:spPr>
        <p:txBody>
          <a:bodyPr wrap="square" lIns="0" tIns="0" rIns="0" bIns="0" rtlCol="0" anchor="ctr">
            <a:noAutofit/>
          </a:bodyPr>
          <a:lstStyle/>
          <a:p>
            <a:r>
              <a:rPr lang="en-US" sz="1400" b="0" i="0" u="none" strike="noStrike" dirty="0">
                <a:solidFill>
                  <a:srgbClr val="000000"/>
                </a:solidFill>
                <a:effectLst/>
                <a:latin typeface="+mj-lt"/>
              </a:rPr>
              <a:t>The Mainstream Young Singles/Couples is the best customer segment to target to increase sales. </a:t>
            </a:r>
            <a:endParaRPr lang="en-VN" sz="1400" dirty="0">
              <a:latin typeface="+mj-lt"/>
            </a:endParaRPr>
          </a:p>
        </p:txBody>
      </p:sp>
      <p:sp>
        <p:nvSpPr>
          <p:cNvPr id="6" name="TextBox 5">
            <a:extLst>
              <a:ext uri="{FF2B5EF4-FFF2-40B4-BE49-F238E27FC236}">
                <a16:creationId xmlns:a16="http://schemas.microsoft.com/office/drawing/2014/main" id="{C42F752B-CA94-BBF6-35F8-192AA9D5D25E}"/>
              </a:ext>
            </a:extLst>
          </p:cNvPr>
          <p:cNvSpPr txBox="1"/>
          <p:nvPr/>
        </p:nvSpPr>
        <p:spPr>
          <a:xfrm>
            <a:off x="4084603" y="4614219"/>
            <a:ext cx="7580989" cy="485767"/>
          </a:xfrm>
          <a:prstGeom prst="rect">
            <a:avLst/>
          </a:prstGeom>
          <a:noFill/>
        </p:spPr>
        <p:txBody>
          <a:bodyPr wrap="square" lIns="0" tIns="0" rIns="0" bIns="0" rtlCol="0" anchor="ctr">
            <a:noAutofit/>
          </a:bodyPr>
          <a:lstStyle/>
          <a:p>
            <a:r>
              <a:rPr lang="en-US" sz="1400" dirty="0"/>
              <a:t>Trial stores did not exhibit significantly higher sales compared to control stores during the trial period (February to April). However, a sales surge occurred in March across all trial stores.</a:t>
            </a:r>
            <a:endParaRPr lang="en-VN" sz="1400" dirty="0">
              <a:latin typeface="+mj-lt"/>
            </a:endParaRPr>
          </a:p>
        </p:txBody>
      </p:sp>
      <p:cxnSp>
        <p:nvCxnSpPr>
          <p:cNvPr id="9" name="Straight Connector 8">
            <a:extLst>
              <a:ext uri="{FF2B5EF4-FFF2-40B4-BE49-F238E27FC236}">
                <a16:creationId xmlns:a16="http://schemas.microsoft.com/office/drawing/2014/main" id="{ADCD47E5-201E-2AE9-00BE-111FE112D9F9}"/>
              </a:ext>
            </a:extLst>
          </p:cNvPr>
          <p:cNvCxnSpPr/>
          <p:nvPr/>
        </p:nvCxnSpPr>
        <p:spPr>
          <a:xfrm>
            <a:off x="1311965" y="3492603"/>
            <a:ext cx="10353627" cy="0"/>
          </a:xfrm>
          <a:prstGeom prst="line">
            <a:avLst/>
          </a:prstGeom>
          <a:ln w="6350">
            <a:solidFill>
              <a:srgbClr val="000000"/>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68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F68E7-F75D-3341-5B20-24384F1500A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CA0B3AE-849E-DA66-651A-FCB8BE262D72}"/>
              </a:ext>
            </a:extLst>
          </p:cNvPr>
          <p:cNvSpPr/>
          <p:nvPr/>
        </p:nvSpPr>
        <p:spPr>
          <a:xfrm>
            <a:off x="6459136" y="1622093"/>
            <a:ext cx="55964" cy="2486081"/>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4" name="Text Placeholder 3">
            <a:extLst>
              <a:ext uri="{FF2B5EF4-FFF2-40B4-BE49-F238E27FC236}">
                <a16:creationId xmlns:a16="http://schemas.microsoft.com/office/drawing/2014/main" id="{A8649A0D-222A-B9EA-FF82-2E520B2666E8}"/>
              </a:ext>
            </a:extLst>
          </p:cNvPr>
          <p:cNvSpPr>
            <a:spLocks noGrp="1"/>
          </p:cNvSpPr>
          <p:nvPr>
            <p:ph type="body" sz="quarter" idx="10"/>
          </p:nvPr>
        </p:nvSpPr>
        <p:spPr/>
        <p:txBody>
          <a:bodyPr/>
          <a:lstStyle/>
          <a:p>
            <a:r>
              <a:rPr lang="en-AU" dirty="0"/>
              <a:t>The total sales of chips are stable over the period</a:t>
            </a:r>
          </a:p>
        </p:txBody>
      </p:sp>
      <p:sp>
        <p:nvSpPr>
          <p:cNvPr id="26" name="TextBox 25">
            <a:extLst>
              <a:ext uri="{FF2B5EF4-FFF2-40B4-BE49-F238E27FC236}">
                <a16:creationId xmlns:a16="http://schemas.microsoft.com/office/drawing/2014/main" id="{1EFB2670-15D7-3740-4626-2847D2503504}"/>
              </a:ext>
            </a:extLst>
          </p:cNvPr>
          <p:cNvSpPr txBox="1"/>
          <p:nvPr/>
        </p:nvSpPr>
        <p:spPr>
          <a:xfrm>
            <a:off x="5075583" y="3790122"/>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sp>
        <p:nvSpPr>
          <p:cNvPr id="35" name="Rectangle 34">
            <a:extLst>
              <a:ext uri="{FF2B5EF4-FFF2-40B4-BE49-F238E27FC236}">
                <a16:creationId xmlns:a16="http://schemas.microsoft.com/office/drawing/2014/main" id="{0A59F117-84B0-5C06-507E-02DFE62CD7D9}"/>
              </a:ext>
            </a:extLst>
          </p:cNvPr>
          <p:cNvSpPr/>
          <p:nvPr/>
        </p:nvSpPr>
        <p:spPr>
          <a:xfrm>
            <a:off x="1311965" y="4814980"/>
            <a:ext cx="10364610" cy="138845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The total sales ($) is highest on Christmas Eve at $6923</a:t>
            </a:r>
          </a:p>
          <a:p>
            <a:pPr marL="501750" indent="-285750">
              <a:spcAft>
                <a:spcPts val="675"/>
              </a:spcAft>
              <a:buFont typeface="Arial" panose="020B0604020202020204" pitchFamily="34" charset="0"/>
              <a:buChar char="•"/>
            </a:pPr>
            <a:r>
              <a:rPr lang="en-US" sz="1300" b="0" i="0" u="none" strike="noStrike" dirty="0">
                <a:solidFill>
                  <a:schemeClr val="tx1"/>
                </a:solidFill>
                <a:effectLst/>
              </a:rPr>
              <a:t>There are two drops in total sales below $4500 (potential seasonality): 2018-08-14 to 2018-08-20 </a:t>
            </a:r>
            <a:r>
              <a:rPr lang="en-US" sz="1300" dirty="0">
                <a:solidFill>
                  <a:schemeClr val="tx1"/>
                </a:solidFill>
              </a:rPr>
              <a:t>and </a:t>
            </a:r>
            <a:r>
              <a:rPr lang="en-US" sz="1300" b="0" i="0" u="none" strike="noStrike" dirty="0">
                <a:solidFill>
                  <a:schemeClr val="tx1"/>
                </a:solidFill>
                <a:effectLst/>
              </a:rPr>
              <a:t>2019-05-14 to 2019-05-20</a:t>
            </a:r>
          </a:p>
          <a:p>
            <a:pPr marL="501750" indent="-285750">
              <a:spcAft>
                <a:spcPts val="675"/>
              </a:spcAft>
              <a:buFont typeface="Arial" panose="020B0604020202020204" pitchFamily="34" charset="0"/>
              <a:buChar char="•"/>
            </a:pPr>
            <a:r>
              <a:rPr lang="en-US" sz="1300" dirty="0">
                <a:solidFill>
                  <a:schemeClr val="tx1"/>
                </a:solidFill>
              </a:rPr>
              <a:t>The daily total sale fluctuate around $</a:t>
            </a:r>
            <a:r>
              <a:rPr lang="en-VN" sz="1400" dirty="0">
                <a:solidFill>
                  <a:schemeClr val="tx1"/>
                </a:solidFill>
              </a:rPr>
              <a:t>5311 over the period</a:t>
            </a:r>
            <a:endParaRPr lang="en-US" sz="1300" b="0" i="0" u="none" strike="noStrike" dirty="0">
              <a:solidFill>
                <a:schemeClr val="tx1"/>
              </a:solidFill>
              <a:effectLst/>
            </a:endParaRPr>
          </a:p>
        </p:txBody>
      </p:sp>
      <p:graphicFrame>
        <p:nvGraphicFramePr>
          <p:cNvPr id="3" name="Chart 2">
            <a:extLst>
              <a:ext uri="{FF2B5EF4-FFF2-40B4-BE49-F238E27FC236}">
                <a16:creationId xmlns:a16="http://schemas.microsoft.com/office/drawing/2014/main" id="{8FE6D868-899C-22CD-0FC2-771C7716B0A2}"/>
              </a:ext>
            </a:extLst>
          </p:cNvPr>
          <p:cNvGraphicFramePr>
            <a:graphicFrameLocks/>
          </p:cNvGraphicFramePr>
          <p:nvPr>
            <p:extLst>
              <p:ext uri="{D42A27DB-BD31-4B8C-83A1-F6EECF244321}">
                <p14:modId xmlns:p14="http://schemas.microsoft.com/office/powerpoint/2010/main" val="3299927693"/>
              </p:ext>
            </p:extLst>
          </p:nvPr>
        </p:nvGraphicFramePr>
        <p:xfrm>
          <a:off x="1106822" y="1078284"/>
          <a:ext cx="10598150" cy="3329943"/>
        </p:xfrm>
        <a:graphic>
          <a:graphicData uri="http://schemas.openxmlformats.org/drawingml/2006/chart">
            <c:chart xmlns:c="http://schemas.openxmlformats.org/drawingml/2006/chart" xmlns:r="http://schemas.openxmlformats.org/officeDocument/2006/relationships" r:id="rId2"/>
          </a:graphicData>
        </a:graphic>
      </p:graphicFrame>
      <p:sp>
        <p:nvSpPr>
          <p:cNvPr id="5" name="Oval 4">
            <a:extLst>
              <a:ext uri="{FF2B5EF4-FFF2-40B4-BE49-F238E27FC236}">
                <a16:creationId xmlns:a16="http://schemas.microsoft.com/office/drawing/2014/main" id="{33CFEF10-73E4-6E54-459D-083887D55622}"/>
              </a:ext>
            </a:extLst>
          </p:cNvPr>
          <p:cNvSpPr/>
          <p:nvPr/>
        </p:nvSpPr>
        <p:spPr>
          <a:xfrm>
            <a:off x="6409110" y="1548024"/>
            <a:ext cx="111927" cy="111927"/>
          </a:xfrm>
          <a:prstGeom prst="ellipse">
            <a:avLst/>
          </a:prstGeom>
          <a:solidFill>
            <a:srgbClr val="8E7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6" name="Oval 5">
            <a:extLst>
              <a:ext uri="{FF2B5EF4-FFF2-40B4-BE49-F238E27FC236}">
                <a16:creationId xmlns:a16="http://schemas.microsoft.com/office/drawing/2014/main" id="{7F726E40-FC79-77DE-45F9-5E99CDF2BD98}"/>
              </a:ext>
            </a:extLst>
          </p:cNvPr>
          <p:cNvSpPr/>
          <p:nvPr/>
        </p:nvSpPr>
        <p:spPr>
          <a:xfrm>
            <a:off x="2946099" y="3304924"/>
            <a:ext cx="111927" cy="111927"/>
          </a:xfrm>
          <a:prstGeom prst="ellipse">
            <a:avLst/>
          </a:prstGeom>
          <a:solidFill>
            <a:srgbClr val="EF6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7" name="Oval 6">
            <a:extLst>
              <a:ext uri="{FF2B5EF4-FFF2-40B4-BE49-F238E27FC236}">
                <a16:creationId xmlns:a16="http://schemas.microsoft.com/office/drawing/2014/main" id="{4699BEB3-615C-9D45-4114-D9BBFC86DCDC}"/>
              </a:ext>
            </a:extLst>
          </p:cNvPr>
          <p:cNvSpPr/>
          <p:nvPr/>
        </p:nvSpPr>
        <p:spPr>
          <a:xfrm>
            <a:off x="10349101" y="3373036"/>
            <a:ext cx="111927" cy="111927"/>
          </a:xfrm>
          <a:prstGeom prst="ellipse">
            <a:avLst/>
          </a:prstGeom>
          <a:solidFill>
            <a:srgbClr val="EF6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8" name="Rectangle 7">
            <a:extLst>
              <a:ext uri="{FF2B5EF4-FFF2-40B4-BE49-F238E27FC236}">
                <a16:creationId xmlns:a16="http://schemas.microsoft.com/office/drawing/2014/main" id="{FCC57484-EAB9-A4E8-457E-886F9FFA7630}"/>
              </a:ext>
            </a:extLst>
          </p:cNvPr>
          <p:cNvSpPr/>
          <p:nvPr/>
        </p:nvSpPr>
        <p:spPr>
          <a:xfrm>
            <a:off x="5713128" y="1322040"/>
            <a:ext cx="1994296" cy="280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algn="l">
              <a:spcAft>
                <a:spcPts val="675"/>
              </a:spcAft>
            </a:pPr>
            <a:r>
              <a:rPr lang="en-US" sz="1000" b="0" i="0" u="none" strike="noStrike" dirty="0">
                <a:solidFill>
                  <a:srgbClr val="000000"/>
                </a:solidFill>
                <a:effectLst/>
                <a:latin typeface="+mj-lt"/>
                <a:ea typeface="Roboto" panose="02000000000000000000" pitchFamily="2" charset="0"/>
                <a:cs typeface="Roboto" panose="02000000000000000000" pitchFamily="2" charset="0"/>
              </a:rPr>
              <a:t>Christmas Eve</a:t>
            </a:r>
          </a:p>
        </p:txBody>
      </p:sp>
      <p:sp>
        <p:nvSpPr>
          <p:cNvPr id="10" name="Rectangle 9">
            <a:extLst>
              <a:ext uri="{FF2B5EF4-FFF2-40B4-BE49-F238E27FC236}">
                <a16:creationId xmlns:a16="http://schemas.microsoft.com/office/drawing/2014/main" id="{67D1F2A5-D182-0485-BC18-1C0CEB7011DC}"/>
              </a:ext>
            </a:extLst>
          </p:cNvPr>
          <p:cNvSpPr/>
          <p:nvPr/>
        </p:nvSpPr>
        <p:spPr>
          <a:xfrm>
            <a:off x="6249841" y="3809716"/>
            <a:ext cx="1994296" cy="280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algn="l">
              <a:spcAft>
                <a:spcPts val="675"/>
              </a:spcAft>
            </a:pPr>
            <a:r>
              <a:rPr lang="en-US" sz="1000" b="0" i="0" u="none" strike="noStrike" dirty="0">
                <a:solidFill>
                  <a:srgbClr val="000000"/>
                </a:solidFill>
                <a:effectLst/>
                <a:latin typeface="+mj-lt"/>
                <a:ea typeface="Roboto" panose="02000000000000000000" pitchFamily="2" charset="0"/>
                <a:cs typeface="Roboto" panose="02000000000000000000" pitchFamily="2" charset="0"/>
              </a:rPr>
              <a:t>Christmas  (no sales)</a:t>
            </a:r>
          </a:p>
        </p:txBody>
      </p:sp>
      <p:grpSp>
        <p:nvGrpSpPr>
          <p:cNvPr id="16" name="Group 15">
            <a:extLst>
              <a:ext uri="{FF2B5EF4-FFF2-40B4-BE49-F238E27FC236}">
                <a16:creationId xmlns:a16="http://schemas.microsoft.com/office/drawing/2014/main" id="{291CBDF4-2E1D-6F0A-C02D-2CA63C461BDB}"/>
              </a:ext>
            </a:extLst>
          </p:cNvPr>
          <p:cNvGrpSpPr/>
          <p:nvPr/>
        </p:nvGrpSpPr>
        <p:grpSpPr>
          <a:xfrm>
            <a:off x="10728981" y="1157316"/>
            <a:ext cx="1994296" cy="551425"/>
            <a:chOff x="9760098" y="1047765"/>
            <a:chExt cx="1994296" cy="551425"/>
          </a:xfrm>
        </p:grpSpPr>
        <p:sp>
          <p:nvSpPr>
            <p:cNvPr id="11" name="Oval 10">
              <a:extLst>
                <a:ext uri="{FF2B5EF4-FFF2-40B4-BE49-F238E27FC236}">
                  <a16:creationId xmlns:a16="http://schemas.microsoft.com/office/drawing/2014/main" id="{9763DDCC-87D5-7D0E-9A0F-1845CDCE64C9}"/>
                </a:ext>
              </a:extLst>
            </p:cNvPr>
            <p:cNvSpPr/>
            <p:nvPr/>
          </p:nvSpPr>
          <p:spPr>
            <a:xfrm>
              <a:off x="9857358" y="1383787"/>
              <a:ext cx="111927" cy="111927"/>
            </a:xfrm>
            <a:prstGeom prst="ellipse">
              <a:avLst/>
            </a:prstGeom>
            <a:solidFill>
              <a:srgbClr val="EF63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12" name="Oval 11">
              <a:extLst>
                <a:ext uri="{FF2B5EF4-FFF2-40B4-BE49-F238E27FC236}">
                  <a16:creationId xmlns:a16="http://schemas.microsoft.com/office/drawing/2014/main" id="{B604916D-6184-82DF-4DEC-088E87E7FDC5}"/>
                </a:ext>
              </a:extLst>
            </p:cNvPr>
            <p:cNvSpPr/>
            <p:nvPr/>
          </p:nvSpPr>
          <p:spPr>
            <a:xfrm>
              <a:off x="9857358" y="1132015"/>
              <a:ext cx="111927" cy="111927"/>
            </a:xfrm>
            <a:prstGeom prst="ellipse">
              <a:avLst/>
            </a:prstGeom>
            <a:solidFill>
              <a:srgbClr val="8E7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14" name="Rectangle 13">
              <a:extLst>
                <a:ext uri="{FF2B5EF4-FFF2-40B4-BE49-F238E27FC236}">
                  <a16:creationId xmlns:a16="http://schemas.microsoft.com/office/drawing/2014/main" id="{797FD8A7-0D6A-0C1D-0B69-A614DC9E6F6F}"/>
                </a:ext>
              </a:extLst>
            </p:cNvPr>
            <p:cNvSpPr/>
            <p:nvPr/>
          </p:nvSpPr>
          <p:spPr>
            <a:xfrm>
              <a:off x="9760098" y="1047765"/>
              <a:ext cx="1994296" cy="280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algn="l">
                <a:spcAft>
                  <a:spcPts val="675"/>
                </a:spcAft>
              </a:pPr>
              <a:r>
                <a:rPr lang="en-US" sz="1000" dirty="0">
                  <a:solidFill>
                    <a:srgbClr val="000000"/>
                  </a:solidFill>
                  <a:latin typeface="+mj-lt"/>
                  <a:ea typeface="Roboto" panose="02000000000000000000" pitchFamily="2" charset="0"/>
                  <a:cs typeface="Roboto" panose="02000000000000000000" pitchFamily="2" charset="0"/>
                </a:rPr>
                <a:t>High sales</a:t>
              </a:r>
              <a:endParaRPr lang="en-US" sz="1000" b="0" i="0" u="none" strike="noStrike" dirty="0">
                <a:solidFill>
                  <a:srgbClr val="000000"/>
                </a:solidFill>
                <a:effectLst/>
                <a:latin typeface="+mj-lt"/>
                <a:ea typeface="Roboto" panose="02000000000000000000" pitchFamily="2" charset="0"/>
                <a:cs typeface="Roboto" panose="02000000000000000000" pitchFamily="2" charset="0"/>
              </a:endParaRPr>
            </a:p>
          </p:txBody>
        </p:sp>
        <p:sp>
          <p:nvSpPr>
            <p:cNvPr id="15" name="Rectangle 14">
              <a:extLst>
                <a:ext uri="{FF2B5EF4-FFF2-40B4-BE49-F238E27FC236}">
                  <a16:creationId xmlns:a16="http://schemas.microsoft.com/office/drawing/2014/main" id="{82CB7613-D3D7-0E1C-4F9A-4C911E90F975}"/>
                </a:ext>
              </a:extLst>
            </p:cNvPr>
            <p:cNvSpPr/>
            <p:nvPr/>
          </p:nvSpPr>
          <p:spPr>
            <a:xfrm>
              <a:off x="9760098" y="1318765"/>
              <a:ext cx="1994296" cy="280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6000" algn="l">
                <a:spcAft>
                  <a:spcPts val="675"/>
                </a:spcAft>
              </a:pPr>
              <a:r>
                <a:rPr lang="en-US" sz="1000" dirty="0">
                  <a:solidFill>
                    <a:srgbClr val="000000"/>
                  </a:solidFill>
                  <a:latin typeface="+mj-lt"/>
                  <a:ea typeface="Roboto" panose="02000000000000000000" pitchFamily="2" charset="0"/>
                  <a:cs typeface="Roboto" panose="02000000000000000000" pitchFamily="2" charset="0"/>
                </a:rPr>
                <a:t>Low sales</a:t>
              </a:r>
              <a:endParaRPr lang="en-US" sz="1000" b="0" i="0" u="none" strike="noStrike" dirty="0">
                <a:solidFill>
                  <a:srgbClr val="000000"/>
                </a:solidFill>
                <a:effectLst/>
                <a:latin typeface="+mj-lt"/>
                <a:ea typeface="Roboto" panose="02000000000000000000" pitchFamily="2" charset="0"/>
                <a:cs typeface="Roboto" panose="02000000000000000000" pitchFamily="2" charset="0"/>
              </a:endParaRPr>
            </a:p>
          </p:txBody>
        </p:sp>
      </p:grpSp>
      <p:sp>
        <p:nvSpPr>
          <p:cNvPr id="18" name="Text Placeholder 3">
            <a:extLst>
              <a:ext uri="{FF2B5EF4-FFF2-40B4-BE49-F238E27FC236}">
                <a16:creationId xmlns:a16="http://schemas.microsoft.com/office/drawing/2014/main" id="{2959328A-70FA-DE15-111A-3113962BB851}"/>
              </a:ext>
            </a:extLst>
          </p:cNvPr>
          <p:cNvSpPr txBox="1">
            <a:spLocks/>
          </p:cNvSpPr>
          <p:nvPr/>
        </p:nvSpPr>
        <p:spPr>
          <a:xfrm>
            <a:off x="1196975" y="158907"/>
            <a:ext cx="2236426"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rPr>
              <a:t>Daily total sales</a:t>
            </a:r>
          </a:p>
        </p:txBody>
      </p:sp>
    </p:spTree>
    <p:extLst>
      <p:ext uri="{BB962C8B-B14F-4D97-AF65-F5344CB8AC3E}">
        <p14:creationId xmlns:p14="http://schemas.microsoft.com/office/powerpoint/2010/main" val="192725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20632-8AE3-87D2-7151-D449CFDA4684}"/>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F0D634D-6023-8943-6149-56E7F5D55FEF}"/>
              </a:ext>
            </a:extLst>
          </p:cNvPr>
          <p:cNvSpPr>
            <a:spLocks noGrp="1"/>
          </p:cNvSpPr>
          <p:nvPr>
            <p:ph type="body" sz="quarter" idx="10"/>
          </p:nvPr>
        </p:nvSpPr>
        <p:spPr/>
        <p:txBody>
          <a:bodyPr/>
          <a:lstStyle/>
          <a:p>
            <a:r>
              <a:rPr lang="en-AU" dirty="0"/>
              <a:t>Mainstream Young Singles/Couples is the largest customer segment </a:t>
            </a:r>
          </a:p>
        </p:txBody>
      </p:sp>
      <p:sp>
        <p:nvSpPr>
          <p:cNvPr id="26" name="TextBox 25">
            <a:extLst>
              <a:ext uri="{FF2B5EF4-FFF2-40B4-BE49-F238E27FC236}">
                <a16:creationId xmlns:a16="http://schemas.microsoft.com/office/drawing/2014/main" id="{8709FA43-77B3-EA9D-27E9-346EBBBC767E}"/>
              </a:ext>
            </a:extLst>
          </p:cNvPr>
          <p:cNvSpPr txBox="1"/>
          <p:nvPr/>
        </p:nvSpPr>
        <p:spPr>
          <a:xfrm>
            <a:off x="5075583" y="3530813"/>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grpSp>
        <p:nvGrpSpPr>
          <p:cNvPr id="21" name="Group 20">
            <a:extLst>
              <a:ext uri="{FF2B5EF4-FFF2-40B4-BE49-F238E27FC236}">
                <a16:creationId xmlns:a16="http://schemas.microsoft.com/office/drawing/2014/main" id="{3517366A-6FC4-37FA-2548-CDE7361F8877}"/>
              </a:ext>
            </a:extLst>
          </p:cNvPr>
          <p:cNvGrpSpPr/>
          <p:nvPr/>
        </p:nvGrpSpPr>
        <p:grpSpPr>
          <a:xfrm>
            <a:off x="852495" y="1775349"/>
            <a:ext cx="3536174" cy="2347815"/>
            <a:chOff x="7244050" y="909926"/>
            <a:chExt cx="4572000" cy="2743200"/>
          </a:xfrm>
        </p:grpSpPr>
        <p:graphicFrame>
          <p:nvGraphicFramePr>
            <p:cNvPr id="17" name="Chart 16">
              <a:extLst>
                <a:ext uri="{FF2B5EF4-FFF2-40B4-BE49-F238E27FC236}">
                  <a16:creationId xmlns:a16="http://schemas.microsoft.com/office/drawing/2014/main" id="{59097FD2-77FB-4916-96B6-8B69A0599637}"/>
                </a:ext>
              </a:extLst>
            </p:cNvPr>
            <p:cNvGraphicFramePr>
              <a:graphicFrameLocks/>
            </p:cNvGraphicFramePr>
            <p:nvPr>
              <p:extLst>
                <p:ext uri="{D42A27DB-BD31-4B8C-83A1-F6EECF244321}">
                  <p14:modId xmlns:p14="http://schemas.microsoft.com/office/powerpoint/2010/main" val="304474050"/>
                </p:ext>
              </p:extLst>
            </p:nvPr>
          </p:nvGraphicFramePr>
          <p:xfrm>
            <a:off x="7244050" y="909926"/>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0D7158EC-F95C-E91E-C47E-9387D26858C2}"/>
                </a:ext>
              </a:extLst>
            </p:cNvPr>
            <p:cNvSpPr txBox="1"/>
            <p:nvPr/>
          </p:nvSpPr>
          <p:spPr>
            <a:xfrm>
              <a:off x="10778004" y="1270111"/>
              <a:ext cx="951421" cy="481581"/>
            </a:xfrm>
            <a:prstGeom prst="rect">
              <a:avLst/>
            </a:prstGeom>
            <a:noFill/>
          </p:spPr>
          <p:txBody>
            <a:bodyPr wrap="square" lIns="0" tIns="0" rIns="0" bIns="0" rtlCol="0" anchor="ctr">
              <a:noAutofit/>
            </a:bodyPr>
            <a:lstStyle/>
            <a:p>
              <a:r>
                <a:rPr lang="en-VN" sz="1050" dirty="0">
                  <a:latin typeface="+mj-lt"/>
                </a:rPr>
                <a:t>Premium</a:t>
              </a:r>
            </a:p>
          </p:txBody>
        </p:sp>
        <p:sp>
          <p:nvSpPr>
            <p:cNvPr id="19" name="TextBox 18">
              <a:extLst>
                <a:ext uri="{FF2B5EF4-FFF2-40B4-BE49-F238E27FC236}">
                  <a16:creationId xmlns:a16="http://schemas.microsoft.com/office/drawing/2014/main" id="{5170296E-7C2C-709E-42EF-F01AAD75CA7C}"/>
                </a:ext>
              </a:extLst>
            </p:cNvPr>
            <p:cNvSpPr txBox="1"/>
            <p:nvPr/>
          </p:nvSpPr>
          <p:spPr>
            <a:xfrm>
              <a:off x="10635223" y="2947419"/>
              <a:ext cx="951421" cy="481581"/>
            </a:xfrm>
            <a:prstGeom prst="rect">
              <a:avLst/>
            </a:prstGeom>
            <a:noFill/>
          </p:spPr>
          <p:txBody>
            <a:bodyPr wrap="square" lIns="0" tIns="0" rIns="0" bIns="0" rtlCol="0" anchor="ctr">
              <a:noAutofit/>
            </a:bodyPr>
            <a:lstStyle/>
            <a:p>
              <a:r>
                <a:rPr lang="en-VN" sz="1050" dirty="0">
                  <a:latin typeface="+mj-lt"/>
                </a:rPr>
                <a:t>Budget</a:t>
              </a:r>
            </a:p>
          </p:txBody>
        </p:sp>
        <p:sp>
          <p:nvSpPr>
            <p:cNvPr id="20" name="TextBox 19">
              <a:extLst>
                <a:ext uri="{FF2B5EF4-FFF2-40B4-BE49-F238E27FC236}">
                  <a16:creationId xmlns:a16="http://schemas.microsoft.com/office/drawing/2014/main" id="{8CA359B5-1A0B-7346-1805-DF46DB5EE054}"/>
                </a:ext>
              </a:extLst>
            </p:cNvPr>
            <p:cNvSpPr txBox="1"/>
            <p:nvPr/>
          </p:nvSpPr>
          <p:spPr>
            <a:xfrm>
              <a:off x="7514409" y="1270111"/>
              <a:ext cx="951421" cy="481581"/>
            </a:xfrm>
            <a:prstGeom prst="rect">
              <a:avLst/>
            </a:prstGeom>
            <a:noFill/>
          </p:spPr>
          <p:txBody>
            <a:bodyPr wrap="square" lIns="0" tIns="0" rIns="0" bIns="0" rtlCol="0" anchor="ctr">
              <a:noAutofit/>
            </a:bodyPr>
            <a:lstStyle/>
            <a:p>
              <a:r>
                <a:rPr lang="en-VN" sz="1050" dirty="0">
                  <a:latin typeface="+mj-lt"/>
                </a:rPr>
                <a:t>Mainstream</a:t>
              </a:r>
            </a:p>
          </p:txBody>
        </p:sp>
      </p:grpSp>
      <p:cxnSp>
        <p:nvCxnSpPr>
          <p:cNvPr id="25" name="Straight Connector 24">
            <a:extLst>
              <a:ext uri="{FF2B5EF4-FFF2-40B4-BE49-F238E27FC236}">
                <a16:creationId xmlns:a16="http://schemas.microsoft.com/office/drawing/2014/main" id="{8F2878B8-F028-57A5-8189-6B10D4CA8F4A}"/>
              </a:ext>
            </a:extLst>
          </p:cNvPr>
          <p:cNvCxnSpPr>
            <a:cxnSpLocks/>
          </p:cNvCxnSpPr>
          <p:nvPr/>
        </p:nvCxnSpPr>
        <p:spPr>
          <a:xfrm>
            <a:off x="4497131" y="1264123"/>
            <a:ext cx="0" cy="330007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46B551D9-6F97-DB8F-DA18-1C31CFF9434F}"/>
              </a:ext>
            </a:extLst>
          </p:cNvPr>
          <p:cNvSpPr/>
          <p:nvPr/>
        </p:nvSpPr>
        <p:spPr>
          <a:xfrm>
            <a:off x="1257316" y="4790587"/>
            <a:ext cx="10358917" cy="147654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7750" indent="-141750" algn="l">
              <a:spcAft>
                <a:spcPts val="675"/>
              </a:spcAft>
              <a:buFont typeface="Arial" panose="020B0604020202020204" pitchFamily="34" charset="0"/>
              <a:buChar char="•"/>
            </a:pPr>
            <a:r>
              <a:rPr lang="en-US" sz="1400" i="0" u="none" strike="noStrike" dirty="0">
                <a:solidFill>
                  <a:srgbClr val="000000"/>
                </a:solidFill>
                <a:effectLst/>
              </a:rPr>
              <a:t>3 largest group of customers are Retirees, Older singles/couples and young single/couples by life stage</a:t>
            </a:r>
          </a:p>
          <a:p>
            <a:pPr marL="357750" indent="-141750" algn="l">
              <a:spcAft>
                <a:spcPts val="675"/>
              </a:spcAft>
              <a:buFont typeface="Arial" panose="020B0604020202020204" pitchFamily="34" charset="0"/>
              <a:buChar char="•"/>
            </a:pPr>
            <a:r>
              <a:rPr lang="en-US" sz="1400" dirty="0">
                <a:solidFill>
                  <a:srgbClr val="000000"/>
                </a:solidFill>
              </a:rPr>
              <a:t>New Families is the smallest customer segment and most of them are Budget customer</a:t>
            </a:r>
            <a:endParaRPr lang="en-US" sz="1400" i="0" u="none" strike="noStrike" dirty="0">
              <a:solidFill>
                <a:srgbClr val="000000"/>
              </a:solidFill>
              <a:effectLst/>
            </a:endParaRPr>
          </a:p>
          <a:p>
            <a:pPr marL="357750" indent="-141750" algn="l">
              <a:spcAft>
                <a:spcPts val="675"/>
              </a:spcAft>
              <a:buFont typeface="Arial" panose="020B0604020202020204" pitchFamily="34" charset="0"/>
              <a:buChar char="•"/>
            </a:pPr>
            <a:r>
              <a:rPr lang="en-US" sz="1400" dirty="0">
                <a:solidFill>
                  <a:srgbClr val="000000"/>
                </a:solidFill>
                <a:ea typeface="Roboto" panose="02000000000000000000" pitchFamily="2" charset="0"/>
                <a:cs typeface="Roboto" panose="02000000000000000000" pitchFamily="2" charset="0"/>
              </a:rPr>
              <a:t>Older singles/couples customer has the highest number of Premium customer</a:t>
            </a:r>
          </a:p>
          <a:p>
            <a:pPr marL="357750" indent="-141750">
              <a:spcAft>
                <a:spcPts val="675"/>
              </a:spcAft>
              <a:buFont typeface="Arial" panose="020B0604020202020204" pitchFamily="34" charset="0"/>
              <a:buChar char="•"/>
            </a:pPr>
            <a:r>
              <a:rPr lang="en-US" sz="1400" i="0" u="none" strike="noStrike" dirty="0">
                <a:solidFill>
                  <a:srgbClr val="000000"/>
                </a:solidFill>
                <a:effectLst/>
                <a:ea typeface="Roboto" panose="02000000000000000000" pitchFamily="2" charset="0"/>
                <a:cs typeface="Roboto" panose="02000000000000000000" pitchFamily="2" charset="0"/>
              </a:rPr>
              <a:t>Young singles/couples customer has the highest number of Mainstream customers.</a:t>
            </a:r>
          </a:p>
        </p:txBody>
      </p:sp>
      <p:sp>
        <p:nvSpPr>
          <p:cNvPr id="37" name="TextBox 36">
            <a:extLst>
              <a:ext uri="{FF2B5EF4-FFF2-40B4-BE49-F238E27FC236}">
                <a16:creationId xmlns:a16="http://schemas.microsoft.com/office/drawing/2014/main" id="{5CAD0839-AF65-E90B-BFC8-72D418CEAD98}"/>
              </a:ext>
            </a:extLst>
          </p:cNvPr>
          <p:cNvSpPr txBox="1"/>
          <p:nvPr/>
        </p:nvSpPr>
        <p:spPr>
          <a:xfrm>
            <a:off x="1828800" y="5745707"/>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graphicFrame>
        <p:nvGraphicFramePr>
          <p:cNvPr id="39" name="Chart 38">
            <a:extLst>
              <a:ext uri="{FF2B5EF4-FFF2-40B4-BE49-F238E27FC236}">
                <a16:creationId xmlns:a16="http://schemas.microsoft.com/office/drawing/2014/main" id="{42FA81AA-723D-5B83-78F9-B29A84E5B6E5}"/>
              </a:ext>
            </a:extLst>
          </p:cNvPr>
          <p:cNvGraphicFramePr>
            <a:graphicFrameLocks/>
          </p:cNvGraphicFramePr>
          <p:nvPr>
            <p:extLst>
              <p:ext uri="{D42A27DB-BD31-4B8C-83A1-F6EECF244321}">
                <p14:modId xmlns:p14="http://schemas.microsoft.com/office/powerpoint/2010/main" val="886289784"/>
              </p:ext>
            </p:extLst>
          </p:nvPr>
        </p:nvGraphicFramePr>
        <p:xfrm>
          <a:off x="4605594" y="1037737"/>
          <a:ext cx="7586403" cy="3752850"/>
        </p:xfrm>
        <a:graphic>
          <a:graphicData uri="http://schemas.openxmlformats.org/drawingml/2006/chart">
            <c:chart xmlns:c="http://schemas.openxmlformats.org/drawingml/2006/chart" xmlns:r="http://schemas.openxmlformats.org/officeDocument/2006/relationships" r:id="rId3"/>
          </a:graphicData>
        </a:graphic>
      </p:graphicFrame>
      <p:sp>
        <p:nvSpPr>
          <p:cNvPr id="41" name="Rectangle 40">
            <a:extLst>
              <a:ext uri="{FF2B5EF4-FFF2-40B4-BE49-F238E27FC236}">
                <a16:creationId xmlns:a16="http://schemas.microsoft.com/office/drawing/2014/main" id="{46B9A863-CC1A-30A1-CB33-ED7F21104855}"/>
              </a:ext>
            </a:extLst>
          </p:cNvPr>
          <p:cNvSpPr/>
          <p:nvPr/>
        </p:nvSpPr>
        <p:spPr>
          <a:xfrm>
            <a:off x="8954982" y="4367052"/>
            <a:ext cx="117879" cy="118800"/>
          </a:xfrm>
          <a:prstGeom prst="rect">
            <a:avLst/>
          </a:prstGeom>
          <a:solidFill>
            <a:srgbClr val="8E7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42" name="TextBox 41">
            <a:extLst>
              <a:ext uri="{FF2B5EF4-FFF2-40B4-BE49-F238E27FC236}">
                <a16:creationId xmlns:a16="http://schemas.microsoft.com/office/drawing/2014/main" id="{D9ED9F29-19BC-C18D-022D-4342D962D179}"/>
              </a:ext>
            </a:extLst>
          </p:cNvPr>
          <p:cNvSpPr txBox="1"/>
          <p:nvPr/>
        </p:nvSpPr>
        <p:spPr>
          <a:xfrm>
            <a:off x="9104555" y="4302425"/>
            <a:ext cx="849056" cy="261776"/>
          </a:xfrm>
          <a:prstGeom prst="rect">
            <a:avLst/>
          </a:prstGeom>
          <a:noFill/>
        </p:spPr>
        <p:txBody>
          <a:bodyPr wrap="square" lIns="0" tIns="0" rIns="0" bIns="0" rtlCol="0" anchor="ctr">
            <a:noAutofit/>
          </a:bodyPr>
          <a:lstStyle/>
          <a:p>
            <a:r>
              <a:rPr lang="en-VN" sz="1100" dirty="0"/>
              <a:t>Premium</a:t>
            </a:r>
          </a:p>
        </p:txBody>
      </p:sp>
      <p:sp>
        <p:nvSpPr>
          <p:cNvPr id="43" name="Rectangle 42">
            <a:extLst>
              <a:ext uri="{FF2B5EF4-FFF2-40B4-BE49-F238E27FC236}">
                <a16:creationId xmlns:a16="http://schemas.microsoft.com/office/drawing/2014/main" id="{0ECB96F4-8819-8F5A-15BC-F156724F1617}"/>
              </a:ext>
            </a:extLst>
          </p:cNvPr>
          <p:cNvSpPr/>
          <p:nvPr/>
        </p:nvSpPr>
        <p:spPr>
          <a:xfrm>
            <a:off x="9985306" y="4367052"/>
            <a:ext cx="117879" cy="118800"/>
          </a:xfrm>
          <a:prstGeom prst="rect">
            <a:avLst/>
          </a:prstGeom>
          <a:solidFill>
            <a:srgbClr val="DCC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44" name="TextBox 43">
            <a:extLst>
              <a:ext uri="{FF2B5EF4-FFF2-40B4-BE49-F238E27FC236}">
                <a16:creationId xmlns:a16="http://schemas.microsoft.com/office/drawing/2014/main" id="{C18FA6AB-9DF0-40DF-C3C9-DEEBACCFB850}"/>
              </a:ext>
            </a:extLst>
          </p:cNvPr>
          <p:cNvSpPr txBox="1"/>
          <p:nvPr/>
        </p:nvSpPr>
        <p:spPr>
          <a:xfrm>
            <a:off x="10134879" y="4302425"/>
            <a:ext cx="849056" cy="261776"/>
          </a:xfrm>
          <a:prstGeom prst="rect">
            <a:avLst/>
          </a:prstGeom>
          <a:noFill/>
        </p:spPr>
        <p:txBody>
          <a:bodyPr wrap="square" lIns="0" tIns="0" rIns="0" bIns="0" rtlCol="0" anchor="ctr">
            <a:noAutofit/>
          </a:bodyPr>
          <a:lstStyle/>
          <a:p>
            <a:r>
              <a:rPr lang="en-VN" sz="1100" dirty="0"/>
              <a:t>Mainstream</a:t>
            </a:r>
          </a:p>
        </p:txBody>
      </p:sp>
      <p:sp>
        <p:nvSpPr>
          <p:cNvPr id="45" name="Rectangle 44">
            <a:extLst>
              <a:ext uri="{FF2B5EF4-FFF2-40B4-BE49-F238E27FC236}">
                <a16:creationId xmlns:a16="http://schemas.microsoft.com/office/drawing/2014/main" id="{E8D1C8C9-FAA1-4F86-17AB-8E8ABC3E7708}"/>
              </a:ext>
            </a:extLst>
          </p:cNvPr>
          <p:cNvSpPr/>
          <p:nvPr/>
        </p:nvSpPr>
        <p:spPr>
          <a:xfrm>
            <a:off x="11015630" y="4367052"/>
            <a:ext cx="117879" cy="11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46" name="TextBox 45">
            <a:extLst>
              <a:ext uri="{FF2B5EF4-FFF2-40B4-BE49-F238E27FC236}">
                <a16:creationId xmlns:a16="http://schemas.microsoft.com/office/drawing/2014/main" id="{A5EDE4B3-9C45-232B-0451-9671F48570ED}"/>
              </a:ext>
            </a:extLst>
          </p:cNvPr>
          <p:cNvSpPr txBox="1"/>
          <p:nvPr/>
        </p:nvSpPr>
        <p:spPr>
          <a:xfrm>
            <a:off x="11165201" y="4302425"/>
            <a:ext cx="849056" cy="261776"/>
          </a:xfrm>
          <a:prstGeom prst="rect">
            <a:avLst/>
          </a:prstGeom>
          <a:noFill/>
        </p:spPr>
        <p:txBody>
          <a:bodyPr wrap="square" lIns="0" tIns="0" rIns="0" bIns="0" rtlCol="0" anchor="ctr">
            <a:noAutofit/>
          </a:bodyPr>
          <a:lstStyle/>
          <a:p>
            <a:r>
              <a:rPr lang="en-VN" sz="1100" dirty="0"/>
              <a:t>Budget</a:t>
            </a:r>
          </a:p>
        </p:txBody>
      </p:sp>
      <p:sp>
        <p:nvSpPr>
          <p:cNvPr id="47" name="Text Placeholder 3">
            <a:extLst>
              <a:ext uri="{FF2B5EF4-FFF2-40B4-BE49-F238E27FC236}">
                <a16:creationId xmlns:a16="http://schemas.microsoft.com/office/drawing/2014/main" id="{07967D93-6738-4913-954A-C16E9F2A37D9}"/>
              </a:ext>
            </a:extLst>
          </p:cNvPr>
          <p:cNvSpPr txBox="1">
            <a:spLocks/>
          </p:cNvSpPr>
          <p:nvPr/>
        </p:nvSpPr>
        <p:spPr>
          <a:xfrm>
            <a:off x="1196975" y="158907"/>
            <a:ext cx="2236426"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rPr>
              <a:t>Customer segment</a:t>
            </a:r>
          </a:p>
        </p:txBody>
      </p:sp>
    </p:spTree>
    <p:extLst>
      <p:ext uri="{BB962C8B-B14F-4D97-AF65-F5344CB8AC3E}">
        <p14:creationId xmlns:p14="http://schemas.microsoft.com/office/powerpoint/2010/main" val="73912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Life stages shape customer spending and product pricing decisions</a:t>
            </a:r>
            <a:endParaRPr lang="en-AU" dirty="0"/>
          </a:p>
        </p:txBody>
      </p:sp>
      <p:sp>
        <p:nvSpPr>
          <p:cNvPr id="26" name="TextBox 25">
            <a:extLst>
              <a:ext uri="{FF2B5EF4-FFF2-40B4-BE49-F238E27FC236}">
                <a16:creationId xmlns:a16="http://schemas.microsoft.com/office/drawing/2014/main" id="{5A7F28F2-8DB9-52CB-289B-F872AA5D670C}"/>
              </a:ext>
            </a:extLst>
          </p:cNvPr>
          <p:cNvSpPr txBox="1"/>
          <p:nvPr/>
        </p:nvSpPr>
        <p:spPr>
          <a:xfrm>
            <a:off x="5075583" y="3790122"/>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grpSp>
        <p:nvGrpSpPr>
          <p:cNvPr id="34" name="Group 33">
            <a:extLst>
              <a:ext uri="{FF2B5EF4-FFF2-40B4-BE49-F238E27FC236}">
                <a16:creationId xmlns:a16="http://schemas.microsoft.com/office/drawing/2014/main" id="{A0C12A6A-FBD6-9AAA-9523-773CFD61AE0B}"/>
              </a:ext>
            </a:extLst>
          </p:cNvPr>
          <p:cNvGrpSpPr/>
          <p:nvPr/>
        </p:nvGrpSpPr>
        <p:grpSpPr>
          <a:xfrm>
            <a:off x="897950" y="1289431"/>
            <a:ext cx="7123201" cy="4765844"/>
            <a:chOff x="867464" y="1509078"/>
            <a:chExt cx="8008081" cy="4765844"/>
          </a:xfrm>
        </p:grpSpPr>
        <p:graphicFrame>
          <p:nvGraphicFramePr>
            <p:cNvPr id="27" name="Chart 26">
              <a:extLst>
                <a:ext uri="{FF2B5EF4-FFF2-40B4-BE49-F238E27FC236}">
                  <a16:creationId xmlns:a16="http://schemas.microsoft.com/office/drawing/2014/main" id="{3C32BFCD-EE3A-E783-7138-A86DE1A56B99}"/>
                </a:ext>
              </a:extLst>
            </p:cNvPr>
            <p:cNvGraphicFramePr>
              <a:graphicFrameLocks/>
            </p:cNvGraphicFramePr>
            <p:nvPr>
              <p:extLst>
                <p:ext uri="{D42A27DB-BD31-4B8C-83A1-F6EECF244321}">
                  <p14:modId xmlns:p14="http://schemas.microsoft.com/office/powerpoint/2010/main" val="1966385671"/>
                </p:ext>
              </p:extLst>
            </p:nvPr>
          </p:nvGraphicFramePr>
          <p:xfrm>
            <a:off x="867464" y="1914543"/>
            <a:ext cx="8008081" cy="4360379"/>
          </p:xfrm>
          <a:graphic>
            <a:graphicData uri="http://schemas.openxmlformats.org/drawingml/2006/chart">
              <c:chart xmlns:c="http://schemas.openxmlformats.org/drawingml/2006/chart" xmlns:r="http://schemas.openxmlformats.org/officeDocument/2006/relationships" r:id="rId2"/>
            </a:graphicData>
          </a:graphic>
        </p:graphicFrame>
        <p:sp>
          <p:nvSpPr>
            <p:cNvPr id="28" name="Rectangle 27">
              <a:extLst>
                <a:ext uri="{FF2B5EF4-FFF2-40B4-BE49-F238E27FC236}">
                  <a16:creationId xmlns:a16="http://schemas.microsoft.com/office/drawing/2014/main" id="{775B93C5-3A58-1EAD-BD65-2CB25270CDF9}"/>
                </a:ext>
              </a:extLst>
            </p:cNvPr>
            <p:cNvSpPr/>
            <p:nvPr/>
          </p:nvSpPr>
          <p:spPr>
            <a:xfrm>
              <a:off x="3246784" y="1573705"/>
              <a:ext cx="132523" cy="118800"/>
            </a:xfrm>
            <a:prstGeom prst="rect">
              <a:avLst/>
            </a:prstGeom>
            <a:solidFill>
              <a:srgbClr val="8E7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29" name="TextBox 28">
              <a:extLst>
                <a:ext uri="{FF2B5EF4-FFF2-40B4-BE49-F238E27FC236}">
                  <a16:creationId xmlns:a16="http://schemas.microsoft.com/office/drawing/2014/main" id="{F86621EA-DFF7-4B28-4A84-F11338A2B9F7}"/>
                </a:ext>
              </a:extLst>
            </p:cNvPr>
            <p:cNvSpPr txBox="1"/>
            <p:nvPr/>
          </p:nvSpPr>
          <p:spPr>
            <a:xfrm>
              <a:off x="3414938" y="1509078"/>
              <a:ext cx="954530" cy="261776"/>
            </a:xfrm>
            <a:prstGeom prst="rect">
              <a:avLst/>
            </a:prstGeom>
            <a:noFill/>
          </p:spPr>
          <p:txBody>
            <a:bodyPr wrap="square" lIns="0" tIns="0" rIns="0" bIns="0" rtlCol="0" anchor="ctr">
              <a:noAutofit/>
            </a:bodyPr>
            <a:lstStyle/>
            <a:p>
              <a:r>
                <a:rPr lang="en-VN" sz="1100" dirty="0"/>
                <a:t>Premium</a:t>
              </a:r>
            </a:p>
          </p:txBody>
        </p:sp>
        <p:sp>
          <p:nvSpPr>
            <p:cNvPr id="30" name="Rectangle 29">
              <a:extLst>
                <a:ext uri="{FF2B5EF4-FFF2-40B4-BE49-F238E27FC236}">
                  <a16:creationId xmlns:a16="http://schemas.microsoft.com/office/drawing/2014/main" id="{443C8F03-674F-6EA8-3FAF-E6BE876D1A57}"/>
                </a:ext>
              </a:extLst>
            </p:cNvPr>
            <p:cNvSpPr/>
            <p:nvPr/>
          </p:nvSpPr>
          <p:spPr>
            <a:xfrm>
              <a:off x="4405100" y="1573705"/>
              <a:ext cx="132523" cy="118800"/>
            </a:xfrm>
            <a:prstGeom prst="rect">
              <a:avLst/>
            </a:prstGeom>
            <a:solidFill>
              <a:srgbClr val="DCC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31" name="TextBox 30">
              <a:extLst>
                <a:ext uri="{FF2B5EF4-FFF2-40B4-BE49-F238E27FC236}">
                  <a16:creationId xmlns:a16="http://schemas.microsoft.com/office/drawing/2014/main" id="{58ADF29E-7E32-BC5B-CD6E-02B18A682B5E}"/>
                </a:ext>
              </a:extLst>
            </p:cNvPr>
            <p:cNvSpPr txBox="1"/>
            <p:nvPr/>
          </p:nvSpPr>
          <p:spPr>
            <a:xfrm>
              <a:off x="4573254" y="1509078"/>
              <a:ext cx="954530" cy="261776"/>
            </a:xfrm>
            <a:prstGeom prst="rect">
              <a:avLst/>
            </a:prstGeom>
            <a:noFill/>
          </p:spPr>
          <p:txBody>
            <a:bodyPr wrap="square" lIns="0" tIns="0" rIns="0" bIns="0" rtlCol="0" anchor="ctr">
              <a:noAutofit/>
            </a:bodyPr>
            <a:lstStyle/>
            <a:p>
              <a:r>
                <a:rPr lang="en-VN" sz="1100" dirty="0"/>
                <a:t>Mainstream</a:t>
              </a:r>
            </a:p>
          </p:txBody>
        </p:sp>
        <p:sp>
          <p:nvSpPr>
            <p:cNvPr id="32" name="Rectangle 31">
              <a:extLst>
                <a:ext uri="{FF2B5EF4-FFF2-40B4-BE49-F238E27FC236}">
                  <a16:creationId xmlns:a16="http://schemas.microsoft.com/office/drawing/2014/main" id="{F8E8F03A-5686-6C88-7A90-430B743C9D12}"/>
                </a:ext>
              </a:extLst>
            </p:cNvPr>
            <p:cNvSpPr/>
            <p:nvPr/>
          </p:nvSpPr>
          <p:spPr>
            <a:xfrm>
              <a:off x="5563416" y="1573705"/>
              <a:ext cx="132523" cy="11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33" name="TextBox 32">
              <a:extLst>
                <a:ext uri="{FF2B5EF4-FFF2-40B4-BE49-F238E27FC236}">
                  <a16:creationId xmlns:a16="http://schemas.microsoft.com/office/drawing/2014/main" id="{CAA6B269-5C1E-BFA2-0DF9-616217158B6F}"/>
                </a:ext>
              </a:extLst>
            </p:cNvPr>
            <p:cNvSpPr txBox="1"/>
            <p:nvPr/>
          </p:nvSpPr>
          <p:spPr>
            <a:xfrm>
              <a:off x="5731568" y="1509078"/>
              <a:ext cx="954530" cy="261776"/>
            </a:xfrm>
            <a:prstGeom prst="rect">
              <a:avLst/>
            </a:prstGeom>
            <a:noFill/>
          </p:spPr>
          <p:txBody>
            <a:bodyPr wrap="square" lIns="0" tIns="0" rIns="0" bIns="0" rtlCol="0" anchor="ctr">
              <a:noAutofit/>
            </a:bodyPr>
            <a:lstStyle/>
            <a:p>
              <a:r>
                <a:rPr lang="en-VN" sz="1100" dirty="0"/>
                <a:t>Budget</a:t>
              </a:r>
            </a:p>
          </p:txBody>
        </p:sp>
      </p:grpSp>
      <p:sp>
        <p:nvSpPr>
          <p:cNvPr id="35" name="Rectangle 34">
            <a:extLst>
              <a:ext uri="{FF2B5EF4-FFF2-40B4-BE49-F238E27FC236}">
                <a16:creationId xmlns:a16="http://schemas.microsoft.com/office/drawing/2014/main" id="{E3FF5EC6-F7A5-23DE-B8D3-2A0661263C03}"/>
              </a:ext>
            </a:extLst>
          </p:cNvPr>
          <p:cNvSpPr/>
          <p:nvPr/>
        </p:nvSpPr>
        <p:spPr>
          <a:xfrm>
            <a:off x="8204522" y="2918802"/>
            <a:ext cx="3612460" cy="191256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7750" indent="-141750" algn="l">
              <a:spcAft>
                <a:spcPts val="675"/>
              </a:spcAft>
              <a:buFont typeface="Arial" panose="020B0604020202020204" pitchFamily="34" charset="0"/>
              <a:buChar char="•"/>
            </a:pPr>
            <a:r>
              <a:rPr lang="en-US" sz="1400" b="0" i="0" u="none" strike="noStrike" dirty="0">
                <a:solidFill>
                  <a:srgbClr val="000000"/>
                </a:solidFill>
                <a:effectLst/>
                <a:latin typeface="+mj-lt"/>
                <a:ea typeface="Roboto" panose="02000000000000000000" pitchFamily="2" charset="0"/>
                <a:cs typeface="Roboto" panose="02000000000000000000" pitchFamily="2" charset="0"/>
              </a:rPr>
              <a:t>Customer who have a family are mostly budget customers.</a:t>
            </a:r>
          </a:p>
          <a:p>
            <a:pPr marL="357750" indent="-141750" algn="l">
              <a:spcAft>
                <a:spcPts val="675"/>
              </a:spcAft>
              <a:buFont typeface="Arial" panose="020B0604020202020204" pitchFamily="34" charset="0"/>
              <a:buChar char="•"/>
            </a:pPr>
            <a:r>
              <a:rPr lang="en-US" sz="1400" b="0" i="0" u="none" strike="noStrike" dirty="0">
                <a:solidFill>
                  <a:srgbClr val="000000"/>
                </a:solidFill>
                <a:effectLst/>
                <a:latin typeface="+mj-lt"/>
                <a:ea typeface="Roboto" panose="02000000000000000000" pitchFamily="2" charset="0"/>
                <a:cs typeface="Roboto" panose="02000000000000000000" pitchFamily="2" charset="0"/>
              </a:rPr>
              <a:t>Customer who haven’t has a family or retire Mainstream customers.</a:t>
            </a:r>
          </a:p>
        </p:txBody>
      </p:sp>
      <p:sp>
        <p:nvSpPr>
          <p:cNvPr id="37" name="Text Placeholder 3">
            <a:extLst>
              <a:ext uri="{FF2B5EF4-FFF2-40B4-BE49-F238E27FC236}">
                <a16:creationId xmlns:a16="http://schemas.microsoft.com/office/drawing/2014/main" id="{A82225CA-5095-5049-13DE-B2B150901B27}"/>
              </a:ext>
            </a:extLst>
          </p:cNvPr>
          <p:cNvSpPr txBox="1">
            <a:spLocks/>
          </p:cNvSpPr>
          <p:nvPr/>
        </p:nvSpPr>
        <p:spPr>
          <a:xfrm>
            <a:off x="1196975" y="158907"/>
            <a:ext cx="2236426"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rPr>
              <a:t>Customer segment</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Budget Older Families, Mainstream Young Singles/Couples and Retirees are the customer segments with the highest sales</a:t>
            </a:r>
          </a:p>
        </p:txBody>
      </p:sp>
      <p:sp>
        <p:nvSpPr>
          <p:cNvPr id="6" name="Rectangle 5">
            <a:extLst>
              <a:ext uri="{FF2B5EF4-FFF2-40B4-BE49-F238E27FC236}">
                <a16:creationId xmlns:a16="http://schemas.microsoft.com/office/drawing/2014/main" id="{CB6D8B29-4D6C-24E0-4621-A48062FF91CA}"/>
              </a:ext>
            </a:extLst>
          </p:cNvPr>
          <p:cNvSpPr/>
          <p:nvPr/>
        </p:nvSpPr>
        <p:spPr>
          <a:xfrm>
            <a:off x="5134707" y="1447387"/>
            <a:ext cx="117879" cy="118800"/>
          </a:xfrm>
          <a:prstGeom prst="rect">
            <a:avLst/>
          </a:prstGeom>
          <a:solidFill>
            <a:srgbClr val="8E7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7" name="TextBox 6">
            <a:extLst>
              <a:ext uri="{FF2B5EF4-FFF2-40B4-BE49-F238E27FC236}">
                <a16:creationId xmlns:a16="http://schemas.microsoft.com/office/drawing/2014/main" id="{D0EA96F8-148E-E4A8-A914-02F3581AB8C8}"/>
              </a:ext>
            </a:extLst>
          </p:cNvPr>
          <p:cNvSpPr txBox="1"/>
          <p:nvPr/>
        </p:nvSpPr>
        <p:spPr>
          <a:xfrm>
            <a:off x="5284280" y="1382760"/>
            <a:ext cx="849056" cy="261776"/>
          </a:xfrm>
          <a:prstGeom prst="rect">
            <a:avLst/>
          </a:prstGeom>
          <a:noFill/>
        </p:spPr>
        <p:txBody>
          <a:bodyPr wrap="square" lIns="0" tIns="0" rIns="0" bIns="0" rtlCol="0" anchor="ctr">
            <a:noAutofit/>
          </a:bodyPr>
          <a:lstStyle/>
          <a:p>
            <a:r>
              <a:rPr lang="en-VN" sz="1100" dirty="0"/>
              <a:t>Premium</a:t>
            </a:r>
          </a:p>
        </p:txBody>
      </p:sp>
      <p:sp>
        <p:nvSpPr>
          <p:cNvPr id="8" name="Rectangle 7">
            <a:extLst>
              <a:ext uri="{FF2B5EF4-FFF2-40B4-BE49-F238E27FC236}">
                <a16:creationId xmlns:a16="http://schemas.microsoft.com/office/drawing/2014/main" id="{A3EE70D7-6BA6-7528-0BA7-3D72C1C76593}"/>
              </a:ext>
            </a:extLst>
          </p:cNvPr>
          <p:cNvSpPr/>
          <p:nvPr/>
        </p:nvSpPr>
        <p:spPr>
          <a:xfrm>
            <a:off x="6165031" y="1447387"/>
            <a:ext cx="117879" cy="118800"/>
          </a:xfrm>
          <a:prstGeom prst="rect">
            <a:avLst/>
          </a:prstGeom>
          <a:solidFill>
            <a:srgbClr val="DCC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31180684-B0C1-D469-BE8A-CD421BDDA99C}"/>
              </a:ext>
            </a:extLst>
          </p:cNvPr>
          <p:cNvSpPr txBox="1"/>
          <p:nvPr/>
        </p:nvSpPr>
        <p:spPr>
          <a:xfrm>
            <a:off x="6314604" y="1382760"/>
            <a:ext cx="849056" cy="261776"/>
          </a:xfrm>
          <a:prstGeom prst="rect">
            <a:avLst/>
          </a:prstGeom>
          <a:noFill/>
        </p:spPr>
        <p:txBody>
          <a:bodyPr wrap="square" lIns="0" tIns="0" rIns="0" bIns="0" rtlCol="0" anchor="ctr">
            <a:noAutofit/>
          </a:bodyPr>
          <a:lstStyle/>
          <a:p>
            <a:r>
              <a:rPr lang="en-VN" sz="1100" dirty="0"/>
              <a:t>Mainstream</a:t>
            </a:r>
          </a:p>
        </p:txBody>
      </p:sp>
      <p:sp>
        <p:nvSpPr>
          <p:cNvPr id="22" name="Rectangle 21">
            <a:extLst>
              <a:ext uri="{FF2B5EF4-FFF2-40B4-BE49-F238E27FC236}">
                <a16:creationId xmlns:a16="http://schemas.microsoft.com/office/drawing/2014/main" id="{A211E1EC-3084-14B7-DFF7-D9D236CAA20B}"/>
              </a:ext>
            </a:extLst>
          </p:cNvPr>
          <p:cNvSpPr/>
          <p:nvPr/>
        </p:nvSpPr>
        <p:spPr>
          <a:xfrm>
            <a:off x="8119032" y="1670462"/>
            <a:ext cx="470333" cy="2826587"/>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23" name="Rectangle 22">
            <a:extLst>
              <a:ext uri="{FF2B5EF4-FFF2-40B4-BE49-F238E27FC236}">
                <a16:creationId xmlns:a16="http://schemas.microsoft.com/office/drawing/2014/main" id="{C5DEEB38-17FB-7FDF-B463-1502F2D4C1A2}"/>
              </a:ext>
            </a:extLst>
          </p:cNvPr>
          <p:cNvSpPr/>
          <p:nvPr/>
        </p:nvSpPr>
        <p:spPr>
          <a:xfrm>
            <a:off x="4688675" y="1834308"/>
            <a:ext cx="470333" cy="2662741"/>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10" name="Rectangle 9">
            <a:extLst>
              <a:ext uri="{FF2B5EF4-FFF2-40B4-BE49-F238E27FC236}">
                <a16:creationId xmlns:a16="http://schemas.microsoft.com/office/drawing/2014/main" id="{1719EBD1-7A53-98DF-4E0E-209C326B26A7}"/>
              </a:ext>
            </a:extLst>
          </p:cNvPr>
          <p:cNvSpPr/>
          <p:nvPr/>
        </p:nvSpPr>
        <p:spPr>
          <a:xfrm>
            <a:off x="7195355" y="1447387"/>
            <a:ext cx="117879" cy="11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24" name="Rectangle 23">
            <a:extLst>
              <a:ext uri="{FF2B5EF4-FFF2-40B4-BE49-F238E27FC236}">
                <a16:creationId xmlns:a16="http://schemas.microsoft.com/office/drawing/2014/main" id="{B799D029-CE55-A6FC-CDE3-1CDFD456EFEF}"/>
              </a:ext>
            </a:extLst>
          </p:cNvPr>
          <p:cNvSpPr/>
          <p:nvPr/>
        </p:nvSpPr>
        <p:spPr>
          <a:xfrm>
            <a:off x="9346052" y="1895619"/>
            <a:ext cx="470333" cy="2592000"/>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11" name="TextBox 10">
            <a:extLst>
              <a:ext uri="{FF2B5EF4-FFF2-40B4-BE49-F238E27FC236}">
                <a16:creationId xmlns:a16="http://schemas.microsoft.com/office/drawing/2014/main" id="{FE28985A-0760-D43C-36A1-ED035D04818E}"/>
              </a:ext>
            </a:extLst>
          </p:cNvPr>
          <p:cNvSpPr txBox="1"/>
          <p:nvPr/>
        </p:nvSpPr>
        <p:spPr>
          <a:xfrm>
            <a:off x="7344926" y="1382760"/>
            <a:ext cx="849056" cy="261776"/>
          </a:xfrm>
          <a:prstGeom prst="rect">
            <a:avLst/>
          </a:prstGeom>
          <a:noFill/>
        </p:spPr>
        <p:txBody>
          <a:bodyPr wrap="square" lIns="0" tIns="0" rIns="0" bIns="0" rtlCol="0" anchor="ctr">
            <a:noAutofit/>
          </a:bodyPr>
          <a:lstStyle/>
          <a:p>
            <a:r>
              <a:rPr lang="en-VN" sz="1100" dirty="0"/>
              <a:t>Budget</a:t>
            </a:r>
          </a:p>
        </p:txBody>
      </p:sp>
      <p:graphicFrame>
        <p:nvGraphicFramePr>
          <p:cNvPr id="14" name="Chart 13">
            <a:extLst>
              <a:ext uri="{FF2B5EF4-FFF2-40B4-BE49-F238E27FC236}">
                <a16:creationId xmlns:a16="http://schemas.microsoft.com/office/drawing/2014/main" id="{154CD0E6-4630-51E9-03DF-71EEE220C969}"/>
              </a:ext>
            </a:extLst>
          </p:cNvPr>
          <p:cNvGraphicFramePr>
            <a:graphicFrameLocks/>
          </p:cNvGraphicFramePr>
          <p:nvPr>
            <p:extLst>
              <p:ext uri="{D42A27DB-BD31-4B8C-83A1-F6EECF244321}">
                <p14:modId xmlns:p14="http://schemas.microsoft.com/office/powerpoint/2010/main" val="207200314"/>
              </p:ext>
            </p:extLst>
          </p:nvPr>
        </p:nvGraphicFramePr>
        <p:xfrm>
          <a:off x="901148" y="1670462"/>
          <a:ext cx="11118574" cy="3126825"/>
        </p:xfrm>
        <a:graphic>
          <a:graphicData uri="http://schemas.openxmlformats.org/drawingml/2006/chart">
            <c:chart xmlns:c="http://schemas.openxmlformats.org/drawingml/2006/chart" xmlns:r="http://schemas.openxmlformats.org/officeDocument/2006/relationships" r:id="rId2"/>
          </a:graphicData>
        </a:graphic>
      </p:graphicFrame>
      <p:sp>
        <p:nvSpPr>
          <p:cNvPr id="15" name="Rectangle 14">
            <a:extLst>
              <a:ext uri="{FF2B5EF4-FFF2-40B4-BE49-F238E27FC236}">
                <a16:creationId xmlns:a16="http://schemas.microsoft.com/office/drawing/2014/main" id="{663D76BA-A6D4-C1B5-8443-D2FA7FE3B3F0}"/>
              </a:ext>
            </a:extLst>
          </p:cNvPr>
          <p:cNvSpPr/>
          <p:nvPr/>
        </p:nvSpPr>
        <p:spPr>
          <a:xfrm>
            <a:off x="1311965" y="5187538"/>
            <a:ext cx="10364610" cy="10159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Older Singles/Couples customer segment has the highest total sales by life stage</a:t>
            </a:r>
          </a:p>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Budget Older Families has the highest total sales following by Mainstream Young Singles/Couples and Mainstream Retirees</a:t>
            </a:r>
          </a:p>
        </p:txBody>
      </p:sp>
      <p:sp>
        <p:nvSpPr>
          <p:cNvPr id="19" name="Text Placeholder 3">
            <a:extLst>
              <a:ext uri="{FF2B5EF4-FFF2-40B4-BE49-F238E27FC236}">
                <a16:creationId xmlns:a16="http://schemas.microsoft.com/office/drawing/2014/main" id="{F4DD43F9-953A-0C98-1837-70D9F222A662}"/>
              </a:ext>
            </a:extLst>
          </p:cNvPr>
          <p:cNvSpPr txBox="1">
            <a:spLocks/>
          </p:cNvSpPr>
          <p:nvPr/>
        </p:nvSpPr>
        <p:spPr>
          <a:xfrm>
            <a:off x="1196974" y="158907"/>
            <a:ext cx="3255755"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rPr>
              <a:t>Total sales by customer segment</a:t>
            </a:r>
          </a:p>
        </p:txBody>
      </p:sp>
      <p:sp>
        <p:nvSpPr>
          <p:cNvPr id="20" name="Text Placeholder 3">
            <a:extLst>
              <a:ext uri="{FF2B5EF4-FFF2-40B4-BE49-F238E27FC236}">
                <a16:creationId xmlns:a16="http://schemas.microsoft.com/office/drawing/2014/main" id="{549756B5-CCA7-8F0C-6154-502AC010BE86}"/>
              </a:ext>
            </a:extLst>
          </p:cNvPr>
          <p:cNvSpPr txBox="1">
            <a:spLocks/>
          </p:cNvSpPr>
          <p:nvPr/>
        </p:nvSpPr>
        <p:spPr>
          <a:xfrm>
            <a:off x="7673009" y="4773427"/>
            <a:ext cx="4346713" cy="145990"/>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AU" sz="900" dirty="0">
                <a:solidFill>
                  <a:schemeClr val="accent5"/>
                </a:solidFill>
              </a:rPr>
              <a:t>*ordered by lowest total sales by life stage to highest</a:t>
            </a:r>
          </a:p>
        </p:txBody>
      </p:sp>
      <p:sp>
        <p:nvSpPr>
          <p:cNvPr id="21" name="TextBox 20">
            <a:extLst>
              <a:ext uri="{FF2B5EF4-FFF2-40B4-BE49-F238E27FC236}">
                <a16:creationId xmlns:a16="http://schemas.microsoft.com/office/drawing/2014/main" id="{EC6B4FE2-DF2D-9032-D39F-CCE092827731}"/>
              </a:ext>
            </a:extLst>
          </p:cNvPr>
          <p:cNvSpPr txBox="1"/>
          <p:nvPr/>
        </p:nvSpPr>
        <p:spPr>
          <a:xfrm>
            <a:off x="2698230" y="-554636"/>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3136B-BECF-6AC2-B185-92324C93160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64E1935-E8D5-B251-06BD-7031AD34FF2F}"/>
              </a:ext>
            </a:extLst>
          </p:cNvPr>
          <p:cNvSpPr/>
          <p:nvPr/>
        </p:nvSpPr>
        <p:spPr>
          <a:xfrm>
            <a:off x="4687693" y="2021697"/>
            <a:ext cx="470333" cy="2419445"/>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23" name="Rectangle 22">
            <a:extLst>
              <a:ext uri="{FF2B5EF4-FFF2-40B4-BE49-F238E27FC236}">
                <a16:creationId xmlns:a16="http://schemas.microsoft.com/office/drawing/2014/main" id="{18FAC54A-90B0-CB10-8CB9-E0226F3A1F1B}"/>
              </a:ext>
            </a:extLst>
          </p:cNvPr>
          <p:cNvSpPr/>
          <p:nvPr/>
        </p:nvSpPr>
        <p:spPr>
          <a:xfrm>
            <a:off x="7768617" y="1966093"/>
            <a:ext cx="470333" cy="2475050"/>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22" name="Rectangle 21">
            <a:extLst>
              <a:ext uri="{FF2B5EF4-FFF2-40B4-BE49-F238E27FC236}">
                <a16:creationId xmlns:a16="http://schemas.microsoft.com/office/drawing/2014/main" id="{E4E5779F-7A28-10D7-089B-89692143F24A}"/>
              </a:ext>
            </a:extLst>
          </p:cNvPr>
          <p:cNvSpPr/>
          <p:nvPr/>
        </p:nvSpPr>
        <p:spPr>
          <a:xfrm>
            <a:off x="9666498" y="1733282"/>
            <a:ext cx="470333" cy="2707861"/>
          </a:xfrm>
          <a:prstGeom prst="rect">
            <a:avLst/>
          </a:prstGeom>
          <a:solidFill>
            <a:srgbClr val="ECE8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graphicFrame>
        <p:nvGraphicFramePr>
          <p:cNvPr id="3" name="Chart 2">
            <a:extLst>
              <a:ext uri="{FF2B5EF4-FFF2-40B4-BE49-F238E27FC236}">
                <a16:creationId xmlns:a16="http://schemas.microsoft.com/office/drawing/2014/main" id="{014FDBBF-BD6F-7C34-59AE-C771B2C9DC88}"/>
              </a:ext>
            </a:extLst>
          </p:cNvPr>
          <p:cNvGraphicFramePr>
            <a:graphicFrameLocks/>
          </p:cNvGraphicFramePr>
          <p:nvPr>
            <p:extLst>
              <p:ext uri="{D42A27DB-BD31-4B8C-83A1-F6EECF244321}">
                <p14:modId xmlns:p14="http://schemas.microsoft.com/office/powerpoint/2010/main" val="3125989447"/>
              </p:ext>
            </p:extLst>
          </p:nvPr>
        </p:nvGraphicFramePr>
        <p:xfrm>
          <a:off x="901149" y="1599328"/>
          <a:ext cx="11118573" cy="31326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B00CE414-1C1B-4C19-667D-2F385F5A1430}"/>
              </a:ext>
            </a:extLst>
          </p:cNvPr>
          <p:cNvSpPr>
            <a:spLocks noGrp="1"/>
          </p:cNvSpPr>
          <p:nvPr>
            <p:ph type="body" sz="quarter" idx="10"/>
          </p:nvPr>
        </p:nvSpPr>
        <p:spPr/>
        <p:txBody>
          <a:bodyPr/>
          <a:lstStyle/>
          <a:p>
            <a:r>
              <a:rPr lang="en-AU" dirty="0"/>
              <a:t>Budget Older Families, Mainstream Retirees and Young Singles/Couples are the customer segments with the highest units sold</a:t>
            </a:r>
          </a:p>
        </p:txBody>
      </p:sp>
      <p:sp>
        <p:nvSpPr>
          <p:cNvPr id="6" name="Rectangle 5">
            <a:extLst>
              <a:ext uri="{FF2B5EF4-FFF2-40B4-BE49-F238E27FC236}">
                <a16:creationId xmlns:a16="http://schemas.microsoft.com/office/drawing/2014/main" id="{ACE57961-55D3-8F02-A99F-51ACC9A6A2CE}"/>
              </a:ext>
            </a:extLst>
          </p:cNvPr>
          <p:cNvSpPr/>
          <p:nvPr/>
        </p:nvSpPr>
        <p:spPr>
          <a:xfrm>
            <a:off x="5134707" y="1447387"/>
            <a:ext cx="117879" cy="118800"/>
          </a:xfrm>
          <a:prstGeom prst="rect">
            <a:avLst/>
          </a:prstGeom>
          <a:solidFill>
            <a:srgbClr val="8E72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7" name="TextBox 6">
            <a:extLst>
              <a:ext uri="{FF2B5EF4-FFF2-40B4-BE49-F238E27FC236}">
                <a16:creationId xmlns:a16="http://schemas.microsoft.com/office/drawing/2014/main" id="{E1B7818A-BC61-52BA-8881-A80515BD3F13}"/>
              </a:ext>
            </a:extLst>
          </p:cNvPr>
          <p:cNvSpPr txBox="1"/>
          <p:nvPr/>
        </p:nvSpPr>
        <p:spPr>
          <a:xfrm>
            <a:off x="5284280" y="1382760"/>
            <a:ext cx="849056" cy="261776"/>
          </a:xfrm>
          <a:prstGeom prst="rect">
            <a:avLst/>
          </a:prstGeom>
          <a:noFill/>
        </p:spPr>
        <p:txBody>
          <a:bodyPr wrap="square" lIns="0" tIns="0" rIns="0" bIns="0" rtlCol="0" anchor="ctr">
            <a:noAutofit/>
          </a:bodyPr>
          <a:lstStyle/>
          <a:p>
            <a:r>
              <a:rPr lang="en-VN" sz="1100" dirty="0"/>
              <a:t>Premium</a:t>
            </a:r>
          </a:p>
        </p:txBody>
      </p:sp>
      <p:sp>
        <p:nvSpPr>
          <p:cNvPr id="8" name="Rectangle 7">
            <a:extLst>
              <a:ext uri="{FF2B5EF4-FFF2-40B4-BE49-F238E27FC236}">
                <a16:creationId xmlns:a16="http://schemas.microsoft.com/office/drawing/2014/main" id="{28E537A3-C7BC-464C-267D-9E713AFFA76D}"/>
              </a:ext>
            </a:extLst>
          </p:cNvPr>
          <p:cNvSpPr/>
          <p:nvPr/>
        </p:nvSpPr>
        <p:spPr>
          <a:xfrm>
            <a:off x="6165031" y="1447387"/>
            <a:ext cx="117879" cy="118800"/>
          </a:xfrm>
          <a:prstGeom prst="rect">
            <a:avLst/>
          </a:prstGeom>
          <a:solidFill>
            <a:srgbClr val="DCC0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14112B45-E7B5-BE2E-F6DB-308AE9FD00FF}"/>
              </a:ext>
            </a:extLst>
          </p:cNvPr>
          <p:cNvSpPr txBox="1"/>
          <p:nvPr/>
        </p:nvSpPr>
        <p:spPr>
          <a:xfrm>
            <a:off x="6314604" y="1382760"/>
            <a:ext cx="849056" cy="261776"/>
          </a:xfrm>
          <a:prstGeom prst="rect">
            <a:avLst/>
          </a:prstGeom>
          <a:noFill/>
        </p:spPr>
        <p:txBody>
          <a:bodyPr wrap="square" lIns="0" tIns="0" rIns="0" bIns="0" rtlCol="0" anchor="ctr">
            <a:noAutofit/>
          </a:bodyPr>
          <a:lstStyle/>
          <a:p>
            <a:r>
              <a:rPr lang="en-VN" sz="1100" dirty="0"/>
              <a:t>Mainstream</a:t>
            </a:r>
          </a:p>
        </p:txBody>
      </p:sp>
      <p:sp>
        <p:nvSpPr>
          <p:cNvPr id="10" name="Rectangle 9">
            <a:extLst>
              <a:ext uri="{FF2B5EF4-FFF2-40B4-BE49-F238E27FC236}">
                <a16:creationId xmlns:a16="http://schemas.microsoft.com/office/drawing/2014/main" id="{4BCBF873-420B-98EE-DB86-7694889B3C7B}"/>
              </a:ext>
            </a:extLst>
          </p:cNvPr>
          <p:cNvSpPr/>
          <p:nvPr/>
        </p:nvSpPr>
        <p:spPr>
          <a:xfrm>
            <a:off x="7195355" y="1447387"/>
            <a:ext cx="117879" cy="11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400" dirty="0" err="1">
              <a:solidFill>
                <a:srgbClr val="000005"/>
              </a:solidFill>
              <a:latin typeface="Roboto Light" panose="02000000000000000000" pitchFamily="2" charset="0"/>
              <a:ea typeface="Roboto Light" panose="02000000000000000000" pitchFamily="2" charset="0"/>
            </a:endParaRPr>
          </a:p>
        </p:txBody>
      </p:sp>
      <p:sp>
        <p:nvSpPr>
          <p:cNvPr id="11" name="TextBox 10">
            <a:extLst>
              <a:ext uri="{FF2B5EF4-FFF2-40B4-BE49-F238E27FC236}">
                <a16:creationId xmlns:a16="http://schemas.microsoft.com/office/drawing/2014/main" id="{A75F85A2-D8E5-529D-B174-362699F51E53}"/>
              </a:ext>
            </a:extLst>
          </p:cNvPr>
          <p:cNvSpPr txBox="1"/>
          <p:nvPr/>
        </p:nvSpPr>
        <p:spPr>
          <a:xfrm>
            <a:off x="7344926" y="1382760"/>
            <a:ext cx="849056" cy="261776"/>
          </a:xfrm>
          <a:prstGeom prst="rect">
            <a:avLst/>
          </a:prstGeom>
          <a:noFill/>
        </p:spPr>
        <p:txBody>
          <a:bodyPr wrap="square" lIns="0" tIns="0" rIns="0" bIns="0" rtlCol="0" anchor="ctr">
            <a:noAutofit/>
          </a:bodyPr>
          <a:lstStyle/>
          <a:p>
            <a:r>
              <a:rPr lang="en-VN" sz="1100" dirty="0"/>
              <a:t>Budget</a:t>
            </a:r>
          </a:p>
        </p:txBody>
      </p:sp>
      <p:sp>
        <p:nvSpPr>
          <p:cNvPr id="15" name="Rectangle 14">
            <a:extLst>
              <a:ext uri="{FF2B5EF4-FFF2-40B4-BE49-F238E27FC236}">
                <a16:creationId xmlns:a16="http://schemas.microsoft.com/office/drawing/2014/main" id="{CD77C379-361A-6253-D5AB-018AEE536961}"/>
              </a:ext>
            </a:extLst>
          </p:cNvPr>
          <p:cNvSpPr/>
          <p:nvPr/>
        </p:nvSpPr>
        <p:spPr>
          <a:xfrm>
            <a:off x="1311965" y="5172548"/>
            <a:ext cx="10364610" cy="1015901"/>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The observation is very similar to the total sales ($) for the customer segment</a:t>
            </a:r>
          </a:p>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Older Singles/Couples customer segment has the highest total units by life stage</a:t>
            </a:r>
          </a:p>
          <a:p>
            <a:pPr marL="501750" indent="-285750">
              <a:spcAft>
                <a:spcPts val="675"/>
              </a:spcAft>
              <a:buFont typeface="Arial" panose="020B0604020202020204" pitchFamily="34" charset="0"/>
              <a:buChar char="•"/>
            </a:pPr>
            <a:r>
              <a:rPr lang="en-US" sz="1300" dirty="0">
                <a:solidFill>
                  <a:schemeClr val="tx1"/>
                </a:solidFill>
                <a:ea typeface="Roboto" panose="02000000000000000000" pitchFamily="2" charset="0"/>
                <a:cs typeface="Roboto" panose="02000000000000000000" pitchFamily="2" charset="0"/>
              </a:rPr>
              <a:t>Budget Older Families has the highest total sales following by Mainstream Retirees and Mainstream Young Singles/Couples </a:t>
            </a:r>
          </a:p>
        </p:txBody>
      </p:sp>
      <p:sp>
        <p:nvSpPr>
          <p:cNvPr id="19" name="Text Placeholder 3">
            <a:extLst>
              <a:ext uri="{FF2B5EF4-FFF2-40B4-BE49-F238E27FC236}">
                <a16:creationId xmlns:a16="http://schemas.microsoft.com/office/drawing/2014/main" id="{748FE461-D761-A8D7-1176-CDC30A4147B9}"/>
              </a:ext>
            </a:extLst>
          </p:cNvPr>
          <p:cNvSpPr txBox="1">
            <a:spLocks/>
          </p:cNvSpPr>
          <p:nvPr/>
        </p:nvSpPr>
        <p:spPr>
          <a:xfrm>
            <a:off x="1196974" y="158907"/>
            <a:ext cx="4087306" cy="431966"/>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400" dirty="0">
                <a:latin typeface="+mj-lt"/>
              </a:rPr>
              <a:t>Total units by customer segment</a:t>
            </a:r>
          </a:p>
        </p:txBody>
      </p:sp>
      <p:sp>
        <p:nvSpPr>
          <p:cNvPr id="20" name="Text Placeholder 3">
            <a:extLst>
              <a:ext uri="{FF2B5EF4-FFF2-40B4-BE49-F238E27FC236}">
                <a16:creationId xmlns:a16="http://schemas.microsoft.com/office/drawing/2014/main" id="{61915A6F-EE4A-DC13-3F31-E7F9B90EFBB7}"/>
              </a:ext>
            </a:extLst>
          </p:cNvPr>
          <p:cNvSpPr txBox="1">
            <a:spLocks/>
          </p:cNvSpPr>
          <p:nvPr/>
        </p:nvSpPr>
        <p:spPr>
          <a:xfrm>
            <a:off x="7673009" y="4773427"/>
            <a:ext cx="4346713" cy="145990"/>
          </a:xfrm>
          <a:prstGeom prst="rect">
            <a:avLst/>
          </a:prstGeom>
        </p:spPr>
        <p:txBody>
          <a:bodyPr lIns="0" tIns="0" anchor="ctr"/>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AU" sz="900" dirty="0">
                <a:solidFill>
                  <a:schemeClr val="accent5"/>
                </a:solidFill>
              </a:rPr>
              <a:t>*ordered by lowest total units by life stage to highest</a:t>
            </a:r>
          </a:p>
        </p:txBody>
      </p:sp>
      <p:sp>
        <p:nvSpPr>
          <p:cNvPr id="21" name="TextBox 20">
            <a:extLst>
              <a:ext uri="{FF2B5EF4-FFF2-40B4-BE49-F238E27FC236}">
                <a16:creationId xmlns:a16="http://schemas.microsoft.com/office/drawing/2014/main" id="{9CE58BE3-5316-2323-1973-C3AA1026C1C7}"/>
              </a:ext>
            </a:extLst>
          </p:cNvPr>
          <p:cNvSpPr txBox="1"/>
          <p:nvPr/>
        </p:nvSpPr>
        <p:spPr>
          <a:xfrm>
            <a:off x="2698230" y="-554636"/>
            <a:ext cx="0" cy="0"/>
          </a:xfrm>
          <a:prstGeom prst="rect">
            <a:avLst/>
          </a:prstGeom>
          <a:noFill/>
        </p:spPr>
        <p:txBody>
          <a:bodyPr wrap="none" lIns="0" tIns="0" rIns="0" bIns="0" rtlCol="0" anchor="t">
            <a:noAutofit/>
          </a:bodyPr>
          <a:lstStyle/>
          <a:p>
            <a:pPr algn="l"/>
            <a:endParaRPr lang="en-V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965246091"/>
      </p:ext>
    </p:extLst>
  </p:cSld>
  <p:clrMapOvr>
    <a:masterClrMapping/>
  </p:clrMapOvr>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9508</TotalTime>
  <Words>1090</Words>
  <Application>Microsoft Macintosh PowerPoint</Application>
  <PresentationFormat>Widescreen</PresentationFormat>
  <Paragraphs>164</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 Medium</vt:lpstr>
      <vt:lpstr>Arial</vt:lpstr>
      <vt:lpstr>Roboto Light</vt:lpstr>
      <vt:lpstr>Roboto</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Suri Nguyen</cp:lastModifiedBy>
  <cp:revision>509</cp:revision>
  <dcterms:created xsi:type="dcterms:W3CDTF">2018-02-07T23:23:24Z</dcterms:created>
  <dcterms:modified xsi:type="dcterms:W3CDTF">2025-01-22T13:05:45Z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