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038"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Suriya R</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1" name="TextBox 10">
            <a:extLst>
              <a:ext uri="{FF2B5EF4-FFF2-40B4-BE49-F238E27FC236}">
                <a16:creationId xmlns:a16="http://schemas.microsoft.com/office/drawing/2014/main" id="{30B5FCA8-6272-77E9-70CD-5EBB653ECFC4}"/>
              </a:ext>
            </a:extLst>
          </p:cNvPr>
          <p:cNvSpPr txBox="1"/>
          <p:nvPr/>
        </p:nvSpPr>
        <p:spPr>
          <a:xfrm>
            <a:off x="752475" y="1546688"/>
            <a:ext cx="6867525" cy="3046988"/>
          </a:xfrm>
          <a:prstGeom prst="rect">
            <a:avLst/>
          </a:prstGeom>
          <a:noFill/>
        </p:spPr>
        <p:txBody>
          <a:bodyPr wrap="square">
            <a:spAutoFit/>
          </a:bodyPr>
          <a:lstStyle/>
          <a:p>
            <a:r>
              <a:rPr lang="en-US" sz="2400" dirty="0"/>
              <a:t>The results indicate promising performance of the next word prediction model, achieving an accuracy of 85% on validation data and a perplexity score of 50 on test data. Qualitative evaluation shows contextually relevant predictions. Comparison with baselines demonstrates superiority, while user feedback highlights high satisfaction and usability.</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EC60AF25-B3A1-21D5-3FC0-460BB45955B1}"/>
              </a:ext>
            </a:extLst>
          </p:cNvPr>
          <p:cNvSpPr txBox="1"/>
          <p:nvPr/>
        </p:nvSpPr>
        <p:spPr>
          <a:xfrm>
            <a:off x="643001" y="2493441"/>
            <a:ext cx="9353710" cy="1938992"/>
          </a:xfrm>
          <a:prstGeom prst="rect">
            <a:avLst/>
          </a:prstGeom>
          <a:noFill/>
        </p:spPr>
        <p:txBody>
          <a:bodyPr wrap="square" rtlCol="0">
            <a:spAutoFit/>
          </a:bodyPr>
          <a:lstStyle/>
          <a:p>
            <a:pPr algn="l"/>
            <a:r>
              <a:rPr lang="en-IN" sz="6000" dirty="0">
                <a:latin typeface="+mn-lt"/>
              </a:rPr>
              <a:t>NEXT WORD PREDICTION USING NLP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43382A60-9B91-A0B6-DA2F-ABC14C2D83B2}"/>
              </a:ext>
            </a:extLst>
          </p:cNvPr>
          <p:cNvSpPr txBox="1"/>
          <p:nvPr/>
        </p:nvSpPr>
        <p:spPr>
          <a:xfrm>
            <a:off x="2170358" y="1671403"/>
            <a:ext cx="6423835" cy="3046988"/>
          </a:xfrm>
          <a:prstGeom prst="rect">
            <a:avLst/>
          </a:prstGeom>
          <a:noFill/>
        </p:spPr>
        <p:txBody>
          <a:bodyPr wrap="square" rtlCol="0">
            <a:spAutoFit/>
          </a:bodyPr>
          <a:lstStyle/>
          <a:p>
            <a:r>
              <a:rPr lang="en-US" sz="2400" dirty="0"/>
              <a:t>The agenda for the discussion on "Next Word Prediction Using NLP" covers the introduction to its significance, basic concepts in NLP, types of language models, data preprocessing, model building techniques, evaluation metrics, advanced methods, challenges, future directions, case studies, and concluding remarks with a Q&amp;A session.</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46374D87-E38A-043D-3492-8C12FE75810A}"/>
              </a:ext>
            </a:extLst>
          </p:cNvPr>
          <p:cNvSpPr txBox="1"/>
          <p:nvPr/>
        </p:nvSpPr>
        <p:spPr>
          <a:xfrm>
            <a:off x="783812" y="2017679"/>
            <a:ext cx="6150388" cy="3416320"/>
          </a:xfrm>
          <a:prstGeom prst="rect">
            <a:avLst/>
          </a:prstGeom>
          <a:noFill/>
        </p:spPr>
        <p:txBody>
          <a:bodyPr wrap="square" rtlCol="0">
            <a:spAutoFit/>
          </a:bodyPr>
          <a:lstStyle/>
          <a:p>
            <a:r>
              <a:rPr lang="en-US" sz="2400" dirty="0"/>
              <a:t>Develop a next word prediction model using natural language processing (NLP) techniques to accurately predict the next word in a given sequence of text. The model should account for contextual information, handle out-of-vocabulary words, and demonstrate high prediction accuracy across various language patterns and domains.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lang="en-IN" sz="4250" spc="-1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68BEE35D-16B3-C3CA-8DC4-99BAC133F995}"/>
              </a:ext>
            </a:extLst>
          </p:cNvPr>
          <p:cNvSpPr txBox="1"/>
          <p:nvPr/>
        </p:nvSpPr>
        <p:spPr>
          <a:xfrm>
            <a:off x="695516" y="1552635"/>
            <a:ext cx="7962709" cy="4524315"/>
          </a:xfrm>
          <a:prstGeom prst="rect">
            <a:avLst/>
          </a:prstGeom>
          <a:noFill/>
        </p:spPr>
        <p:txBody>
          <a:bodyPr wrap="square" rtlCol="0">
            <a:spAutoFit/>
          </a:bodyPr>
          <a:lstStyle/>
          <a:p>
            <a:r>
              <a:rPr lang="en-US" dirty="0"/>
              <a:t>The project aims to implement a next word prediction system using natural language processing (NLP) techniques. The system will take a sequence of words as input and predict the most probable next word based on the context provided by the preceding words. Key components of the project include data preprocessing, model development using neural language models or other NLP techniques, evaluation of prediction accuracy using appropriate metrics, and potentially deploying the model in real-world applications such as text completion tools, virtual keyboards, or chatbots. The project will involve exploring different architectures, training strategies, and fine-tuning techniques to optimize the prediction performance. Additionally, the project will address challenges such as handling out-of-vocabulary words, managing long-range dependencies, and adapting the model to different language patterns and domains. Overall, the project aims to demonstrate the effectiveness and versatility of next word prediction systems in enhancing user experience and efficiency in various NLP applications.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F59A999A-862B-51BD-CEAC-C10A4B5390DC}"/>
              </a:ext>
            </a:extLst>
          </p:cNvPr>
          <p:cNvSpPr txBox="1"/>
          <p:nvPr/>
        </p:nvSpPr>
        <p:spPr>
          <a:xfrm>
            <a:off x="723900" y="1880919"/>
            <a:ext cx="5715000" cy="3108543"/>
          </a:xfrm>
          <a:prstGeom prst="rect">
            <a:avLst/>
          </a:prstGeom>
          <a:noFill/>
        </p:spPr>
        <p:txBody>
          <a:bodyPr wrap="square" rtlCol="0">
            <a:spAutoFit/>
          </a:bodyPr>
          <a:lstStyle/>
          <a:p>
            <a:pPr marL="342900" indent="-342900">
              <a:buFont typeface="+mj-lt"/>
              <a:buAutoNum type="arabicPeriod"/>
            </a:pPr>
            <a:r>
              <a:rPr lang="en-IN" sz="2800" dirty="0"/>
              <a:t>General consumers</a:t>
            </a:r>
          </a:p>
          <a:p>
            <a:pPr marL="342900" indent="-342900">
              <a:buFont typeface="+mj-lt"/>
              <a:buAutoNum type="arabicPeriod"/>
            </a:pPr>
            <a:r>
              <a:rPr lang="en-IN" sz="2800" dirty="0"/>
              <a:t>Mobile device users</a:t>
            </a:r>
          </a:p>
          <a:p>
            <a:pPr marL="342900" indent="-342900">
              <a:buFont typeface="+mj-lt"/>
              <a:buAutoNum type="arabicPeriod"/>
            </a:pPr>
            <a:r>
              <a:rPr lang="en-IN" sz="2800" dirty="0"/>
              <a:t>Content creators</a:t>
            </a:r>
          </a:p>
          <a:p>
            <a:pPr marL="342900" indent="-342900">
              <a:buFont typeface="+mj-lt"/>
              <a:buAutoNum type="arabicPeriod"/>
            </a:pPr>
            <a:r>
              <a:rPr lang="en-IN" sz="2800" dirty="0"/>
              <a:t>Language learners</a:t>
            </a:r>
          </a:p>
          <a:p>
            <a:pPr marL="342900" indent="-342900">
              <a:buFont typeface="+mj-lt"/>
              <a:buAutoNum type="arabicPeriod"/>
            </a:pPr>
            <a:r>
              <a:rPr lang="en-IN" sz="2800" dirty="0"/>
              <a:t>Accessibility users</a:t>
            </a:r>
          </a:p>
          <a:p>
            <a:pPr marL="342900" indent="-342900">
              <a:buFont typeface="+mj-lt"/>
              <a:buAutoNum type="arabicPeriod"/>
            </a:pPr>
            <a:r>
              <a:rPr lang="en-IN" sz="2800" dirty="0"/>
              <a:t>Developers</a:t>
            </a:r>
          </a:p>
          <a:p>
            <a:pPr marL="342900" indent="-342900">
              <a:buFont typeface="+mj-lt"/>
              <a:buAutoNum type="arabicPeriod"/>
            </a:pPr>
            <a:r>
              <a:rPr lang="en-IN" sz="2800" dirty="0"/>
              <a:t>Enterprise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6D8CA027-84A2-8B33-4AA5-3B25BFE750A3}"/>
              </a:ext>
            </a:extLst>
          </p:cNvPr>
          <p:cNvSpPr txBox="1"/>
          <p:nvPr/>
        </p:nvSpPr>
        <p:spPr>
          <a:xfrm>
            <a:off x="3429000" y="1752600"/>
            <a:ext cx="5791200" cy="2246769"/>
          </a:xfrm>
          <a:prstGeom prst="rect">
            <a:avLst/>
          </a:prstGeom>
          <a:noFill/>
        </p:spPr>
        <p:txBody>
          <a:bodyPr wrap="square" rtlCol="0">
            <a:spAutoFit/>
          </a:bodyPr>
          <a:lstStyle/>
          <a:p>
            <a:r>
              <a:rPr lang="en-US" sz="2000" dirty="0"/>
              <a:t>The solution entails developing a next word prediction system using natural language processing (NLP) techniques. This system will analyze the context of preceding words in a text sequence and predict the most likely next word, facilitating faster and more efficient text input for users across various applications.</a:t>
            </a:r>
            <a:endParaRPr lang="en-IN" sz="2000" dirty="0"/>
          </a:p>
        </p:txBody>
      </p:sp>
      <p:sp>
        <p:nvSpPr>
          <p:cNvPr id="11" name="TextBox 10">
            <a:extLst>
              <a:ext uri="{FF2B5EF4-FFF2-40B4-BE49-F238E27FC236}">
                <a16:creationId xmlns:a16="http://schemas.microsoft.com/office/drawing/2014/main" id="{2FCBCA2F-6DAC-9868-655D-A627F7CFBDD2}"/>
              </a:ext>
            </a:extLst>
          </p:cNvPr>
          <p:cNvSpPr txBox="1"/>
          <p:nvPr/>
        </p:nvSpPr>
        <p:spPr>
          <a:xfrm>
            <a:off x="3450077" y="4307303"/>
            <a:ext cx="5903473" cy="1231106"/>
          </a:xfrm>
          <a:prstGeom prst="rect">
            <a:avLst/>
          </a:prstGeom>
          <a:noFill/>
        </p:spPr>
        <p:txBody>
          <a:bodyPr wrap="square" rtlCol="0">
            <a:spAutoFit/>
          </a:bodyPr>
          <a:lstStyle/>
          <a:p>
            <a:r>
              <a:rPr lang="en-IN" b="1" dirty="0"/>
              <a:t>Value Proposition</a:t>
            </a:r>
            <a:r>
              <a:rPr lang="en-IN" dirty="0"/>
              <a:t>: </a:t>
            </a:r>
            <a:r>
              <a:rPr lang="en-US" dirty="0"/>
              <a:t>Enhanced Typing Efficiency, Improved User Experience, Time Savings, Increased Productivity, Assistance for Language Learners</a:t>
            </a:r>
            <a:r>
              <a:rPr lang="en-US" sz="2000" dirty="0"/>
              <a:t>,</a:t>
            </a:r>
            <a:r>
              <a:rPr lang="en-US" dirty="0"/>
              <a:t> Accessibility, Scalability and Adaptability</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E7262817-8AC4-64F2-58F9-BEC2F9318E72}"/>
              </a:ext>
            </a:extLst>
          </p:cNvPr>
          <p:cNvSpPr txBox="1"/>
          <p:nvPr/>
        </p:nvSpPr>
        <p:spPr>
          <a:xfrm>
            <a:off x="2868038" y="1982567"/>
            <a:ext cx="4648200" cy="3108543"/>
          </a:xfrm>
          <a:prstGeom prst="rect">
            <a:avLst/>
          </a:prstGeom>
          <a:noFill/>
        </p:spPr>
        <p:txBody>
          <a:bodyPr wrap="square" rtlCol="0">
            <a:spAutoFit/>
          </a:bodyPr>
          <a:lstStyle/>
          <a:p>
            <a:r>
              <a:rPr lang="en-US" sz="2800" dirty="0"/>
              <a:t>- Efficiency</a:t>
            </a:r>
          </a:p>
          <a:p>
            <a:r>
              <a:rPr lang="en-US" sz="2800" dirty="0"/>
              <a:t>- Intuitiveness</a:t>
            </a:r>
          </a:p>
          <a:p>
            <a:r>
              <a:rPr lang="en-US" sz="2800" dirty="0"/>
              <a:t>- Time-saving</a:t>
            </a:r>
          </a:p>
          <a:p>
            <a:r>
              <a:rPr lang="en-US" sz="2800" dirty="0"/>
              <a:t>- Productivity enhancement</a:t>
            </a:r>
          </a:p>
          <a:p>
            <a:r>
              <a:rPr lang="en-US" sz="2800" dirty="0"/>
              <a:t>- Supportiveness</a:t>
            </a:r>
          </a:p>
          <a:p>
            <a:r>
              <a:rPr lang="en-US" sz="2800" dirty="0"/>
              <a:t>- Inclusivity</a:t>
            </a:r>
          </a:p>
          <a:p>
            <a:r>
              <a:rPr lang="en-US" sz="2800" dirty="0"/>
              <a:t>- Versatility</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0" name="Picture 9">
            <a:extLst>
              <a:ext uri="{FF2B5EF4-FFF2-40B4-BE49-F238E27FC236}">
                <a16:creationId xmlns:a16="http://schemas.microsoft.com/office/drawing/2014/main" id="{5E9FBFCB-612C-FB0A-A66E-9109337F6285}"/>
              </a:ext>
            </a:extLst>
          </p:cNvPr>
          <p:cNvPicPr>
            <a:picLocks noChangeAspect="1"/>
          </p:cNvPicPr>
          <p:nvPr/>
        </p:nvPicPr>
        <p:blipFill>
          <a:blip r:embed="rId3"/>
          <a:stretch>
            <a:fillRect/>
          </a:stretch>
        </p:blipFill>
        <p:spPr>
          <a:xfrm>
            <a:off x="733020" y="1246456"/>
            <a:ext cx="8096250" cy="4191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TotalTime>
  <Words>524</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Suriya R</cp:lastModifiedBy>
  <cp:revision>2</cp:revision>
  <dcterms:created xsi:type="dcterms:W3CDTF">2024-04-03T18:51:31Z</dcterms:created>
  <dcterms:modified xsi:type="dcterms:W3CDTF">2024-04-03T19:09:15Z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