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65" r:id="rId3"/>
    <p:sldId id="277" r:id="rId4"/>
    <p:sldId id="278" r:id="rId5"/>
    <p:sldId id="270" r:id="rId6"/>
    <p:sldId id="283" r:id="rId7"/>
    <p:sldId id="279" r:id="rId8"/>
    <p:sldId id="284" r:id="rId9"/>
    <p:sldId id="281" r:id="rId10"/>
    <p:sldId id="285" r:id="rId11"/>
    <p:sldId id="274" r:id="rId12"/>
    <p:sldId id="282" r:id="rId13"/>
    <p:sldId id="275" r:id="rId14"/>
    <p:sldId id="286" r:id="rId15"/>
    <p:sldId id="258" r:id="rId16"/>
    <p:sldId id="259" r:id="rId17"/>
    <p:sldId id="260" r:id="rId18"/>
    <p:sldId id="261" r:id="rId19"/>
    <p:sldId id="262" r:id="rId20"/>
    <p:sldId id="263" r:id="rId21"/>
    <p:sldId id="288" r:id="rId22"/>
    <p:sldId id="266" r:id="rId23"/>
    <p:sldId id="267" r:id="rId24"/>
    <p:sldId id="268" r:id="rId25"/>
    <p:sldId id="289" r:id="rId26"/>
    <p:sldId id="290" r:id="rId27"/>
    <p:sldId id="276" r:id="rId28"/>
    <p:sldId id="269" r:id="rId29"/>
    <p:sldId id="280" r:id="rId30"/>
    <p:sldId id="26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508E"/>
    <a:srgbClr val="000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0A6E61-1E67-4AAE-9222-C69903058564}" type="datetimeFigureOut">
              <a:rPr lang="en-GB" smtClean="0"/>
              <a:pPr/>
              <a:t>24/05/2022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B084D0-3E52-4FF2-B139-04E31B5BCBD6}" type="slidenum">
              <a:rPr lang="en-GB" smtClean="0"/>
              <a:pPr/>
              <a:t>‹#›</a:t>
            </a:fld>
            <a:endParaRPr lang="en-GB"/>
          </a:p>
        </p:txBody>
      </p:sp>
    </p:spTree>
    <p:extLst>
      <p:ext uri="{BB962C8B-B14F-4D97-AF65-F5344CB8AC3E}">
        <p14:creationId xmlns:p14="http://schemas.microsoft.com/office/powerpoint/2010/main" val="1711294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59620DC3-D210-4893-A005-47BE4D0A20A3}" type="datetime1">
              <a:rPr lang="en-US" smtClean="0"/>
              <a:pPr>
                <a:defRPr/>
              </a:pPr>
              <a:t>5/24/2022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C4BA16-51C4-4B93-A69E-D6DD8E5510C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40FE37B-E368-41FD-8201-98D7804AAF55}" type="datetime1">
              <a:rPr lang="en-US" smtClean="0"/>
              <a:pPr>
                <a:defRPr/>
              </a:pPr>
              <a:t>5/24/2022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3AFB44-8963-4D5A-9770-722A53751F4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8CC0B50-C8EF-4DF8-A6DF-8E8458D65165}" type="datetime1">
              <a:rPr lang="en-US" smtClean="0"/>
              <a:pPr>
                <a:defRPr/>
              </a:pPr>
              <a:t>5/24/2022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D4177D-3C34-4D5F-9AA5-6FA3C331D7E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2166180-E018-4CE5-989D-0BC1BAFB7566}" type="datetime1">
              <a:rPr lang="en-US" smtClean="0"/>
              <a:pPr>
                <a:defRPr/>
              </a:pPr>
              <a:t>5/24/2022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5B20AF8-172C-4624-9675-EFA1EACB580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3A546DC-B22E-4E5F-8EC2-7EC316137D5A}" type="datetime1">
              <a:rPr lang="en-US" smtClean="0"/>
              <a:pPr>
                <a:defRPr/>
              </a:pPr>
              <a:t>5/24/2022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34AC0A-4151-47BB-AD5F-F917592E51E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9D3EA7E-2628-4521-B6FA-F0B6722084F4}" type="datetime1">
              <a:rPr lang="en-US" smtClean="0"/>
              <a:pPr>
                <a:defRPr/>
              </a:pPr>
              <a:t>5/24/2022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18B0231-A98D-4A9B-A1E7-7F01BB74AA9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4186EEE-E1EC-4EBF-91F5-7F5455A2ACC7}" type="datetime1">
              <a:rPr lang="en-US" smtClean="0"/>
              <a:pPr>
                <a:defRPr/>
              </a:pPr>
              <a:t>5/24/2022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9FF6FD9F-6BCE-41CB-A84B-718CCC6C09F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C54BF20-F75A-4B1A-958D-60EB277C69D1}" type="datetime1">
              <a:rPr lang="en-US" smtClean="0"/>
              <a:pPr>
                <a:defRPr/>
              </a:pPr>
              <a:t>5/24/2022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5E634AA-91A4-4783-9A49-A7A56526123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355FEE3-DE1F-4EC3-902A-79D4023BA0AF}" type="datetime1">
              <a:rPr lang="en-US" smtClean="0"/>
              <a:pPr>
                <a:defRPr/>
              </a:pPr>
              <a:t>5/24/2022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B83F83C-2865-4512-9216-5700DC13072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7390656-EDB2-45FE-B363-54FF2C8C238C}" type="datetime1">
              <a:rPr lang="en-US" smtClean="0"/>
              <a:pPr>
                <a:defRPr/>
              </a:pPr>
              <a:t>5/24/2022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8B4ABE5-11F4-47DB-B0D7-60E3A33C202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F2A754E-6ED1-4AC0-A323-D62E79147EA9}" type="datetime1">
              <a:rPr lang="en-US" smtClean="0"/>
              <a:pPr>
                <a:defRPr/>
              </a:pPr>
              <a:t>5/24/2022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EFCBB3-371C-4DBF-8675-D5B223710A4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BAD3AEDD-6E38-4E69-8639-C36242E99A78}" type="datetime1">
              <a:rPr lang="en-US" smtClean="0"/>
              <a:pPr>
                <a:defRPr/>
              </a:pPr>
              <a:t>5/24/2022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5D11B3D2-6A7A-43CB-AC29-BDE9AFDFD3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381000" y="838200"/>
            <a:ext cx="8458200" cy="2209800"/>
          </a:xfrm>
        </p:spPr>
        <p:txBody>
          <a:bodyPr/>
          <a:lstStyle/>
          <a:p>
            <a:pPr eaLnBrk="1" hangingPunct="1"/>
            <a:r>
              <a:rPr lang="en-US" b="1" dirty="0">
                <a:solidFill>
                  <a:srgbClr val="0000FF"/>
                </a:solidFill>
                <a:latin typeface="Arial" pitchFamily="34" charset="0"/>
                <a:cs typeface="Arial" pitchFamily="34" charset="0"/>
              </a:rPr>
              <a:t>Image fusion using Deep learning</a:t>
            </a:r>
            <a:br>
              <a:rPr lang="en-US" sz="2800" b="1" dirty="0">
                <a:solidFill>
                  <a:srgbClr val="0000FF"/>
                </a:solidFill>
                <a:latin typeface="Arial" pitchFamily="34" charset="0"/>
                <a:cs typeface="Arial" pitchFamily="34" charset="0"/>
              </a:rPr>
            </a:br>
            <a:endParaRPr lang="en-US" sz="2800" b="1" dirty="0">
              <a:solidFill>
                <a:srgbClr val="0000FF"/>
              </a:solidFill>
              <a:latin typeface="Arial" pitchFamily="34" charset="0"/>
              <a:cs typeface="Arial" pitchFamily="34" charset="0"/>
            </a:endParaRPr>
          </a:p>
        </p:txBody>
      </p:sp>
    </p:spTree>
  </p:cSld>
  <p:clrMapOvr>
    <a:masterClrMapping/>
  </p:clrMapOvr>
  <p:transition>
    <p:cut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rgbClr val="0000FF"/>
                </a:solidFill>
                <a:latin typeface="Arial" charset="0"/>
                <a:cs typeface="Arial" charset="0"/>
              </a:rPr>
              <a:t>Proposed Work</a:t>
            </a:r>
            <a:br>
              <a:rPr lang="en-US" sz="2400" b="1" dirty="0">
                <a:solidFill>
                  <a:srgbClr val="0000FF"/>
                </a:solidFill>
                <a:latin typeface="Arial" charset="0"/>
                <a:cs typeface="Arial" charset="0"/>
              </a:rPr>
            </a:br>
            <a:br>
              <a:rPr lang="en-US" sz="2400" b="1" dirty="0">
                <a:solidFill>
                  <a:srgbClr val="0000FF"/>
                </a:solidFill>
                <a:latin typeface="Arial" charset="0"/>
                <a:cs typeface="Arial" charset="0"/>
              </a:rPr>
            </a:br>
            <a:r>
              <a:rPr lang="en-US" sz="2400" b="1" dirty="0">
                <a:latin typeface="Arial" charset="0"/>
                <a:cs typeface="Arial" charset="0"/>
              </a:rPr>
              <a:t>Algorithm</a:t>
            </a:r>
            <a:endParaRPr lang="en-US" b="1" dirty="0"/>
          </a:p>
        </p:txBody>
      </p:sp>
      <p:sp>
        <p:nvSpPr>
          <p:cNvPr id="3" name="Content Placeholder 2"/>
          <p:cNvSpPr>
            <a:spLocks noGrp="1"/>
          </p:cNvSpPr>
          <p:nvPr>
            <p:ph idx="1"/>
          </p:nvPr>
        </p:nvSpPr>
        <p:spPr/>
        <p:txBody>
          <a:bodyPr/>
          <a:lstStyle/>
          <a:p>
            <a:r>
              <a:rPr lang="en-US" dirty="0"/>
              <a:t>Transfer Learning</a:t>
            </a:r>
          </a:p>
          <a:p>
            <a:pPr marL="0" indent="0">
              <a:buNone/>
            </a:pPr>
            <a:r>
              <a:rPr lang="en-US" dirty="0"/>
              <a:t>	</a:t>
            </a:r>
            <a:r>
              <a:rPr lang="en-US" sz="2800" dirty="0"/>
              <a:t>Transfer learning is an optimization that allows rapid progress or improved performance when modeling the second task. We aim to use the VGG-19 CNN architecture with its pre-trained parameters which would help us to achieve our target. Visual Geometry Group (VGG-19) is a convolutional neural network that is trained on more than a million images from the ImageNet database. The network is 19 layers deep and can classify images into 1000 object categories.</a:t>
            </a:r>
          </a:p>
          <a:p>
            <a:endParaRPr lang="en-US" dirty="0"/>
          </a:p>
        </p:txBody>
      </p:sp>
      <p:sp>
        <p:nvSpPr>
          <p:cNvPr id="4" name="Date Placeholder 3"/>
          <p:cNvSpPr>
            <a:spLocks noGrp="1"/>
          </p:cNvSpPr>
          <p:nvPr>
            <p:ph type="dt" sz="half" idx="10"/>
          </p:nvPr>
        </p:nvSpPr>
        <p:spPr/>
        <p:txBody>
          <a:bodyPr/>
          <a:lstStyle/>
          <a:p>
            <a:pPr>
              <a:defRPr/>
            </a:pPr>
            <a:fld id="{F2166180-E018-4CE5-989D-0BC1BAFB7566}" type="datetime1">
              <a:rPr lang="en-US" smtClean="0"/>
              <a:pPr>
                <a:defRPr/>
              </a:pPr>
              <a:t>5/24/2022</a:t>
            </a:fld>
            <a:endParaRPr lang="en-US"/>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10</a:t>
            </a:fld>
            <a:endParaRPr lang="en-US"/>
          </a:p>
        </p:txBody>
      </p:sp>
    </p:spTree>
    <p:extLst>
      <p:ext uri="{BB962C8B-B14F-4D97-AF65-F5344CB8AC3E}">
        <p14:creationId xmlns:p14="http://schemas.microsoft.com/office/powerpoint/2010/main" val="121277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rgbClr val="0000FF"/>
                </a:solidFill>
                <a:latin typeface="Arial" pitchFamily="34" charset="0"/>
                <a:cs typeface="Arial" pitchFamily="34" charset="0"/>
              </a:rPr>
              <a:t>Proposed Work</a:t>
            </a:r>
            <a:br>
              <a:rPr lang="en-US" sz="2400" b="1" dirty="0">
                <a:solidFill>
                  <a:srgbClr val="0000FF"/>
                </a:solidFill>
                <a:latin typeface="Arial" pitchFamily="34" charset="0"/>
                <a:cs typeface="Arial" pitchFamily="34" charset="0"/>
              </a:rPr>
            </a:br>
            <a:br>
              <a:rPr lang="en-US" sz="2400" b="1" dirty="0">
                <a:solidFill>
                  <a:srgbClr val="0000FF"/>
                </a:solidFill>
                <a:latin typeface="Arial" pitchFamily="34" charset="0"/>
                <a:cs typeface="Arial" pitchFamily="34" charset="0"/>
              </a:rPr>
            </a:br>
            <a:r>
              <a:rPr lang="en-US" sz="2400" b="1" dirty="0">
                <a:latin typeface="Arial" pitchFamily="34" charset="0"/>
                <a:cs typeface="Arial" pitchFamily="34" charset="0"/>
              </a:rPr>
              <a:t>Block Diagram</a:t>
            </a:r>
          </a:p>
        </p:txBody>
      </p:sp>
      <p:sp>
        <p:nvSpPr>
          <p:cNvPr id="4" name="Date Placeholder 3"/>
          <p:cNvSpPr>
            <a:spLocks noGrp="1"/>
          </p:cNvSpPr>
          <p:nvPr>
            <p:ph type="dt" sz="half" idx="10"/>
          </p:nvPr>
        </p:nvSpPr>
        <p:spPr/>
        <p:txBody>
          <a:bodyPr/>
          <a:lstStyle/>
          <a:p>
            <a:pPr>
              <a:defRPr/>
            </a:pPr>
            <a:fld id="{F2166180-E018-4CE5-989D-0BC1BAFB7566}" type="datetime1">
              <a:rPr lang="en-US" smtClean="0"/>
              <a:pPr>
                <a:defRPr/>
              </a:pPr>
              <a:t>5/24/2022</a:t>
            </a:fld>
            <a:endParaRPr lang="en-US"/>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11</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256" y="1752600"/>
            <a:ext cx="8538206" cy="388722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rgbClr val="0000FF"/>
                </a:solidFill>
                <a:latin typeface="Arial" pitchFamily="34" charset="0"/>
                <a:cs typeface="Arial" pitchFamily="34" charset="0"/>
              </a:rPr>
              <a:t>Proposed Work</a:t>
            </a:r>
            <a:br>
              <a:rPr lang="en-US" sz="2400" b="1" dirty="0">
                <a:solidFill>
                  <a:srgbClr val="0000FF"/>
                </a:solidFill>
                <a:latin typeface="Arial" pitchFamily="34" charset="0"/>
                <a:cs typeface="Arial" pitchFamily="34" charset="0"/>
              </a:rPr>
            </a:br>
            <a:br>
              <a:rPr lang="en-US" sz="2400" b="1" dirty="0">
                <a:solidFill>
                  <a:srgbClr val="0000FF"/>
                </a:solidFill>
                <a:latin typeface="Arial" pitchFamily="34" charset="0"/>
                <a:cs typeface="Arial" pitchFamily="34" charset="0"/>
              </a:rPr>
            </a:br>
            <a:r>
              <a:rPr lang="en-US" sz="2400" b="1" dirty="0">
                <a:latin typeface="Arial" pitchFamily="34" charset="0"/>
                <a:cs typeface="Arial" pitchFamily="34" charset="0"/>
              </a:rPr>
              <a:t>Mathematical model</a:t>
            </a:r>
            <a:endParaRPr lang="en-US" sz="2400" b="1" dirty="0"/>
          </a:p>
        </p:txBody>
      </p:sp>
      <p:sp>
        <p:nvSpPr>
          <p:cNvPr id="3" name="Content Placeholder 2"/>
          <p:cNvSpPr>
            <a:spLocks noGrp="1"/>
          </p:cNvSpPr>
          <p:nvPr>
            <p:ph idx="1"/>
          </p:nvPr>
        </p:nvSpPr>
        <p:spPr/>
        <p:txBody>
          <a:bodyPr/>
          <a:lstStyle/>
          <a:p>
            <a:r>
              <a:rPr lang="en-US" sz="2400" dirty="0"/>
              <a:t>Apply wavelet decomposition on CT image to generate approximate coefficient LL1 and three detail coefficients: LH1(horizontal), LV1(vertical), LD1(diagonal)</a:t>
            </a:r>
          </a:p>
          <a:p>
            <a:r>
              <a:rPr lang="en-US" sz="2400" dirty="0"/>
              <a:t>Apply wavelet decomposition on MR image to generate approximate coefficient LL2 and three detail coefficients: LH2(horizontal), LV2(vertical), LD2(diagonal)</a:t>
            </a:r>
          </a:p>
          <a:p>
            <a:r>
              <a:rPr lang="en-US" sz="2400" dirty="0"/>
              <a:t>Apply fusion based on VGG-19 network on four pairs: (LL1 and LL2), (LH1 and LH2), (LV1 and LV2) and (LD1 and LD2), to generate LL band, LH band, LV band and LD band.</a:t>
            </a:r>
          </a:p>
        </p:txBody>
      </p:sp>
      <p:sp>
        <p:nvSpPr>
          <p:cNvPr id="4" name="Date Placeholder 3"/>
          <p:cNvSpPr>
            <a:spLocks noGrp="1"/>
          </p:cNvSpPr>
          <p:nvPr>
            <p:ph type="dt" sz="half" idx="10"/>
          </p:nvPr>
        </p:nvSpPr>
        <p:spPr/>
        <p:txBody>
          <a:bodyPr/>
          <a:lstStyle/>
          <a:p>
            <a:pPr>
              <a:defRPr/>
            </a:pPr>
            <a:fld id="{F2166180-E018-4CE5-989D-0BC1BAFB7566}" type="datetime1">
              <a:rPr lang="en-US" smtClean="0"/>
              <a:pPr>
                <a:defRPr/>
              </a:pPr>
              <a:t>5/24/2022</a:t>
            </a:fld>
            <a:endParaRPr lang="en-US"/>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12</a:t>
            </a:fld>
            <a:endParaRPr lang="en-US"/>
          </a:p>
        </p:txBody>
      </p:sp>
    </p:spTree>
    <p:extLst>
      <p:ext uri="{BB962C8B-B14F-4D97-AF65-F5344CB8AC3E}">
        <p14:creationId xmlns:p14="http://schemas.microsoft.com/office/powerpoint/2010/main" val="110606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63562"/>
          </a:xfrm>
        </p:spPr>
        <p:txBody>
          <a:bodyPr/>
          <a:lstStyle/>
          <a:p>
            <a:br>
              <a:rPr lang="en-US" sz="2400" b="1" dirty="0">
                <a:solidFill>
                  <a:srgbClr val="0000FF"/>
                </a:solidFill>
                <a:latin typeface="Arial" pitchFamily="34" charset="0"/>
                <a:cs typeface="Arial" pitchFamily="34" charset="0"/>
              </a:rPr>
            </a:br>
            <a:br>
              <a:rPr lang="en-US" sz="2400" b="1" dirty="0">
                <a:solidFill>
                  <a:srgbClr val="0000FF"/>
                </a:solidFill>
                <a:latin typeface="Arial" pitchFamily="34" charset="0"/>
                <a:cs typeface="Arial" pitchFamily="34" charset="0"/>
              </a:rPr>
            </a:br>
            <a:r>
              <a:rPr lang="en-US" sz="2400" b="1" dirty="0">
                <a:solidFill>
                  <a:srgbClr val="0000FF"/>
                </a:solidFill>
                <a:latin typeface="Arial" pitchFamily="34" charset="0"/>
                <a:cs typeface="Arial" pitchFamily="34" charset="0"/>
              </a:rPr>
              <a:t>Simulation Tool/ Equipments/ Components</a:t>
            </a:r>
            <a:br>
              <a:rPr lang="en-US" dirty="0"/>
            </a:br>
            <a:endParaRPr lang="en-US" dirty="0"/>
          </a:p>
        </p:txBody>
      </p:sp>
      <p:sp>
        <p:nvSpPr>
          <p:cNvPr id="3" name="Content Placeholder 2"/>
          <p:cNvSpPr>
            <a:spLocks noGrp="1"/>
          </p:cNvSpPr>
          <p:nvPr>
            <p:ph idx="1"/>
          </p:nvPr>
        </p:nvSpPr>
        <p:spPr>
          <a:xfrm>
            <a:off x="457200" y="1371600"/>
            <a:ext cx="8229600" cy="4525963"/>
          </a:xfrm>
        </p:spPr>
        <p:txBody>
          <a:bodyPr/>
          <a:lstStyle/>
          <a:p>
            <a:r>
              <a:rPr lang="en-US" altLang="en-US" sz="2000" dirty="0">
                <a:latin typeface="Arial" panose="020B0604020202020204" pitchFamily="34" charset="0"/>
                <a:cs typeface="Arial" panose="020B0604020202020204" pitchFamily="34" charset="0"/>
              </a:rPr>
              <a:t>Hardware specifications:</a:t>
            </a:r>
          </a:p>
          <a:p>
            <a:pPr lvl="1"/>
            <a:r>
              <a:rPr lang="en-US" altLang="en-US" sz="2000" dirty="0">
                <a:latin typeface="Arial" panose="020B0604020202020204" pitchFamily="34" charset="0"/>
                <a:cs typeface="Arial" panose="020B0604020202020204" pitchFamily="34" charset="0"/>
              </a:rPr>
              <a:t>Microsoft /Linux Server enabled computers, preferably workstations</a:t>
            </a:r>
          </a:p>
          <a:p>
            <a:pPr lvl="1"/>
            <a:r>
              <a:rPr lang="en-US" altLang="en-US" sz="2000" dirty="0">
                <a:latin typeface="Arial" panose="020B0604020202020204" pitchFamily="34" charset="0"/>
                <a:cs typeface="Arial" panose="020B0604020202020204" pitchFamily="34" charset="0"/>
              </a:rPr>
              <a:t>Higher RAM, of about 4GB or above</a:t>
            </a:r>
          </a:p>
          <a:p>
            <a:pPr lvl="1"/>
            <a:r>
              <a:rPr lang="en-US" altLang="en-US" sz="2000" dirty="0">
                <a:latin typeface="Arial" panose="020B0604020202020204" pitchFamily="34" charset="0"/>
                <a:cs typeface="Arial" panose="020B0604020202020204" pitchFamily="34" charset="0"/>
              </a:rPr>
              <a:t>Processor of frequency 1.5GHz or above</a:t>
            </a:r>
          </a:p>
          <a:p>
            <a:pPr lvl="1"/>
            <a:endParaRPr lang="en-US" altLang="en-US" sz="2000" dirty="0">
              <a:latin typeface="Arial" panose="020B0604020202020204" pitchFamily="34" charset="0"/>
              <a:cs typeface="Arial" panose="020B0604020202020204" pitchFamily="34" charset="0"/>
            </a:endParaRPr>
          </a:p>
          <a:p>
            <a:r>
              <a:rPr lang="en-US" altLang="en-US" sz="2000" dirty="0">
                <a:latin typeface="Arial" panose="020B0604020202020204" pitchFamily="34" charset="0"/>
                <a:cs typeface="Arial" panose="020B0604020202020204" pitchFamily="34" charset="0"/>
              </a:rPr>
              <a:t>Software specifications:</a:t>
            </a:r>
          </a:p>
          <a:p>
            <a:pPr lvl="1"/>
            <a:r>
              <a:rPr lang="en-US" altLang="en-US" sz="2000" dirty="0">
                <a:latin typeface="Arial" panose="020B0604020202020204" pitchFamily="34" charset="0"/>
                <a:cs typeface="Arial" panose="020B0604020202020204" pitchFamily="34" charset="0"/>
              </a:rPr>
              <a:t>Microsoft/Linux Server 2016 or 2019</a:t>
            </a:r>
          </a:p>
          <a:p>
            <a:pPr lvl="1"/>
            <a:r>
              <a:rPr lang="en-US" altLang="en-US" sz="2000">
                <a:latin typeface="Arial" panose="020B0604020202020204" pitchFamily="34" charset="0"/>
                <a:cs typeface="Arial" panose="020B0604020202020204" pitchFamily="34" charset="0"/>
              </a:rPr>
              <a:t>Anaconda software</a:t>
            </a:r>
            <a:endParaRPr lang="en-US" altLang="en-US"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F2166180-E018-4CE5-989D-0BC1BAFB7566}" type="datetime1">
              <a:rPr lang="en-US" smtClean="0"/>
              <a:pPr>
                <a:defRPr/>
              </a:pPr>
              <a:t>5/24/2022</a:t>
            </a:fld>
            <a:endParaRPr lang="en-US"/>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33AB-B865-6522-91A8-15C431D14280}"/>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System Design</a:t>
            </a:r>
            <a:endParaRPr lang="en-IN" dirty="0"/>
          </a:p>
        </p:txBody>
      </p:sp>
      <p:sp>
        <p:nvSpPr>
          <p:cNvPr id="3" name="Content Placeholder 2">
            <a:extLst>
              <a:ext uri="{FF2B5EF4-FFF2-40B4-BE49-F238E27FC236}">
                <a16:creationId xmlns:a16="http://schemas.microsoft.com/office/drawing/2014/main" id="{17238BF0-90A9-B2B1-302B-668518EF9768}"/>
              </a:ext>
            </a:extLst>
          </p:cNvPr>
          <p:cNvSpPr>
            <a:spLocks noGrp="1"/>
          </p:cNvSpPr>
          <p:nvPr>
            <p:ph idx="1"/>
          </p:nvPr>
        </p:nvSpPr>
        <p:spPr/>
        <p:txBody>
          <a:bodyPr/>
          <a:lstStyle/>
          <a:p>
            <a:pPr marL="285750" indent="-28575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System Architecture</a:t>
            </a:r>
          </a:p>
          <a:p>
            <a:pPr marL="285750" indent="-28575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DFD Diagram</a:t>
            </a:r>
          </a:p>
          <a:p>
            <a:pPr marL="285750" indent="-285750">
              <a:spcBef>
                <a:spcPts val="600"/>
              </a:spcBef>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UML Diagrams</a:t>
            </a:r>
          </a:p>
          <a:p>
            <a:pPr marL="800100" lvl="1" indent="-342900">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Activity Diagram</a:t>
            </a:r>
          </a:p>
          <a:p>
            <a:pPr marL="800100" lvl="1" indent="-342900">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Case Diagram</a:t>
            </a:r>
          </a:p>
          <a:p>
            <a:pPr marL="800100" lvl="1" indent="-342900">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ER Diagram</a:t>
            </a:r>
          </a:p>
          <a:p>
            <a:pPr marL="800100" lvl="1" indent="-342900">
              <a:spcBef>
                <a:spcPts val="600"/>
              </a:spcBef>
              <a:spcAft>
                <a:spcPts val="6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Sequence Diagram</a:t>
            </a:r>
          </a:p>
          <a:p>
            <a:endParaRPr lang="en-IN" dirty="0"/>
          </a:p>
        </p:txBody>
      </p:sp>
      <p:sp>
        <p:nvSpPr>
          <p:cNvPr id="4" name="Date Placeholder 3">
            <a:extLst>
              <a:ext uri="{FF2B5EF4-FFF2-40B4-BE49-F238E27FC236}">
                <a16:creationId xmlns:a16="http://schemas.microsoft.com/office/drawing/2014/main" id="{E4B6A0B8-BA34-DD78-334F-2BFF7744F5B7}"/>
              </a:ext>
            </a:extLst>
          </p:cNvPr>
          <p:cNvSpPr>
            <a:spLocks noGrp="1"/>
          </p:cNvSpPr>
          <p:nvPr>
            <p:ph type="dt" sz="half" idx="10"/>
          </p:nvPr>
        </p:nvSpPr>
        <p:spPr/>
        <p:txBody>
          <a:bodyPr/>
          <a:lstStyle/>
          <a:p>
            <a:pPr>
              <a:defRPr/>
            </a:pPr>
            <a:fld id="{F2166180-E018-4CE5-989D-0BC1BAFB7566}" type="datetime1">
              <a:rPr lang="en-US" smtClean="0"/>
              <a:pPr>
                <a:defRPr/>
              </a:pPr>
              <a:t>5/24/2022</a:t>
            </a:fld>
            <a:endParaRPr lang="en-US"/>
          </a:p>
        </p:txBody>
      </p:sp>
      <p:sp>
        <p:nvSpPr>
          <p:cNvPr id="5" name="Slide Number Placeholder 4">
            <a:extLst>
              <a:ext uri="{FF2B5EF4-FFF2-40B4-BE49-F238E27FC236}">
                <a16:creationId xmlns:a16="http://schemas.microsoft.com/office/drawing/2014/main" id="{767CF5B8-152E-BF9C-BE00-99341C607D43}"/>
              </a:ext>
            </a:extLst>
          </p:cNvPr>
          <p:cNvSpPr>
            <a:spLocks noGrp="1"/>
          </p:cNvSpPr>
          <p:nvPr>
            <p:ph type="sldNum" sz="quarter" idx="12"/>
          </p:nvPr>
        </p:nvSpPr>
        <p:spPr/>
        <p:txBody>
          <a:bodyPr/>
          <a:lstStyle/>
          <a:p>
            <a:pPr>
              <a:defRPr/>
            </a:pPr>
            <a:fld id="{55B20AF8-172C-4624-9675-EFA1EACB580C}" type="slidenum">
              <a:rPr lang="en-US" smtClean="0"/>
              <a:pPr>
                <a:defRPr/>
              </a:pPr>
              <a:t>14</a:t>
            </a:fld>
            <a:endParaRPr lang="en-US"/>
          </a:p>
        </p:txBody>
      </p:sp>
    </p:spTree>
    <p:extLst>
      <p:ext uri="{BB962C8B-B14F-4D97-AF65-F5344CB8AC3E}">
        <p14:creationId xmlns:p14="http://schemas.microsoft.com/office/powerpoint/2010/main" val="1504164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981B-9371-4C6B-96B2-5154F85C8E9F}"/>
              </a:ext>
            </a:extLst>
          </p:cNvPr>
          <p:cNvSpPr>
            <a:spLocks noGrp="1"/>
          </p:cNvSpPr>
          <p:nvPr>
            <p:ph type="title"/>
          </p:nvPr>
        </p:nvSpPr>
        <p:spPr>
          <a:xfrm>
            <a:off x="404206" y="857251"/>
            <a:ext cx="7886700" cy="994172"/>
          </a:xfrm>
        </p:spPr>
        <p:txBody>
          <a:bodyPr/>
          <a:lstStyle/>
          <a:p>
            <a:pPr algn="ctr"/>
            <a:r>
              <a:rPr lang="en-GB" dirty="0"/>
              <a:t>System Architecture</a:t>
            </a:r>
            <a:endParaRPr lang="en-IN" dirty="0"/>
          </a:p>
        </p:txBody>
      </p:sp>
      <p:pic>
        <p:nvPicPr>
          <p:cNvPr id="5" name="Content Placeholder 4">
            <a:extLst>
              <a:ext uri="{FF2B5EF4-FFF2-40B4-BE49-F238E27FC236}">
                <a16:creationId xmlns:a16="http://schemas.microsoft.com/office/drawing/2014/main" id="{47EDF842-2E5D-41C5-BE5F-A3B0D3A9C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7524" y="1942062"/>
            <a:ext cx="5008502" cy="3926753"/>
          </a:xfrm>
        </p:spPr>
      </p:pic>
    </p:spTree>
    <p:extLst>
      <p:ext uri="{BB962C8B-B14F-4D97-AF65-F5344CB8AC3E}">
        <p14:creationId xmlns:p14="http://schemas.microsoft.com/office/powerpoint/2010/main" val="3619209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B2B8-D437-47C9-90F7-FA844BDC07F7}"/>
              </a:ext>
            </a:extLst>
          </p:cNvPr>
          <p:cNvSpPr>
            <a:spLocks noGrp="1"/>
          </p:cNvSpPr>
          <p:nvPr>
            <p:ph type="title"/>
          </p:nvPr>
        </p:nvSpPr>
        <p:spPr/>
        <p:txBody>
          <a:bodyPr/>
          <a:lstStyle/>
          <a:p>
            <a:r>
              <a:rPr lang="en-GB" dirty="0"/>
              <a:t>Activity Diagram</a:t>
            </a:r>
            <a:endParaRPr lang="en-IN" dirty="0"/>
          </a:p>
        </p:txBody>
      </p:sp>
      <p:pic>
        <p:nvPicPr>
          <p:cNvPr id="5" name="Content Placeholder 4">
            <a:extLst>
              <a:ext uri="{FF2B5EF4-FFF2-40B4-BE49-F238E27FC236}">
                <a16:creationId xmlns:a16="http://schemas.microsoft.com/office/drawing/2014/main" id="{FD40F397-28BC-4D02-9B4D-201EA6BED4B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21585" y="1131093"/>
            <a:ext cx="1475059" cy="4599949"/>
          </a:xfrm>
        </p:spPr>
      </p:pic>
    </p:spTree>
    <p:extLst>
      <p:ext uri="{BB962C8B-B14F-4D97-AF65-F5344CB8AC3E}">
        <p14:creationId xmlns:p14="http://schemas.microsoft.com/office/powerpoint/2010/main" val="3387442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EA91-9AA6-4739-86B4-C33FB5C9057B}"/>
              </a:ext>
            </a:extLst>
          </p:cNvPr>
          <p:cNvSpPr>
            <a:spLocks noGrp="1"/>
          </p:cNvSpPr>
          <p:nvPr>
            <p:ph type="title"/>
          </p:nvPr>
        </p:nvSpPr>
        <p:spPr/>
        <p:txBody>
          <a:bodyPr/>
          <a:lstStyle/>
          <a:p>
            <a:r>
              <a:rPr lang="en-GB" dirty="0"/>
              <a:t>Use Case Diagram</a:t>
            </a:r>
            <a:endParaRPr lang="en-IN" dirty="0"/>
          </a:p>
        </p:txBody>
      </p:sp>
      <p:pic>
        <p:nvPicPr>
          <p:cNvPr id="5" name="Content Placeholder 4">
            <a:extLst>
              <a:ext uri="{FF2B5EF4-FFF2-40B4-BE49-F238E27FC236}">
                <a16:creationId xmlns:a16="http://schemas.microsoft.com/office/drawing/2014/main" id="{1C2198E1-682D-413C-AA8D-C788EA4DA2C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78838" y="1378570"/>
            <a:ext cx="2703605" cy="4138481"/>
          </a:xfrm>
        </p:spPr>
      </p:pic>
    </p:spTree>
    <p:extLst>
      <p:ext uri="{BB962C8B-B14F-4D97-AF65-F5344CB8AC3E}">
        <p14:creationId xmlns:p14="http://schemas.microsoft.com/office/powerpoint/2010/main" val="363899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3B11-6C72-49A3-9092-5F82A4C03F77}"/>
              </a:ext>
            </a:extLst>
          </p:cNvPr>
          <p:cNvSpPr>
            <a:spLocks noGrp="1"/>
          </p:cNvSpPr>
          <p:nvPr>
            <p:ph type="title"/>
          </p:nvPr>
        </p:nvSpPr>
        <p:spPr/>
        <p:txBody>
          <a:bodyPr/>
          <a:lstStyle/>
          <a:p>
            <a:r>
              <a:rPr lang="en-GB" dirty="0"/>
              <a:t>DFD 0 and 1 Diagrams</a:t>
            </a:r>
            <a:endParaRPr lang="en-IN" dirty="0"/>
          </a:p>
        </p:txBody>
      </p:sp>
      <p:pic>
        <p:nvPicPr>
          <p:cNvPr id="5" name="Content Placeholder 4">
            <a:extLst>
              <a:ext uri="{FF2B5EF4-FFF2-40B4-BE49-F238E27FC236}">
                <a16:creationId xmlns:a16="http://schemas.microsoft.com/office/drawing/2014/main" id="{18645ADC-0AB1-4983-B446-A7221525A8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429" y="2300692"/>
            <a:ext cx="4305863" cy="1020545"/>
          </a:xfrm>
        </p:spPr>
      </p:pic>
      <p:pic>
        <p:nvPicPr>
          <p:cNvPr id="7" name="Picture 6">
            <a:extLst>
              <a:ext uri="{FF2B5EF4-FFF2-40B4-BE49-F238E27FC236}">
                <a16:creationId xmlns:a16="http://schemas.microsoft.com/office/drawing/2014/main" id="{2217ADDF-B3D8-4416-8D07-63A9CE45D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8552" y="3189235"/>
            <a:ext cx="4305863" cy="2680590"/>
          </a:xfrm>
          <a:prstGeom prst="rect">
            <a:avLst/>
          </a:prstGeom>
        </p:spPr>
      </p:pic>
    </p:spTree>
    <p:extLst>
      <p:ext uri="{BB962C8B-B14F-4D97-AF65-F5344CB8AC3E}">
        <p14:creationId xmlns:p14="http://schemas.microsoft.com/office/powerpoint/2010/main" val="411179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34E1-76EF-4F62-BF5B-42B765017943}"/>
              </a:ext>
            </a:extLst>
          </p:cNvPr>
          <p:cNvSpPr>
            <a:spLocks noGrp="1"/>
          </p:cNvSpPr>
          <p:nvPr>
            <p:ph type="title"/>
          </p:nvPr>
        </p:nvSpPr>
        <p:spPr/>
        <p:txBody>
          <a:bodyPr/>
          <a:lstStyle/>
          <a:p>
            <a:r>
              <a:rPr lang="en-GB" dirty="0"/>
              <a:t>Sequence Diagram</a:t>
            </a:r>
            <a:endParaRPr lang="en-IN" dirty="0"/>
          </a:p>
        </p:txBody>
      </p:sp>
      <p:pic>
        <p:nvPicPr>
          <p:cNvPr id="5" name="Content Placeholder 4">
            <a:extLst>
              <a:ext uri="{FF2B5EF4-FFF2-40B4-BE49-F238E27FC236}">
                <a16:creationId xmlns:a16="http://schemas.microsoft.com/office/drawing/2014/main" id="{23E5D95A-54C7-4517-938A-151B646DE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3122" y="2226469"/>
            <a:ext cx="5697756" cy="3263504"/>
          </a:xfrm>
        </p:spPr>
      </p:pic>
    </p:spTree>
    <p:extLst>
      <p:ext uri="{BB962C8B-B14F-4D97-AF65-F5344CB8AC3E}">
        <p14:creationId xmlns:p14="http://schemas.microsoft.com/office/powerpoint/2010/main" val="1484883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28600"/>
            <a:ext cx="8229600" cy="563562"/>
          </a:xfrm>
        </p:spPr>
        <p:txBody>
          <a:bodyPr/>
          <a:lstStyle/>
          <a:p>
            <a:pPr eaLnBrk="1" hangingPunct="1"/>
            <a:r>
              <a:rPr lang="en-US" sz="2400" b="1" dirty="0">
                <a:solidFill>
                  <a:srgbClr val="0000FF"/>
                </a:solidFill>
                <a:latin typeface="Arial" charset="0"/>
                <a:cs typeface="Arial" charset="0"/>
              </a:rPr>
              <a:t>Contents</a:t>
            </a:r>
          </a:p>
        </p:txBody>
      </p:sp>
      <p:sp>
        <p:nvSpPr>
          <p:cNvPr id="3075" name="Content Placeholder 2"/>
          <p:cNvSpPr>
            <a:spLocks noGrp="1"/>
          </p:cNvSpPr>
          <p:nvPr>
            <p:ph idx="1"/>
          </p:nvPr>
        </p:nvSpPr>
        <p:spPr>
          <a:xfrm>
            <a:off x="685800" y="685800"/>
            <a:ext cx="7467600" cy="5562600"/>
          </a:xfrm>
        </p:spPr>
        <p:txBody>
          <a:bodyPr/>
          <a:lstStyle/>
          <a:p>
            <a:pPr eaLnBrk="1" hangingPunct="1">
              <a:lnSpc>
                <a:spcPct val="200000"/>
              </a:lnSpc>
              <a:buFont typeface="Wingdings" pitchFamily="2" charset="2"/>
              <a:buChar char="v"/>
            </a:pPr>
            <a:r>
              <a:rPr lang="en-US" sz="2000" dirty="0">
                <a:latin typeface="Arial" charset="0"/>
                <a:cs typeface="Arial" charset="0"/>
              </a:rPr>
              <a:t>Objective</a:t>
            </a:r>
          </a:p>
          <a:p>
            <a:pPr eaLnBrk="1" hangingPunct="1">
              <a:lnSpc>
                <a:spcPct val="200000"/>
              </a:lnSpc>
              <a:buFont typeface="Wingdings" pitchFamily="2" charset="2"/>
              <a:buChar char="v"/>
            </a:pPr>
            <a:r>
              <a:rPr lang="en-US" sz="2000" dirty="0">
                <a:latin typeface="Arial" charset="0"/>
                <a:cs typeface="Arial" charset="0"/>
              </a:rPr>
              <a:t>Introduction</a:t>
            </a:r>
          </a:p>
          <a:p>
            <a:pPr eaLnBrk="1" hangingPunct="1">
              <a:lnSpc>
                <a:spcPct val="200000"/>
              </a:lnSpc>
              <a:buFont typeface="Wingdings" pitchFamily="2" charset="2"/>
              <a:buChar char="v"/>
            </a:pPr>
            <a:r>
              <a:rPr lang="en-US" sz="2000" dirty="0">
                <a:latin typeface="Arial" charset="0"/>
                <a:cs typeface="Arial" charset="0"/>
              </a:rPr>
              <a:t>Literature Review</a:t>
            </a:r>
          </a:p>
          <a:p>
            <a:pPr eaLnBrk="1" hangingPunct="1">
              <a:lnSpc>
                <a:spcPct val="200000"/>
              </a:lnSpc>
              <a:buFont typeface="Wingdings" pitchFamily="2" charset="2"/>
              <a:buChar char="v"/>
            </a:pPr>
            <a:r>
              <a:rPr lang="en-US" sz="2000" dirty="0">
                <a:latin typeface="Arial" charset="0"/>
                <a:cs typeface="Arial" charset="0"/>
              </a:rPr>
              <a:t>Problem Statement</a:t>
            </a:r>
          </a:p>
          <a:p>
            <a:pPr eaLnBrk="1" hangingPunct="1">
              <a:lnSpc>
                <a:spcPct val="200000"/>
              </a:lnSpc>
              <a:buFont typeface="Wingdings" pitchFamily="2" charset="2"/>
              <a:buChar char="v"/>
            </a:pPr>
            <a:r>
              <a:rPr lang="en-US" sz="2000" dirty="0">
                <a:latin typeface="Arial" charset="0"/>
                <a:cs typeface="Arial" charset="0"/>
              </a:rPr>
              <a:t>Proposed Work</a:t>
            </a:r>
          </a:p>
          <a:p>
            <a:pPr marL="1371600" indent="117475" eaLnBrk="1" hangingPunct="1">
              <a:lnSpc>
                <a:spcPct val="200000"/>
              </a:lnSpc>
              <a:buFont typeface="Wingdings" pitchFamily="2" charset="2"/>
              <a:buChar char="§"/>
              <a:tabLst>
                <a:tab pos="1608138" algn="l"/>
              </a:tabLst>
            </a:pPr>
            <a:r>
              <a:rPr lang="en-US" sz="2000" dirty="0">
                <a:latin typeface="Arial" charset="0"/>
                <a:cs typeface="Arial" charset="0"/>
              </a:rPr>
              <a:t>     Algorithm</a:t>
            </a:r>
          </a:p>
          <a:p>
            <a:pPr marL="1371600" indent="117475" eaLnBrk="1" hangingPunct="1">
              <a:lnSpc>
                <a:spcPct val="200000"/>
              </a:lnSpc>
              <a:buFont typeface="Wingdings" pitchFamily="2" charset="2"/>
              <a:buChar char="§"/>
              <a:tabLst>
                <a:tab pos="1608138" algn="l"/>
              </a:tabLst>
            </a:pPr>
            <a:r>
              <a:rPr lang="en-US" sz="2000" dirty="0">
                <a:latin typeface="Arial" charset="0"/>
                <a:cs typeface="Arial" charset="0"/>
              </a:rPr>
              <a:t>     Block Diagram</a:t>
            </a:r>
          </a:p>
          <a:p>
            <a:pPr marL="1371600" indent="117475" eaLnBrk="1" hangingPunct="1">
              <a:lnSpc>
                <a:spcPct val="200000"/>
              </a:lnSpc>
              <a:buFont typeface="Wingdings" pitchFamily="2" charset="2"/>
              <a:buChar char="§"/>
              <a:tabLst>
                <a:tab pos="1608138" algn="l"/>
              </a:tabLst>
            </a:pPr>
            <a:r>
              <a:rPr lang="en-US" sz="2000" dirty="0">
                <a:latin typeface="Arial" charset="0"/>
                <a:cs typeface="Arial" charset="0"/>
              </a:rPr>
              <a:t>     Mathematical Model</a:t>
            </a:r>
          </a:p>
          <a:p>
            <a:pPr marL="1371600" indent="117475" eaLnBrk="1" hangingPunct="1">
              <a:lnSpc>
                <a:spcPct val="200000"/>
              </a:lnSpc>
              <a:buFont typeface="Wingdings" pitchFamily="2" charset="2"/>
              <a:buChar char="§"/>
              <a:tabLst>
                <a:tab pos="1608138" algn="l"/>
              </a:tabLst>
            </a:pPr>
            <a:endParaRPr lang="en-US" sz="2000" dirty="0">
              <a:latin typeface="Arial" charset="0"/>
              <a:cs typeface="Arial" charset="0"/>
            </a:endParaRPr>
          </a:p>
          <a:p>
            <a:pPr eaLnBrk="1" hangingPunct="1">
              <a:lnSpc>
                <a:spcPct val="200000"/>
              </a:lnSpc>
              <a:buFont typeface="Wingdings" pitchFamily="2" charset="2"/>
              <a:buChar char="v"/>
            </a:pPr>
            <a:endParaRPr lang="en-US" sz="2000" dirty="0">
              <a:latin typeface="Arial" charset="0"/>
              <a:cs typeface="Arial" charset="0"/>
            </a:endParaRPr>
          </a:p>
        </p:txBody>
      </p:sp>
      <p:sp>
        <p:nvSpPr>
          <p:cNvPr id="4" name="Date Placeholder 3"/>
          <p:cNvSpPr>
            <a:spLocks noGrp="1"/>
          </p:cNvSpPr>
          <p:nvPr>
            <p:ph type="dt" sz="half" idx="10"/>
          </p:nvPr>
        </p:nvSpPr>
        <p:spPr>
          <a:xfrm>
            <a:off x="457200" y="6324600"/>
            <a:ext cx="2133600" cy="365125"/>
          </a:xfrm>
        </p:spPr>
        <p:txBody>
          <a:bodyPr/>
          <a:lstStyle/>
          <a:p>
            <a:pPr>
              <a:defRPr/>
            </a:pPr>
            <a:fld id="{28CE219D-7669-4E2C-A35E-D1673B132878}" type="datetime1">
              <a:rPr lang="en-US" smtClean="0"/>
              <a:pPr>
                <a:defRPr/>
              </a:pPr>
              <a:t>5/24/2022</a:t>
            </a:fld>
            <a:endParaRPr lang="en-US" dirty="0"/>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2</a:t>
            </a:fld>
            <a:endParaRPr lang="en-US"/>
          </a:p>
        </p:txBody>
      </p:sp>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fade">
                                      <p:cBhvr>
                                        <p:cTn id="12" dur="2000"/>
                                        <p:tgtEl>
                                          <p:spTgt spid="307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075">
                                            <p:txEl>
                                              <p:pRg st="1" end="1"/>
                                            </p:txEl>
                                          </p:spTgt>
                                        </p:tgtEl>
                                        <p:attrNameLst>
                                          <p:attrName>style.visibility</p:attrName>
                                        </p:attrNameLst>
                                      </p:cBhvr>
                                      <p:to>
                                        <p:strVal val="visible"/>
                                      </p:to>
                                    </p:set>
                                    <p:animEffect transition="in" filter="fade">
                                      <p:cBhvr>
                                        <p:cTn id="15" dur="2000"/>
                                        <p:tgtEl>
                                          <p:spTgt spid="307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75">
                                            <p:txEl>
                                              <p:pRg st="2" end="2"/>
                                            </p:txEl>
                                          </p:spTgt>
                                        </p:tgtEl>
                                        <p:attrNameLst>
                                          <p:attrName>style.visibility</p:attrName>
                                        </p:attrNameLst>
                                      </p:cBhvr>
                                      <p:to>
                                        <p:strVal val="visible"/>
                                      </p:to>
                                    </p:set>
                                    <p:animEffect transition="in" filter="fade">
                                      <p:cBhvr>
                                        <p:cTn id="18" dur="2000"/>
                                        <p:tgtEl>
                                          <p:spTgt spid="3075">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75">
                                            <p:txEl>
                                              <p:pRg st="3" end="3"/>
                                            </p:txEl>
                                          </p:spTgt>
                                        </p:tgtEl>
                                        <p:attrNameLst>
                                          <p:attrName>style.visibility</p:attrName>
                                        </p:attrNameLst>
                                      </p:cBhvr>
                                      <p:to>
                                        <p:strVal val="visible"/>
                                      </p:to>
                                    </p:set>
                                    <p:animEffect transition="in" filter="fade">
                                      <p:cBhvr>
                                        <p:cTn id="21" dur="2000"/>
                                        <p:tgtEl>
                                          <p:spTgt spid="3075">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75">
                                            <p:txEl>
                                              <p:pRg st="4" end="4"/>
                                            </p:txEl>
                                          </p:spTgt>
                                        </p:tgtEl>
                                        <p:attrNameLst>
                                          <p:attrName>style.visibility</p:attrName>
                                        </p:attrNameLst>
                                      </p:cBhvr>
                                      <p:to>
                                        <p:strVal val="visible"/>
                                      </p:to>
                                    </p:set>
                                    <p:animEffect transition="in" filter="fade">
                                      <p:cBhvr>
                                        <p:cTn id="24" dur="2000"/>
                                        <p:tgtEl>
                                          <p:spTgt spid="3075">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5">
                                            <p:txEl>
                                              <p:pRg st="5" end="5"/>
                                            </p:txEl>
                                          </p:spTgt>
                                        </p:tgtEl>
                                        <p:attrNameLst>
                                          <p:attrName>style.visibility</p:attrName>
                                        </p:attrNameLst>
                                      </p:cBhvr>
                                      <p:to>
                                        <p:strVal val="visible"/>
                                      </p:to>
                                    </p:set>
                                    <p:animEffect transition="in" filter="fade">
                                      <p:cBhvr>
                                        <p:cTn id="27" dur="2000"/>
                                        <p:tgtEl>
                                          <p:spTgt spid="3075">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5">
                                            <p:txEl>
                                              <p:pRg st="6" end="6"/>
                                            </p:txEl>
                                          </p:spTgt>
                                        </p:tgtEl>
                                        <p:attrNameLst>
                                          <p:attrName>style.visibility</p:attrName>
                                        </p:attrNameLst>
                                      </p:cBhvr>
                                      <p:to>
                                        <p:strVal val="visible"/>
                                      </p:to>
                                    </p:set>
                                    <p:animEffect transition="in" filter="fade">
                                      <p:cBhvr>
                                        <p:cTn id="30" dur="2000"/>
                                        <p:tgtEl>
                                          <p:spTgt spid="3075">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75">
                                            <p:txEl>
                                              <p:pRg st="7" end="7"/>
                                            </p:txEl>
                                          </p:spTgt>
                                        </p:tgtEl>
                                        <p:attrNameLst>
                                          <p:attrName>style.visibility</p:attrName>
                                        </p:attrNameLst>
                                      </p:cBhvr>
                                      <p:to>
                                        <p:strVal val="visible"/>
                                      </p:to>
                                    </p:set>
                                    <p:animEffect transition="in" filter="fade">
                                      <p:cBhvr>
                                        <p:cTn id="33" dur="2000"/>
                                        <p:tgtEl>
                                          <p:spTgt spid="30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F00C-7E8A-4EC1-AFC0-B586450AC099}"/>
              </a:ext>
            </a:extLst>
          </p:cNvPr>
          <p:cNvSpPr>
            <a:spLocks noGrp="1"/>
          </p:cNvSpPr>
          <p:nvPr>
            <p:ph type="title"/>
          </p:nvPr>
        </p:nvSpPr>
        <p:spPr/>
        <p:txBody>
          <a:bodyPr/>
          <a:lstStyle/>
          <a:p>
            <a:r>
              <a:rPr lang="en-GB" dirty="0"/>
              <a:t>ER Diagram</a:t>
            </a:r>
            <a:endParaRPr lang="en-IN" dirty="0"/>
          </a:p>
        </p:txBody>
      </p:sp>
      <p:pic>
        <p:nvPicPr>
          <p:cNvPr id="5" name="Content Placeholder 4">
            <a:extLst>
              <a:ext uri="{FF2B5EF4-FFF2-40B4-BE49-F238E27FC236}">
                <a16:creationId xmlns:a16="http://schemas.microsoft.com/office/drawing/2014/main" id="{A4A4C6FA-0128-4C5A-B058-B53DAFF32C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577" y="2226469"/>
            <a:ext cx="7582846" cy="3263504"/>
          </a:xfrm>
        </p:spPr>
      </p:pic>
    </p:spTree>
    <p:extLst>
      <p:ext uri="{BB962C8B-B14F-4D97-AF65-F5344CB8AC3E}">
        <p14:creationId xmlns:p14="http://schemas.microsoft.com/office/powerpoint/2010/main" val="3120721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7EA8-49B0-4C96-A14F-6D85BBBBEAAC}"/>
              </a:ext>
            </a:extLst>
          </p:cNvPr>
          <p:cNvSpPr>
            <a:spLocks noGrp="1"/>
          </p:cNvSpPr>
          <p:nvPr>
            <p:ph type="title"/>
          </p:nvPr>
        </p:nvSpPr>
        <p:spPr/>
        <p:txBody>
          <a:bodyPr/>
          <a:lstStyle/>
          <a:p>
            <a:r>
              <a:rPr lang="en-GB" dirty="0"/>
              <a:t>Module Split-Up</a:t>
            </a:r>
            <a:endParaRPr lang="en-IN" dirty="0"/>
          </a:p>
        </p:txBody>
      </p:sp>
      <p:sp>
        <p:nvSpPr>
          <p:cNvPr id="3" name="Content Placeholder 2">
            <a:extLst>
              <a:ext uri="{FF2B5EF4-FFF2-40B4-BE49-F238E27FC236}">
                <a16:creationId xmlns:a16="http://schemas.microsoft.com/office/drawing/2014/main" id="{A19A18CB-41C5-422E-A7C5-3C184F1F315E}"/>
              </a:ext>
            </a:extLst>
          </p:cNvPr>
          <p:cNvSpPr>
            <a:spLocks noGrp="1"/>
          </p:cNvSpPr>
          <p:nvPr>
            <p:ph idx="1"/>
          </p:nvPr>
        </p:nvSpPr>
        <p:spPr/>
        <p:txBody>
          <a:bodyPr/>
          <a:lstStyle/>
          <a:p>
            <a:r>
              <a:rPr lang="en-GB" dirty="0"/>
              <a:t>Module 1: Image Decomposition</a:t>
            </a:r>
          </a:p>
          <a:p>
            <a:r>
              <a:rPr lang="en-GB" dirty="0"/>
              <a:t>Module 2: Extracting Feature using DTCWT</a:t>
            </a:r>
          </a:p>
          <a:p>
            <a:r>
              <a:rPr lang="en-GB" dirty="0"/>
              <a:t>Module 3: Image Fusion</a:t>
            </a:r>
          </a:p>
          <a:p>
            <a:r>
              <a:rPr lang="en-GB" dirty="0"/>
              <a:t>Module 4: Image Segmentation</a:t>
            </a:r>
            <a:endParaRPr lang="en-IN" dirty="0"/>
          </a:p>
        </p:txBody>
      </p:sp>
    </p:spTree>
    <p:extLst>
      <p:ext uri="{BB962C8B-B14F-4D97-AF65-F5344CB8AC3E}">
        <p14:creationId xmlns:p14="http://schemas.microsoft.com/office/powerpoint/2010/main" val="2011338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8C81-3728-4FBB-AC1B-4C52CED6FD08}"/>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MODULE 1: Image Decomposition</a:t>
            </a:r>
          </a:p>
        </p:txBody>
      </p:sp>
      <p:sp>
        <p:nvSpPr>
          <p:cNvPr id="3" name="Content Placeholder 2">
            <a:extLst>
              <a:ext uri="{FF2B5EF4-FFF2-40B4-BE49-F238E27FC236}">
                <a16:creationId xmlns:a16="http://schemas.microsoft.com/office/drawing/2014/main" id="{62D73A8C-FF75-4EBF-9124-F0038681D0B7}"/>
              </a:ext>
            </a:extLst>
          </p:cNvPr>
          <p:cNvSpPr>
            <a:spLocks noGrp="1"/>
          </p:cNvSpPr>
          <p:nvPr>
            <p:ph idx="1"/>
          </p:nvPr>
        </p:nvSpPr>
        <p:spPr/>
        <p:txBody>
          <a:bodyPr/>
          <a:lstStyle/>
          <a:p>
            <a:r>
              <a:rPr lang="en-GB" sz="2400" dirty="0">
                <a:latin typeface="Times New Roman" panose="02020603050405020304" pitchFamily="18" charset="0"/>
                <a:cs typeface="Times New Roman" panose="02020603050405020304" pitchFamily="18" charset="0"/>
              </a:rPr>
              <a:t>In this module, we developed a website, which will prompt the user to upload the CT and MRI image of a patient. </a:t>
            </a:r>
          </a:p>
          <a:p>
            <a:r>
              <a:rPr lang="en-GB" sz="2400" dirty="0">
                <a:latin typeface="Times New Roman" panose="02020603050405020304" pitchFamily="18" charset="0"/>
                <a:cs typeface="Times New Roman" panose="02020603050405020304" pitchFamily="18" charset="0"/>
              </a:rPr>
              <a:t>The CT and MRI image will be in the size of 512*512. and also we need to give the input as the maximum coordinate, to fix the coordinate in the uploaded source image for the purpose of fusion. </a:t>
            </a:r>
          </a:p>
          <a:p>
            <a:r>
              <a:rPr lang="en-GB" sz="2400" dirty="0">
                <a:latin typeface="Times New Roman" panose="02020603050405020304" pitchFamily="18" charset="0"/>
                <a:cs typeface="Times New Roman" panose="02020603050405020304" pitchFamily="18" charset="0"/>
              </a:rPr>
              <a:t>The uploaded image is in the form of RGB. This RGB image is converted into a grayscale image, which has intensity information. After that, these source grayscale, CT, an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738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2095-9ECA-44F6-9FBB-3552894E3720}"/>
              </a:ext>
            </a:extLst>
          </p:cNvPr>
          <p:cNvSpPr>
            <a:spLocks noGrp="1"/>
          </p:cNvSpPr>
          <p:nvPr>
            <p:ph type="title"/>
          </p:nvPr>
        </p:nvSpPr>
        <p:spPr/>
        <p:txBody>
          <a:bodyPr>
            <a:normAutofit/>
          </a:bodyPr>
          <a:lstStyle/>
          <a:p>
            <a:pPr algn="ctr"/>
            <a:r>
              <a:rPr lang="en-GB" sz="2400" dirty="0">
                <a:latin typeface="Times New Roman" panose="02020603050405020304" pitchFamily="18" charset="0"/>
                <a:cs typeface="Times New Roman" panose="02020603050405020304" pitchFamily="18" charset="0"/>
              </a:rPr>
              <a:t>MODULE 2: Extracting Features using DTCWT</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99ADA9-A20A-4C41-B1A7-20E149E64A65}"/>
              </a:ext>
            </a:extLst>
          </p:cNvPr>
          <p:cNvSpPr>
            <a:spLocks noGrp="1"/>
          </p:cNvSpPr>
          <p:nvPr>
            <p:ph idx="1"/>
          </p:nvPr>
        </p:nvSpPr>
        <p:spPr/>
        <p:txBody>
          <a:bodyPr>
            <a:normAutofit/>
          </a:bodyPr>
          <a:lstStyle/>
          <a:p>
            <a:pPr>
              <a:spcBef>
                <a:spcPts val="900"/>
              </a:spcBef>
              <a:spcAft>
                <a:spcPts val="450"/>
              </a:spcAft>
            </a:pPr>
            <a:r>
              <a:rPr lang="en-GB" sz="1800" dirty="0">
                <a:solidFill>
                  <a:srgbClr val="000000"/>
                </a:solidFill>
                <a:latin typeface="Times New Roman" panose="02020603050405020304" pitchFamily="18" charset="0"/>
              </a:rPr>
              <a:t>After decomposition we will extract the high intensity and low-intensity features as wavelet  coefficients. It produce the various levels of decomposed images. </a:t>
            </a:r>
          </a:p>
          <a:p>
            <a:pPr>
              <a:spcBef>
                <a:spcPts val="900"/>
              </a:spcBef>
              <a:spcAft>
                <a:spcPts val="450"/>
              </a:spcAft>
            </a:pPr>
            <a:r>
              <a:rPr lang="en-GB" sz="1800" dirty="0">
                <a:solidFill>
                  <a:srgbClr val="000000"/>
                </a:solidFill>
                <a:latin typeface="Times New Roman" panose="02020603050405020304" pitchFamily="18" charset="0"/>
              </a:rPr>
              <a:t>The principal component analysis is used to reduce the dimension of the data, if the data is larger in size, also extract the silent and complementary features. As the medical images are larger, to reduce the data here, PCA is used. The PCA will remove the unwanted and repeated information present in DTCWT. The PCA analysis has several steps. The first is standardization, the objective of this step is to standardize the range of the continuous initial variables. So, each will contribute equally to the analysis. </a:t>
            </a:r>
            <a:endParaRPr lang="en-IN" sz="1800" dirty="0"/>
          </a:p>
        </p:txBody>
      </p:sp>
    </p:spTree>
    <p:extLst>
      <p:ext uri="{BB962C8B-B14F-4D97-AF65-F5344CB8AC3E}">
        <p14:creationId xmlns:p14="http://schemas.microsoft.com/office/powerpoint/2010/main" val="649737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581A-619B-46D1-B852-CA677E04182F}"/>
              </a:ext>
            </a:extLst>
          </p:cNvPr>
          <p:cNvSpPr>
            <a:spLocks noGrp="1"/>
          </p:cNvSpPr>
          <p:nvPr>
            <p:ph type="title"/>
          </p:nvPr>
        </p:nvSpPr>
        <p:spPr/>
        <p:txBody>
          <a:bodyPr>
            <a:normAutofit/>
          </a:bodyPr>
          <a:lstStyle/>
          <a:p>
            <a:pPr algn="ctr"/>
            <a:r>
              <a:rPr lang="en-IN" sz="2400" dirty="0">
                <a:latin typeface="Times New Roman" panose="02020603050405020304" pitchFamily="18" charset="0"/>
                <a:cs typeface="Times New Roman" panose="02020603050405020304" pitchFamily="18" charset="0"/>
              </a:rPr>
              <a:t>MODULE 3: Image fusion</a:t>
            </a:r>
          </a:p>
        </p:txBody>
      </p:sp>
      <p:sp>
        <p:nvSpPr>
          <p:cNvPr id="3" name="Content Placeholder 2">
            <a:extLst>
              <a:ext uri="{FF2B5EF4-FFF2-40B4-BE49-F238E27FC236}">
                <a16:creationId xmlns:a16="http://schemas.microsoft.com/office/drawing/2014/main" id="{388153DB-1D79-4167-93AA-E9EDB6D7EA8B}"/>
              </a:ext>
            </a:extLst>
          </p:cNvPr>
          <p:cNvSpPr>
            <a:spLocks noGrp="1"/>
          </p:cNvSpPr>
          <p:nvPr>
            <p:ph idx="1"/>
          </p:nvPr>
        </p:nvSpPr>
        <p:spPr/>
        <p:txBody>
          <a:bodyPr/>
          <a:lstStyle/>
          <a:p>
            <a:pPr>
              <a:spcBef>
                <a:spcPts val="900"/>
              </a:spcBef>
              <a:spcAft>
                <a:spcPts val="450"/>
              </a:spcAft>
            </a:pPr>
            <a:r>
              <a:rPr lang="en-GB" dirty="0">
                <a:latin typeface="Times New Roman" panose="02020603050405020304" pitchFamily="18" charset="0"/>
                <a:cs typeface="Times New Roman" panose="02020603050405020304" pitchFamily="18" charset="0"/>
              </a:rPr>
              <a:t>The extracted coefficients are approximated. Finally, we get the approximated wavelet coefficients. Now the image fusion, that is approximated coefficients are fused to get the fused coefficients. Now we apply the Inverse dual-tree complex wavelet transform to restore the fused image.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145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4C3B5-6336-45BA-AE56-30A8C921F81C}"/>
              </a:ext>
            </a:extLst>
          </p:cNvPr>
          <p:cNvSpPr>
            <a:spLocks noGrp="1"/>
          </p:cNvSpPr>
          <p:nvPr>
            <p:ph type="title"/>
          </p:nvPr>
        </p:nvSpPr>
        <p:spPr/>
        <p:txBody>
          <a:bodyPr>
            <a:noAutofit/>
          </a:bodyPr>
          <a:lstStyle/>
          <a:p>
            <a:pPr algn="ct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 MODULE 4: Image segmentation</a:t>
            </a:r>
            <a:br>
              <a:rPr lang="fr-FR"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7580D7-AC0A-4E3F-AB06-0A3111E06AA0}"/>
              </a:ext>
            </a:extLst>
          </p:cNvPr>
          <p:cNvSpPr>
            <a:spLocks noGrp="1"/>
          </p:cNvSpPr>
          <p:nvPr>
            <p:ph idx="1"/>
          </p:nvPr>
        </p:nvSpPr>
        <p:spPr/>
        <p:txBody>
          <a:bodyPr>
            <a:normAutofit/>
          </a:bodyPr>
          <a:lstStyle/>
          <a:p>
            <a:r>
              <a:rPr lang="en-GB" sz="2400" dirty="0">
                <a:solidFill>
                  <a:srgbClr val="000000"/>
                </a:solidFill>
                <a:latin typeface="Times New Roman" panose="02020603050405020304" pitchFamily="18" charset="0"/>
              </a:rPr>
              <a:t>The segmentation is used to differentiate the details of lines, curves, and boundaries. So, the segmentation is performed on the final fused image.</a:t>
            </a:r>
            <a:endParaRPr lang="en-IN" sz="2400" dirty="0"/>
          </a:p>
        </p:txBody>
      </p:sp>
    </p:spTree>
    <p:extLst>
      <p:ext uri="{BB962C8B-B14F-4D97-AF65-F5344CB8AC3E}">
        <p14:creationId xmlns:p14="http://schemas.microsoft.com/office/powerpoint/2010/main" val="3322236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B8D3-E54B-4B2C-AB4B-BCC473E11D68}"/>
              </a:ext>
            </a:extLst>
          </p:cNvPr>
          <p:cNvSpPr>
            <a:spLocks noGrp="1"/>
          </p:cNvSpPr>
          <p:nvPr>
            <p:ph type="title"/>
          </p:nvPr>
        </p:nvSpPr>
        <p:spPr/>
        <p:txBody>
          <a:bodyPr/>
          <a:lstStyle/>
          <a:p>
            <a:r>
              <a:rPr lang="en-GB" dirty="0"/>
              <a:t>Algorithm Used</a:t>
            </a:r>
            <a:endParaRPr lang="en-IN" dirty="0"/>
          </a:p>
        </p:txBody>
      </p:sp>
      <p:sp>
        <p:nvSpPr>
          <p:cNvPr id="3" name="Content Placeholder 2">
            <a:extLst>
              <a:ext uri="{FF2B5EF4-FFF2-40B4-BE49-F238E27FC236}">
                <a16:creationId xmlns:a16="http://schemas.microsoft.com/office/drawing/2014/main" id="{6776ECDB-FFC5-4436-A351-CB2A47DD25A6}"/>
              </a:ext>
            </a:extLst>
          </p:cNvPr>
          <p:cNvSpPr>
            <a:spLocks noGrp="1"/>
          </p:cNvSpPr>
          <p:nvPr>
            <p:ph idx="1"/>
          </p:nvPr>
        </p:nvSpPr>
        <p:spPr>
          <a:xfrm>
            <a:off x="628650" y="2016875"/>
            <a:ext cx="7886700" cy="3473097"/>
          </a:xfrm>
        </p:spPr>
        <p:txBody>
          <a:bodyPr>
            <a:normAutofit lnSpcReduction="10000"/>
          </a:bodyPr>
          <a:lstStyle/>
          <a:p>
            <a:pPr marL="0" indent="0">
              <a:buNone/>
            </a:pPr>
            <a:endParaRPr lang="en-US" sz="1650" dirty="0">
              <a:latin typeface="Times New Roman" panose="02020603050405020304" pitchFamily="18" charset="0"/>
              <a:cs typeface="Times New Roman" panose="02020603050405020304" pitchFamily="18" charset="0"/>
            </a:endParaRPr>
          </a:p>
          <a:p>
            <a:r>
              <a:rPr lang="en-US" sz="1650" dirty="0">
                <a:latin typeface="Times New Roman" panose="02020603050405020304" pitchFamily="18" charset="0"/>
                <a:cs typeface="Times New Roman" panose="02020603050405020304" pitchFamily="18" charset="0"/>
              </a:rPr>
              <a:t>Discrete Wavelet Transform</a:t>
            </a:r>
          </a:p>
          <a:p>
            <a:pPr marL="0" indent="0">
              <a:buNone/>
            </a:pPr>
            <a:r>
              <a:rPr lang="en-US" sz="1650" dirty="0">
                <a:latin typeface="Times New Roman" panose="02020603050405020304" pitchFamily="18" charset="0"/>
                <a:cs typeface="Times New Roman" panose="02020603050405020304" pitchFamily="18" charset="0"/>
              </a:rPr>
              <a:t>	Wavelet transform provides high-frequency resolution at low frequencies and high time resolution at high frequencies. A discrete wavelet transform (DWT) is a wavelet transform for which the wavelets are discretely sampled. </a:t>
            </a:r>
          </a:p>
          <a:p>
            <a:pPr marL="0" indent="0">
              <a:buNone/>
            </a:pPr>
            <a:endParaRPr lang="en-US" sz="1650" dirty="0">
              <a:latin typeface="Times New Roman" panose="02020603050405020304" pitchFamily="18" charset="0"/>
              <a:cs typeface="Times New Roman" panose="02020603050405020304" pitchFamily="18" charset="0"/>
            </a:endParaRPr>
          </a:p>
          <a:p>
            <a:r>
              <a:rPr lang="en-GB" sz="1650" dirty="0">
                <a:latin typeface="Times New Roman" panose="02020603050405020304" pitchFamily="18" charset="0"/>
                <a:cs typeface="Times New Roman" panose="02020603050405020304" pitchFamily="18" charset="0"/>
              </a:rPr>
              <a:t>Transfer Learning</a:t>
            </a:r>
          </a:p>
          <a:p>
            <a:pPr marL="0" indent="0">
              <a:buNone/>
            </a:pPr>
            <a:r>
              <a:rPr lang="en-GB" sz="1650" dirty="0">
                <a:latin typeface="Times New Roman" panose="02020603050405020304" pitchFamily="18" charset="0"/>
                <a:cs typeface="Times New Roman" panose="02020603050405020304" pitchFamily="18" charset="0"/>
              </a:rPr>
              <a:t>	Transfer learning is an optimization that allows rapid progress or improved performance when modelling the second task. We aim to use the VGG-19 CNN architecture with its pre-trained parameters which would help us to achieve our target. Visual Geometry Group (VGG-19) is a convolutional neural network that is trained on more than a million images from the ImageNet database. The network is 19 layers deep and can classify images into 1000 object categories.</a:t>
            </a:r>
          </a:p>
          <a:p>
            <a:endParaRPr lang="en-GB" sz="1650" dirty="0">
              <a:latin typeface="Times New Roman" panose="02020603050405020304" pitchFamily="18" charset="0"/>
              <a:cs typeface="Times New Roman" panose="02020603050405020304" pitchFamily="18" charset="0"/>
            </a:endParaRPr>
          </a:p>
          <a:p>
            <a:endParaRPr lang="en-US" sz="1650" dirty="0">
              <a:latin typeface="Times New Roman" panose="02020603050405020304" pitchFamily="18" charset="0"/>
              <a:cs typeface="Times New Roman" panose="02020603050405020304" pitchFamily="18" charset="0"/>
            </a:endParaRPr>
          </a:p>
          <a:p>
            <a:endParaRPr lang="en-IN" sz="16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4503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rgbClr val="0000FF"/>
                </a:solidFill>
                <a:latin typeface="Arial" pitchFamily="34" charset="0"/>
                <a:cs typeface="Arial" pitchFamily="34" charset="0"/>
              </a:rPr>
              <a:t>Conclusion</a:t>
            </a:r>
          </a:p>
        </p:txBody>
      </p:sp>
      <p:sp>
        <p:nvSpPr>
          <p:cNvPr id="3" name="Content Placeholder 2"/>
          <p:cNvSpPr>
            <a:spLocks noGrp="1"/>
          </p:cNvSpPr>
          <p:nvPr>
            <p:ph idx="1"/>
          </p:nvPr>
        </p:nvSpPr>
        <p:spPr>
          <a:xfrm>
            <a:off x="34119" y="1417638"/>
            <a:ext cx="8229600" cy="4525963"/>
          </a:xfrm>
        </p:spPr>
        <p:txBody>
          <a:bodyPr/>
          <a:lstStyle/>
          <a:p>
            <a:pPr lvl="1" algn="just">
              <a:buNone/>
            </a:pPr>
            <a:r>
              <a:rPr lang="en-US" sz="20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The fused image can be really helpful for the surgeons and doctor to obtain a clear image and by extracting useful information from the image. Future work can be done by highlighting some of the cells that has the symptoms of brain tumor or any other in the fused image. </a:t>
            </a:r>
          </a:p>
        </p:txBody>
      </p:sp>
      <p:sp>
        <p:nvSpPr>
          <p:cNvPr id="4" name="Date Placeholder 3"/>
          <p:cNvSpPr>
            <a:spLocks noGrp="1"/>
          </p:cNvSpPr>
          <p:nvPr>
            <p:ph type="dt" sz="half" idx="10"/>
          </p:nvPr>
        </p:nvSpPr>
        <p:spPr/>
        <p:txBody>
          <a:bodyPr/>
          <a:lstStyle/>
          <a:p>
            <a:pPr>
              <a:defRPr/>
            </a:pPr>
            <a:fld id="{F2166180-E018-4CE5-989D-0BC1BAFB7566}" type="datetime1">
              <a:rPr lang="en-US" smtClean="0"/>
              <a:pPr>
                <a:defRPr/>
              </a:pPr>
              <a:t>5/24/2022</a:t>
            </a:fld>
            <a:endParaRPr lang="en-US"/>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14400"/>
          </a:xfrm>
        </p:spPr>
        <p:txBody>
          <a:bodyPr/>
          <a:lstStyle/>
          <a:p>
            <a:r>
              <a:rPr lang="en-US" sz="2400" dirty="0">
                <a:solidFill>
                  <a:srgbClr val="0000FF"/>
                </a:solidFill>
                <a:latin typeface="Arial" pitchFamily="34" charset="0"/>
                <a:cs typeface="Arial" pitchFamily="34" charset="0"/>
              </a:rPr>
              <a:t>References</a:t>
            </a:r>
          </a:p>
        </p:txBody>
      </p:sp>
      <p:sp>
        <p:nvSpPr>
          <p:cNvPr id="3" name="Content Placeholder 2"/>
          <p:cNvSpPr>
            <a:spLocks noGrp="1"/>
          </p:cNvSpPr>
          <p:nvPr>
            <p:ph idx="1"/>
          </p:nvPr>
        </p:nvSpPr>
        <p:spPr>
          <a:xfrm>
            <a:off x="287740" y="852369"/>
            <a:ext cx="8458200" cy="5638800"/>
          </a:xfrm>
        </p:spPr>
        <p:txBody>
          <a:bodyPr/>
          <a:lstStyle/>
          <a:p>
            <a:pPr algn="just">
              <a:buNone/>
            </a:pPr>
            <a:endParaRPr lang="en-US" sz="2000" dirty="0">
              <a:solidFill>
                <a:srgbClr val="002060"/>
              </a:solidFill>
              <a:latin typeface="Arial" pitchFamily="34" charset="0"/>
              <a:cs typeface="Arial" pitchFamily="34" charset="0"/>
            </a:endParaRPr>
          </a:p>
          <a:p>
            <a:pPr marL="0" indent="0" algn="just">
              <a:buNone/>
            </a:pPr>
            <a:r>
              <a:rPr lang="en-US" sz="2000" dirty="0">
                <a:latin typeface="Arial" panose="020B0604020202020204" pitchFamily="34" charset="0"/>
                <a:cs typeface="Arial" panose="020B0604020202020204" pitchFamily="34" charset="0"/>
              </a:rPr>
              <a:t>[1]  Surya </a:t>
            </a:r>
            <a:r>
              <a:rPr lang="en-US" sz="2000" dirty="0" err="1">
                <a:latin typeface="Arial" panose="020B0604020202020204" pitchFamily="34" charset="0"/>
                <a:cs typeface="Arial" panose="020B0604020202020204" pitchFamily="34" charset="0"/>
              </a:rPr>
              <a:t>Prasada</a:t>
            </a:r>
            <a:r>
              <a:rPr lang="en-US" sz="2000" dirty="0">
                <a:latin typeface="Arial" panose="020B0604020202020204" pitchFamily="34" charset="0"/>
                <a:cs typeface="Arial" panose="020B0604020202020204" pitchFamily="34" charset="0"/>
              </a:rPr>
              <a:t> Rao </a:t>
            </a:r>
            <a:r>
              <a:rPr lang="en-US" sz="2000" dirty="0" err="1">
                <a:latin typeface="Arial" panose="020B0604020202020204" pitchFamily="34" charset="0"/>
                <a:cs typeface="Arial" panose="020B0604020202020204" pitchFamily="34" charset="0"/>
              </a:rPr>
              <a:t>Borra</a:t>
            </a:r>
            <a:r>
              <a:rPr lang="en-US" sz="2000" dirty="0">
                <a:latin typeface="Arial" panose="020B0604020202020204" pitchFamily="34" charset="0"/>
                <a:cs typeface="Arial" panose="020B0604020202020204" pitchFamily="34" charset="0"/>
              </a:rPr>
              <a:t>, Rajesh K. </a:t>
            </a:r>
            <a:r>
              <a:rPr lang="en-US" sz="2000" dirty="0" err="1">
                <a:latin typeface="Arial" panose="020B0604020202020204" pitchFamily="34" charset="0"/>
                <a:cs typeface="Arial" panose="020B0604020202020204" pitchFamily="34" charset="0"/>
              </a:rPr>
              <a:t>Panakala</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Pullakura</a:t>
            </a:r>
            <a:r>
              <a:rPr lang="en-US" sz="2000" dirty="0">
                <a:latin typeface="Arial" panose="020B0604020202020204" pitchFamily="34" charset="0"/>
                <a:cs typeface="Arial" panose="020B0604020202020204" pitchFamily="34" charset="0"/>
              </a:rPr>
              <a:t> Rajesh      Kumar ,“VLSI Implementation of Image Fusion Using DWT- PCA Algorithm with Maximum Selection Rule ,“ </a:t>
            </a:r>
            <a:r>
              <a:rPr lang="en-US" sz="2000" dirty="0" err="1">
                <a:latin typeface="Arial" panose="020B0604020202020204" pitchFamily="34" charset="0"/>
                <a:cs typeface="Arial" panose="020B0604020202020204" pitchFamily="34" charset="0"/>
              </a:rPr>
              <a:t>RajeInternational</a:t>
            </a:r>
            <a:r>
              <a:rPr lang="en-US" sz="2000" dirty="0">
                <a:latin typeface="Arial" panose="020B0604020202020204" pitchFamily="34" charset="0"/>
                <a:cs typeface="Arial" panose="020B0604020202020204" pitchFamily="34" charset="0"/>
              </a:rPr>
              <a:t> Journal of Intelligent Engineering &amp; Systems,2019</a:t>
            </a:r>
          </a:p>
          <a:p>
            <a:pPr marL="0" indent="0" algn="just">
              <a:buNone/>
            </a:pPr>
            <a:r>
              <a:rPr lang="en-US" sz="2000" dirty="0">
                <a:latin typeface="Arial" panose="020B0604020202020204" pitchFamily="34" charset="0"/>
                <a:cs typeface="Arial" panose="020B0604020202020204" pitchFamily="34" charset="0"/>
              </a:rPr>
              <a:t>[2] M. </a:t>
            </a:r>
            <a:r>
              <a:rPr lang="en-US" sz="2000" dirty="0" err="1">
                <a:latin typeface="Arial" panose="020B0604020202020204" pitchFamily="34" charset="0"/>
                <a:cs typeface="Arial" panose="020B0604020202020204" pitchFamily="34" charset="0"/>
              </a:rPr>
              <a:t>Pemmaraju</a:t>
            </a:r>
            <a:r>
              <a:rPr lang="en-US" sz="2000" dirty="0">
                <a:latin typeface="Arial" panose="020B0604020202020204" pitchFamily="34" charset="0"/>
                <a:cs typeface="Arial" panose="020B0604020202020204" pitchFamily="34" charset="0"/>
              </a:rPr>
              <a:t>, S. C. </a:t>
            </a:r>
            <a:r>
              <a:rPr lang="en-US" sz="2000" dirty="0" err="1">
                <a:latin typeface="Arial" panose="020B0604020202020204" pitchFamily="34" charset="0"/>
                <a:cs typeface="Arial" panose="020B0604020202020204" pitchFamily="34" charset="0"/>
              </a:rPr>
              <a:t>Mashetty</a:t>
            </a:r>
            <a:r>
              <a:rPr lang="en-US" sz="2000" dirty="0">
                <a:latin typeface="Arial" panose="020B0604020202020204" pitchFamily="34" charset="0"/>
                <a:cs typeface="Arial" panose="020B0604020202020204" pitchFamily="34" charset="0"/>
              </a:rPr>
              <a:t>, S. </a:t>
            </a:r>
            <a:r>
              <a:rPr lang="en-US" sz="2000" dirty="0" err="1">
                <a:latin typeface="Arial" panose="020B0604020202020204" pitchFamily="34" charset="0"/>
                <a:cs typeface="Arial" panose="020B0604020202020204" pitchFamily="34" charset="0"/>
              </a:rPr>
              <a:t>Aruva</a:t>
            </a:r>
            <a:r>
              <a:rPr lang="en-US" sz="2000" dirty="0">
                <a:latin typeface="Arial" panose="020B0604020202020204" pitchFamily="34" charset="0"/>
                <a:cs typeface="Arial" panose="020B0604020202020204" pitchFamily="34" charset="0"/>
              </a:rPr>
              <a:t>, M. </a:t>
            </a:r>
            <a:r>
              <a:rPr lang="en-US" sz="2000" dirty="0" err="1">
                <a:latin typeface="Arial" panose="020B0604020202020204" pitchFamily="34" charset="0"/>
                <a:cs typeface="Arial" panose="020B0604020202020204" pitchFamily="34" charset="0"/>
              </a:rPr>
              <a:t>Saduvelly</a:t>
            </a:r>
            <a:r>
              <a:rPr lang="en-US" sz="2000" dirty="0">
                <a:latin typeface="Arial" panose="020B0604020202020204" pitchFamily="34" charset="0"/>
                <a:cs typeface="Arial" panose="020B0604020202020204" pitchFamily="34" charset="0"/>
              </a:rPr>
              <a:t>, and B.B. </a:t>
            </a:r>
            <a:r>
              <a:rPr lang="en-US" sz="2000" dirty="0" err="1">
                <a:latin typeface="Arial" panose="020B0604020202020204" pitchFamily="34" charset="0"/>
                <a:cs typeface="Arial" panose="020B0604020202020204" pitchFamily="34" charset="0"/>
              </a:rPr>
              <a:t>Edara</a:t>
            </a:r>
            <a:r>
              <a:rPr lang="en-US" sz="2000" dirty="0">
                <a:latin typeface="Arial" panose="020B0604020202020204" pitchFamily="34" charset="0"/>
                <a:cs typeface="Arial" panose="020B0604020202020204" pitchFamily="34" charset="0"/>
              </a:rPr>
              <a:t>, “Implementation of image fusion based on wavelet domain using FPGA”, In: Proc. of International Conf. on Trends in Electronics and Informatics, pp.500- 504, 2017</a:t>
            </a:r>
          </a:p>
          <a:p>
            <a:pPr marL="0" indent="0" algn="just">
              <a:buNone/>
            </a:pPr>
            <a:r>
              <a:rPr lang="en-US" sz="2000" dirty="0">
                <a:latin typeface="Arial" panose="020B0604020202020204" pitchFamily="34" charset="0"/>
                <a:cs typeface="Arial" panose="020B0604020202020204" pitchFamily="34" charset="0"/>
              </a:rPr>
              <a:t>[3]</a:t>
            </a:r>
            <a:r>
              <a:rPr lang="en-US" sz="2000" dirty="0"/>
              <a:t> ] </a:t>
            </a:r>
            <a:r>
              <a:rPr lang="en-US" sz="2000" dirty="0">
                <a:latin typeface="Arial" panose="020B0604020202020204" pitchFamily="34" charset="0"/>
                <a:cs typeface="Arial" panose="020B0604020202020204" pitchFamily="34" charset="0"/>
              </a:rPr>
              <a:t>J. Agarwal and S.S. </a:t>
            </a:r>
            <a:r>
              <a:rPr lang="en-US" sz="2000" dirty="0" err="1">
                <a:latin typeface="Arial" panose="020B0604020202020204" pitchFamily="34" charset="0"/>
                <a:cs typeface="Arial" panose="020B0604020202020204" pitchFamily="34" charset="0"/>
              </a:rPr>
              <a:t>Bedi</a:t>
            </a:r>
            <a:r>
              <a:rPr lang="en-US" sz="2000" dirty="0">
                <a:latin typeface="Arial" panose="020B0604020202020204" pitchFamily="34" charset="0"/>
                <a:cs typeface="Arial" panose="020B0604020202020204" pitchFamily="34" charset="0"/>
              </a:rPr>
              <a:t>, “Implementation of hybrid image fusion technique for feature enhancement in medical diagnosis”, </a:t>
            </a:r>
            <a:r>
              <a:rPr lang="en-US" sz="2000" dirty="0" err="1">
                <a:latin typeface="Arial" panose="020B0604020202020204" pitchFamily="34" charset="0"/>
                <a:cs typeface="Arial" panose="020B0604020202020204" pitchFamily="34" charset="0"/>
              </a:rPr>
              <a:t>Humancentric</a:t>
            </a:r>
            <a:r>
              <a:rPr lang="en-US" sz="2000" dirty="0">
                <a:latin typeface="Arial" panose="020B0604020202020204" pitchFamily="34" charset="0"/>
                <a:cs typeface="Arial" panose="020B0604020202020204" pitchFamily="34" charset="0"/>
              </a:rPr>
              <a:t> Computing and Information Sciences, Vol.5, No.1, pp.3, 2015.</a:t>
            </a: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endParaRPr lang="en-US" sz="2000" dirty="0">
              <a:latin typeface="Arial" panose="020B0604020202020204" pitchFamily="34" charset="0"/>
              <a:cs typeface="Arial" panose="020B0604020202020204" pitchFamily="34" charset="0"/>
            </a:endParaRPr>
          </a:p>
          <a:p>
            <a:pPr marL="0" indent="0" algn="just">
              <a:buNone/>
            </a:pPr>
            <a:endParaRPr lang="en-US"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59354D54-645C-4B0D-9CDF-85397635CCC4}" type="datetime1">
              <a:rPr lang="en-US" smtClean="0"/>
              <a:pPr>
                <a:defRPr/>
              </a:pPr>
              <a:t>5/24/2022</a:t>
            </a:fld>
            <a:endParaRPr lang="en-US"/>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rgbClr val="0000FF"/>
                </a:solidFill>
                <a:latin typeface="Arial" pitchFamily="34" charset="0"/>
                <a:cs typeface="Arial" pitchFamily="34" charset="0"/>
              </a:rPr>
              <a:t>Work Plan</a:t>
            </a:r>
            <a:endParaRPr lang="en-US" sz="2400"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837971725"/>
              </p:ext>
            </p:extLst>
          </p:nvPr>
        </p:nvGraphicFramePr>
        <p:xfrm>
          <a:off x="457200" y="1295400"/>
          <a:ext cx="8229600" cy="5151120"/>
        </p:xfrm>
        <a:graphic>
          <a:graphicData uri="http://schemas.openxmlformats.org/drawingml/2006/table">
            <a:tbl>
              <a:tblPr firstRow="1" bandRow="1">
                <a:tableStyleId>{073A0DAA-6AF3-43AB-8588-CEC1D06C72B9}</a:tableStyleId>
              </a:tblPr>
              <a:tblGrid>
                <a:gridCol w="1752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944880">
                <a:tc>
                  <a:txBody>
                    <a:bodyPr/>
                    <a:lstStyle/>
                    <a:p>
                      <a:r>
                        <a:rPr lang="en-US" sz="1600" dirty="0"/>
                        <a:t>Activity/Time period </a:t>
                      </a:r>
                    </a:p>
                  </a:txBody>
                  <a:tcPr/>
                </a:tc>
                <a:tc>
                  <a:txBody>
                    <a:bodyPr/>
                    <a:lstStyle/>
                    <a:p>
                      <a:r>
                        <a:rPr lang="en-US" dirty="0"/>
                        <a:t>Jan(1-15)</a:t>
                      </a:r>
                    </a:p>
                  </a:txBody>
                  <a:tcPr/>
                </a:tc>
                <a:tc>
                  <a:txBody>
                    <a:bodyPr/>
                    <a:lstStyle/>
                    <a:p>
                      <a:r>
                        <a:rPr lang="en-US" dirty="0"/>
                        <a:t>Jan(16-30)</a:t>
                      </a:r>
                    </a:p>
                  </a:txBody>
                  <a:tcPr/>
                </a:tc>
                <a:tc>
                  <a:txBody>
                    <a:bodyPr/>
                    <a:lstStyle/>
                    <a:p>
                      <a:r>
                        <a:rPr lang="en-US" dirty="0"/>
                        <a:t>Feb(1-15)</a:t>
                      </a:r>
                    </a:p>
                  </a:txBody>
                  <a:tcPr/>
                </a:tc>
                <a:tc>
                  <a:txBody>
                    <a:bodyPr/>
                    <a:lstStyle/>
                    <a:p>
                      <a:r>
                        <a:rPr lang="en-US" dirty="0"/>
                        <a:t>Feb(16-28)</a:t>
                      </a:r>
                    </a:p>
                  </a:txBody>
                  <a:tcPr/>
                </a:tc>
                <a:tc>
                  <a:txBody>
                    <a:bodyPr/>
                    <a:lstStyle/>
                    <a:p>
                      <a:r>
                        <a:rPr lang="en-US" dirty="0"/>
                        <a:t>Mar(1-10)</a:t>
                      </a:r>
                    </a:p>
                  </a:txBody>
                  <a:tcPr/>
                </a:tc>
                <a:tc>
                  <a:txBody>
                    <a:bodyPr/>
                    <a:lstStyle/>
                    <a:p>
                      <a:r>
                        <a:rPr lang="en-US" dirty="0"/>
                        <a:t>Mar(11-20)</a:t>
                      </a:r>
                    </a:p>
                  </a:txBody>
                  <a:tcPr/>
                </a:tc>
                <a:tc>
                  <a:txBody>
                    <a:bodyPr/>
                    <a:lstStyle/>
                    <a:p>
                      <a:r>
                        <a:rPr lang="en-US" dirty="0"/>
                        <a:t>Mar(21-30)</a:t>
                      </a:r>
                    </a:p>
                  </a:txBody>
                  <a:tcPr/>
                </a:tc>
                <a:extLst>
                  <a:ext uri="{0D108BD9-81ED-4DB2-BD59-A6C34878D82A}">
                    <a16:rowId xmlns:a16="http://schemas.microsoft.com/office/drawing/2014/main" val="10000"/>
                  </a:ext>
                </a:extLst>
              </a:tr>
              <a:tr h="370840">
                <a:tc>
                  <a:txBody>
                    <a:bodyPr/>
                    <a:lstStyle/>
                    <a:p>
                      <a:r>
                        <a:rPr lang="en-US" dirty="0"/>
                        <a:t>Project  title selection and base paper Confirmation</a:t>
                      </a:r>
                    </a:p>
                  </a:txBody>
                  <a:tcPr/>
                </a:tc>
                <a:tc>
                  <a:txBody>
                    <a:bodyPr/>
                    <a:lstStyle/>
                    <a:p>
                      <a:r>
                        <a:rPr lang="en-US" sz="4000" dirty="0">
                          <a:sym typeface="Wingdings" panose="05000000000000000000" pitchFamily="2" charset="2"/>
                        </a:rPr>
                        <a:t></a:t>
                      </a:r>
                      <a:endParaRPr lang="en-US" sz="4000"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Literature review paper collection</a:t>
                      </a:r>
                    </a:p>
                  </a:txBody>
                  <a:tcPr/>
                </a:tc>
                <a:tc>
                  <a:txBody>
                    <a:bodyPr/>
                    <a:lstStyle/>
                    <a:p>
                      <a:endParaRPr lang="en-US" dirty="0"/>
                    </a:p>
                  </a:txBody>
                  <a:tcPr/>
                </a:tc>
                <a:tc>
                  <a:txBody>
                    <a:bodyPr/>
                    <a:lstStyle/>
                    <a:p>
                      <a:r>
                        <a:rPr lang="en-US" sz="4000" dirty="0">
                          <a:sym typeface="Wingdings" panose="05000000000000000000" pitchFamily="2" charset="2"/>
                        </a:rPr>
                        <a:t></a:t>
                      </a:r>
                      <a:endParaRPr lang="en-US" sz="4000" dirty="0"/>
                    </a:p>
                  </a:txBody>
                  <a:tcPr/>
                </a:tc>
                <a:tc>
                  <a:txBody>
                    <a:bodyPr/>
                    <a:lstStyle/>
                    <a:p>
                      <a:endParaRPr lang="en-US" sz="4000" dirty="0"/>
                    </a:p>
                  </a:txBody>
                  <a:tcPr/>
                </a:tc>
                <a:tc>
                  <a:txBody>
                    <a:bodyPr/>
                    <a:lstStyle/>
                    <a:p>
                      <a:endParaRPr lang="en-US" sz="4000"/>
                    </a:p>
                  </a:txBody>
                  <a:tcPr/>
                </a:tc>
                <a:tc>
                  <a:txBody>
                    <a:bodyPr/>
                    <a:lstStyle/>
                    <a:p>
                      <a:endParaRPr lang="en-US" sz="4000"/>
                    </a:p>
                  </a:txBody>
                  <a:tcPr/>
                </a:tc>
                <a:tc>
                  <a:txBody>
                    <a:bodyPr/>
                    <a:lstStyle/>
                    <a:p>
                      <a:endParaRPr lang="en-US" sz="4000"/>
                    </a:p>
                  </a:txBody>
                  <a:tcPr/>
                </a:tc>
                <a:tc>
                  <a:txBody>
                    <a:bodyPr/>
                    <a:lstStyle/>
                    <a:p>
                      <a:endParaRPr lang="en-US" sz="4000" dirty="0"/>
                    </a:p>
                  </a:txBody>
                  <a:tcPr/>
                </a:tc>
                <a:extLst>
                  <a:ext uri="{0D108BD9-81ED-4DB2-BD59-A6C34878D82A}">
                    <a16:rowId xmlns:a16="http://schemas.microsoft.com/office/drawing/2014/main" val="10002"/>
                  </a:ext>
                </a:extLst>
              </a:tr>
              <a:tr h="370840">
                <a:tc>
                  <a:txBody>
                    <a:bodyPr/>
                    <a:lstStyle/>
                    <a:p>
                      <a:r>
                        <a:rPr lang="en-US" dirty="0"/>
                        <a:t>Project paper submission</a:t>
                      </a:r>
                    </a:p>
                  </a:txBody>
                  <a:tcPr/>
                </a:tc>
                <a:tc>
                  <a:txBody>
                    <a:bodyPr/>
                    <a:lstStyle/>
                    <a:p>
                      <a:endParaRPr lang="en-US"/>
                    </a:p>
                  </a:txBody>
                  <a:tcPr/>
                </a:tc>
                <a:tc>
                  <a:txBody>
                    <a:bodyPr/>
                    <a:lstStyle/>
                    <a:p>
                      <a:endParaRPr lang="en-US" sz="4000"/>
                    </a:p>
                  </a:txBody>
                  <a:tcPr/>
                </a:tc>
                <a:tc>
                  <a:txBody>
                    <a:bodyPr/>
                    <a:lstStyle/>
                    <a:p>
                      <a:endParaRPr lang="en-US" sz="4000" dirty="0"/>
                    </a:p>
                  </a:txBody>
                  <a:tcPr/>
                </a:tc>
                <a:tc>
                  <a:txBody>
                    <a:bodyPr/>
                    <a:lstStyle/>
                    <a:p>
                      <a:r>
                        <a:rPr lang="en-US" sz="4000" dirty="0">
                          <a:sym typeface="Wingdings" panose="05000000000000000000" pitchFamily="2" charset="2"/>
                        </a:rPr>
                        <a:t></a:t>
                      </a:r>
                      <a:endParaRPr lang="en-US" sz="4000" dirty="0"/>
                    </a:p>
                  </a:txBody>
                  <a:tcPr/>
                </a:tc>
                <a:tc>
                  <a:txBody>
                    <a:bodyPr/>
                    <a:lstStyle/>
                    <a:p>
                      <a:r>
                        <a:rPr lang="en-US" sz="4000" dirty="0">
                          <a:sym typeface="Wingdings" panose="05000000000000000000" pitchFamily="2" charset="2"/>
                        </a:rPr>
                        <a:t></a:t>
                      </a:r>
                      <a:endParaRPr lang="en-US" sz="4000" dirty="0"/>
                    </a:p>
                  </a:txBody>
                  <a:tcPr/>
                </a:tc>
                <a:tc>
                  <a:txBody>
                    <a:bodyPr/>
                    <a:lstStyle/>
                    <a:p>
                      <a:endParaRPr lang="en-US" sz="4000"/>
                    </a:p>
                  </a:txBody>
                  <a:tcPr/>
                </a:tc>
                <a:tc>
                  <a:txBody>
                    <a:bodyPr/>
                    <a:lstStyle/>
                    <a:p>
                      <a:endParaRPr lang="en-US" sz="4000"/>
                    </a:p>
                  </a:txBody>
                  <a:tcPr/>
                </a:tc>
                <a:extLst>
                  <a:ext uri="{0D108BD9-81ED-4DB2-BD59-A6C34878D82A}">
                    <a16:rowId xmlns:a16="http://schemas.microsoft.com/office/drawing/2014/main" val="10003"/>
                  </a:ext>
                </a:extLst>
              </a:tr>
              <a:tr h="370840">
                <a:tc>
                  <a:txBody>
                    <a:bodyPr/>
                    <a:lstStyle/>
                    <a:p>
                      <a:r>
                        <a:rPr lang="en-US" dirty="0"/>
                        <a:t>Project Implementation</a:t>
                      </a:r>
                    </a:p>
                  </a:txBody>
                  <a:tcPr/>
                </a:tc>
                <a:tc>
                  <a:txBody>
                    <a:bodyPr/>
                    <a:lstStyle/>
                    <a:p>
                      <a:endParaRPr lang="en-US"/>
                    </a:p>
                  </a:txBody>
                  <a:tcPr/>
                </a:tc>
                <a:tc>
                  <a:txBody>
                    <a:bodyPr/>
                    <a:lstStyle/>
                    <a:p>
                      <a:endParaRPr lang="en-US" sz="4000"/>
                    </a:p>
                  </a:txBody>
                  <a:tcPr/>
                </a:tc>
                <a:tc>
                  <a:txBody>
                    <a:bodyPr/>
                    <a:lstStyle/>
                    <a:p>
                      <a:r>
                        <a:rPr lang="en-US" sz="4000" dirty="0">
                          <a:sym typeface="Wingdings" panose="05000000000000000000" pitchFamily="2" charset="2"/>
                        </a:rPr>
                        <a:t></a:t>
                      </a:r>
                      <a:endParaRPr lang="en-US" sz="4000" dirty="0"/>
                    </a:p>
                  </a:txBody>
                  <a:tcPr/>
                </a:tc>
                <a:tc>
                  <a:txBody>
                    <a:bodyPr/>
                    <a:lstStyle/>
                    <a:p>
                      <a:r>
                        <a:rPr lang="en-US" sz="4000" dirty="0">
                          <a:sym typeface="Wingdings" panose="05000000000000000000" pitchFamily="2" charset="2"/>
                        </a:rPr>
                        <a:t></a:t>
                      </a:r>
                      <a:endParaRPr lang="en-US" sz="4000" dirty="0"/>
                    </a:p>
                  </a:txBody>
                  <a:tcPr/>
                </a:tc>
                <a:tc>
                  <a:txBody>
                    <a:bodyPr/>
                    <a:lstStyle/>
                    <a:p>
                      <a:r>
                        <a:rPr lang="en-US" sz="4000" dirty="0">
                          <a:sym typeface="Wingdings" panose="05000000000000000000" pitchFamily="2" charset="2"/>
                        </a:rPr>
                        <a:t></a:t>
                      </a:r>
                      <a:endParaRPr lang="en-US" sz="4000" dirty="0"/>
                    </a:p>
                  </a:txBody>
                  <a:tcPr/>
                </a:tc>
                <a:tc>
                  <a:txBody>
                    <a:bodyPr/>
                    <a:lstStyle/>
                    <a:p>
                      <a:r>
                        <a:rPr lang="en-US" sz="4000" dirty="0">
                          <a:sym typeface="Wingdings" panose="05000000000000000000" pitchFamily="2" charset="2"/>
                        </a:rPr>
                        <a:t></a:t>
                      </a:r>
                      <a:endParaRPr lang="en-US" sz="4000" dirty="0"/>
                    </a:p>
                  </a:txBody>
                  <a:tcPr/>
                </a:tc>
                <a:tc>
                  <a:txBody>
                    <a:bodyPr/>
                    <a:lstStyle/>
                    <a:p>
                      <a:endParaRPr lang="en-US" sz="4000"/>
                    </a:p>
                  </a:txBody>
                  <a:tcPr/>
                </a:tc>
                <a:extLst>
                  <a:ext uri="{0D108BD9-81ED-4DB2-BD59-A6C34878D82A}">
                    <a16:rowId xmlns:a16="http://schemas.microsoft.com/office/drawing/2014/main" val="10004"/>
                  </a:ext>
                </a:extLst>
              </a:tr>
              <a:tr h="370840">
                <a:tc>
                  <a:txBody>
                    <a:bodyPr/>
                    <a:lstStyle/>
                    <a:p>
                      <a:r>
                        <a:rPr lang="en-US" dirty="0"/>
                        <a:t>Final review</a:t>
                      </a:r>
                    </a:p>
                  </a:txBody>
                  <a:tcPr/>
                </a:tc>
                <a:tc>
                  <a:txBody>
                    <a:bodyPr/>
                    <a:lstStyle/>
                    <a:p>
                      <a:endParaRPr lang="en-US"/>
                    </a:p>
                  </a:txBody>
                  <a:tcPr/>
                </a:tc>
                <a:tc>
                  <a:txBody>
                    <a:bodyPr/>
                    <a:lstStyle/>
                    <a:p>
                      <a:endParaRPr lang="en-US" sz="4000" dirty="0"/>
                    </a:p>
                  </a:txBody>
                  <a:tcPr/>
                </a:tc>
                <a:tc>
                  <a:txBody>
                    <a:bodyPr/>
                    <a:lstStyle/>
                    <a:p>
                      <a:endParaRPr lang="en-US" sz="4000" dirty="0"/>
                    </a:p>
                  </a:txBody>
                  <a:tcPr/>
                </a:tc>
                <a:tc>
                  <a:txBody>
                    <a:bodyPr/>
                    <a:lstStyle/>
                    <a:p>
                      <a:endParaRPr lang="en-US" sz="4000"/>
                    </a:p>
                  </a:txBody>
                  <a:tcPr/>
                </a:tc>
                <a:tc>
                  <a:txBody>
                    <a:bodyPr/>
                    <a:lstStyle/>
                    <a:p>
                      <a:endParaRPr lang="en-US" sz="4000"/>
                    </a:p>
                  </a:txBody>
                  <a:tcPr/>
                </a:tc>
                <a:tc>
                  <a:txBody>
                    <a:bodyPr/>
                    <a:lstStyle/>
                    <a:p>
                      <a:endParaRPr lang="en-US" sz="4000" dirty="0"/>
                    </a:p>
                  </a:txBody>
                  <a:tcPr/>
                </a:tc>
                <a:tc>
                  <a:txBody>
                    <a:bodyPr/>
                    <a:lstStyle/>
                    <a:p>
                      <a:r>
                        <a:rPr lang="en-US" sz="4000" dirty="0">
                          <a:sym typeface="Wingdings" panose="05000000000000000000" pitchFamily="2" charset="2"/>
                        </a:rPr>
                        <a:t></a:t>
                      </a:r>
                      <a:endParaRPr lang="en-US" sz="4000" dirty="0"/>
                    </a:p>
                  </a:txBody>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a:xfrm>
            <a:off x="152400" y="6556366"/>
            <a:ext cx="2133600" cy="365125"/>
          </a:xfrm>
        </p:spPr>
        <p:txBody>
          <a:bodyPr/>
          <a:lstStyle/>
          <a:p>
            <a:pPr>
              <a:defRPr/>
            </a:pPr>
            <a:fld id="{F2166180-E018-4CE5-989D-0BC1BAFB7566}" type="datetime1">
              <a:rPr lang="en-US"/>
              <a:pPr>
                <a:defRPr/>
              </a:pPr>
              <a:t>5/24/2022</a:t>
            </a:fld>
            <a:endParaRPr lang="en-US" dirty="0"/>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29</a:t>
            </a:fld>
            <a:endParaRPr lang="en-US"/>
          </a:p>
        </p:txBody>
      </p:sp>
    </p:spTree>
    <p:extLst>
      <p:ext uri="{BB962C8B-B14F-4D97-AF65-F5344CB8AC3E}">
        <p14:creationId xmlns:p14="http://schemas.microsoft.com/office/powerpoint/2010/main" val="187203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rgbClr val="0000FF"/>
                </a:solidFill>
                <a:latin typeface="Arial" charset="0"/>
                <a:cs typeface="Arial" charset="0"/>
              </a:rPr>
              <a:t>Contents</a:t>
            </a:r>
            <a:endParaRPr lang="en-US" sz="2400" dirty="0"/>
          </a:p>
        </p:txBody>
      </p:sp>
      <p:sp>
        <p:nvSpPr>
          <p:cNvPr id="3" name="Content Placeholder 2"/>
          <p:cNvSpPr>
            <a:spLocks noGrp="1"/>
          </p:cNvSpPr>
          <p:nvPr>
            <p:ph idx="1"/>
          </p:nvPr>
        </p:nvSpPr>
        <p:spPr/>
        <p:txBody>
          <a:bodyPr/>
          <a:lstStyle/>
          <a:p>
            <a:pPr eaLnBrk="1" hangingPunct="1">
              <a:lnSpc>
                <a:spcPct val="200000"/>
              </a:lnSpc>
              <a:buFont typeface="Wingdings" pitchFamily="2" charset="2"/>
              <a:buChar char="v"/>
            </a:pPr>
            <a:r>
              <a:rPr lang="en-US" sz="2400" dirty="0">
                <a:latin typeface="Arial" pitchFamily="34" charset="0"/>
                <a:cs typeface="Arial" pitchFamily="34" charset="0"/>
              </a:rPr>
              <a:t>Simulation Tool/ Equipment's/ Components</a:t>
            </a:r>
          </a:p>
          <a:p>
            <a:pPr eaLnBrk="1" hangingPunct="1">
              <a:lnSpc>
                <a:spcPct val="200000"/>
              </a:lnSpc>
              <a:buFont typeface="Wingdings" pitchFamily="2" charset="2"/>
              <a:buChar char="v"/>
            </a:pPr>
            <a:r>
              <a:rPr lang="en-US" sz="2400" dirty="0">
                <a:latin typeface="Arial" pitchFamily="34" charset="0"/>
                <a:cs typeface="Arial" pitchFamily="34" charset="0"/>
              </a:rPr>
              <a:t>Conclusion </a:t>
            </a:r>
          </a:p>
          <a:p>
            <a:pPr eaLnBrk="1" hangingPunct="1">
              <a:lnSpc>
                <a:spcPct val="200000"/>
              </a:lnSpc>
              <a:buFont typeface="Wingdings" pitchFamily="2" charset="2"/>
              <a:buChar char="v"/>
            </a:pPr>
            <a:r>
              <a:rPr lang="en-US" sz="2400" dirty="0">
                <a:latin typeface="Arial" pitchFamily="34" charset="0"/>
                <a:cs typeface="Arial" pitchFamily="34" charset="0"/>
              </a:rPr>
              <a:t>References</a:t>
            </a:r>
          </a:p>
          <a:p>
            <a:pPr eaLnBrk="1" hangingPunct="1">
              <a:lnSpc>
                <a:spcPct val="200000"/>
              </a:lnSpc>
              <a:buFont typeface="Wingdings" pitchFamily="2" charset="2"/>
              <a:buChar char="v"/>
            </a:pPr>
            <a:r>
              <a:rPr lang="en-US" sz="2400" dirty="0">
                <a:latin typeface="Arial" pitchFamily="34" charset="0"/>
                <a:cs typeface="Arial" pitchFamily="34" charset="0"/>
              </a:rPr>
              <a:t>Work Plan</a:t>
            </a:r>
          </a:p>
          <a:p>
            <a:endParaRPr lang="en-US" dirty="0"/>
          </a:p>
        </p:txBody>
      </p:sp>
      <p:sp>
        <p:nvSpPr>
          <p:cNvPr id="4" name="Date Placeholder 3"/>
          <p:cNvSpPr>
            <a:spLocks noGrp="1"/>
          </p:cNvSpPr>
          <p:nvPr>
            <p:ph type="dt" sz="half" idx="10"/>
          </p:nvPr>
        </p:nvSpPr>
        <p:spPr/>
        <p:txBody>
          <a:bodyPr/>
          <a:lstStyle/>
          <a:p>
            <a:pPr>
              <a:defRPr/>
            </a:pPr>
            <a:fld id="{F2166180-E018-4CE5-989D-0BC1BAFB7566}" type="datetime1">
              <a:rPr lang="en-US" smtClean="0"/>
              <a:pPr>
                <a:defRPr/>
              </a:pPr>
              <a:t>5/24/2022</a:t>
            </a:fld>
            <a:endParaRPr lang="en-US"/>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3</a:t>
            </a:fld>
            <a:endParaRPr lang="en-US"/>
          </a:p>
        </p:txBody>
      </p:sp>
    </p:spTree>
    <p:extLst>
      <p:ext uri="{BB962C8B-B14F-4D97-AF65-F5344CB8AC3E}">
        <p14:creationId xmlns:p14="http://schemas.microsoft.com/office/powerpoint/2010/main" val="38762087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p:txBody>
          <a:bodyPr/>
          <a:lstStyle/>
          <a:p>
            <a:pPr algn="ctr" eaLnBrk="1" hangingPunct="1">
              <a:buFont typeface="Arial" charset="0"/>
              <a:buNone/>
            </a:pPr>
            <a:endParaRPr lang="en-US"/>
          </a:p>
          <a:p>
            <a:pPr algn="ctr" eaLnBrk="1" hangingPunct="1">
              <a:buFont typeface="Arial" charset="0"/>
              <a:buNone/>
            </a:pPr>
            <a:endParaRPr lang="en-US"/>
          </a:p>
          <a:p>
            <a:pPr algn="ctr" eaLnBrk="1" hangingPunct="1">
              <a:buFont typeface="Arial" charset="0"/>
              <a:buNone/>
            </a:pPr>
            <a:endParaRPr lang="en-US"/>
          </a:p>
          <a:p>
            <a:pPr algn="ctr" eaLnBrk="1" hangingPunct="1">
              <a:buFont typeface="Arial" charset="0"/>
              <a:buNone/>
            </a:pPr>
            <a:r>
              <a:rPr lang="en-US">
                <a:latin typeface="Arial" charset="0"/>
                <a:cs typeface="Arial" charset="0"/>
              </a:rPr>
              <a:t>Thank You</a:t>
            </a:r>
          </a:p>
        </p:txBody>
      </p:sp>
      <p:sp>
        <p:nvSpPr>
          <p:cNvPr id="3" name="Date Placeholder 2"/>
          <p:cNvSpPr>
            <a:spLocks noGrp="1"/>
          </p:cNvSpPr>
          <p:nvPr>
            <p:ph type="dt" sz="half" idx="10"/>
          </p:nvPr>
        </p:nvSpPr>
        <p:spPr/>
        <p:txBody>
          <a:bodyPr/>
          <a:lstStyle/>
          <a:p>
            <a:pPr>
              <a:defRPr/>
            </a:pPr>
            <a:fld id="{74CF703D-99B7-42F0-A732-BCB81C2AA4BE}" type="datetime1">
              <a:rPr lang="en-US" smtClean="0"/>
              <a:pPr>
                <a:defRPr/>
              </a:pPr>
              <a:t>5/24/2022</a:t>
            </a:fld>
            <a:endParaRPr lang="en-US"/>
          </a:p>
        </p:txBody>
      </p:sp>
      <p:sp>
        <p:nvSpPr>
          <p:cNvPr id="4" name="Slide Number Placeholder 3"/>
          <p:cNvSpPr>
            <a:spLocks noGrp="1"/>
          </p:cNvSpPr>
          <p:nvPr>
            <p:ph type="sldNum" sz="quarter" idx="12"/>
          </p:nvPr>
        </p:nvSpPr>
        <p:spPr/>
        <p:txBody>
          <a:bodyPr/>
          <a:lstStyle/>
          <a:p>
            <a:pPr>
              <a:defRPr/>
            </a:pPr>
            <a:fld id="{55B20AF8-172C-4624-9675-EFA1EACB580C}" type="slidenum">
              <a:rPr lang="en-US" smtClean="0"/>
              <a:pPr>
                <a:defRPr/>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rgbClr val="0000FF"/>
                </a:solidFill>
                <a:latin typeface="Arial" charset="0"/>
                <a:cs typeface="Arial" charset="0"/>
              </a:rPr>
              <a:t>Objective</a:t>
            </a:r>
            <a:endParaRPr lang="en-US" sz="2400" dirty="0"/>
          </a:p>
        </p:txBody>
      </p:sp>
      <p:sp>
        <p:nvSpPr>
          <p:cNvPr id="3" name="Content Placeholder 2"/>
          <p:cNvSpPr>
            <a:spLocks noGrp="1"/>
          </p:cNvSpPr>
          <p:nvPr>
            <p:ph idx="1"/>
          </p:nvPr>
        </p:nvSpPr>
        <p:spPr/>
        <p:txBody>
          <a:bodyPr/>
          <a:lstStyle/>
          <a:p>
            <a:r>
              <a:rPr lang="en-US" sz="2000" dirty="0">
                <a:latin typeface="Arial" panose="020B0604020202020204" pitchFamily="34" charset="0"/>
                <a:cs typeface="Arial" panose="020B0604020202020204" pitchFamily="34" charset="0"/>
              </a:rPr>
              <a:t>The project’s objective is to obtain a fused image by combining CT and MRI images.</a:t>
            </a:r>
          </a:p>
          <a:p>
            <a:r>
              <a:rPr lang="en-US" sz="2000" dirty="0">
                <a:latin typeface="Arial" panose="020B0604020202020204" pitchFamily="34" charset="0"/>
                <a:cs typeface="Arial" panose="020B0604020202020204" pitchFamily="34" charset="0"/>
              </a:rPr>
              <a:t>The motivation is to obtain a superior exquisite image that will provide accurate and reliable statistics than any single image while retaining the best functions for the snapshots software program for medically testing, diagnosing and curing diseases.</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F2166180-E018-4CE5-989D-0BC1BAFB7566}" type="datetime1">
              <a:rPr lang="en-US" smtClean="0"/>
              <a:pPr>
                <a:defRPr/>
              </a:pPr>
              <a:t>5/24/2022</a:t>
            </a:fld>
            <a:endParaRPr lang="en-US"/>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4</a:t>
            </a:fld>
            <a:endParaRPr lang="en-US"/>
          </a:p>
        </p:txBody>
      </p:sp>
    </p:spTree>
    <p:extLst>
      <p:ext uri="{BB962C8B-B14F-4D97-AF65-F5344CB8AC3E}">
        <p14:creationId xmlns:p14="http://schemas.microsoft.com/office/powerpoint/2010/main" val="730896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28" y="228600"/>
            <a:ext cx="8229600" cy="1143000"/>
          </a:xfrm>
        </p:spPr>
        <p:txBody>
          <a:bodyPr/>
          <a:lstStyle/>
          <a:p>
            <a:pPr eaLnBrk="1" hangingPunct="1"/>
            <a:r>
              <a:rPr lang="en-US" sz="2400" b="1" dirty="0">
                <a:solidFill>
                  <a:srgbClr val="0000FF"/>
                </a:solidFill>
                <a:latin typeface="Arial" charset="0"/>
                <a:cs typeface="Arial" charset="0"/>
              </a:rPr>
              <a:t>Introduction</a:t>
            </a:r>
          </a:p>
        </p:txBody>
      </p:sp>
      <p:sp>
        <p:nvSpPr>
          <p:cNvPr id="3" name="Content Placeholder 2"/>
          <p:cNvSpPr>
            <a:spLocks noGrp="1"/>
          </p:cNvSpPr>
          <p:nvPr>
            <p:ph idx="1"/>
          </p:nvPr>
        </p:nvSpPr>
        <p:spPr>
          <a:xfrm>
            <a:off x="436728" y="1066800"/>
            <a:ext cx="8229600" cy="4906963"/>
          </a:xfrm>
        </p:spPr>
        <p:txBody>
          <a:bodyPr/>
          <a:lstStyle/>
          <a:p>
            <a:pPr algn="just">
              <a:lnSpc>
                <a:spcPct val="150000"/>
              </a:lnSpc>
              <a:buNone/>
            </a:pPr>
            <a:r>
              <a:rPr lang="en-US" sz="2000" dirty="0">
                <a:latin typeface="Arial" panose="020B0604020202020204" pitchFamily="34" charset="0"/>
                <a:cs typeface="Arial" panose="020B0604020202020204" pitchFamily="34" charset="0"/>
              </a:rPr>
              <a:t>	Human diseases are increasing day by day. Digital Image processing plays a vital role in medical field to get an enhanced image or to extract some useful  information from it. In this project , we are going to combine Computed Tomography (CT) and Magnetic Resonance Image (MRI) to obtain clear image and this clear fused image has precise information compared with the original images. </a:t>
            </a:r>
          </a:p>
        </p:txBody>
      </p:sp>
      <p:sp>
        <p:nvSpPr>
          <p:cNvPr id="4" name="Date Placeholder 3"/>
          <p:cNvSpPr>
            <a:spLocks noGrp="1"/>
          </p:cNvSpPr>
          <p:nvPr>
            <p:ph type="dt" sz="half" idx="10"/>
          </p:nvPr>
        </p:nvSpPr>
        <p:spPr>
          <a:xfrm>
            <a:off x="228600" y="6538912"/>
            <a:ext cx="2286000" cy="365125"/>
          </a:xfrm>
        </p:spPr>
        <p:txBody>
          <a:bodyPr/>
          <a:lstStyle/>
          <a:p>
            <a:pPr>
              <a:defRPr/>
            </a:pPr>
            <a:fld id="{F2166180-E018-4CE5-989D-0BC1BAFB7566}" type="datetime1">
              <a:rPr lang="en-US" smtClean="0"/>
              <a:pPr>
                <a:defRPr/>
              </a:pPr>
              <a:t>5/24/2022</a:t>
            </a:fld>
            <a:endParaRPr lang="en-US" dirty="0"/>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28" y="228600"/>
            <a:ext cx="8229600" cy="1143000"/>
          </a:xfrm>
        </p:spPr>
        <p:txBody>
          <a:bodyPr/>
          <a:lstStyle/>
          <a:p>
            <a:pPr eaLnBrk="1" hangingPunct="1"/>
            <a:r>
              <a:rPr lang="en-US" sz="2400" b="1" dirty="0">
                <a:solidFill>
                  <a:srgbClr val="0000FF"/>
                </a:solidFill>
                <a:latin typeface="Arial" charset="0"/>
                <a:cs typeface="Arial" charset="0"/>
              </a:rPr>
              <a:t>Literature Review</a:t>
            </a:r>
          </a:p>
        </p:txBody>
      </p:sp>
      <p:sp>
        <p:nvSpPr>
          <p:cNvPr id="3" name="Content Placeholder 2"/>
          <p:cNvSpPr>
            <a:spLocks noGrp="1"/>
          </p:cNvSpPr>
          <p:nvPr>
            <p:ph idx="1"/>
          </p:nvPr>
        </p:nvSpPr>
        <p:spPr>
          <a:xfrm>
            <a:off x="456063" y="1188493"/>
            <a:ext cx="8229600" cy="4906963"/>
          </a:xfrm>
        </p:spPr>
        <p:txBody>
          <a:bodyPr/>
          <a:lstStyle/>
          <a:p>
            <a:pPr algn="just">
              <a:lnSpc>
                <a:spcPct val="150000"/>
              </a:lnSpc>
              <a:buNone/>
            </a:pPr>
            <a:r>
              <a:rPr lang="en-US" sz="2000" dirty="0">
                <a:latin typeface="Arial" panose="020B0604020202020204" pitchFamily="34" charset="0"/>
                <a:cs typeface="Arial" panose="020B0604020202020204" pitchFamily="34" charset="0"/>
              </a:rPr>
              <a:t>	</a:t>
            </a:r>
          </a:p>
        </p:txBody>
      </p:sp>
      <p:sp>
        <p:nvSpPr>
          <p:cNvPr id="4" name="Date Placeholder 3"/>
          <p:cNvSpPr>
            <a:spLocks noGrp="1"/>
          </p:cNvSpPr>
          <p:nvPr>
            <p:ph type="dt" sz="half" idx="10"/>
          </p:nvPr>
        </p:nvSpPr>
        <p:spPr>
          <a:xfrm>
            <a:off x="228600" y="6538912"/>
            <a:ext cx="2286000" cy="365125"/>
          </a:xfrm>
        </p:spPr>
        <p:txBody>
          <a:bodyPr/>
          <a:lstStyle/>
          <a:p>
            <a:pPr>
              <a:defRPr/>
            </a:pPr>
            <a:fld id="{F2166180-E018-4CE5-989D-0BC1BAFB7566}" type="datetime1">
              <a:rPr lang="en-US" smtClean="0"/>
              <a:pPr>
                <a:defRPr/>
              </a:pPr>
              <a:t>5/24/2022</a:t>
            </a:fld>
            <a:endParaRPr lang="en-US" dirty="0"/>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6</a:t>
            </a:fld>
            <a:endParaRPr lang="en-US"/>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528715609"/>
                  </p:ext>
                </p:extLst>
              </p:nvPr>
            </p:nvGraphicFramePr>
            <p:xfrm>
              <a:off x="456062" y="1188492"/>
              <a:ext cx="8383140" cy="4998948"/>
            </p:xfrm>
            <a:graphic>
              <a:graphicData uri="http://schemas.openxmlformats.org/drawingml/2006/table">
                <a:tbl>
                  <a:tblPr firstRow="1" bandRow="1">
                    <a:tableStyleId>{5C22544A-7EE6-4342-B048-85BDC9FD1C3A}</a:tableStyleId>
                  </a:tblPr>
                  <a:tblGrid>
                    <a:gridCol w="1397190">
                      <a:extLst>
                        <a:ext uri="{9D8B030D-6E8A-4147-A177-3AD203B41FA5}">
                          <a16:colId xmlns:a16="http://schemas.microsoft.com/office/drawing/2014/main" val="20000"/>
                        </a:ext>
                      </a:extLst>
                    </a:gridCol>
                    <a:gridCol w="1397190">
                      <a:extLst>
                        <a:ext uri="{9D8B030D-6E8A-4147-A177-3AD203B41FA5}">
                          <a16:colId xmlns:a16="http://schemas.microsoft.com/office/drawing/2014/main" val="20001"/>
                        </a:ext>
                      </a:extLst>
                    </a:gridCol>
                    <a:gridCol w="1397190">
                      <a:extLst>
                        <a:ext uri="{9D8B030D-6E8A-4147-A177-3AD203B41FA5}">
                          <a16:colId xmlns:a16="http://schemas.microsoft.com/office/drawing/2014/main" val="20002"/>
                        </a:ext>
                      </a:extLst>
                    </a:gridCol>
                    <a:gridCol w="1397190">
                      <a:extLst>
                        <a:ext uri="{9D8B030D-6E8A-4147-A177-3AD203B41FA5}">
                          <a16:colId xmlns:a16="http://schemas.microsoft.com/office/drawing/2014/main" val="20003"/>
                        </a:ext>
                      </a:extLst>
                    </a:gridCol>
                    <a:gridCol w="1397190">
                      <a:extLst>
                        <a:ext uri="{9D8B030D-6E8A-4147-A177-3AD203B41FA5}">
                          <a16:colId xmlns:a16="http://schemas.microsoft.com/office/drawing/2014/main" val="20004"/>
                        </a:ext>
                      </a:extLst>
                    </a:gridCol>
                    <a:gridCol w="1397190">
                      <a:extLst>
                        <a:ext uri="{9D8B030D-6E8A-4147-A177-3AD203B41FA5}">
                          <a16:colId xmlns:a16="http://schemas.microsoft.com/office/drawing/2014/main" val="20005"/>
                        </a:ext>
                      </a:extLst>
                    </a:gridCol>
                  </a:tblGrid>
                  <a:tr h="792708">
                    <a:tc>
                      <a:txBody>
                        <a:bodyPr/>
                        <a:lstStyle/>
                        <a:p>
                          <a:r>
                            <a:rPr lang="en-US" dirty="0"/>
                            <a:t>S.NO</a:t>
                          </a:r>
                        </a:p>
                      </a:txBody>
                      <a:tcPr/>
                    </a:tc>
                    <a:tc>
                      <a:txBody>
                        <a:bodyPr/>
                        <a:lstStyle/>
                        <a:p>
                          <a:r>
                            <a:rPr lang="en-US" dirty="0"/>
                            <a:t>TITLE</a:t>
                          </a:r>
                          <a:r>
                            <a:rPr lang="en-US" baseline="0" dirty="0"/>
                            <a:t> OF THE PAPER</a:t>
                          </a:r>
                          <a:endParaRPr lang="en-US" dirty="0"/>
                        </a:p>
                      </a:txBody>
                      <a:tcPr/>
                    </a:tc>
                    <a:tc>
                      <a:txBody>
                        <a:bodyPr/>
                        <a:lstStyle/>
                        <a:p>
                          <a:r>
                            <a:rPr lang="en-US" sz="1600" dirty="0"/>
                            <a:t>YEAR OF PUBLICATION</a:t>
                          </a:r>
                        </a:p>
                      </a:txBody>
                      <a:tcPr/>
                    </a:tc>
                    <a:tc>
                      <a:txBody>
                        <a:bodyPr/>
                        <a:lstStyle/>
                        <a:p>
                          <a:r>
                            <a:rPr lang="en-US" sz="1600" dirty="0"/>
                            <a:t>METHODOLOGY</a:t>
                          </a:r>
                        </a:p>
                      </a:txBody>
                      <a:tcPr/>
                    </a:tc>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10000"/>
                      </a:ext>
                    </a:extLst>
                  </a:tr>
                  <a:tr h="2034654">
                    <a:tc>
                      <a:txBody>
                        <a:bodyPr/>
                        <a:lstStyle/>
                        <a:p>
                          <a:r>
                            <a:rPr lang="en-US" dirty="0"/>
                            <a:t>1.</a:t>
                          </a:r>
                        </a:p>
                      </a:txBody>
                      <a:tcPr/>
                    </a:tc>
                    <a:tc>
                      <a:txBody>
                        <a:bodyPr/>
                        <a:lstStyle/>
                        <a:p>
                          <a:r>
                            <a:rPr lang="en-US" dirty="0"/>
                            <a:t>Implementation of Image Fusion based on</a:t>
                          </a:r>
                        </a:p>
                        <a:p>
                          <a:r>
                            <a:rPr lang="en-US" dirty="0"/>
                            <a:t>Wavelet Domain using FPGA</a:t>
                          </a:r>
                        </a:p>
                      </a:txBody>
                      <a:tcPr/>
                    </a:tc>
                    <a:tc>
                      <a:txBody>
                        <a:bodyPr/>
                        <a:lstStyle/>
                        <a:p>
                          <a:r>
                            <a:rPr lang="en-US" dirty="0"/>
                            <a:t>2017</a:t>
                          </a:r>
                        </a:p>
                        <a:p>
                          <a:endParaRPr lang="en-US" dirty="0"/>
                        </a:p>
                      </a:txBody>
                      <a:tcPr/>
                    </a:tc>
                    <a:tc>
                      <a:txBody>
                        <a:bodyPr/>
                        <a:lstStyle/>
                        <a:p>
                          <a:r>
                            <a:rPr lang="en-US" dirty="0"/>
                            <a:t>Multi-wavelet transform </a:t>
                          </a:r>
                        </a:p>
                      </a:txBody>
                      <a:tcPr/>
                    </a:tc>
                    <a:tc>
                      <a:txBody>
                        <a:bodyPr/>
                        <a:lstStyle/>
                        <a:p>
                          <a:r>
                            <a:rPr lang="en-US" dirty="0"/>
                            <a:t>It has been observed from the</a:t>
                          </a:r>
                        </a:p>
                        <a:p>
                          <a:r>
                            <a:rPr lang="en-US" dirty="0"/>
                            <a:t>results that System-C performance for wavelet based</a:t>
                          </a:r>
                        </a:p>
                        <a:p>
                          <a:r>
                            <a:rPr lang="en-US" dirty="0"/>
                            <a:t>Image fusion in synthesis level is better than Verilog</a:t>
                          </a:r>
                        </a:p>
                        <a:p>
                          <a:r>
                            <a:rPr lang="en-US" dirty="0"/>
                            <a:t>implementation</a:t>
                          </a:r>
                        </a:p>
                      </a:txBody>
                      <a:tcPr/>
                    </a:tc>
                    <a:tc>
                      <a:txBody>
                        <a:bodyPr/>
                        <a:lstStyle/>
                        <a:p>
                          <a:r>
                            <a:rPr lang="en-US" dirty="0"/>
                            <a:t>The result can</a:t>
                          </a:r>
                          <a:r>
                            <a:rPr lang="en-US" baseline="0" dirty="0"/>
                            <a:t> be achieved by using hardware devices which is very expensive</a:t>
                          </a:r>
                          <a14:m>
                            <m:oMath xmlns:m="http://schemas.openxmlformats.org/officeDocument/2006/math">
                              <a:fld id="{825F15A7-03F4-43D7-82C5-3E23DA2F108C}" type="mathplaceholder">
                                <a:rPr lang="en-US" i="1" baseline="0" smtClean="0">
                                  <a:latin typeface="Cambria Math" panose="02040503050406030204" pitchFamily="18" charset="0"/>
                                </a:rPr>
                                <a:t>Type equation here.</a:t>
                              </a:fld>
                            </m:oMath>
                          </a14:m>
                          <a:endParaRPr lang="en-US" dirty="0"/>
                        </a:p>
                      </a:txBody>
                      <a:tcPr/>
                    </a:tc>
                    <a:extLst>
                      <a:ext uri="{0D108BD9-81ED-4DB2-BD59-A6C34878D82A}">
                        <a16:rowId xmlns:a16="http://schemas.microsoft.com/office/drawing/2014/main" val="10001"/>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528715609"/>
                  </p:ext>
                </p:extLst>
              </p:nvPr>
            </p:nvGraphicFramePr>
            <p:xfrm>
              <a:off x="456062" y="1188492"/>
              <a:ext cx="8383140" cy="4998948"/>
            </p:xfrm>
            <a:graphic>
              <a:graphicData uri="http://schemas.openxmlformats.org/drawingml/2006/table">
                <a:tbl>
                  <a:tblPr firstRow="1" bandRow="1">
                    <a:tableStyleId>{5C22544A-7EE6-4342-B048-85BDC9FD1C3A}</a:tableStyleId>
                  </a:tblPr>
                  <a:tblGrid>
                    <a:gridCol w="1397190"/>
                    <a:gridCol w="1397190"/>
                    <a:gridCol w="1397190"/>
                    <a:gridCol w="1397190"/>
                    <a:gridCol w="1397190"/>
                    <a:gridCol w="1397190"/>
                  </a:tblGrid>
                  <a:tr h="792708">
                    <a:tc>
                      <a:txBody>
                        <a:bodyPr/>
                        <a:lstStyle/>
                        <a:p>
                          <a:r>
                            <a:rPr lang="en-US" dirty="0" smtClean="0"/>
                            <a:t>S.NO</a:t>
                          </a:r>
                          <a:endParaRPr lang="en-US" dirty="0"/>
                        </a:p>
                      </a:txBody>
                      <a:tcPr/>
                    </a:tc>
                    <a:tc>
                      <a:txBody>
                        <a:bodyPr/>
                        <a:lstStyle/>
                        <a:p>
                          <a:r>
                            <a:rPr lang="en-US" dirty="0" smtClean="0"/>
                            <a:t>TITLE</a:t>
                          </a:r>
                          <a:r>
                            <a:rPr lang="en-US" baseline="0" dirty="0" smtClean="0"/>
                            <a:t> OF THE PAPER</a:t>
                          </a:r>
                          <a:endParaRPr lang="en-US" dirty="0"/>
                        </a:p>
                      </a:txBody>
                      <a:tcPr/>
                    </a:tc>
                    <a:tc>
                      <a:txBody>
                        <a:bodyPr/>
                        <a:lstStyle/>
                        <a:p>
                          <a:r>
                            <a:rPr lang="en-US" sz="1600" dirty="0" smtClean="0"/>
                            <a:t>YEAR OF PUBLICATION</a:t>
                          </a:r>
                          <a:endParaRPr lang="en-US" sz="1600" dirty="0"/>
                        </a:p>
                      </a:txBody>
                      <a:tcPr/>
                    </a:tc>
                    <a:tc>
                      <a:txBody>
                        <a:bodyPr/>
                        <a:lstStyle/>
                        <a:p>
                          <a:r>
                            <a:rPr lang="en-US" sz="1600" dirty="0" smtClean="0"/>
                            <a:t>METHODOLOGY</a:t>
                          </a:r>
                          <a:endParaRPr lang="en-US" sz="1600" dirty="0"/>
                        </a:p>
                      </a:txBody>
                      <a:tcPr/>
                    </a:tc>
                    <a:tc>
                      <a:txBody>
                        <a:bodyPr/>
                        <a:lstStyle/>
                        <a:p>
                          <a:r>
                            <a:rPr lang="en-US" dirty="0" smtClean="0"/>
                            <a:t>PROS</a:t>
                          </a:r>
                          <a:endParaRPr lang="en-US" dirty="0"/>
                        </a:p>
                      </a:txBody>
                      <a:tcPr/>
                    </a:tc>
                    <a:tc>
                      <a:txBody>
                        <a:bodyPr/>
                        <a:lstStyle/>
                        <a:p>
                          <a:r>
                            <a:rPr lang="en-US" dirty="0" smtClean="0"/>
                            <a:t>CONS</a:t>
                          </a:r>
                          <a:endParaRPr lang="en-US" dirty="0"/>
                        </a:p>
                      </a:txBody>
                      <a:tcPr/>
                    </a:tc>
                  </a:tr>
                  <a:tr h="4206240">
                    <a:tc>
                      <a:txBody>
                        <a:bodyPr/>
                        <a:lstStyle/>
                        <a:p>
                          <a:r>
                            <a:rPr lang="en-US" dirty="0" smtClean="0"/>
                            <a:t>1.</a:t>
                          </a:r>
                          <a:endParaRPr lang="en-US" dirty="0"/>
                        </a:p>
                      </a:txBody>
                      <a:tcPr/>
                    </a:tc>
                    <a:tc>
                      <a:txBody>
                        <a:bodyPr/>
                        <a:lstStyle/>
                        <a:p>
                          <a:r>
                            <a:rPr lang="en-US" dirty="0" smtClean="0"/>
                            <a:t>Implementation of Image Fusion based on</a:t>
                          </a:r>
                        </a:p>
                        <a:p>
                          <a:r>
                            <a:rPr lang="en-US" dirty="0" smtClean="0"/>
                            <a:t>Wavelet Domain using FPGA</a:t>
                          </a:r>
                          <a:endParaRPr lang="en-US" dirty="0"/>
                        </a:p>
                      </a:txBody>
                      <a:tcPr/>
                    </a:tc>
                    <a:tc>
                      <a:txBody>
                        <a:bodyPr/>
                        <a:lstStyle/>
                        <a:p>
                          <a:r>
                            <a:rPr lang="en-US" dirty="0" smtClean="0"/>
                            <a:t>2017</a:t>
                          </a:r>
                        </a:p>
                        <a:p>
                          <a:endParaRPr lang="en-US" dirty="0"/>
                        </a:p>
                      </a:txBody>
                      <a:tcPr/>
                    </a:tc>
                    <a:tc>
                      <a:txBody>
                        <a:bodyPr/>
                        <a:lstStyle/>
                        <a:p>
                          <a:r>
                            <a:rPr lang="en-US" dirty="0" smtClean="0"/>
                            <a:t>Multi-wavelet transform </a:t>
                          </a:r>
                          <a:endParaRPr lang="en-US" dirty="0"/>
                        </a:p>
                      </a:txBody>
                      <a:tcPr/>
                    </a:tc>
                    <a:tc>
                      <a:txBody>
                        <a:bodyPr/>
                        <a:lstStyle/>
                        <a:p>
                          <a:r>
                            <a:rPr lang="en-US" dirty="0" smtClean="0"/>
                            <a:t>It has been observed from the</a:t>
                          </a:r>
                        </a:p>
                        <a:p>
                          <a:r>
                            <a:rPr lang="en-US" dirty="0" smtClean="0"/>
                            <a:t>results that System-C performance for wavelet based</a:t>
                          </a:r>
                        </a:p>
                        <a:p>
                          <a:r>
                            <a:rPr lang="en-US" dirty="0" smtClean="0"/>
                            <a:t>Image fusion in synthesis level is better than Verilog</a:t>
                          </a:r>
                        </a:p>
                        <a:p>
                          <a:r>
                            <a:rPr lang="en-US" dirty="0" smtClean="0"/>
                            <a:t>implementation</a:t>
                          </a:r>
                          <a:endParaRPr lang="en-US" dirty="0"/>
                        </a:p>
                      </a:txBody>
                      <a:tcPr/>
                    </a:tc>
                    <a:tc>
                      <a:txBody>
                        <a:bodyPr/>
                        <a:lstStyle/>
                        <a:p>
                          <a:endParaRPr lang="en-US"/>
                        </a:p>
                      </a:txBody>
                      <a:tcPr>
                        <a:blipFill rotWithShape="0">
                          <a:blip r:embed="rId2"/>
                          <a:stretch>
                            <a:fillRect l="-501747" t="-19537" r="-1747" b="-2315"/>
                          </a:stretch>
                        </a:blipFill>
                      </a:tcPr>
                    </a:tc>
                  </a:tr>
                </a:tbl>
              </a:graphicData>
            </a:graphic>
          </p:graphicFrame>
        </mc:Fallback>
      </mc:AlternateContent>
    </p:spTree>
    <p:extLst>
      <p:ext uri="{BB962C8B-B14F-4D97-AF65-F5344CB8AC3E}">
        <p14:creationId xmlns:p14="http://schemas.microsoft.com/office/powerpoint/2010/main" val="77176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rgbClr val="0000FF"/>
                </a:solidFill>
                <a:latin typeface="Arial" charset="0"/>
                <a:cs typeface="Arial" charset="0"/>
              </a:rPr>
              <a:t>Problem Statement</a:t>
            </a:r>
            <a:endParaRPr lang="en-US" sz="2400" dirty="0"/>
          </a:p>
        </p:txBody>
      </p:sp>
      <p:sp>
        <p:nvSpPr>
          <p:cNvPr id="3" name="Content Placeholder 2"/>
          <p:cNvSpPr>
            <a:spLocks noGrp="1"/>
          </p:cNvSpPr>
          <p:nvPr>
            <p:ph idx="1"/>
          </p:nvPr>
        </p:nvSpPr>
        <p:spPr/>
        <p:txBody>
          <a:bodyPr/>
          <a:lstStyle/>
          <a:p>
            <a:r>
              <a:rPr lang="en-US" dirty="0"/>
              <a:t>This project addresses the problem of Clinicians suffering from inaccurate images for analysis. </a:t>
            </a:r>
          </a:p>
        </p:txBody>
      </p:sp>
      <p:sp>
        <p:nvSpPr>
          <p:cNvPr id="4" name="Date Placeholder 3"/>
          <p:cNvSpPr>
            <a:spLocks noGrp="1"/>
          </p:cNvSpPr>
          <p:nvPr>
            <p:ph type="dt" sz="half" idx="10"/>
          </p:nvPr>
        </p:nvSpPr>
        <p:spPr/>
        <p:txBody>
          <a:bodyPr/>
          <a:lstStyle/>
          <a:p>
            <a:pPr>
              <a:defRPr/>
            </a:pPr>
            <a:fld id="{F2166180-E018-4CE5-989D-0BC1BAFB7566}" type="datetime1">
              <a:rPr lang="en-US" smtClean="0"/>
              <a:pPr>
                <a:defRPr/>
              </a:pPr>
              <a:t>5/24/2022</a:t>
            </a:fld>
            <a:endParaRPr lang="en-US"/>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7</a:t>
            </a:fld>
            <a:endParaRPr lang="en-US"/>
          </a:p>
        </p:txBody>
      </p:sp>
    </p:spTree>
    <p:extLst>
      <p:ext uri="{BB962C8B-B14F-4D97-AF65-F5344CB8AC3E}">
        <p14:creationId xmlns:p14="http://schemas.microsoft.com/office/powerpoint/2010/main" val="78963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rgbClr val="0000FF"/>
                </a:solidFill>
                <a:latin typeface="Arial" charset="0"/>
                <a:cs typeface="Arial" charset="0"/>
              </a:rPr>
              <a:t>Proposed work</a:t>
            </a:r>
            <a:endParaRPr lang="en-US" sz="2400" dirty="0"/>
          </a:p>
        </p:txBody>
      </p:sp>
      <p:sp>
        <p:nvSpPr>
          <p:cNvPr id="3" name="Content Placeholder 2"/>
          <p:cNvSpPr>
            <a:spLocks noGrp="1"/>
          </p:cNvSpPr>
          <p:nvPr>
            <p:ph idx="1"/>
          </p:nvPr>
        </p:nvSpPr>
        <p:spPr/>
        <p:txBody>
          <a:bodyPr/>
          <a:lstStyle/>
          <a:p>
            <a:r>
              <a:rPr lang="en-US" dirty="0"/>
              <a:t> Algorithm</a:t>
            </a:r>
          </a:p>
          <a:p>
            <a:r>
              <a:rPr lang="en-US" dirty="0"/>
              <a:t>Block Diagram</a:t>
            </a:r>
          </a:p>
          <a:p>
            <a:r>
              <a:rPr lang="en-US" dirty="0"/>
              <a:t>Mathematical model</a:t>
            </a:r>
          </a:p>
        </p:txBody>
      </p:sp>
      <p:sp>
        <p:nvSpPr>
          <p:cNvPr id="4" name="Date Placeholder 3"/>
          <p:cNvSpPr>
            <a:spLocks noGrp="1"/>
          </p:cNvSpPr>
          <p:nvPr>
            <p:ph type="dt" sz="half" idx="10"/>
          </p:nvPr>
        </p:nvSpPr>
        <p:spPr/>
        <p:txBody>
          <a:bodyPr/>
          <a:lstStyle/>
          <a:p>
            <a:pPr>
              <a:defRPr/>
            </a:pPr>
            <a:fld id="{F2166180-E018-4CE5-989D-0BC1BAFB7566}" type="datetime1">
              <a:rPr lang="en-US" smtClean="0"/>
              <a:pPr>
                <a:defRPr/>
              </a:pPr>
              <a:t>5/24/2022</a:t>
            </a:fld>
            <a:endParaRPr lang="en-US"/>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8</a:t>
            </a:fld>
            <a:endParaRPr lang="en-US"/>
          </a:p>
        </p:txBody>
      </p:sp>
    </p:spTree>
    <p:extLst>
      <p:ext uri="{BB962C8B-B14F-4D97-AF65-F5344CB8AC3E}">
        <p14:creationId xmlns:p14="http://schemas.microsoft.com/office/powerpoint/2010/main" val="257617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srgbClr val="0000FF"/>
                </a:solidFill>
                <a:latin typeface="Arial" charset="0"/>
                <a:cs typeface="Arial" charset="0"/>
              </a:rPr>
              <a:t>Proposed Work</a:t>
            </a:r>
            <a:br>
              <a:rPr lang="en-US" sz="2400" b="1" dirty="0">
                <a:solidFill>
                  <a:srgbClr val="0000FF"/>
                </a:solidFill>
                <a:latin typeface="Arial" charset="0"/>
                <a:cs typeface="Arial" charset="0"/>
              </a:rPr>
            </a:br>
            <a:br>
              <a:rPr lang="en-US" sz="2400" b="1" dirty="0">
                <a:solidFill>
                  <a:srgbClr val="0000FF"/>
                </a:solidFill>
                <a:latin typeface="Arial" charset="0"/>
                <a:cs typeface="Arial" charset="0"/>
              </a:rPr>
            </a:br>
            <a:r>
              <a:rPr lang="en-US" sz="2400" b="1" dirty="0">
                <a:latin typeface="Arial" charset="0"/>
                <a:cs typeface="Arial" charset="0"/>
              </a:rPr>
              <a:t>Algorithm</a:t>
            </a:r>
            <a:endParaRPr lang="en-US" b="1" dirty="0"/>
          </a:p>
        </p:txBody>
      </p:sp>
      <p:sp>
        <p:nvSpPr>
          <p:cNvPr id="3" name="Content Placeholder 2"/>
          <p:cNvSpPr>
            <a:spLocks noGrp="1"/>
          </p:cNvSpPr>
          <p:nvPr>
            <p:ph idx="1"/>
          </p:nvPr>
        </p:nvSpPr>
        <p:spPr>
          <a:xfrm>
            <a:off x="457200" y="846138"/>
            <a:ext cx="8229600" cy="4525963"/>
          </a:xfrm>
        </p:spPr>
        <p:txBody>
          <a:bodyPr/>
          <a:lstStyle/>
          <a:p>
            <a:pPr marL="0" indent="0">
              <a:buNone/>
            </a:pPr>
            <a:endParaRPr lang="en-US" dirty="0"/>
          </a:p>
          <a:p>
            <a:endParaRPr lang="en-US" dirty="0"/>
          </a:p>
          <a:p>
            <a:r>
              <a:rPr lang="en-US" dirty="0"/>
              <a:t>Discrete Wavelet Transform</a:t>
            </a:r>
          </a:p>
          <a:p>
            <a:pPr marL="0" indent="0">
              <a:buNone/>
            </a:pPr>
            <a:r>
              <a:rPr lang="en-US" dirty="0"/>
              <a:t>	Wavelet transform provides high frequency resolution at low frequencies and high time resolution at high frequencies. A discrete wavelet transform (DWT) is a wavelet transform for which the wavelets are discretely sampled. </a:t>
            </a:r>
          </a:p>
        </p:txBody>
      </p:sp>
      <p:sp>
        <p:nvSpPr>
          <p:cNvPr id="4" name="Date Placeholder 3"/>
          <p:cNvSpPr>
            <a:spLocks noGrp="1"/>
          </p:cNvSpPr>
          <p:nvPr>
            <p:ph type="dt" sz="half" idx="10"/>
          </p:nvPr>
        </p:nvSpPr>
        <p:spPr/>
        <p:txBody>
          <a:bodyPr/>
          <a:lstStyle/>
          <a:p>
            <a:pPr>
              <a:defRPr/>
            </a:pPr>
            <a:fld id="{F2166180-E018-4CE5-989D-0BC1BAFB7566}" type="datetime1">
              <a:rPr lang="en-US" smtClean="0"/>
              <a:pPr>
                <a:defRPr/>
              </a:pPr>
              <a:t>5/24/2022</a:t>
            </a:fld>
            <a:endParaRPr lang="en-US"/>
          </a:p>
        </p:txBody>
      </p:sp>
      <p:sp>
        <p:nvSpPr>
          <p:cNvPr id="5" name="Slide Number Placeholder 4"/>
          <p:cNvSpPr>
            <a:spLocks noGrp="1"/>
          </p:cNvSpPr>
          <p:nvPr>
            <p:ph type="sldNum" sz="quarter" idx="12"/>
          </p:nvPr>
        </p:nvSpPr>
        <p:spPr/>
        <p:txBody>
          <a:bodyPr/>
          <a:lstStyle/>
          <a:p>
            <a:pPr>
              <a:defRPr/>
            </a:pPr>
            <a:fld id="{55B20AF8-172C-4624-9675-EFA1EACB580C}" type="slidenum">
              <a:rPr lang="en-US" smtClean="0"/>
              <a:pPr>
                <a:defRPr/>
              </a:pPr>
              <a:t>9</a:t>
            </a:fld>
            <a:endParaRPr lang="en-US"/>
          </a:p>
        </p:txBody>
      </p:sp>
    </p:spTree>
    <p:extLst>
      <p:ext uri="{BB962C8B-B14F-4D97-AF65-F5344CB8AC3E}">
        <p14:creationId xmlns:p14="http://schemas.microsoft.com/office/powerpoint/2010/main" val="2782280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806</TotalTime>
  <Words>1353</Words>
  <Application>Microsoft Office PowerPoint</Application>
  <PresentationFormat>On-screen Show (4:3)</PresentationFormat>
  <Paragraphs>174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Times New Roman</vt:lpstr>
      <vt:lpstr>Wingdings</vt:lpstr>
      <vt:lpstr>Office Theme</vt:lpstr>
      <vt:lpstr>Image fusion using Deep learning </vt:lpstr>
      <vt:lpstr>Contents</vt:lpstr>
      <vt:lpstr>Contents</vt:lpstr>
      <vt:lpstr>Objective</vt:lpstr>
      <vt:lpstr>Introduction</vt:lpstr>
      <vt:lpstr>Literature Review</vt:lpstr>
      <vt:lpstr>Problem Statement</vt:lpstr>
      <vt:lpstr>Proposed work</vt:lpstr>
      <vt:lpstr>Proposed Work  Algorithm</vt:lpstr>
      <vt:lpstr>Proposed Work  Algorithm</vt:lpstr>
      <vt:lpstr>Proposed Work  Block Diagram</vt:lpstr>
      <vt:lpstr>Proposed Work  Mathematical model</vt:lpstr>
      <vt:lpstr>  Simulation Tool/ Equipments/ Components </vt:lpstr>
      <vt:lpstr>System Design</vt:lpstr>
      <vt:lpstr>System Architecture</vt:lpstr>
      <vt:lpstr>Activity Diagram</vt:lpstr>
      <vt:lpstr>Use Case Diagram</vt:lpstr>
      <vt:lpstr>DFD 0 and 1 Diagrams</vt:lpstr>
      <vt:lpstr>Sequence Diagram</vt:lpstr>
      <vt:lpstr>ER Diagram</vt:lpstr>
      <vt:lpstr>Module Split-Up</vt:lpstr>
      <vt:lpstr>MODULE 1: Image Decomposition</vt:lpstr>
      <vt:lpstr>MODULE 2: Extracting Features using DTCWT</vt:lpstr>
      <vt:lpstr>MODULE 3: Image fusion</vt:lpstr>
      <vt:lpstr>  MODULE 4: Image segmentation </vt:lpstr>
      <vt:lpstr>Algorithm Used</vt:lpstr>
      <vt:lpstr>Conclusion</vt:lpstr>
      <vt:lpstr>References</vt:lpstr>
      <vt:lpstr>Work Plan</vt:lpstr>
      <vt:lpstr>PowerPoint Presentation</vt:lpstr>
    </vt:vector>
  </TitlesOfParts>
  <Company>rmkcet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padmavathy</dc:creator>
  <cp:lastModifiedBy>Hyshwarrya  Dhandapani</cp:lastModifiedBy>
  <cp:revision>147</cp:revision>
  <dcterms:created xsi:type="dcterms:W3CDTF">2011-12-06T06:19:26Z</dcterms:created>
  <dcterms:modified xsi:type="dcterms:W3CDTF">2022-05-24T18:22:41Z</dcterms:modified>
</cp:coreProperties>
</file>