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3" r:id="rId8"/>
    <p:sldId id="264" r:id="rId9"/>
    <p:sldId id="268" r:id="rId10"/>
    <p:sldId id="260" r:id="rId11"/>
    <p:sldId id="261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68681-C5C8-4687-84C2-5D27AD80D6C3}" v="47" dt="2025-04-25T17:13:02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gina s" userId="2b6690529fc193e3" providerId="LiveId" clId="{04968681-C5C8-4687-84C2-5D27AD80D6C3}"/>
    <pc:docChg chg="undo redo custSel addSld delSld modSld">
      <pc:chgData name="hagina s" userId="2b6690529fc193e3" providerId="LiveId" clId="{04968681-C5C8-4687-84C2-5D27AD80D6C3}" dt="2025-04-26T05:38:40.484" v="659" actId="20577"/>
      <pc:docMkLst>
        <pc:docMk/>
      </pc:docMkLst>
      <pc:sldChg chg="modSp mod">
        <pc:chgData name="hagina s" userId="2b6690529fc193e3" providerId="LiveId" clId="{04968681-C5C8-4687-84C2-5D27AD80D6C3}" dt="2025-04-26T05:38:40.484" v="659" actId="20577"/>
        <pc:sldMkLst>
          <pc:docMk/>
          <pc:sldMk cId="2162974264" sldId="256"/>
        </pc:sldMkLst>
        <pc:spChg chg="mod">
          <ac:chgData name="hagina s" userId="2b6690529fc193e3" providerId="LiveId" clId="{04968681-C5C8-4687-84C2-5D27AD80D6C3}" dt="2025-04-26T05:38:40.484" v="659" actId="20577"/>
          <ac:spMkLst>
            <pc:docMk/>
            <pc:sldMk cId="2162974264" sldId="256"/>
            <ac:spMk id="3" creationId="{39EA9361-1289-2CB6-958A-4117AF84FE13}"/>
          </ac:spMkLst>
        </pc:spChg>
      </pc:sldChg>
      <pc:sldChg chg="modSp mod">
        <pc:chgData name="hagina s" userId="2b6690529fc193e3" providerId="LiveId" clId="{04968681-C5C8-4687-84C2-5D27AD80D6C3}" dt="2025-04-25T17:13:50.445" v="289" actId="1035"/>
        <pc:sldMkLst>
          <pc:docMk/>
          <pc:sldMk cId="2199580556" sldId="257"/>
        </pc:sldMkLst>
        <pc:spChg chg="mod">
          <ac:chgData name="hagina s" userId="2b6690529fc193e3" providerId="LiveId" clId="{04968681-C5C8-4687-84C2-5D27AD80D6C3}" dt="2025-04-25T16:37:09.790" v="29" actId="1076"/>
          <ac:spMkLst>
            <pc:docMk/>
            <pc:sldMk cId="2199580556" sldId="257"/>
            <ac:spMk id="2" creationId="{11B045C6-BD7B-847F-72D6-FA362E77A823}"/>
          </ac:spMkLst>
        </pc:spChg>
        <pc:spChg chg="mod">
          <ac:chgData name="hagina s" userId="2b6690529fc193e3" providerId="LiveId" clId="{04968681-C5C8-4687-84C2-5D27AD80D6C3}" dt="2025-04-25T17:13:50.445" v="289" actId="1035"/>
          <ac:spMkLst>
            <pc:docMk/>
            <pc:sldMk cId="2199580556" sldId="257"/>
            <ac:spMk id="3" creationId="{CCCEC793-B7CC-D1E8-0DA4-3D66A5C3E8F7}"/>
          </ac:spMkLst>
        </pc:spChg>
      </pc:sldChg>
      <pc:sldChg chg="addSp delSp modSp mod">
        <pc:chgData name="hagina s" userId="2b6690529fc193e3" providerId="LiveId" clId="{04968681-C5C8-4687-84C2-5D27AD80D6C3}" dt="2025-04-25T17:13:02.827" v="275" actId="1036"/>
        <pc:sldMkLst>
          <pc:docMk/>
          <pc:sldMk cId="1251914888" sldId="258"/>
        </pc:sldMkLst>
        <pc:spChg chg="mod">
          <ac:chgData name="hagina s" userId="2b6690529fc193e3" providerId="LiveId" clId="{04968681-C5C8-4687-84C2-5D27AD80D6C3}" dt="2025-04-25T16:37:55.646" v="31" actId="1076"/>
          <ac:spMkLst>
            <pc:docMk/>
            <pc:sldMk cId="1251914888" sldId="258"/>
            <ac:spMk id="2" creationId="{10DCBD9A-0069-1715-43F4-35E8603306A6}"/>
          </ac:spMkLst>
        </pc:spChg>
        <pc:spChg chg="del mod">
          <ac:chgData name="hagina s" userId="2b6690529fc193e3" providerId="LiveId" clId="{04968681-C5C8-4687-84C2-5D27AD80D6C3}" dt="2025-04-25T16:35:39.424" v="24"/>
          <ac:spMkLst>
            <pc:docMk/>
            <pc:sldMk cId="1251914888" sldId="258"/>
            <ac:spMk id="3" creationId="{39EA9361-1289-2CB6-958A-4117AF84FE13}"/>
          </ac:spMkLst>
        </pc:spChg>
        <pc:spChg chg="add mod">
          <ac:chgData name="hagina s" userId="2b6690529fc193e3" providerId="LiveId" clId="{04968681-C5C8-4687-84C2-5D27AD80D6C3}" dt="2025-04-25T17:13:02.827" v="275" actId="1036"/>
          <ac:spMkLst>
            <pc:docMk/>
            <pc:sldMk cId="1251914888" sldId="258"/>
            <ac:spMk id="4" creationId="{87495994-CF7D-6AF1-5DD9-D6F823F349B1}"/>
          </ac:spMkLst>
        </pc:spChg>
      </pc:sldChg>
      <pc:sldChg chg="addSp modSp mod">
        <pc:chgData name="hagina s" userId="2b6690529fc193e3" providerId="LiveId" clId="{04968681-C5C8-4687-84C2-5D27AD80D6C3}" dt="2025-04-25T17:04:15.125" v="155" actId="1076"/>
        <pc:sldMkLst>
          <pc:docMk/>
          <pc:sldMk cId="3166883530" sldId="260"/>
        </pc:sldMkLst>
        <pc:spChg chg="mod">
          <ac:chgData name="hagina s" userId="2b6690529fc193e3" providerId="LiveId" clId="{04968681-C5C8-4687-84C2-5D27AD80D6C3}" dt="2025-04-25T17:03:32.541" v="148" actId="1076"/>
          <ac:spMkLst>
            <pc:docMk/>
            <pc:sldMk cId="3166883530" sldId="260"/>
            <ac:spMk id="3" creationId="{B4B5C094-07EF-3BEF-DD5A-07DCB2515E39}"/>
          </ac:spMkLst>
        </pc:spChg>
        <pc:spChg chg="add">
          <ac:chgData name="hagina s" userId="2b6690529fc193e3" providerId="LiveId" clId="{04968681-C5C8-4687-84C2-5D27AD80D6C3}" dt="2025-04-25T17:02:42.322" v="142"/>
          <ac:spMkLst>
            <pc:docMk/>
            <pc:sldMk cId="3166883530" sldId="260"/>
            <ac:spMk id="4" creationId="{75656141-6A32-A725-609C-1BA2F2B7C1BB}"/>
          </ac:spMkLst>
        </pc:spChg>
        <pc:spChg chg="add">
          <ac:chgData name="hagina s" userId="2b6690529fc193e3" providerId="LiveId" clId="{04968681-C5C8-4687-84C2-5D27AD80D6C3}" dt="2025-04-25T17:03:08.561" v="145"/>
          <ac:spMkLst>
            <pc:docMk/>
            <pc:sldMk cId="3166883530" sldId="260"/>
            <ac:spMk id="5" creationId="{B8354A85-2E3A-4487-D025-C8E326385C3A}"/>
          </ac:spMkLst>
        </pc:spChg>
        <pc:spChg chg="add mod">
          <ac:chgData name="hagina s" userId="2b6690529fc193e3" providerId="LiveId" clId="{04968681-C5C8-4687-84C2-5D27AD80D6C3}" dt="2025-04-25T17:04:15.125" v="155" actId="1076"/>
          <ac:spMkLst>
            <pc:docMk/>
            <pc:sldMk cId="3166883530" sldId="260"/>
            <ac:spMk id="6" creationId="{EA07E1F9-0381-727D-CB6F-6BD562EE5E17}"/>
          </ac:spMkLst>
        </pc:spChg>
      </pc:sldChg>
      <pc:sldChg chg="modSp mod">
        <pc:chgData name="hagina s" userId="2b6690529fc193e3" providerId="LiveId" clId="{04968681-C5C8-4687-84C2-5D27AD80D6C3}" dt="2025-04-25T17:07:17.464" v="172" actId="1076"/>
        <pc:sldMkLst>
          <pc:docMk/>
          <pc:sldMk cId="1128360361" sldId="261"/>
        </pc:sldMkLst>
        <pc:graphicFrameChg chg="mod modGraphic">
          <ac:chgData name="hagina s" userId="2b6690529fc193e3" providerId="LiveId" clId="{04968681-C5C8-4687-84C2-5D27AD80D6C3}" dt="2025-04-25T17:07:17.464" v="172" actId="1076"/>
          <ac:graphicFrameMkLst>
            <pc:docMk/>
            <pc:sldMk cId="1128360361" sldId="261"/>
            <ac:graphicFrameMk id="4" creationId="{44A497E7-04B9-2C98-427E-D74558A28DDA}"/>
          </ac:graphicFrameMkLst>
        </pc:graphicFrameChg>
      </pc:sldChg>
      <pc:sldChg chg="addSp modSp mod">
        <pc:chgData name="hagina s" userId="2b6690529fc193e3" providerId="LiveId" clId="{04968681-C5C8-4687-84C2-5D27AD80D6C3}" dt="2025-04-25T16:47:51.340" v="39" actId="1076"/>
        <pc:sldMkLst>
          <pc:docMk/>
          <pc:sldMk cId="3318104753" sldId="262"/>
        </pc:sldMkLst>
        <pc:spChg chg="mod">
          <ac:chgData name="hagina s" userId="2b6690529fc193e3" providerId="LiveId" clId="{04968681-C5C8-4687-84C2-5D27AD80D6C3}" dt="2025-04-25T16:47:51.340" v="39" actId="1076"/>
          <ac:spMkLst>
            <pc:docMk/>
            <pc:sldMk cId="3318104753" sldId="262"/>
            <ac:spMk id="2" creationId="{730FE27C-0A4B-35D7-42F8-701808A48085}"/>
          </ac:spMkLst>
        </pc:spChg>
        <pc:spChg chg="mod">
          <ac:chgData name="hagina s" userId="2b6690529fc193e3" providerId="LiveId" clId="{04968681-C5C8-4687-84C2-5D27AD80D6C3}" dt="2025-04-25T16:47:44.436" v="38" actId="1076"/>
          <ac:spMkLst>
            <pc:docMk/>
            <pc:sldMk cId="3318104753" sldId="262"/>
            <ac:spMk id="3" creationId="{A74C35BA-0B1C-0354-E7CC-270198C911AC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4" creationId="{4A91C6C3-EF17-FB2E-F4CB-A5F5875757C2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5" creationId="{E357696C-E813-E2AD-4F56-345D80122D5E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7" creationId="{A461F92B-5357-5E04-5DDF-37DE4F6548B1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8" creationId="{7056D01B-BAD5-EB72-00CE-0F7247C5610F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11" creationId="{0D7D1B8D-4FD8-29E9-C14F-F469EE316F5E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12" creationId="{2F34BB46-2F0A-9A9F-B726-7564612290D4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13" creationId="{FC5338DC-5470-0643-F167-1E05B3EDBA49}"/>
          </ac:spMkLst>
        </pc:spChg>
        <pc:spChg chg="mod">
          <ac:chgData name="hagina s" userId="2b6690529fc193e3" providerId="LiveId" clId="{04968681-C5C8-4687-84C2-5D27AD80D6C3}" dt="2025-04-25T16:46:41.917" v="35" actId="6549"/>
          <ac:spMkLst>
            <pc:docMk/>
            <pc:sldMk cId="3318104753" sldId="262"/>
            <ac:spMk id="14" creationId="{DC7A2F80-7C11-EA97-E923-017236524D61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15" creationId="{1846259A-3FF2-0A13-53EF-471F6766ADF8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16" creationId="{D352D2AD-0D48-7836-97CE-5FB90308B1D2}"/>
          </ac:spMkLst>
        </pc:spChg>
        <pc:spChg chg="add">
          <ac:chgData name="hagina s" userId="2b6690529fc193e3" providerId="LiveId" clId="{04968681-C5C8-4687-84C2-5D27AD80D6C3}" dt="2025-04-25T16:46:09.310" v="33"/>
          <ac:spMkLst>
            <pc:docMk/>
            <pc:sldMk cId="3318104753" sldId="262"/>
            <ac:spMk id="17" creationId="{F5C137CE-FE06-90B0-92FE-98981E320D40}"/>
          </ac:spMkLst>
        </pc:spChg>
      </pc:sldChg>
      <pc:sldChg chg="modSp mod">
        <pc:chgData name="hagina s" userId="2b6690529fc193e3" providerId="LiveId" clId="{04968681-C5C8-4687-84C2-5D27AD80D6C3}" dt="2025-04-25T16:49:29.143" v="45" actId="255"/>
        <pc:sldMkLst>
          <pc:docMk/>
          <pc:sldMk cId="4285131119" sldId="263"/>
        </pc:sldMkLst>
        <pc:spChg chg="mod">
          <ac:chgData name="hagina s" userId="2b6690529fc193e3" providerId="LiveId" clId="{04968681-C5C8-4687-84C2-5D27AD80D6C3}" dt="2025-04-25T16:49:29.143" v="45" actId="255"/>
          <ac:spMkLst>
            <pc:docMk/>
            <pc:sldMk cId="4285131119" sldId="263"/>
            <ac:spMk id="3" creationId="{00F23217-B285-22A5-4B9F-B953F46856B9}"/>
          </ac:spMkLst>
        </pc:spChg>
      </pc:sldChg>
      <pc:sldChg chg="addSp delSp modSp mod">
        <pc:chgData name="hagina s" userId="2b6690529fc193e3" providerId="LiveId" clId="{04968681-C5C8-4687-84C2-5D27AD80D6C3}" dt="2025-04-25T16:57:04.348" v="100" actId="1076"/>
        <pc:sldMkLst>
          <pc:docMk/>
          <pc:sldMk cId="752589115" sldId="264"/>
        </pc:sldMkLst>
        <pc:spChg chg="del mod">
          <ac:chgData name="hagina s" userId="2b6690529fc193e3" providerId="LiveId" clId="{04968681-C5C8-4687-84C2-5D27AD80D6C3}" dt="2025-04-25T16:54:56.058" v="77" actId="478"/>
          <ac:spMkLst>
            <pc:docMk/>
            <pc:sldMk cId="752589115" sldId="264"/>
            <ac:spMk id="2" creationId="{D6354BEF-3827-470A-7A0B-68DF7830D355}"/>
          </ac:spMkLst>
        </pc:spChg>
        <pc:spChg chg="del mod">
          <ac:chgData name="hagina s" userId="2b6690529fc193e3" providerId="LiveId" clId="{04968681-C5C8-4687-84C2-5D27AD80D6C3}" dt="2025-04-25T16:49:55.307" v="48" actId="478"/>
          <ac:spMkLst>
            <pc:docMk/>
            <pc:sldMk cId="752589115" sldId="264"/>
            <ac:spMk id="3" creationId="{28F1B7F4-CD2C-DAE6-DBEE-8380A9E457EC}"/>
          </ac:spMkLst>
        </pc:spChg>
        <pc:spChg chg="add mod">
          <ac:chgData name="hagina s" userId="2b6690529fc193e3" providerId="LiveId" clId="{04968681-C5C8-4687-84C2-5D27AD80D6C3}" dt="2025-04-25T16:57:04.348" v="100" actId="1076"/>
          <ac:spMkLst>
            <pc:docMk/>
            <pc:sldMk cId="752589115" sldId="264"/>
            <ac:spMk id="5" creationId="{0A7E13C3-9410-9802-0268-845A1F15F980}"/>
          </ac:spMkLst>
        </pc:spChg>
        <pc:spChg chg="add del mod">
          <ac:chgData name="hagina s" userId="2b6690529fc193e3" providerId="LiveId" clId="{04968681-C5C8-4687-84C2-5D27AD80D6C3}" dt="2025-04-25T16:55:25.016" v="83" actId="478"/>
          <ac:spMkLst>
            <pc:docMk/>
            <pc:sldMk cId="752589115" sldId="264"/>
            <ac:spMk id="7" creationId="{B8BA47EA-69EB-9633-D839-82E9A198B54C}"/>
          </ac:spMkLst>
        </pc:spChg>
        <pc:spChg chg="add del mod">
          <ac:chgData name="hagina s" userId="2b6690529fc193e3" providerId="LiveId" clId="{04968681-C5C8-4687-84C2-5D27AD80D6C3}" dt="2025-04-25T16:55:29.734" v="84" actId="478"/>
          <ac:spMkLst>
            <pc:docMk/>
            <pc:sldMk cId="752589115" sldId="264"/>
            <ac:spMk id="9" creationId="{A8A0AC38-E1F9-4803-4EE1-21F532AB8CD1}"/>
          </ac:spMkLst>
        </pc:spChg>
      </pc:sldChg>
      <pc:sldChg chg="addSp delSp modSp del mod">
        <pc:chgData name="hagina s" userId="2b6690529fc193e3" providerId="LiveId" clId="{04968681-C5C8-4687-84C2-5D27AD80D6C3}" dt="2025-04-25T16:58:48.554" v="117" actId="47"/>
        <pc:sldMkLst>
          <pc:docMk/>
          <pc:sldMk cId="3650693656" sldId="266"/>
        </pc:sldMkLst>
        <pc:spChg chg="add del mod">
          <ac:chgData name="hagina s" userId="2b6690529fc193e3" providerId="LiveId" clId="{04968681-C5C8-4687-84C2-5D27AD80D6C3}" dt="2025-04-25T16:54:21.315" v="75" actId="478"/>
          <ac:spMkLst>
            <pc:docMk/>
            <pc:sldMk cId="3650693656" sldId="266"/>
            <ac:spMk id="2" creationId="{515C4667-515A-4E85-A9DB-C2EAFC0A9E0B}"/>
          </ac:spMkLst>
        </pc:spChg>
        <pc:spChg chg="del mod">
          <ac:chgData name="hagina s" userId="2b6690529fc193e3" providerId="LiveId" clId="{04968681-C5C8-4687-84C2-5D27AD80D6C3}" dt="2025-04-25T16:54:21.315" v="75" actId="478"/>
          <ac:spMkLst>
            <pc:docMk/>
            <pc:sldMk cId="3650693656" sldId="266"/>
            <ac:spMk id="3" creationId="{212D60FD-0450-8302-659C-3DA7D879E116}"/>
          </ac:spMkLst>
        </pc:spChg>
        <pc:spChg chg="add del">
          <ac:chgData name="hagina s" userId="2b6690529fc193e3" providerId="LiveId" clId="{04968681-C5C8-4687-84C2-5D27AD80D6C3}" dt="2025-04-25T16:54:21.315" v="75" actId="478"/>
          <ac:spMkLst>
            <pc:docMk/>
            <pc:sldMk cId="3650693656" sldId="266"/>
            <ac:spMk id="4" creationId="{EB70E327-AF20-7F7B-4D4B-80C872064B0B}"/>
          </ac:spMkLst>
        </pc:spChg>
        <pc:spChg chg="add del">
          <ac:chgData name="hagina s" userId="2b6690529fc193e3" providerId="LiveId" clId="{04968681-C5C8-4687-84C2-5D27AD80D6C3}" dt="2025-04-25T16:54:21.315" v="75" actId="478"/>
          <ac:spMkLst>
            <pc:docMk/>
            <pc:sldMk cId="3650693656" sldId="266"/>
            <ac:spMk id="5" creationId="{B38F0471-773D-9BF6-41E9-AD216A831752}"/>
          </ac:spMkLst>
        </pc:spChg>
        <pc:spChg chg="add del mod">
          <ac:chgData name="hagina s" userId="2b6690529fc193e3" providerId="LiveId" clId="{04968681-C5C8-4687-84C2-5D27AD80D6C3}" dt="2025-04-25T16:54:21.315" v="75" actId="478"/>
          <ac:spMkLst>
            <pc:docMk/>
            <pc:sldMk cId="3650693656" sldId="266"/>
            <ac:spMk id="6" creationId="{00C1E1DC-E14B-9A23-925A-7D7CA11AC9F5}"/>
          </ac:spMkLst>
        </pc:spChg>
        <pc:spChg chg="add del mod">
          <ac:chgData name="hagina s" userId="2b6690529fc193e3" providerId="LiveId" clId="{04968681-C5C8-4687-84C2-5D27AD80D6C3}" dt="2025-04-25T16:54:06.018" v="69"/>
          <ac:spMkLst>
            <pc:docMk/>
            <pc:sldMk cId="3650693656" sldId="266"/>
            <ac:spMk id="7" creationId="{C2487959-0760-782A-A625-84C7AA7C71D9}"/>
          </ac:spMkLst>
        </pc:spChg>
        <pc:spChg chg="add del mod">
          <ac:chgData name="hagina s" userId="2b6690529fc193e3" providerId="LiveId" clId="{04968681-C5C8-4687-84C2-5D27AD80D6C3}" dt="2025-04-25T16:57:48.274" v="103"/>
          <ac:spMkLst>
            <pc:docMk/>
            <pc:sldMk cId="3650693656" sldId="266"/>
            <ac:spMk id="8" creationId="{792A6CD6-E162-2C42-9659-AEEDE99AEE1A}"/>
          </ac:spMkLst>
        </pc:spChg>
        <pc:spChg chg="add del mod">
          <ac:chgData name="hagina s" userId="2b6690529fc193e3" providerId="LiveId" clId="{04968681-C5C8-4687-84C2-5D27AD80D6C3}" dt="2025-04-25T16:58:25.186" v="109"/>
          <ac:spMkLst>
            <pc:docMk/>
            <pc:sldMk cId="3650693656" sldId="266"/>
            <ac:spMk id="9" creationId="{069358F8-2DCD-2752-E39C-E2A8B396D208}"/>
          </ac:spMkLst>
        </pc:spChg>
        <pc:spChg chg="add del mod">
          <ac:chgData name="hagina s" userId="2b6690529fc193e3" providerId="LiveId" clId="{04968681-C5C8-4687-84C2-5D27AD80D6C3}" dt="2025-04-25T16:58:39.486" v="115" actId="767"/>
          <ac:spMkLst>
            <pc:docMk/>
            <pc:sldMk cId="3650693656" sldId="266"/>
            <ac:spMk id="10" creationId="{4928C265-2FF3-F52A-9734-742FFEB3A187}"/>
          </ac:spMkLst>
        </pc:spChg>
        <pc:spChg chg="add">
          <ac:chgData name="hagina s" userId="2b6690529fc193e3" providerId="LiveId" clId="{04968681-C5C8-4687-84C2-5D27AD80D6C3}" dt="2025-04-25T16:58:32.792" v="111"/>
          <ac:spMkLst>
            <pc:docMk/>
            <pc:sldMk cId="3650693656" sldId="266"/>
            <ac:spMk id="11" creationId="{B415BE01-C372-7E5A-EF77-A238741ED5BE}"/>
          </ac:spMkLst>
        </pc:spChg>
        <pc:spChg chg="add">
          <ac:chgData name="hagina s" userId="2b6690529fc193e3" providerId="LiveId" clId="{04968681-C5C8-4687-84C2-5D27AD80D6C3}" dt="2025-04-25T16:58:32.792" v="111"/>
          <ac:spMkLst>
            <pc:docMk/>
            <pc:sldMk cId="3650693656" sldId="266"/>
            <ac:spMk id="12" creationId="{78AAA00F-08F2-870D-BA30-B417AAAD8059}"/>
          </ac:spMkLst>
        </pc:spChg>
        <pc:spChg chg="add">
          <ac:chgData name="hagina s" userId="2b6690529fc193e3" providerId="LiveId" clId="{04968681-C5C8-4687-84C2-5D27AD80D6C3}" dt="2025-04-25T16:58:32.792" v="111"/>
          <ac:spMkLst>
            <pc:docMk/>
            <pc:sldMk cId="3650693656" sldId="266"/>
            <ac:spMk id="13" creationId="{FFCE02FB-37EC-B9B5-81C1-FB1E13EC7BB1}"/>
          </ac:spMkLst>
        </pc:spChg>
        <pc:spChg chg="add">
          <ac:chgData name="hagina s" userId="2b6690529fc193e3" providerId="LiveId" clId="{04968681-C5C8-4687-84C2-5D27AD80D6C3}" dt="2025-04-25T16:58:32.792" v="111"/>
          <ac:spMkLst>
            <pc:docMk/>
            <pc:sldMk cId="3650693656" sldId="266"/>
            <ac:spMk id="14" creationId="{DC03A6A0-65A8-D4A8-887E-65E244EC9613}"/>
          </ac:spMkLst>
        </pc:spChg>
        <pc:spChg chg="add">
          <ac:chgData name="hagina s" userId="2b6690529fc193e3" providerId="LiveId" clId="{04968681-C5C8-4687-84C2-5D27AD80D6C3}" dt="2025-04-25T16:58:32.792" v="111"/>
          <ac:spMkLst>
            <pc:docMk/>
            <pc:sldMk cId="3650693656" sldId="266"/>
            <ac:spMk id="15" creationId="{C290309E-9BF7-04C3-4916-1E04C839D235}"/>
          </ac:spMkLst>
        </pc:spChg>
      </pc:sldChg>
      <pc:sldChg chg="modSp mod">
        <pc:chgData name="hagina s" userId="2b6690529fc193e3" providerId="LiveId" clId="{04968681-C5C8-4687-84C2-5D27AD80D6C3}" dt="2025-04-26T05:30:55.273" v="390" actId="1037"/>
        <pc:sldMkLst>
          <pc:docMk/>
          <pc:sldMk cId="2188994115" sldId="267"/>
        </pc:sldMkLst>
        <pc:spChg chg="mod">
          <ac:chgData name="hagina s" userId="2b6690529fc193e3" providerId="LiveId" clId="{04968681-C5C8-4687-84C2-5D27AD80D6C3}" dt="2025-04-26T05:30:55.273" v="390" actId="1037"/>
          <ac:spMkLst>
            <pc:docMk/>
            <pc:sldMk cId="2188994115" sldId="267"/>
            <ac:spMk id="2" creationId="{49AC29EA-5FE8-0F58-3C12-EC68B6E9F932}"/>
          </ac:spMkLst>
        </pc:spChg>
        <pc:spChg chg="mod">
          <ac:chgData name="hagina s" userId="2b6690529fc193e3" providerId="LiveId" clId="{04968681-C5C8-4687-84C2-5D27AD80D6C3}" dt="2025-04-26T05:30:50.096" v="385" actId="1076"/>
          <ac:spMkLst>
            <pc:docMk/>
            <pc:sldMk cId="2188994115" sldId="267"/>
            <ac:spMk id="3" creationId="{D4EDF9C5-72A9-BF23-0D4A-A12D4DDF2CBE}"/>
          </ac:spMkLst>
        </pc:spChg>
      </pc:sldChg>
      <pc:sldChg chg="addSp delSp modSp new mod">
        <pc:chgData name="hagina s" userId="2b6690529fc193e3" providerId="LiveId" clId="{04968681-C5C8-4687-84C2-5D27AD80D6C3}" dt="2025-04-25T17:01:01.619" v="138" actId="1076"/>
        <pc:sldMkLst>
          <pc:docMk/>
          <pc:sldMk cId="1553585452" sldId="268"/>
        </pc:sldMkLst>
        <pc:spChg chg="del">
          <ac:chgData name="hagina s" userId="2b6690529fc193e3" providerId="LiveId" clId="{04968681-C5C8-4687-84C2-5D27AD80D6C3}" dt="2025-04-25T16:59:03.773" v="118" actId="478"/>
          <ac:spMkLst>
            <pc:docMk/>
            <pc:sldMk cId="1553585452" sldId="268"/>
            <ac:spMk id="2" creationId="{064860F8-99DE-3DB1-455E-8C508A2B5CF0}"/>
          </ac:spMkLst>
        </pc:spChg>
        <pc:spChg chg="mod">
          <ac:chgData name="hagina s" userId="2b6690529fc193e3" providerId="LiveId" clId="{04968681-C5C8-4687-84C2-5D27AD80D6C3}" dt="2025-04-25T17:01:01.619" v="138" actId="1076"/>
          <ac:spMkLst>
            <pc:docMk/>
            <pc:sldMk cId="1553585452" sldId="268"/>
            <ac:spMk id="3" creationId="{FD7434EF-86ED-97E1-1831-DF7C1113EA19}"/>
          </ac:spMkLst>
        </pc:spChg>
        <pc:spChg chg="add mod">
          <ac:chgData name="hagina s" userId="2b6690529fc193e3" providerId="LiveId" clId="{04968681-C5C8-4687-84C2-5D27AD80D6C3}" dt="2025-04-25T16:59:20.102" v="123" actId="1076"/>
          <ac:spMkLst>
            <pc:docMk/>
            <pc:sldMk cId="1553585452" sldId="268"/>
            <ac:spMk id="4" creationId="{5EED15D6-C8C5-3E2F-E651-D05951B6A298}"/>
          </ac:spMkLst>
        </pc:spChg>
        <pc:spChg chg="add mod">
          <ac:chgData name="hagina s" userId="2b6690529fc193e3" providerId="LiveId" clId="{04968681-C5C8-4687-84C2-5D27AD80D6C3}" dt="2025-04-25T16:59:20.102" v="123" actId="1076"/>
          <ac:spMkLst>
            <pc:docMk/>
            <pc:sldMk cId="1553585452" sldId="268"/>
            <ac:spMk id="5" creationId="{01532BEB-67DD-B121-43A0-166D18A99C0F}"/>
          </ac:spMkLst>
        </pc:spChg>
        <pc:spChg chg="add mod">
          <ac:chgData name="hagina s" userId="2b6690529fc193e3" providerId="LiveId" clId="{04968681-C5C8-4687-84C2-5D27AD80D6C3}" dt="2025-04-25T16:59:20.102" v="123" actId="1076"/>
          <ac:spMkLst>
            <pc:docMk/>
            <pc:sldMk cId="1553585452" sldId="268"/>
            <ac:spMk id="6" creationId="{A4F0384A-449A-984D-CB75-E2DA2448FF82}"/>
          </ac:spMkLst>
        </pc:spChg>
        <pc:spChg chg="add mod">
          <ac:chgData name="hagina s" userId="2b6690529fc193e3" providerId="LiveId" clId="{04968681-C5C8-4687-84C2-5D27AD80D6C3}" dt="2025-04-25T16:59:20.102" v="123" actId="1076"/>
          <ac:spMkLst>
            <pc:docMk/>
            <pc:sldMk cId="1553585452" sldId="268"/>
            <ac:spMk id="7" creationId="{9A9F58D8-BCB9-1E37-0C0B-6A58750A1094}"/>
          </ac:spMkLst>
        </pc:spChg>
        <pc:spChg chg="add mod">
          <ac:chgData name="hagina s" userId="2b6690529fc193e3" providerId="LiveId" clId="{04968681-C5C8-4687-84C2-5D27AD80D6C3}" dt="2025-04-25T16:59:20.102" v="123" actId="1076"/>
          <ac:spMkLst>
            <pc:docMk/>
            <pc:sldMk cId="1553585452" sldId="268"/>
            <ac:spMk id="8" creationId="{A75D9DBA-265B-0B52-EE72-743B522F423C}"/>
          </ac:spMkLst>
        </pc:spChg>
      </pc:sldChg>
      <pc:sldChg chg="delSp modSp add mod">
        <pc:chgData name="hagina s" userId="2b6690529fc193e3" providerId="LiveId" clId="{04968681-C5C8-4687-84C2-5D27AD80D6C3}" dt="2025-04-25T17:08:31.983" v="206" actId="2711"/>
        <pc:sldMkLst>
          <pc:docMk/>
          <pc:sldMk cId="1272701271" sldId="269"/>
        </pc:sldMkLst>
        <pc:spChg chg="mod">
          <ac:chgData name="hagina s" userId="2b6690529fc193e3" providerId="LiveId" clId="{04968681-C5C8-4687-84C2-5D27AD80D6C3}" dt="2025-04-25T17:08:31.983" v="206" actId="2711"/>
          <ac:spMkLst>
            <pc:docMk/>
            <pc:sldMk cId="1272701271" sldId="269"/>
            <ac:spMk id="2" creationId="{30809D7A-9CEA-5D7C-9384-469FF7CB7C29}"/>
          </ac:spMkLst>
        </pc:spChg>
        <pc:spChg chg="del">
          <ac:chgData name="hagina s" userId="2b6690529fc193e3" providerId="LiveId" clId="{04968681-C5C8-4687-84C2-5D27AD80D6C3}" dt="2025-04-25T17:07:47.042" v="174" actId="478"/>
          <ac:spMkLst>
            <pc:docMk/>
            <pc:sldMk cId="1272701271" sldId="269"/>
            <ac:spMk id="3" creationId="{CC45E622-0070-ABD5-17F5-770C351835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7BBA-2D6A-E90F-757F-14CCE3313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0F8CB-A393-6CBD-0F17-BB4868CB1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F728-B7D1-7E48-FEDD-1D6044C6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54B6-5C9C-536B-C808-30495642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DD7D-FFD5-12D2-541F-86BF59EF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0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B6B6-36D1-B8E3-691A-124B08E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074FA-A871-ED56-3366-28AF4DAA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E57C-44F2-4BF5-64B4-0BBEB300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CFE5-3DFF-21A8-E1E8-88081D4B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D2368-C5A0-C140-8AB4-F3DF7915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8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5B757-D01A-D25F-1CB7-D9F14C213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7494D-DC72-87BB-C933-BA523AE5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DE7F-1F22-2CED-AB5F-C37A60B2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A78F3-36C4-1E71-7B82-06F30A62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FDE9-CC0D-F0DE-9B51-B0A63A9A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01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83BE-743E-D4A0-F8C0-3848620B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DC87-C1AC-BC22-0B10-C2A8D862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FA7F-A9FC-E9A2-5E1D-19544B15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9571-CD93-CABD-7547-59D7EF01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523F-DEF4-AF70-2FCC-8A05744D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9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90D6-CFCF-7510-1D59-C26835BD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3B109-B677-FFF4-64B4-B08DF415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298E-C03E-4865-D8A2-1C72D6E8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EB18-04FA-4475-DE37-EAB471A0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ADFF-EEF2-F89C-7D96-9D2243A1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7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BD04-47A9-6D09-6D65-49B69703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AED0E-8A6D-3F5F-A983-C47AA9917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D2B0-939F-D559-6C3E-29EDD47D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95695-831F-70F0-3439-82EA7F7F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26699-836E-2995-7D7F-BEB03360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980C-83C0-7A59-79B0-F7DF7BD4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6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A151-C37B-6FAD-B1ED-DD58775A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7BAB-6BB2-0A7D-03B6-A7C37DA5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9500F-244D-C457-865B-560498552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51DD6-2579-8D8F-DD50-0AEA8AEB6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80540-4E8A-5818-F8D6-6211E6873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784E5-F616-FEA8-74AA-3E2E9DA3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13B1A-2DEE-672E-5FBC-7B213C61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01796-096F-003F-07C5-7DE5E6E0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7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EF06-8309-4AD9-163E-7051C937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D090B-E512-759E-0C6A-68761B2A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1389-06FA-BDA6-EC79-AB6C9D1D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8C5A0-DA4A-B163-AC58-9AFFC6F5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7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AA6D-8D69-67D1-5E09-FA2080D3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A8523-894C-4E91-0ACF-EB392ABD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BDDF-121F-4F80-BC24-0F9872DC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5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221C-9098-4904-D21F-6AFB67E6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DB1D-80F7-3B4B-38C7-B4B70BD0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B608D-0ABD-480E-8300-8405F4F2D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E2D9F-7E48-294D-9FCC-1F316DA1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06233-C8E2-D31F-865A-0A953A4E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B1641-98F9-8C73-29CF-F20DE1C9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6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186A-6D1D-65C8-8C0F-84DB7E5F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CC121-C081-2422-F3BC-AD0889272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87465-FB04-BCD3-EEFD-F3D5E8BBB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64C8A-607A-D047-CA5F-6B9DBB16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A73AE-43D2-1E30-B37D-CC6E1C0A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005FB-F3F6-E935-4A21-1F1BB723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45A90-AA38-4884-A5C1-1902A953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624AE-0F28-1614-6AE5-213539E35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0A307-AA0D-D80E-8019-FFCCB5FF3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9D74-802F-4E68-AD22-ABE5C36F233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4DE8-9A0D-BE56-A538-DCB5F7DC1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91C2-4FAD-AF01-E0EF-FAC02B3B7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6C4F-6833-4D49-ADD3-1A1B6DC30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2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iya9007/SURIYA.P.git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A9361-1289-2CB6-958A-4117AF84F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0" y="1645414"/>
            <a:ext cx="7610169" cy="16557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      Phase – 1</a:t>
            </a:r>
          </a:p>
          <a:p>
            <a:endParaRPr lang="en-US" sz="1400" dirty="0"/>
          </a:p>
          <a:p>
            <a:r>
              <a:rPr lang="en-US" sz="1400" dirty="0">
                <a:latin typeface="Arial Black" panose="020B0A04020102020204" pitchFamily="34" charset="0"/>
              </a:rPr>
              <a:t>STUDENT NAME: SURIYA.P</a:t>
            </a:r>
          </a:p>
          <a:p>
            <a:endParaRPr lang="en-US" sz="1400" dirty="0">
              <a:latin typeface="Arial Black" panose="020B0A04020102020204" pitchFamily="34" charset="0"/>
            </a:endParaRPr>
          </a:p>
          <a:p>
            <a:r>
              <a:rPr lang="en-US" sz="1400" dirty="0">
                <a:latin typeface="Arial Black" panose="020B0A04020102020204" pitchFamily="34" charset="0"/>
              </a:rPr>
              <a:t>                REGISTER NUMBER: 411823205049</a:t>
            </a:r>
          </a:p>
          <a:p>
            <a:endParaRPr lang="en-US" sz="1400" dirty="0">
              <a:latin typeface="Arial Black" panose="020B0A04020102020204" pitchFamily="34" charset="0"/>
            </a:endParaRPr>
          </a:p>
          <a:p>
            <a:r>
              <a:rPr lang="en-US" sz="1400" dirty="0">
                <a:latin typeface="Arial Black" panose="020B0A04020102020204" pitchFamily="34" charset="0"/>
              </a:rPr>
              <a:t>                                      INSTITUTION: RRASE COLLEGE OF ENGINEERING</a:t>
            </a:r>
          </a:p>
          <a:p>
            <a:endParaRPr lang="en-US" sz="1400" dirty="0">
              <a:latin typeface="Arial Black" panose="020B0A04020102020204" pitchFamily="34" charset="0"/>
            </a:endParaRPr>
          </a:p>
          <a:p>
            <a:r>
              <a:rPr lang="en-US" sz="1400" dirty="0">
                <a:latin typeface="Arial Black" panose="020B0A04020102020204" pitchFamily="34" charset="0"/>
              </a:rPr>
              <a:t>                                       DEPARTMENT: B.TECH INFORMATION TECHNOLOGY</a:t>
            </a:r>
          </a:p>
          <a:p>
            <a:endParaRPr lang="en-US" sz="1400" dirty="0">
              <a:latin typeface="Arial Black" panose="020B0A04020102020204" pitchFamily="34" charset="0"/>
            </a:endParaRPr>
          </a:p>
          <a:p>
            <a:r>
              <a:rPr lang="en-US" sz="1400" dirty="0">
                <a:latin typeface="Arial Black" panose="020B0A04020102020204" pitchFamily="34" charset="0"/>
              </a:rPr>
              <a:t>            DATE OF SUBMISSION: 26/04/2025</a:t>
            </a:r>
            <a:endParaRPr lang="en-IN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7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73DDB-31AF-25A4-F0DC-14F14ABA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0170-E99E-8DD3-3D97-B94D04A2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02" y="-1577242"/>
            <a:ext cx="9645445" cy="23876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Bodoni MT Black" panose="02070A03080606020203" pitchFamily="18" charset="0"/>
              </a:rPr>
              <a:t>High level methodology:</a:t>
            </a:r>
            <a:endParaRPr lang="en-IN" sz="14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5C094-07EF-3BEF-DD5A-07DCB251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126" y="4045171"/>
            <a:ext cx="9144000" cy="165576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b="1" dirty="0"/>
          </a:p>
          <a:p>
            <a:endParaRPr lang="en-US" sz="1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07E1F9-0381-727D-CB6F-6BD562EE5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25" y="1659285"/>
            <a:ext cx="764273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Cleaning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data from various sources, clean and preprocess it for consistency and completeness.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trends, seasonality, peak periods, and customer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Detection &amp; Clustering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clustering (e.g., K-means, DBSCAN) to identify tourist behavior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Series Forecasting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models like ARIMA, Prophet, or LSTM to predict tourism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models (e.g., Random Forest,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to forecast travel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Reporting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interactive dashboards and reports for stakeholders using tools like Power BI or Tableau.</a:t>
            </a:r>
          </a:p>
        </p:txBody>
      </p:sp>
    </p:spTree>
    <p:extLst>
      <p:ext uri="{BB962C8B-B14F-4D97-AF65-F5344CB8AC3E}">
        <p14:creationId xmlns:p14="http://schemas.microsoft.com/office/powerpoint/2010/main" val="316688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36775-441E-741F-5B72-988E7754A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B67C-68AA-1521-AF63-0A8FEDC02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1" y="-1577242"/>
            <a:ext cx="9144000" cy="238760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Bodoni MT Black" panose="02070A03080606020203" pitchFamily="18" charset="0"/>
              </a:rPr>
              <a:t>Tools and technologies:</a:t>
            </a:r>
            <a:endParaRPr lang="en-IN" sz="1600" dirty="0">
              <a:latin typeface="Bodoni MT Black" panose="02070A030806060202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497E7-04B9-2C98-427E-D74558A28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46734"/>
              </p:ext>
            </p:extLst>
          </p:nvPr>
        </p:nvGraphicFramePr>
        <p:xfrm>
          <a:off x="1481948" y="1300653"/>
          <a:ext cx="13542543" cy="6848296"/>
        </p:xfrm>
        <a:graphic>
          <a:graphicData uri="http://schemas.openxmlformats.org/drawingml/2006/table">
            <a:tbl>
              <a:tblPr/>
              <a:tblGrid>
                <a:gridCol w="8096758">
                  <a:extLst>
                    <a:ext uri="{9D8B030D-6E8A-4147-A177-3AD203B41FA5}">
                      <a16:colId xmlns:a16="http://schemas.microsoft.com/office/drawing/2014/main" val="1225181940"/>
                    </a:ext>
                  </a:extLst>
                </a:gridCol>
                <a:gridCol w="5445785">
                  <a:extLst>
                    <a:ext uri="{9D8B030D-6E8A-4147-A177-3AD203B41FA5}">
                      <a16:colId xmlns:a16="http://schemas.microsoft.com/office/drawing/2014/main" val="1927797175"/>
                    </a:ext>
                  </a:extLst>
                </a:gridCol>
              </a:tblGrid>
              <a:tr h="425426">
                <a:tc>
                  <a:txBody>
                    <a:bodyPr/>
                    <a:lstStyle/>
                    <a:p>
                      <a:r>
                        <a:rPr lang="en-IN" b="1" dirty="0"/>
                        <a:t> Programming Languages:</a:t>
                      </a:r>
                      <a:r>
                        <a:rPr lang="en-IN" dirty="0"/>
                        <a:t> Python, R</a:t>
                      </a:r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Data Processing:</a:t>
                      </a:r>
                      <a:r>
                        <a:rPr lang="en-IN" dirty="0"/>
                        <a:t> Pandas, NumPy, SQL</a:t>
                      </a:r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Visualization:</a:t>
                      </a:r>
                      <a:r>
                        <a:rPr lang="en-IN" dirty="0"/>
                        <a:t> Tableau, Power BI, Matplotlib, Seaborn</a:t>
                      </a:r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Machine Learning &amp; AI:</a:t>
                      </a:r>
                      <a:r>
                        <a:rPr lang="en-IN" dirty="0"/>
                        <a:t> Scikit-learn, </a:t>
                      </a:r>
                      <a:r>
                        <a:rPr lang="en-IN" dirty="0" err="1"/>
                        <a:t>XGBoost</a:t>
                      </a:r>
                      <a:r>
                        <a:rPr lang="en-IN" dirty="0"/>
                        <a:t>, Prophet, TensorFlow (for LSTM)</a:t>
                      </a:r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Data Collection:</a:t>
                      </a:r>
                      <a:r>
                        <a:rPr lang="en-IN" dirty="0"/>
                        <a:t> Web scraping (</a:t>
                      </a:r>
                      <a:r>
                        <a:rPr lang="en-IN" dirty="0" err="1"/>
                        <a:t>BeautifulSoup</a:t>
                      </a:r>
                      <a:r>
                        <a:rPr lang="en-IN" dirty="0"/>
                        <a:t>, Scrapy), APIs (e.g., Google Trends API)</a:t>
                      </a:r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Storage:</a:t>
                      </a:r>
                      <a:r>
                        <a:rPr lang="en-IN" dirty="0"/>
                        <a:t> Excel, CSV, PostgreSQL, Google </a:t>
                      </a:r>
                      <a:r>
                        <a:rPr lang="en-IN" dirty="0" err="1"/>
                        <a:t>BigQuery</a:t>
                      </a:r>
                      <a:endParaRPr lang="en-IN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Cloud Platforms (optional):</a:t>
                      </a:r>
                      <a:r>
                        <a:rPr lang="en-IN" dirty="0"/>
                        <a:t> AWS, Google Cloud, Azure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871467"/>
                  </a:ext>
                </a:extLst>
              </a:tr>
              <a:tr h="4254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348137"/>
                  </a:ext>
                </a:extLst>
              </a:tr>
              <a:tr h="7444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35839"/>
                  </a:ext>
                </a:extLst>
              </a:tr>
              <a:tr h="74449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048512"/>
                  </a:ext>
                </a:extLst>
              </a:tr>
              <a:tr h="4254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185136"/>
                  </a:ext>
                </a:extLst>
              </a:tr>
              <a:tr h="425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631612"/>
                  </a:ext>
                </a:extLst>
              </a:tr>
              <a:tr h="42542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34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36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7E4A7-0600-969C-9D60-D1CE19742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29EA-5FE8-0F58-3C12-EC68B6E9F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0" y="-1355366"/>
            <a:ext cx="9144000" cy="2387600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Bodoni MT Black" panose="02070A03080606020203" pitchFamily="18" charset="0"/>
              </a:rPr>
              <a:t>Team members: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DF9C5-72A9-BF23-0D4A-A12D4DDF2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 Black" panose="020B0A04020102020204" pitchFamily="34" charset="0"/>
              </a:rPr>
              <a:t>SUBRAMANI.G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SURIYA.P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THIRISHA.M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THIRUNAVUKARASU.R</a:t>
            </a:r>
          </a:p>
        </p:txBody>
      </p:sp>
    </p:spTree>
    <p:extLst>
      <p:ext uri="{BB962C8B-B14F-4D97-AF65-F5344CB8AC3E}">
        <p14:creationId xmlns:p14="http://schemas.microsoft.com/office/powerpoint/2010/main" val="218899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F6CB-D1D1-F548-BAEF-B34A7B827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9D7A-9CEA-5D7C-9384-469FF7CB7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97" y="-1001405"/>
            <a:ext cx="9694606" cy="273188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Phase – 2</a:t>
            </a:r>
            <a:br>
              <a:rPr lang="en-IN" sz="4000" dirty="0">
                <a:latin typeface="Algerian" panose="04020705040A02060702" pitchFamily="82" charset="0"/>
              </a:rPr>
            </a:b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1600" dirty="0">
                <a:latin typeface="Algerian" panose="04020705040A02060702" pitchFamily="82" charset="0"/>
              </a:rPr>
              <a:t>project title </a:t>
            </a:r>
            <a:r>
              <a:rPr lang="en-US" sz="1600" dirty="0">
                <a:latin typeface="Arial Black" panose="020B0A04020102020204" pitchFamily="34" charset="0"/>
              </a:rPr>
              <a:t>=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Identifying patterns in tourism data to enhance travel industry decision-making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lgerian" panose="04020705040A02060702" pitchFamily="82" charset="0"/>
                <a:cs typeface="Arial" panose="020B0604020202020204" pitchFamily="34" charset="0"/>
              </a:rPr>
              <a:t>GITHUB </a:t>
            </a:r>
            <a:r>
              <a:rPr lang="en-US" sz="1600" dirty="0" err="1">
                <a:latin typeface="Algerian" panose="04020705040A02060702" pitchFamily="82" charset="0"/>
                <a:cs typeface="Arial" panose="020B0604020202020204" pitchFamily="34" charset="0"/>
              </a:rPr>
              <a:t>LINK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://github.com/suriya9007/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SURIYA.P.git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2" y="1717819"/>
            <a:ext cx="9144000" cy="165576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Problem Statement</a:t>
            </a:r>
          </a:p>
          <a:p>
            <a:endParaRPr lang="en-US" sz="2000" b="1" dirty="0"/>
          </a:p>
          <a:p>
            <a:pPr algn="l"/>
            <a:r>
              <a:rPr lang="en-US" sz="2000" dirty="0"/>
              <a:t>The travel and tourism industry generates vast amounts of data from various sources such as hotel </a:t>
            </a:r>
          </a:p>
          <a:p>
            <a:pPr algn="l"/>
            <a:r>
              <a:rPr lang="en-US" sz="2000" dirty="0"/>
              <a:t>bookings, flight reservations, tourist demographics, seasonal trends, and social media. However, this data is often </a:t>
            </a:r>
          </a:p>
          <a:p>
            <a:pPr algn="l"/>
            <a:r>
              <a:rPr lang="en-US" sz="2000" dirty="0"/>
              <a:t>underutilized. This project aims to identify patterns and trends within tourism data to help stakeholders—such as tourism boards, </a:t>
            </a:r>
          </a:p>
          <a:p>
            <a:pPr algn="l"/>
            <a:r>
              <a:rPr lang="en-US" sz="2000" dirty="0"/>
              <a:t>travel agencies, and hospitality businesses—make informed decisions that improve customer experience, resource allocation, and revenue generation.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6655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565" y="1510002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latin typeface="Arial Black" panose="020B0A04020102020204" pitchFamily="34" charset="0"/>
              </a:rPr>
              <a:t>Project Objectives</a:t>
            </a:r>
          </a:p>
          <a:p>
            <a:endParaRPr lang="en-US" sz="3600" b="1" dirty="0">
              <a:latin typeface="Arial Black" panose="020B0A0402010202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7200" dirty="0"/>
              <a:t>Identify key patterns and trends in tourism data across time, geography, and demographics.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7200" dirty="0"/>
              <a:t>Segment tourists based on behavior, preferences, and travel history.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7200" dirty="0"/>
              <a:t>Predict future tourist inflows based on historical data and external factors (e.g., seasonality, events).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7200" dirty="0"/>
              <a:t>Provide actionable insights for marketing, pricing, and capacity planning.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7200" dirty="0"/>
              <a:t>Visualize results for easy interpretation by stakeholders.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7273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927" y="207819"/>
            <a:ext cx="3020291" cy="78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87236" y="1274618"/>
            <a:ext cx="1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87926" y="2209797"/>
            <a:ext cx="3020291" cy="6788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Problem Definition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87236" y="3131127"/>
            <a:ext cx="0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7927" y="3962398"/>
            <a:ext cx="3020291" cy="7897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787236" y="5001491"/>
            <a:ext cx="0" cy="59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7927" y="5874326"/>
            <a:ext cx="3020291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Exploratory Data Analysis (EDA)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37709" y="6262255"/>
            <a:ext cx="407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368145" y="5874326"/>
            <a:ext cx="2895600" cy="66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 &amp; Insights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68145" y="3962398"/>
            <a:ext cx="2895599" cy="78971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Support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68145" y="2050470"/>
            <a:ext cx="2895599" cy="78971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&amp; Validation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68145" y="249380"/>
            <a:ext cx="2895599" cy="7897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781309" y="5001491"/>
            <a:ext cx="13855" cy="706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9795164" y="2951017"/>
            <a:ext cx="0" cy="858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795164" y="1274618"/>
            <a:ext cx="0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4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1636" y="651020"/>
            <a:ext cx="9144000" cy="165576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Arial Black" panose="020B0A04020102020204" pitchFamily="34" charset="0"/>
              </a:rPr>
              <a:t>Data Description</a:t>
            </a:r>
          </a:p>
          <a:p>
            <a:endParaRPr lang="en-US" sz="1800" b="1" dirty="0">
              <a:latin typeface="Arial Black" panose="020B0A04020102020204" pitchFamily="34" charset="0"/>
            </a:endParaRPr>
          </a:p>
          <a:p>
            <a:r>
              <a:rPr lang="en-US" sz="1600" b="1" dirty="0">
                <a:latin typeface="Arial Black" panose="020B0A04020102020204" pitchFamily="34" charset="0"/>
              </a:rPr>
              <a:t>Sources of data:</a:t>
            </a:r>
            <a:endParaRPr lang="en-US" sz="1600" dirty="0"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Government tourism databases (e.g., UNWTO, local tourism boards).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Hotel and airline booking systems.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Social media platforms (e.g., Instagram check-ins, hashtags).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Weather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Surveys and reviews.</a:t>
            </a:r>
          </a:p>
          <a:p>
            <a:pPr algn="l"/>
            <a:r>
              <a:rPr lang="en-US" sz="1600" b="1" dirty="0">
                <a:latin typeface="Arial Black" panose="020B0A04020102020204" pitchFamily="34" charset="0"/>
              </a:rPr>
              <a:t>                                                    Typical features: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Travel dates, duration of stay.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Tourist ID, nationality, age, gender.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Purpose of visit (business, leisure, etc.).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Destination city/country.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Spend per tourist.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Booking channels.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Customer feedback/sentiment scores.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0083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2436" y="1703965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/>
              <a:t>Data Processing</a:t>
            </a:r>
          </a:p>
          <a:p>
            <a:endParaRPr lang="en-US" sz="9600" b="1" dirty="0"/>
          </a:p>
          <a:p>
            <a:pPr algn="l"/>
            <a:r>
              <a:rPr lang="en-US" sz="7200" b="1" dirty="0"/>
              <a:t>Data cleaning:</a:t>
            </a:r>
            <a:r>
              <a:rPr lang="en-US" sz="7200" dirty="0"/>
              <a:t> Handling missing values, correcting errors, removing duplicates.</a:t>
            </a:r>
          </a:p>
          <a:p>
            <a:pPr algn="l"/>
            <a:endParaRPr lang="en-US" sz="7200" dirty="0"/>
          </a:p>
          <a:p>
            <a:pPr algn="l"/>
            <a:r>
              <a:rPr lang="en-US" sz="7200" b="1" dirty="0"/>
              <a:t>Data integration:</a:t>
            </a:r>
            <a:r>
              <a:rPr lang="en-US" sz="7200" dirty="0"/>
              <a:t> Merging datasets from different sources (e.g., bookings and weather data).</a:t>
            </a:r>
          </a:p>
          <a:p>
            <a:pPr algn="l"/>
            <a:endParaRPr lang="en-US" sz="7200" dirty="0"/>
          </a:p>
          <a:p>
            <a:pPr algn="l"/>
            <a:r>
              <a:rPr lang="en-US" sz="7200" b="1" dirty="0"/>
              <a:t>Normalization:</a:t>
            </a:r>
            <a:r>
              <a:rPr lang="en-US" sz="7200" dirty="0"/>
              <a:t> Scaling features such as income, expenditure.</a:t>
            </a:r>
          </a:p>
          <a:p>
            <a:pPr algn="l"/>
            <a:endParaRPr lang="en-US" sz="7200" dirty="0"/>
          </a:p>
          <a:p>
            <a:pPr algn="l"/>
            <a:r>
              <a:rPr lang="en-US" sz="7200" b="1" dirty="0"/>
              <a:t>Date-time parsing:</a:t>
            </a:r>
            <a:r>
              <a:rPr lang="en-US" sz="7200" dirty="0"/>
              <a:t> Converting travel dates into useful components (e.g., month, weekday).</a:t>
            </a:r>
          </a:p>
          <a:p>
            <a:pPr algn="l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0518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5163" y="1537710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latin typeface="Arial Black" panose="020B0A04020102020204" pitchFamily="34" charset="0"/>
              </a:rPr>
              <a:t>Exploratory Data Analysis (EDA)</a:t>
            </a:r>
          </a:p>
          <a:p>
            <a:endParaRPr lang="en-US" sz="8000" b="1" dirty="0"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7200" dirty="0"/>
              <a:t>Identify travel trends over time (monthly, seasonal).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7200" dirty="0"/>
              <a:t>Analyze top countries of origin and destinations.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7200" dirty="0"/>
              <a:t>Compare expenditure by tourist type (e.g., business vs. leisure).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7200" dirty="0" err="1"/>
              <a:t>Heatmaps</a:t>
            </a:r>
            <a:r>
              <a:rPr lang="en-US" sz="7200" dirty="0"/>
              <a:t> of tourist flows by region.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7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7200" dirty="0"/>
              <a:t>Correlation analysis (e.g., between weather and bookings).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5088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EC209-4FFB-0DA9-FEED-0013609B2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63B6-EA47-FA12-5C91-8ED752518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75031"/>
            <a:ext cx="9144000" cy="23876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Bodoni MT Black" panose="02070A03080606020203" pitchFamily="18" charset="0"/>
              </a:rPr>
              <a:t>TITLES FOR THIS PROJECT:</a:t>
            </a:r>
            <a:endParaRPr lang="en-IN" sz="14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99B5A-AD05-EB8A-EE01-030673CB1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156" y="1989541"/>
            <a:ext cx="9910916" cy="3487020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arenR"/>
            </a:pPr>
            <a:r>
              <a:rPr lang="en-US" sz="1600" dirty="0"/>
              <a:t>PROBLEM STATEMENT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600" dirty="0"/>
              <a:t>OBECTIVES OF THE PROJECT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600" dirty="0"/>
              <a:t>SCOPE OF THE PROJECT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600" dirty="0"/>
              <a:t>DATA SOURCES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600" dirty="0"/>
              <a:t>HIGH LEVEL METHODOLOGY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600" dirty="0"/>
              <a:t>TOOLS AND TECHNOLOGIES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US" sz="1600" dirty="0"/>
              <a:t>TEAM MEMBERS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02123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36908" y="1539567"/>
            <a:ext cx="100401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features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season_of_travel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(spring, summer, etc.)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trip_duration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(end date - start date)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spend_per_day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distance_traveled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external data (holidays, festivals, exchange rates) to enrich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 categorical variables (e.g., one-hot for nationality, label encoding for purpose).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1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5672" y="2036475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latin typeface="Arial Black" panose="020B0A04020102020204" pitchFamily="34" charset="0"/>
              </a:rPr>
              <a:t>Model Building</a:t>
            </a:r>
          </a:p>
          <a:p>
            <a:endParaRPr lang="en-US" sz="3600" b="1" dirty="0">
              <a:latin typeface="Arial Black" panose="020B0A04020102020204" pitchFamily="34" charset="0"/>
            </a:endParaRPr>
          </a:p>
          <a:p>
            <a:pPr algn="l"/>
            <a:r>
              <a:rPr lang="en-US" sz="6400" b="1" dirty="0"/>
              <a:t>Clustering:</a:t>
            </a:r>
            <a:r>
              <a:rPr lang="en-US" sz="6400" dirty="0"/>
              <a:t> K-Means or DBSCAN to segment tourists.</a:t>
            </a:r>
          </a:p>
          <a:p>
            <a:pPr algn="l"/>
            <a:endParaRPr lang="en-US" sz="6400" dirty="0"/>
          </a:p>
          <a:p>
            <a:pPr algn="l"/>
            <a:r>
              <a:rPr lang="en-US" sz="6400" b="1" dirty="0"/>
              <a:t>Time Series Forecasting:</a:t>
            </a:r>
            <a:r>
              <a:rPr lang="en-US" sz="6400" dirty="0"/>
              <a:t> ARIMA, Prophet, or LSTM to predict future tourism flows.</a:t>
            </a:r>
          </a:p>
          <a:p>
            <a:pPr algn="l"/>
            <a:endParaRPr lang="en-US" sz="6400" dirty="0"/>
          </a:p>
          <a:p>
            <a:pPr algn="l"/>
            <a:r>
              <a:rPr lang="en-US" sz="6400" b="1" dirty="0"/>
              <a:t>Classification:</a:t>
            </a:r>
            <a:r>
              <a:rPr lang="en-US" sz="6400" dirty="0"/>
              <a:t> Decision Trees, Random Forest, or </a:t>
            </a:r>
            <a:r>
              <a:rPr lang="en-US" sz="6400" dirty="0" err="1"/>
              <a:t>XGBoost</a:t>
            </a:r>
            <a:r>
              <a:rPr lang="en-US" sz="6400" dirty="0"/>
              <a:t> to predict traveler types.</a:t>
            </a:r>
          </a:p>
          <a:p>
            <a:pPr algn="l"/>
            <a:endParaRPr lang="en-US" sz="6400" dirty="0"/>
          </a:p>
          <a:p>
            <a:pPr algn="l"/>
            <a:r>
              <a:rPr lang="en-US" sz="6400" b="1" dirty="0"/>
              <a:t>Regression:</a:t>
            </a:r>
            <a:r>
              <a:rPr lang="en-US" sz="6400" dirty="0"/>
              <a:t> Linear Regression or Gradient Boosting to estimate tourist expenditure.</a:t>
            </a:r>
          </a:p>
          <a:p>
            <a:pPr algn="l"/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411215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6" y="2216584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/>
              <a:t>Visualization of Results &amp; Model Insights</a:t>
            </a:r>
          </a:p>
          <a:p>
            <a:endParaRPr lang="en-US" sz="8000" b="1" dirty="0"/>
          </a:p>
          <a:p>
            <a:pPr algn="l"/>
            <a:r>
              <a:rPr lang="en-US" sz="6400" dirty="0">
                <a:latin typeface="Arial Black" panose="020B0A04020102020204" pitchFamily="34" charset="0"/>
              </a:rPr>
              <a:t>1. 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en-US" sz="6400" dirty="0"/>
              <a:t> dashboards (Tableau, Power BI, </a:t>
            </a:r>
            <a:r>
              <a:rPr lang="en-US" sz="6400" dirty="0" err="1"/>
              <a:t>Plotly</a:t>
            </a:r>
            <a:r>
              <a:rPr lang="en-US" sz="6400" dirty="0"/>
              <a:t>) showing:</a:t>
            </a:r>
          </a:p>
          <a:p>
            <a:pPr algn="l"/>
            <a:endParaRPr lang="en-US" sz="6400" dirty="0"/>
          </a:p>
          <a:p>
            <a:pPr lvl="1" algn="l"/>
            <a:r>
              <a:rPr lang="en-US" sz="6400" dirty="0"/>
              <a:t>Tourist flow maps.</a:t>
            </a:r>
          </a:p>
          <a:p>
            <a:pPr lvl="1" algn="l"/>
            <a:r>
              <a:rPr lang="en-US" sz="6400" dirty="0"/>
              <a:t>Booking trends over time.</a:t>
            </a:r>
          </a:p>
          <a:p>
            <a:pPr lvl="1" algn="l"/>
            <a:r>
              <a:rPr lang="en-US" sz="6400" dirty="0"/>
              <a:t>Key customer segments and their behaviors.</a:t>
            </a:r>
          </a:p>
          <a:p>
            <a:pPr lvl="1" algn="l"/>
            <a:r>
              <a:rPr lang="en-US" sz="6400" dirty="0"/>
              <a:t>Forecasted tourist volumes.</a:t>
            </a:r>
          </a:p>
          <a:p>
            <a:pPr lvl="1" algn="l"/>
            <a:endParaRPr lang="en-US" sz="6400" dirty="0"/>
          </a:p>
          <a:p>
            <a:pPr algn="l"/>
            <a:r>
              <a:rPr lang="en-US" sz="6400" dirty="0">
                <a:latin typeface="Arial Black" panose="020B0A04020102020204" pitchFamily="34" charset="0"/>
              </a:rPr>
              <a:t>2. </a:t>
            </a:r>
            <a:r>
              <a:rPr lang="en-US" sz="6400" dirty="0"/>
              <a:t>Feature importance charts for predictive models.</a:t>
            </a:r>
          </a:p>
          <a:p>
            <a:pPr algn="l"/>
            <a:endParaRPr lang="en-US" sz="6400" dirty="0"/>
          </a:p>
          <a:p>
            <a:pPr algn="l"/>
            <a:r>
              <a:rPr lang="en-US" sz="6400" dirty="0">
                <a:latin typeface="Arial Black" panose="020B0A04020102020204" pitchFamily="34" charset="0"/>
              </a:rPr>
              <a:t>3. </a:t>
            </a:r>
            <a:r>
              <a:rPr lang="en-US" sz="6400" dirty="0"/>
              <a:t>Clustering visualizations (e.g., PCA-reduced clusters).</a:t>
            </a:r>
          </a:p>
          <a:p>
            <a:pPr algn="l"/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2813492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2" y="1800946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/>
              <a:t>Tools &amp; Technologies Used</a:t>
            </a:r>
          </a:p>
          <a:p>
            <a:endParaRPr lang="en-US" sz="11200" b="1" dirty="0"/>
          </a:p>
          <a:p>
            <a:pPr algn="l"/>
            <a:r>
              <a:rPr lang="en-US" sz="8000" b="1" dirty="0"/>
              <a:t>Languages:</a:t>
            </a:r>
            <a:r>
              <a:rPr lang="en-US" sz="8000" dirty="0"/>
              <a:t> Python, SQL</a:t>
            </a:r>
          </a:p>
          <a:p>
            <a:pPr algn="l"/>
            <a:endParaRPr lang="en-US" sz="8000" dirty="0"/>
          </a:p>
          <a:p>
            <a:pPr algn="l"/>
            <a:r>
              <a:rPr lang="en-US" sz="8000" b="1" dirty="0"/>
              <a:t>Libraries:</a:t>
            </a:r>
            <a:r>
              <a:rPr lang="en-US" sz="8000" dirty="0"/>
              <a:t> pandas, </a:t>
            </a:r>
            <a:r>
              <a:rPr lang="en-US" sz="8000" dirty="0" err="1"/>
              <a:t>numpy</a:t>
            </a:r>
            <a:r>
              <a:rPr lang="en-US" sz="8000" dirty="0"/>
              <a:t>, </a:t>
            </a:r>
            <a:r>
              <a:rPr lang="en-US" sz="8000" dirty="0" err="1"/>
              <a:t>matplotlib</a:t>
            </a:r>
            <a:r>
              <a:rPr lang="en-US" sz="8000" dirty="0"/>
              <a:t>, </a:t>
            </a:r>
            <a:r>
              <a:rPr lang="en-US" sz="8000" dirty="0" err="1"/>
              <a:t>seaborn</a:t>
            </a:r>
            <a:r>
              <a:rPr lang="en-US" sz="8000" dirty="0"/>
              <a:t>, </a:t>
            </a:r>
            <a:r>
              <a:rPr lang="en-US" sz="8000" dirty="0" err="1"/>
              <a:t>scikit</a:t>
            </a:r>
            <a:r>
              <a:rPr lang="en-US" sz="8000" dirty="0"/>
              <a:t>-learn, </a:t>
            </a:r>
            <a:r>
              <a:rPr lang="en-US" sz="8000" dirty="0" err="1"/>
              <a:t>xgboost</a:t>
            </a:r>
            <a:r>
              <a:rPr lang="en-US" sz="8000" dirty="0"/>
              <a:t>, </a:t>
            </a:r>
            <a:r>
              <a:rPr lang="en-US" sz="8000" dirty="0" err="1"/>
              <a:t>statsmodels</a:t>
            </a:r>
            <a:r>
              <a:rPr lang="en-US" sz="8000" dirty="0"/>
              <a:t>, </a:t>
            </a:r>
            <a:r>
              <a:rPr lang="en-US" sz="8000" dirty="0" err="1"/>
              <a:t>plotly</a:t>
            </a:r>
            <a:endParaRPr lang="en-US" sz="8000" dirty="0"/>
          </a:p>
          <a:p>
            <a:pPr algn="l"/>
            <a:r>
              <a:rPr lang="en-US" sz="8000" b="1" dirty="0"/>
              <a:t>Visualization:</a:t>
            </a:r>
            <a:r>
              <a:rPr lang="en-US" sz="8000" dirty="0"/>
              <a:t> Tableau, Power BI, </a:t>
            </a:r>
            <a:r>
              <a:rPr lang="en-US" sz="8000" dirty="0" err="1"/>
              <a:t>Plotly</a:t>
            </a:r>
            <a:endParaRPr lang="en-US" sz="8000" dirty="0"/>
          </a:p>
          <a:p>
            <a:pPr algn="l"/>
            <a:endParaRPr lang="en-US" sz="8000" dirty="0"/>
          </a:p>
          <a:p>
            <a:pPr algn="l"/>
            <a:r>
              <a:rPr lang="en-US" sz="8000" b="1" dirty="0"/>
              <a:t>Machine Learning:</a:t>
            </a:r>
            <a:r>
              <a:rPr lang="en-US" sz="8000" dirty="0"/>
              <a:t> </a:t>
            </a:r>
            <a:r>
              <a:rPr lang="en-US" sz="8000" dirty="0" err="1"/>
              <a:t>scikit</a:t>
            </a:r>
            <a:r>
              <a:rPr lang="en-US" sz="8000" dirty="0"/>
              <a:t>-learn, </a:t>
            </a:r>
            <a:r>
              <a:rPr lang="en-US" sz="8000" dirty="0" err="1"/>
              <a:t>XGBoost</a:t>
            </a:r>
            <a:r>
              <a:rPr lang="en-US" sz="8000" dirty="0"/>
              <a:t>, Prophet, </a:t>
            </a:r>
            <a:r>
              <a:rPr lang="en-US" sz="8000" dirty="0" err="1"/>
              <a:t>Keras</a:t>
            </a:r>
            <a:r>
              <a:rPr lang="en-US" sz="8000" dirty="0"/>
              <a:t>/</a:t>
            </a:r>
            <a:r>
              <a:rPr lang="en-US" sz="8000" dirty="0" err="1"/>
              <a:t>TensorFlow</a:t>
            </a:r>
            <a:r>
              <a:rPr lang="en-US" sz="8000" dirty="0"/>
              <a:t> (for LSTM)</a:t>
            </a:r>
          </a:p>
          <a:p>
            <a:pPr algn="l"/>
            <a:endParaRPr lang="en-US" sz="8000" dirty="0"/>
          </a:p>
          <a:p>
            <a:pPr algn="l"/>
            <a:r>
              <a:rPr lang="en-US" sz="8000" b="1" dirty="0"/>
              <a:t>Big Data (if needed):</a:t>
            </a:r>
            <a:r>
              <a:rPr lang="en-US" sz="8000" dirty="0"/>
              <a:t> Spark, Hadoop</a:t>
            </a:r>
          </a:p>
          <a:p>
            <a:pPr algn="l"/>
            <a:endParaRPr lang="en-US" sz="8000" dirty="0"/>
          </a:p>
          <a:p>
            <a:pPr algn="l"/>
            <a:r>
              <a:rPr lang="en-US" sz="8000" b="1" dirty="0"/>
              <a:t>Cloud (optional):</a:t>
            </a:r>
            <a:r>
              <a:rPr lang="en-US" sz="8000" dirty="0"/>
              <a:t> AWS (S3, </a:t>
            </a:r>
            <a:r>
              <a:rPr lang="en-US" sz="8000" dirty="0" err="1"/>
              <a:t>SageMaker</a:t>
            </a:r>
            <a:r>
              <a:rPr lang="en-US" sz="8000" dirty="0"/>
              <a:t>), Google Cloud, or Azure</a:t>
            </a:r>
          </a:p>
          <a:p>
            <a:pPr algn="l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2805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618" y="1246766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Arial Black" panose="020B0A04020102020204" pitchFamily="34" charset="0"/>
              </a:rPr>
              <a:t>TEAM MEMBERS AND ROLES</a:t>
            </a:r>
          </a:p>
          <a:p>
            <a:endParaRPr lang="en-US" sz="9600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pPr algn="l"/>
            <a:r>
              <a:rPr lang="en-US" sz="8000" dirty="0">
                <a:latin typeface="Arial Black" panose="020B0A04020102020204" pitchFamily="34" charset="0"/>
              </a:rPr>
              <a:t>SUBRAMANI.G</a:t>
            </a:r>
          </a:p>
          <a:p>
            <a:pPr algn="l"/>
            <a:r>
              <a:rPr lang="en-US" sz="8000" dirty="0">
                <a:latin typeface="Arial Black" panose="020B0A04020102020204" pitchFamily="34" charset="0"/>
              </a:rPr>
              <a:t>              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PROJECT OBJECTIVES</a:t>
            </a:r>
          </a:p>
          <a:p>
            <a:pPr algn="l"/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0" dirty="0">
                <a:latin typeface="Arial Black" panose="020B0A04020102020204" pitchFamily="34" charset="0"/>
              </a:rPr>
              <a:t>SURIYA.P</a:t>
            </a:r>
          </a:p>
          <a:p>
            <a:pPr algn="l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                DATA PROCESSING</a:t>
            </a:r>
          </a:p>
          <a:p>
            <a:pPr algn="l"/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0" dirty="0">
                <a:latin typeface="Arial Black" panose="020B0A04020102020204" pitchFamily="34" charset="0"/>
              </a:rPr>
              <a:t>THRISHA.M</a:t>
            </a:r>
          </a:p>
          <a:p>
            <a:pPr algn="l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                 FLOWCHART </a:t>
            </a:r>
          </a:p>
          <a:p>
            <a:pPr algn="l"/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0" dirty="0">
                <a:latin typeface="Arial Black" panose="020B0A04020102020204" pitchFamily="34" charset="0"/>
              </a:rPr>
              <a:t>THIRUNAVUKARASU.R</a:t>
            </a:r>
          </a:p>
          <a:p>
            <a:pPr algn="l"/>
            <a:r>
              <a:rPr lang="en-US" sz="8000" dirty="0">
                <a:latin typeface="Arial Black" panose="020B0A04020102020204" pitchFamily="34" charset="0"/>
              </a:rPr>
              <a:t>              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87650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037" y="2493674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65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275B-D8E1-9A2E-FECB-17D190B72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45C6-BD7B-847F-72D6-FA362E77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141" y="-314633"/>
            <a:ext cx="8691717" cy="213269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Bodoni MT Black" panose="02070A03080606020203" pitchFamily="18" charset="0"/>
              </a:rPr>
              <a:t>Problem statement:</a:t>
            </a:r>
            <a:br>
              <a:rPr lang="en-US" sz="1400" dirty="0">
                <a:latin typeface="Bodoni MT Black" panose="02070A03080606020203" pitchFamily="18" charset="0"/>
              </a:rPr>
            </a:br>
            <a:endParaRPr lang="en-IN" sz="14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EC793-B7CC-D1E8-0DA4-3D66A5C3E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483" y="2233928"/>
            <a:ext cx="10638502" cy="18002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" panose="020B0502040204020203" pitchFamily="34" charset="0"/>
              </a:rPr>
              <a:t>The travel and tourism industry is highly dynamic, influenced by seasonal trends, economic fluctuations, geopolitical events, and evolving consumer behavior. Despite the availability of large volumes of tourism-related data, industry stakeholders often struggle to extract actionable insights due to a lack of advanced analytical capabilities. This project aims to identify meaningful patterns in tourism data to support data-driven decision-making, helping businesses and policymakers optimize offerings, forecast demand, and enhance customer experience.</a:t>
            </a:r>
            <a:endParaRPr lang="en-IN" sz="1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58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BD9A-0069-1715-43F4-35E86033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-1193800"/>
            <a:ext cx="9301316" cy="23876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Bodoni MT Black" panose="02070A03080606020203" pitchFamily="18" charset="0"/>
              </a:rPr>
              <a:t>Objectives of the project:</a:t>
            </a:r>
            <a:endParaRPr lang="en-IN" sz="1400" dirty="0">
              <a:latin typeface="Bodoni MT Black" panose="02070A030806060202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495994-CF7D-6AF1-5DD9-D6F823F349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12153" y="1908234"/>
            <a:ext cx="93676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historical tourism data to uncover key patterns and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Segment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tourist demographics and behavior to target specific market segments.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Forecast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tourism demand using time series and predictive models.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actionable recommendations to improve strategic planning and marketing efforts in the travel industry.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 for stakeholders through interactive dashboards and reports.</a:t>
            </a:r>
          </a:p>
        </p:txBody>
      </p:sp>
    </p:spTree>
    <p:extLst>
      <p:ext uri="{BB962C8B-B14F-4D97-AF65-F5344CB8AC3E}">
        <p14:creationId xmlns:p14="http://schemas.microsoft.com/office/powerpoint/2010/main" val="12519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9B094-E58B-A825-A580-6681553A4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10FF-A075-BE79-A454-8F4C1A9EE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7" y="-1376262"/>
            <a:ext cx="9144000" cy="23876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Bodoni MT Black" panose="02070A03080606020203" pitchFamily="18" charset="0"/>
              </a:rPr>
              <a:t>Scope of the project:</a:t>
            </a:r>
            <a:endParaRPr lang="en-IN" sz="14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6FA81-5DBD-262F-D3C9-4A465FFFB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7" y="1449338"/>
            <a:ext cx="10668000" cy="3428027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400" b="1" dirty="0"/>
              <a:t>In Scope:</a:t>
            </a: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Historical data analysis for demand forecasting.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Development and validation of forecasting models (e.g., ARIMA, LSTM).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Route optimization using algorithms (e.g., Dijkstra, Genetic Algorithms, Google OR-Tools).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Simulation of optimized supply chain scenarios.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Performance metrics evaluation (cost, delivery time, service levels).</a:t>
            </a:r>
          </a:p>
          <a:p>
            <a:pPr algn="l">
              <a:buNone/>
            </a:pPr>
            <a:r>
              <a:rPr lang="en-US" sz="1400" b="1" dirty="0"/>
              <a:t>Out of Scope:</a:t>
            </a:r>
            <a:endParaRPr lang="en-US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Real-time IoT-based tracking.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Procurement and production optimization.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400" dirty="0"/>
              <a:t>Last-mile delivery integration with third-party services.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8627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2EB4-9CC6-F5A8-A340-F35EF212C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E27C-0A4B-35D7-42F8-701808A48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97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Bodoni MT Black" panose="02070A03080606020203" pitchFamily="18" charset="0"/>
              </a:rPr>
              <a:t>Data sources:</a:t>
            </a:r>
            <a:endParaRPr lang="en-IN" sz="14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C35BA-0B1C-0354-E7CC-270198C91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523" y="1917136"/>
            <a:ext cx="9144000" cy="16557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b="1" dirty="0"/>
              <a:t>1. Government and Public Sector Databases</a:t>
            </a:r>
          </a:p>
          <a:p>
            <a:pPr>
              <a:buNone/>
            </a:pPr>
            <a:r>
              <a:rPr lang="en-US" sz="1100" dirty="0"/>
              <a:t>These provide reliable and comprehensive historical data on tourism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UNWTO (United Nations World Tourism Organization):</a:t>
            </a:r>
            <a:br>
              <a:rPr lang="en-US" sz="1100" dirty="0"/>
            </a:br>
            <a:r>
              <a:rPr lang="en-US" sz="1100" dirty="0"/>
              <a:t>Offers global tourism statistics, trends, and reports.</a:t>
            </a:r>
            <a:br>
              <a:rPr lang="en-US" sz="1100" dirty="0"/>
            </a:br>
            <a:r>
              <a:rPr lang="en-US" sz="1100" dirty="0"/>
              <a:t>👉 https://www.unwto.org/statistics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National Tourism Boards and Ministries:</a:t>
            </a:r>
            <a:br>
              <a:rPr lang="en-US" sz="1100" dirty="0"/>
            </a:br>
            <a:r>
              <a:rPr lang="en-US" sz="1100" dirty="0"/>
              <a:t>Most countries publish inbound and outbound tourism stats, accommodation usage, and visitor profiles.</a:t>
            </a:r>
            <a:br>
              <a:rPr lang="en-US" sz="1100" dirty="0"/>
            </a:br>
            <a:r>
              <a:rPr lang="en-US" sz="1100" dirty="0"/>
              <a:t>E.g., VisitBritain, India Tourism Statistics, US National Travel &amp; Tourism Office (NTTO)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World Bank Open Data:</a:t>
            </a:r>
            <a:br>
              <a:rPr lang="en-US" sz="1100" dirty="0"/>
            </a:br>
            <a:r>
              <a:rPr lang="en-US" sz="1100" dirty="0"/>
              <a:t>Tourism receipts, international arrivals, travel spending, and macroeconomic indicators.</a:t>
            </a:r>
            <a:br>
              <a:rPr lang="en-US" sz="1100" dirty="0"/>
            </a:br>
            <a:r>
              <a:rPr lang="en-US" sz="1100" dirty="0"/>
              <a:t>👉 </a:t>
            </a:r>
            <a:r>
              <a:rPr lang="en-US" sz="1100" dirty="0">
                <a:hlinkClick r:id="rId2"/>
              </a:rPr>
              <a:t>https://data.worldbank.org</a:t>
            </a: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OECD Tourism Statistics:</a:t>
            </a:r>
            <a:br>
              <a:rPr lang="en-US" sz="1100" dirty="0"/>
            </a:br>
            <a:r>
              <a:rPr lang="en-US" sz="1100" dirty="0"/>
              <a:t>International comparison of tourism flows, expenditure, employment.</a:t>
            </a:r>
            <a:br>
              <a:rPr lang="en-US" sz="1100" dirty="0"/>
            </a:br>
            <a:r>
              <a:rPr lang="en-US" sz="1100" dirty="0"/>
              <a:t>👉 https://www.oecd.org/cfe/tourism/</a:t>
            </a:r>
          </a:p>
          <a:p>
            <a:pPr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810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5BCB-F7A5-0052-82C6-A7C3D3EB6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F23217-B285-22A5-4B9F-B953F4685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5284"/>
            <a:ext cx="9144000" cy="16557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/>
              <a:t>2. Online Travel Agencies (OTAs) and Booking Platforms</a:t>
            </a:r>
          </a:p>
          <a:p>
            <a:pPr>
              <a:buNone/>
            </a:pPr>
            <a:r>
              <a:rPr lang="en-IN" sz="1400" dirty="0"/>
              <a:t>Useful for real-time or historical booking trends, </a:t>
            </a:r>
            <a:r>
              <a:rPr lang="en-IN" sz="1400" dirty="0" err="1"/>
              <a:t>traveler</a:t>
            </a:r>
            <a:r>
              <a:rPr lang="en-IN" sz="1400" dirty="0"/>
              <a:t> reviews, and destination popularity.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TripAdvisor:</a:t>
            </a:r>
            <a:br>
              <a:rPr lang="en-IN" sz="1400" dirty="0"/>
            </a:br>
            <a:r>
              <a:rPr lang="en-IN" sz="1400" dirty="0"/>
              <a:t>Tourist preferences, seasonal ratings, user reviews (scrapable data or via API)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Booking.com / Expedia / Airbnb:</a:t>
            </a:r>
            <a:br>
              <a:rPr lang="en-IN" sz="1400" dirty="0"/>
            </a:br>
            <a:r>
              <a:rPr lang="en-IN" sz="1400" dirty="0"/>
              <a:t>Accommodation availability, prices, seasonality, and location-based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Skyscanner / Google Flights / Kayak:</a:t>
            </a:r>
            <a:br>
              <a:rPr lang="en-IN" sz="1400" dirty="0"/>
            </a:br>
            <a:r>
              <a:rPr lang="en-IN" sz="1400" dirty="0"/>
              <a:t>Flight search data, pricing patterns, and </a:t>
            </a:r>
            <a:r>
              <a:rPr lang="en-IN" sz="1400" dirty="0" err="1"/>
              <a:t>traveler</a:t>
            </a:r>
            <a:r>
              <a:rPr lang="en-IN" sz="1400" dirty="0"/>
              <a:t> preferences by origin/destination.</a:t>
            </a:r>
          </a:p>
          <a:p>
            <a:pPr algn="l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8513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066EA-636B-DECD-6079-D1686A57A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A7E13C3-9410-9802-0268-845A1F15F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8605"/>
            <a:ext cx="9144000" cy="16557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/>
              <a:t>3. Social Media &amp; Sentiment Data</a:t>
            </a:r>
          </a:p>
          <a:p>
            <a:pPr>
              <a:buNone/>
            </a:pPr>
            <a:r>
              <a:rPr lang="en-IN" sz="1400" dirty="0"/>
              <a:t>To capture emerging trends, travel intent, and public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Twitter / Instagram / Facebook:</a:t>
            </a:r>
            <a:br>
              <a:rPr lang="en-IN" sz="1400" dirty="0"/>
            </a:br>
            <a:r>
              <a:rPr lang="en-IN" sz="1400" dirty="0"/>
              <a:t>Destination hashtags, check-ins, user-generated content (for trend or NLP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Google Trends:</a:t>
            </a:r>
            <a:br>
              <a:rPr lang="en-IN" sz="1400" dirty="0"/>
            </a:br>
            <a:r>
              <a:rPr lang="en-IN" sz="1400" dirty="0"/>
              <a:t>Search volume data for destinations, travel terms, and peak interest times.</a:t>
            </a:r>
            <a:br>
              <a:rPr lang="en-IN" sz="1400" dirty="0"/>
            </a:br>
            <a:r>
              <a:rPr lang="en-IN" sz="1400" dirty="0"/>
              <a:t>👉 </a:t>
            </a:r>
            <a:r>
              <a:rPr lang="en-IN" sz="1400" dirty="0">
                <a:hlinkClick r:id="rId2"/>
              </a:rPr>
              <a:t>https://trends.google.com</a:t>
            </a:r>
            <a:endParaRPr lang="en-IN" sz="1400" dirty="0"/>
          </a:p>
          <a:p>
            <a:r>
              <a:rPr lang="en-US" sz="1400" b="1" dirty="0"/>
              <a:t>4. Transportation and Mobility Data</a:t>
            </a:r>
            <a:br>
              <a:rPr lang="en-US" sz="1400" b="1" dirty="0"/>
            </a:br>
            <a:r>
              <a:rPr lang="en-US" sz="1400" dirty="0"/>
              <a:t>Insights on tourist movement and connectivity.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Airline traffic reports (IATA, ICAO):</a:t>
            </a:r>
            <a:br>
              <a:rPr lang="en-US" sz="1400" dirty="0"/>
            </a:br>
            <a:r>
              <a:rPr lang="en-US" sz="1400" dirty="0"/>
              <a:t>Passenger load factors, route popularity, airport traffic stats.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Rail and public transport systems:</a:t>
            </a:r>
            <a:br>
              <a:rPr lang="en-US" sz="1400" dirty="0"/>
            </a:br>
            <a:r>
              <a:rPr lang="en-US" sz="1400" dirty="0"/>
              <a:t>Usage statistics, especially relevant in Europe and Asia.</a:t>
            </a:r>
            <a:br>
              <a:rPr lang="en-US" sz="1400" dirty="0"/>
            </a:b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5258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7434EF-86ED-97E1-1831-DF7C1113E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4980"/>
            <a:ext cx="9144000" cy="16557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5. Hospitality Industry Reports</a:t>
            </a:r>
          </a:p>
          <a:p>
            <a:pPr>
              <a:buNone/>
            </a:pPr>
            <a:r>
              <a:rPr lang="en-US" sz="1400" dirty="0"/>
              <a:t>Useful for understanding accommodation trends and guest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STR Global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Hotel performance data (occupancy, ADR, RevPAR).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HVS and JLL Hospitality Reports</a:t>
            </a:r>
            <a:r>
              <a:rPr lang="en-US" sz="1400" b="1" dirty="0"/>
              <a:t>:</a:t>
            </a:r>
            <a:br>
              <a:rPr lang="en-US" sz="1400" dirty="0"/>
            </a:br>
            <a:r>
              <a:rPr lang="en-US" sz="1400" dirty="0"/>
              <a:t>Hotel investment and development trends.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6. Event and Cultural Calendars</a:t>
            </a:r>
          </a:p>
          <a:p>
            <a:pPr>
              <a:buNone/>
            </a:pPr>
            <a:r>
              <a:rPr lang="en-US" sz="1400" dirty="0"/>
              <a:t>Help correlate spikes in tourism with festivals, expos, or sports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Eventful / Local city websites</a:t>
            </a:r>
            <a:r>
              <a:rPr lang="en-US" sz="1400" dirty="0"/>
              <a:t> for festivals, conferences, sports events, etc.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7. Custom Surveys and Feedback Data</a:t>
            </a:r>
          </a:p>
          <a:p>
            <a:pPr>
              <a:buNone/>
            </a:pPr>
            <a:r>
              <a:rPr lang="en-US" sz="1400" dirty="0"/>
              <a:t>Collected directly from tourists, hotels, or travel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Post-trip surveys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Customer feedback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Travel experience review forms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5358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1695</Words>
  <Application>Microsoft Office PowerPoint</Application>
  <PresentationFormat>Widescreen</PresentationFormat>
  <Paragraphs>227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Algerian</vt:lpstr>
      <vt:lpstr>Arial</vt:lpstr>
      <vt:lpstr>Arial Black</vt:lpstr>
      <vt:lpstr>Arial Unicode MS</vt:lpstr>
      <vt:lpstr>Bahnschrift</vt:lpstr>
      <vt:lpstr>Bodoni MT Black</vt:lpstr>
      <vt:lpstr>Calibri</vt:lpstr>
      <vt:lpstr>Calibri Light</vt:lpstr>
      <vt:lpstr>Wingdings</vt:lpstr>
      <vt:lpstr>Office Theme</vt:lpstr>
      <vt:lpstr>PowerPoint Presentation</vt:lpstr>
      <vt:lpstr>TITLES FOR THIS PROJECT:</vt:lpstr>
      <vt:lpstr>Problem statement: </vt:lpstr>
      <vt:lpstr>Objectives of the project:</vt:lpstr>
      <vt:lpstr>Scope of the project:</vt:lpstr>
      <vt:lpstr>Data sources:</vt:lpstr>
      <vt:lpstr>PowerPoint Presentation</vt:lpstr>
      <vt:lpstr>PowerPoint Presentation</vt:lpstr>
      <vt:lpstr>PowerPoint Presentation</vt:lpstr>
      <vt:lpstr>High level methodology:</vt:lpstr>
      <vt:lpstr>Tools and technologies:</vt:lpstr>
      <vt:lpstr>Team members:</vt:lpstr>
      <vt:lpstr>Phase – 2  project title =Identifying patterns in tourism data to enhance travel industry decision-making GITHUB LINK:https://github.com/suriya9007/SURIYA.P.git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hagina s</dc:creator>
  <cp:lastModifiedBy>hagina s</cp:lastModifiedBy>
  <cp:revision>8</cp:revision>
  <dcterms:created xsi:type="dcterms:W3CDTF">2025-04-25T15:12:41Z</dcterms:created>
  <dcterms:modified xsi:type="dcterms:W3CDTF">2025-05-07T16:46:00Z</dcterms:modified>
</cp:coreProperties>
</file>