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93" r:id="rId2"/>
    <p:sldId id="305" r:id="rId3"/>
    <p:sldId id="306" r:id="rId4"/>
    <p:sldId id="338" r:id="rId5"/>
    <p:sldId id="334" r:id="rId6"/>
    <p:sldId id="336" r:id="rId7"/>
    <p:sldId id="335" r:id="rId8"/>
    <p:sldId id="337" r:id="rId9"/>
    <p:sldId id="307" r:id="rId10"/>
    <p:sldId id="308" r:id="rId11"/>
    <p:sldId id="309" r:id="rId12"/>
    <p:sldId id="312" r:id="rId13"/>
    <p:sldId id="311" r:id="rId14"/>
    <p:sldId id="313" r:id="rId15"/>
    <p:sldId id="314" r:id="rId16"/>
    <p:sldId id="315" r:id="rId17"/>
    <p:sldId id="316" r:id="rId18"/>
    <p:sldId id="310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6" r:id="rId29"/>
    <p:sldId id="328" r:id="rId30"/>
    <p:sldId id="329" r:id="rId31"/>
    <p:sldId id="330" r:id="rId32"/>
    <p:sldId id="331" r:id="rId33"/>
    <p:sldId id="332" r:id="rId34"/>
    <p:sldId id="333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5B2"/>
    <a:srgbClr val="FFFFFF"/>
    <a:srgbClr val="8CC3CC"/>
    <a:srgbClr val="108001"/>
    <a:srgbClr val="074080"/>
    <a:srgbClr val="108080"/>
    <a:srgbClr val="80FF07"/>
    <a:srgbClr val="66FF66"/>
    <a:srgbClr val="408002"/>
    <a:srgbClr val="1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80484" autoAdjust="0"/>
  </p:normalViewPr>
  <p:slideViewPr>
    <p:cSldViewPr snapToGrid="0" snapToObjects="1">
      <p:cViewPr>
        <p:scale>
          <a:sx n="95" d="100"/>
          <a:sy n="95" d="100"/>
        </p:scale>
        <p:origin x="14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48361-2578-D04D-BFF2-0E0E35DC177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36915-AFAE-A44A-B564-88154216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We’ll start with a short intro</a:t>
            </a:r>
            <a:r>
              <a:rPr lang="en-US" b="0" baseline="0" dirty="0" smtClean="0"/>
              <a:t> to Bayesian Inference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What kind of problems can Bayesian Estimation solve?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Parameter Estimation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Group Comparison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We’ll look at 5 examples and learn the concepts in </a:t>
            </a:r>
            <a:r>
              <a:rPr lang="en-US" b="0" baseline="0" dirty="0" err="1" smtClean="0"/>
              <a:t>bayesian</a:t>
            </a:r>
            <a:r>
              <a:rPr lang="en-US" b="0" baseline="0" dirty="0" smtClean="0"/>
              <a:t> data analysis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Chemical Activity Problem : Estimate IC50 (inhibitory concentration)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Estimate radioactive decay rate of an unknown radioactive material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Control vs Treatment Group comparison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Two group : special drug and other group given placebo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Hierarchical modeling is a special feature of </a:t>
            </a:r>
            <a:r>
              <a:rPr lang="en-US" b="0" baseline="0" dirty="0" err="1" smtClean="0"/>
              <a:t>bayesian</a:t>
            </a:r>
            <a:r>
              <a:rPr lang="en-US" b="0" baseline="0" dirty="0" smtClean="0"/>
              <a:t> modeling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Mosquito study in India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Extend to Multi-group comparison 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15 strains of bacteria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Concentration of indicator compound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PPC : is the model right?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Our model is generative 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Generate new </a:t>
            </a:r>
            <a:r>
              <a:rPr lang="en-US" b="0" baseline="0" dirty="0" err="1" smtClean="0"/>
              <a:t>datapoints</a:t>
            </a:r>
            <a:endParaRPr lang="en-US" b="0" baseline="0" dirty="0" smtClean="0"/>
          </a:p>
          <a:p>
            <a:pPr marL="628650" lvl="1" indent="-171450">
              <a:buFontTx/>
              <a:buChar char="-"/>
            </a:pPr>
            <a:r>
              <a:rPr lang="en-US" b="0" baseline="0" dirty="0" err="1" smtClean="0"/>
              <a:t>Respecify</a:t>
            </a:r>
            <a:r>
              <a:rPr lang="en-US" b="0" baseline="0" dirty="0" smtClean="0"/>
              <a:t> model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0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2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This is our data</a:t>
            </a:r>
            <a:r>
              <a:rPr lang="en-US" b="0" baseline="0" dirty="0" smtClean="0"/>
              <a:t> generation story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Informed by domain knowledge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It’s a bad drug</a:t>
            </a:r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2.229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mM</a:t>
            </a:r>
            <a:r>
              <a:rPr lang="en-US" b="0" baseline="0" dirty="0" smtClean="0"/>
              <a:t> is a large concentration of drug</a:t>
            </a:r>
            <a:endParaRPr lang="en-US" b="0" dirty="0" smtClean="0"/>
          </a:p>
          <a:p>
            <a:pPr marL="171450" indent="-171450">
              <a:buFontTx/>
              <a:buChar char="-"/>
            </a:pPr>
            <a:r>
              <a:rPr lang="en-US" b="0" dirty="0" smtClean="0"/>
              <a:t>Is this</a:t>
            </a:r>
            <a:r>
              <a:rPr lang="en-US" b="0" baseline="0" dirty="0" smtClean="0"/>
              <a:t> correct?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Do PPC : Generate new samples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1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Here’s the story</a:t>
            </a:r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Two groups : one group was given a placebo</a:t>
            </a:r>
            <a:r>
              <a:rPr lang="en-US" b="0" baseline="0" dirty="0" smtClean="0"/>
              <a:t> (control) and the other the drug (treatment)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And here’s the question</a:t>
            </a:r>
            <a:endParaRPr lang="en-US" b="0" dirty="0" smtClean="0"/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Just by looking at</a:t>
            </a:r>
            <a:r>
              <a:rPr lang="en-US" b="0" baseline="0" dirty="0" smtClean="0"/>
              <a:t> the data, we don’t know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We use Bayesian Modeling to navigate this uncertain terrain (trail off)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2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Priors groups</a:t>
            </a:r>
            <a:r>
              <a:rPr lang="en-US" b="0" baseline="0" dirty="0" smtClean="0"/>
              <a:t> for each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 smtClean="0"/>
          </a:p>
          <a:p>
            <a:pPr marL="171450" indent="-171450">
              <a:buFontTx/>
              <a:buChar char="-"/>
            </a:pPr>
            <a:r>
              <a:rPr lang="en-US" b="0" dirty="0" smtClean="0"/>
              <a:t>We come up a bunch</a:t>
            </a:r>
            <a:r>
              <a:rPr lang="en-US" b="0" baseline="0" dirty="0" smtClean="0"/>
              <a:t> of hypotheses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Machine Learning selects the best hypothesis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But in reality, multiple hypotheses can explain the data</a:t>
            </a:r>
            <a:endParaRPr lang="en-US" b="0" dirty="0" smtClean="0"/>
          </a:p>
          <a:p>
            <a:pPr marL="171450" indent="-171450">
              <a:buFontTx/>
              <a:buChar char="-"/>
            </a:pPr>
            <a:r>
              <a:rPr lang="en-US" b="0" dirty="0" smtClean="0"/>
              <a:t>Bayesian</a:t>
            </a:r>
            <a:r>
              <a:rPr lang="en-US" b="0" baseline="0" dirty="0" smtClean="0"/>
              <a:t> Inference is all about reallocating credibility scores across possible hypotheses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Which explains data better?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What is the role of probability here?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We use </a:t>
            </a:r>
            <a:r>
              <a:rPr lang="en-US" b="0" baseline="0" dirty="0" err="1" smtClean="0"/>
              <a:t>probabilty</a:t>
            </a:r>
            <a:r>
              <a:rPr lang="en-US" b="0" baseline="0" dirty="0" smtClean="0"/>
              <a:t> theory as the language to express uncertainty in our model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Where do uncertainties come from?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What does the trained model look like?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The trained model runs predictions considering all the hypotheses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What if our set of hypotheses are wrong?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Model misspecification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Posterior Predictive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0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9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98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9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81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8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4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Just a</a:t>
            </a:r>
            <a:r>
              <a:rPr lang="en-US" b="0" baseline="0" dirty="0" smtClean="0"/>
              <a:t> quick intro to people who aren’t familiar with probability theory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How likely is each value?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Score for values from </a:t>
            </a:r>
            <a:r>
              <a:rPr lang="mr-IN" b="0" baseline="0" dirty="0" smtClean="0"/>
              <a:t>–</a:t>
            </a:r>
            <a:r>
              <a:rPr lang="en-US" b="0" baseline="0" dirty="0" err="1" smtClean="0"/>
              <a:t>inf</a:t>
            </a:r>
            <a:r>
              <a:rPr lang="en-US" b="0" baseline="0" dirty="0" smtClean="0"/>
              <a:t> to +</a:t>
            </a:r>
            <a:r>
              <a:rPr lang="en-US" b="0" baseline="0" dirty="0" err="1" smtClean="0"/>
              <a:t>inf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When you sample from this distribution, we are highly likely to get values closer to 0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0.5 is more likely than 100 or 1000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But it is possible to get a 1000 from this distribution as well.. Just super unlikely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0.5 and -0.5 are equally likely : symmetry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This is a normal distribution characterized by mean (mu)  and variance (sigma)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Other distributions : Half-normal, Cauchy, Student-T distribution, Uniform </a:t>
            </a:r>
          </a:p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1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3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7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This</a:t>
            </a:r>
            <a:r>
              <a:rPr lang="en-US" b="0" baseline="0" dirty="0" smtClean="0"/>
              <a:t> is the famous </a:t>
            </a:r>
            <a:r>
              <a:rPr lang="en-US" b="0" baseline="0" dirty="0" err="1" smtClean="0"/>
              <a:t>bayes</a:t>
            </a:r>
            <a:r>
              <a:rPr lang="en-US" b="0" baseline="0" dirty="0" smtClean="0"/>
              <a:t> rule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It can be easily derived from the basic Product and Sum rules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We reformulate it using theta and x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Theta denotes our parameters that define our model; We call P(theta) the prior; </a:t>
            </a:r>
          </a:p>
          <a:p>
            <a:pPr marL="1085850" lvl="2" indent="-171450">
              <a:buFontTx/>
              <a:buChar char="-"/>
            </a:pPr>
            <a:r>
              <a:rPr lang="en-US" b="0" baseline="0" dirty="0" smtClean="0"/>
              <a:t>Our belief about the model before looking at the data</a:t>
            </a:r>
          </a:p>
          <a:p>
            <a:pPr marL="1085850" lvl="2" indent="-171450">
              <a:buFontTx/>
              <a:buChar char="-"/>
            </a:pPr>
            <a:r>
              <a:rPr lang="en-US" b="0" baseline="0" dirty="0" smtClean="0"/>
              <a:t>We can encode our knowledge here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X denotes the data ; P(x) is the evidence</a:t>
            </a:r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P(x | </a:t>
            </a:r>
            <a:r>
              <a:rPr lang="en-US" b="0" baseline="0" dirty="0" err="1" smtClean="0"/>
              <a:t>θ</a:t>
            </a:r>
            <a:r>
              <a:rPr lang="en-US" b="0" baseline="0" dirty="0" smtClean="0"/>
              <a:t>) is the likelihood function</a:t>
            </a:r>
          </a:p>
          <a:p>
            <a:pPr marL="1085850" lvl="2" indent="-171450">
              <a:buFontTx/>
              <a:buChar char="-"/>
            </a:pPr>
            <a:r>
              <a:rPr lang="en-US" b="0" baseline="0" dirty="0" smtClean="0"/>
              <a:t>The parametric function that is believed to have generated the data</a:t>
            </a:r>
          </a:p>
          <a:p>
            <a:pPr marL="1085850" lvl="2" indent="-171450">
              <a:buFontTx/>
              <a:buChar char="-"/>
            </a:pPr>
            <a:r>
              <a:rPr lang="en-US" b="0" baseline="0" dirty="0" smtClean="0"/>
              <a:t>Parameterized by prior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P(</a:t>
            </a:r>
            <a:r>
              <a:rPr lang="en-US" b="0" baseline="0" dirty="0" err="1" smtClean="0"/>
              <a:t>θ</a:t>
            </a:r>
            <a:r>
              <a:rPr lang="en-US" b="0" baseline="0" dirty="0" smtClean="0"/>
              <a:t> | x) is the posterior : updated belief after looking at the data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The evidence is given by the marginal probability 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We have a bunch of data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But we don’t have a mechanistic model of the data generating distribution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We start with the priors and likelihood and</a:t>
            </a:r>
            <a:r>
              <a:rPr lang="en-US" b="0" baseline="0" dirty="0" smtClean="0"/>
              <a:t> evidence</a:t>
            </a:r>
            <a:endParaRPr lang="en-US" b="0" dirty="0" smtClean="0"/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The priors encode our knowledge about the data generating process</a:t>
            </a:r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We encode our</a:t>
            </a:r>
            <a:r>
              <a:rPr lang="en-US" b="0" baseline="0" dirty="0" smtClean="0"/>
              <a:t> uncertainty about the model in the priors</a:t>
            </a:r>
            <a:endParaRPr lang="en-US" b="0" dirty="0" smtClean="0"/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Likelihood is basically</a:t>
            </a:r>
            <a:r>
              <a:rPr lang="en-US" b="0" baseline="0" dirty="0" smtClean="0"/>
              <a:t> the form of model that generates the data</a:t>
            </a:r>
            <a:endParaRPr lang="en-US" b="0" dirty="0" smtClean="0"/>
          </a:p>
          <a:p>
            <a:pPr marL="171450" lvl="0" indent="-171450">
              <a:buFontTx/>
              <a:buChar char="-"/>
            </a:pPr>
            <a:r>
              <a:rPr lang="en-US" b="0" dirty="0" smtClean="0"/>
              <a:t>Bayesian Inference is all about going from Priors to Posteriors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Bayesian Inference reallocates scores</a:t>
            </a:r>
            <a:r>
              <a:rPr lang="en-US" b="0" baseline="0" dirty="0" smtClean="0"/>
              <a:t> for each hypotheses after looking at data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There are two forms of inference</a:t>
            </a:r>
          </a:p>
          <a:p>
            <a:pPr marL="171450" indent="-171450">
              <a:buFontTx/>
              <a:buChar char="-"/>
            </a:pPr>
            <a:r>
              <a:rPr lang="en-US" b="0" dirty="0" smtClean="0"/>
              <a:t>Both</a:t>
            </a:r>
            <a:r>
              <a:rPr lang="en-US" b="0" baseline="0" dirty="0" smtClean="0"/>
              <a:t> approximate the integrals using expectation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sampling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We can use MCMC for most cases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Model that are expensive can make use of Variational Inference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My </a:t>
            </a:r>
            <a:r>
              <a:rPr lang="en-US" b="0" baseline="0" dirty="0" err="1" smtClean="0"/>
              <a:t>Scipy</a:t>
            </a:r>
            <a:r>
              <a:rPr lang="en-US" b="0" baseline="0" dirty="0" smtClean="0"/>
              <a:t> talk is all about Variational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4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What are the characteristics</a:t>
            </a:r>
            <a:r>
              <a:rPr lang="en-US" b="0" baseline="0" dirty="0" smtClean="0"/>
              <a:t> of Bayesian Modeling?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Ability to incorporate uncertainty in the model through the priors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Knowledge/Domain Expertise can be encoded</a:t>
            </a:r>
          </a:p>
          <a:p>
            <a:pPr marL="1085850" lvl="2" indent="-171450">
              <a:buFontTx/>
              <a:buChar char="-"/>
            </a:pPr>
            <a:r>
              <a:rPr lang="en-US" b="0" dirty="0" smtClean="0"/>
              <a:t>Common Sense</a:t>
            </a:r>
          </a:p>
          <a:p>
            <a:pPr marL="1085850" lvl="2" indent="-171450">
              <a:buFontTx/>
              <a:buChar char="-"/>
            </a:pPr>
            <a:r>
              <a:rPr lang="en-US" b="0" dirty="0" smtClean="0"/>
              <a:t>Existing Models</a:t>
            </a:r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Hierarchical</a:t>
            </a:r>
            <a:r>
              <a:rPr lang="en-US" b="0" baseline="0" dirty="0" smtClean="0"/>
              <a:t> Modeling can share knowledge among groups</a:t>
            </a:r>
          </a:p>
          <a:p>
            <a:pPr marL="1085850" lvl="2" indent="-171450">
              <a:buFontTx/>
              <a:buChar char="-"/>
            </a:pPr>
            <a:r>
              <a:rPr lang="en-US" b="0" baseline="0" dirty="0" smtClean="0"/>
              <a:t>2 similar trials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In A/B testing, we have two UI’s</a:t>
            </a:r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Presented</a:t>
            </a:r>
            <a:r>
              <a:rPr lang="en-US" b="0" baseline="0" dirty="0" smtClean="0"/>
              <a:t> to users randomly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Estimate Click-through rate</a:t>
            </a:r>
          </a:p>
          <a:p>
            <a:pPr marL="171450" lvl="0" indent="-171450">
              <a:buFontTx/>
              <a:buChar char="-"/>
            </a:pPr>
            <a:r>
              <a:rPr lang="en-US" b="0" dirty="0" smtClean="0"/>
              <a:t>Can be extended</a:t>
            </a:r>
            <a:r>
              <a:rPr lang="en-US" b="0" baseline="0" dirty="0" smtClean="0"/>
              <a:t> to multiple groups as we’ll see later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36915-AFAE-A44A-B564-88154216A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bkg_analytic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77136"/>
            <a:ext cx="12192000" cy="48808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963557"/>
            <a:ext cx="12192000" cy="489444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00" y="261757"/>
            <a:ext cx="11785600" cy="165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14400" y="2963859"/>
            <a:ext cx="10363200" cy="1195728"/>
          </a:xfrm>
        </p:spPr>
        <p:txBody>
          <a:bodyPr/>
          <a:lstStyle>
            <a:lvl1pPr algn="l">
              <a:defRPr sz="4267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14400" y="4159587"/>
            <a:ext cx="10363200" cy="1479215"/>
          </a:xfrm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rgbClr val="FFFFFF"/>
                </a:solidFill>
                <a:latin typeface="Roboto Slab Light"/>
                <a:cs typeface="Roboto Slab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32800" y="6021388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33">
                <a:solidFill>
                  <a:srgbClr val="FFFFFF"/>
                </a:solidFill>
                <a:latin typeface="Roboto Slab Bold" pitchFamily="-84" charset="0"/>
                <a:ea typeface="Roboto Slab Bold" pitchFamily="-84" charset="0"/>
                <a:cs typeface="Roboto Slab Bold" pitchFamily="-84" charset="0"/>
              </a:defRPr>
            </a:lvl1pPr>
          </a:lstStyle>
          <a:p>
            <a:fld id="{25124046-4DD7-6046-94AF-37E2B15DC187}" type="datetimeFigureOut">
              <a:rPr lang="en-US" smtClean="0"/>
              <a:t>7/19/19</a:t>
            </a:fld>
            <a:endParaRPr lang="en-US"/>
          </a:p>
        </p:txBody>
      </p:sp>
      <p:pic>
        <p:nvPicPr>
          <p:cNvPr id="10" name="Picture 9" descr="saama_colo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533" y="-6836"/>
            <a:ext cx="5503333" cy="22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8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84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6" name="Picture 5" descr="shutterstock_709454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7299"/>
            <a:ext cx="12192000" cy="8115300"/>
          </a:xfrm>
          <a:prstGeom prst="rect">
            <a:avLst/>
          </a:prstGeom>
        </p:spPr>
      </p:pic>
      <p:pic>
        <p:nvPicPr>
          <p:cNvPr id="7" name="Picture 6" descr="halfCircl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9148" y="2969920"/>
            <a:ext cx="7653704" cy="388808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896533" y="3081867"/>
            <a:ext cx="2119679" cy="2119679"/>
          </a:xfrm>
          <a:prstGeom prst="ellipse">
            <a:avLst/>
          </a:prstGeom>
          <a:solidFill>
            <a:schemeClr val="bg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34267" y="4835097"/>
            <a:ext cx="5655735" cy="868363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4267" y="5703459"/>
            <a:ext cx="5655735" cy="804863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35282" y="3490220"/>
            <a:ext cx="1490052" cy="1395677"/>
          </a:xfrm>
          <a:effectLst/>
        </p:spPr>
        <p:txBody>
          <a:bodyPr rtlCol="0">
            <a:normAutofit/>
          </a:bodyPr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2797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84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8400" y="-1"/>
            <a:ext cx="7213600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3333" y="-1"/>
            <a:ext cx="6688667" cy="6858001"/>
          </a:xfrm>
          <a:prstGeom prst="rect">
            <a:avLst/>
          </a:prstGeom>
          <a:solidFill>
            <a:srgbClr val="3896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553202" y="2031999"/>
            <a:ext cx="4470399" cy="868363"/>
          </a:xfrm>
          <a:noFill/>
          <a:ln>
            <a:noFill/>
          </a:ln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1" y="2900360"/>
            <a:ext cx="4470399" cy="253524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 descr="shutterstock_6057295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"/>
            <a:ext cx="4978400" cy="68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1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0" i="0">
                <a:latin typeface="Roboto Slab Bold"/>
                <a:cs typeface="Roboto Slab Bold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0" i="0">
                <a:latin typeface="Roboto Slab Bold"/>
                <a:cs typeface="Roboto Slab Bold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1" y="1"/>
            <a:ext cx="12191999" cy="868363"/>
          </a:xfrm>
          <a:noFill/>
        </p:spPr>
        <p:txBody>
          <a:bodyPr>
            <a:normAutofit/>
          </a:bodyPr>
          <a:lstStyle>
            <a:lvl1pPr algn="l"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0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9533" y="895352"/>
            <a:ext cx="6282267" cy="47847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31051" y="896141"/>
            <a:ext cx="4451349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9765" y="1143509"/>
            <a:ext cx="5755216" cy="43174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1051" y="1462881"/>
            <a:ext cx="4451349" cy="4217987"/>
          </a:xfrm>
        </p:spPr>
        <p:txBody>
          <a:bodyPr/>
          <a:lstStyle>
            <a:lvl1pPr marL="0" indent="0">
              <a:buNone/>
              <a:defRPr sz="1867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0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4" name="Picture 3" descr="saama_color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7011" y="1949404"/>
            <a:ext cx="7397980" cy="29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77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124046-4DD7-6046-94AF-37E2B15DC187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/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9" y="422893"/>
            <a:ext cx="10956117" cy="868363"/>
          </a:xfrm>
          <a:noFill/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88" y="1422400"/>
            <a:ext cx="10972800" cy="4999656"/>
          </a:xfrm>
        </p:spPr>
        <p:txBody>
          <a:bodyPr/>
          <a:lstStyle>
            <a:lvl1pPr>
              <a:defRPr sz="2400" b="1"/>
            </a:lvl1pPr>
            <a:lvl2pPr>
              <a:lnSpc>
                <a:spcPct val="100000"/>
              </a:lnSpc>
              <a:defRPr sz="2133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0453" y="6502047"/>
            <a:ext cx="344553" cy="2301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33">
                <a:solidFill>
                  <a:srgbClr val="FFFFFF"/>
                </a:solidFill>
                <a:latin typeface="Roboto Bold" pitchFamily="-84" charset="0"/>
                <a:ea typeface="Roboto Bold" pitchFamily="-84" charset="0"/>
                <a:cs typeface="Roboto Bold" pitchFamily="-84" charset="0"/>
              </a:defRPr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0453" y="6502047"/>
            <a:ext cx="344553" cy="2301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33">
                <a:solidFill>
                  <a:srgbClr val="FFFFFF"/>
                </a:solidFill>
                <a:latin typeface="Roboto Bold" pitchFamily="-84" charset="0"/>
                <a:ea typeface="Roboto Bold" pitchFamily="-84" charset="0"/>
                <a:cs typeface="Roboto Bold" pitchFamily="-84" charset="0"/>
              </a:defRPr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nalytics_cropped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1189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211894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45019" y="1291256"/>
            <a:ext cx="9701963" cy="2117"/>
          </a:xfrm>
          <a:prstGeom prst="line">
            <a:avLst/>
          </a:prstGeom>
          <a:ln w="3175" cmpd="sng">
            <a:solidFill>
              <a:schemeClr val="bg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43" y="4034764"/>
            <a:ext cx="1922988" cy="1319211"/>
          </a:xfrm>
        </p:spPr>
        <p:txBody>
          <a:bodyPr/>
          <a:lstStyle>
            <a:lvl1pPr marL="0" indent="0">
              <a:buFont typeface="Arial"/>
              <a:buChar char="•"/>
              <a:defRPr sz="1333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2"/>
          </p:nvPr>
        </p:nvSpPr>
        <p:spPr>
          <a:xfrm>
            <a:off x="497243" y="3451355"/>
            <a:ext cx="1922988" cy="43973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13078" y="4034764"/>
            <a:ext cx="1922988" cy="1319211"/>
          </a:xfrm>
        </p:spPr>
        <p:txBody>
          <a:bodyPr/>
          <a:lstStyle>
            <a:lvl1pPr marL="0" indent="0">
              <a:buFont typeface="Arial"/>
              <a:buChar char="•"/>
              <a:defRPr sz="1333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13078" y="3451355"/>
            <a:ext cx="1922988" cy="43973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19651" y="4034764"/>
            <a:ext cx="1922988" cy="1319211"/>
          </a:xfrm>
        </p:spPr>
        <p:txBody>
          <a:bodyPr/>
          <a:lstStyle>
            <a:lvl1pPr marL="0" indent="0">
              <a:buFont typeface="Arial"/>
              <a:buChar char="•"/>
              <a:defRPr sz="1333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6"/>
          </p:nvPr>
        </p:nvSpPr>
        <p:spPr>
          <a:xfrm>
            <a:off x="5119651" y="3451355"/>
            <a:ext cx="1922988" cy="43973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26225" y="4034764"/>
            <a:ext cx="1922988" cy="1319211"/>
          </a:xfrm>
        </p:spPr>
        <p:txBody>
          <a:bodyPr/>
          <a:lstStyle>
            <a:lvl1pPr marL="0" indent="0">
              <a:buFont typeface="Arial"/>
              <a:buChar char="•"/>
              <a:defRPr sz="1333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6225" y="3451355"/>
            <a:ext cx="1922988" cy="43973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9732798" y="4034764"/>
            <a:ext cx="1922988" cy="1319211"/>
          </a:xfrm>
        </p:spPr>
        <p:txBody>
          <a:bodyPr/>
          <a:lstStyle>
            <a:lvl1pPr marL="0" indent="0">
              <a:buFont typeface="Arial"/>
              <a:buChar char="•"/>
              <a:defRPr sz="1333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732798" y="3451355"/>
            <a:ext cx="1922988" cy="43973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" y="422893"/>
            <a:ext cx="12191999" cy="868363"/>
          </a:xfrm>
          <a:noFill/>
        </p:spPr>
        <p:txBody>
          <a:bodyPr>
            <a:norm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2154239"/>
            <a:ext cx="3894667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97984" y="2332041"/>
            <a:ext cx="3520016" cy="2603499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398" y="2759076"/>
            <a:ext cx="6437007" cy="2316163"/>
          </a:xfrm>
        </p:spPr>
        <p:txBody>
          <a:bodyPr/>
          <a:lstStyle>
            <a:lvl1pPr marL="0" indent="0">
              <a:buNone/>
              <a:defRPr sz="1867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2"/>
          </p:nvPr>
        </p:nvSpPr>
        <p:spPr>
          <a:xfrm>
            <a:off x="5145398" y="2175668"/>
            <a:ext cx="6437007" cy="439739"/>
          </a:xfrm>
        </p:spPr>
        <p:txBody>
          <a:bodyPr>
            <a:noAutofit/>
          </a:bodyPr>
          <a:lstStyle>
            <a:lvl1pPr marL="0" indent="0">
              <a:buNone/>
              <a:defRPr sz="2400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1"/>
            <a:ext cx="12191999" cy="868363"/>
          </a:xfrm>
          <a:noFill/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4355" y="477839"/>
            <a:ext cx="11163300" cy="3543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778934" y="649033"/>
            <a:ext cx="10634133" cy="3201192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208" y="4937668"/>
            <a:ext cx="11066992" cy="1022877"/>
          </a:xfrm>
        </p:spPr>
        <p:txBody>
          <a:bodyPr/>
          <a:lstStyle>
            <a:lvl1pPr marL="0" indent="0">
              <a:buNone/>
              <a:defRPr sz="1867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2"/>
          </p:nvPr>
        </p:nvSpPr>
        <p:spPr>
          <a:xfrm>
            <a:off x="566208" y="4354260"/>
            <a:ext cx="11066992" cy="439739"/>
          </a:xfrm>
        </p:spPr>
        <p:txBody>
          <a:bodyPr>
            <a:normAutofit/>
          </a:bodyPr>
          <a:lstStyle>
            <a:lvl1pPr marL="0" indent="0">
              <a:buNone/>
              <a:defRPr sz="2667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6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22272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208" y="899587"/>
            <a:ext cx="11066992" cy="1022877"/>
          </a:xfrm>
        </p:spPr>
        <p:txBody>
          <a:bodyPr/>
          <a:lstStyle>
            <a:lvl1pPr marL="0" indent="0">
              <a:buNone/>
              <a:defRPr sz="1867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2"/>
          </p:nvPr>
        </p:nvSpPr>
        <p:spPr>
          <a:xfrm>
            <a:off x="566208" y="284957"/>
            <a:ext cx="11066992" cy="439739"/>
          </a:xfrm>
        </p:spPr>
        <p:txBody>
          <a:bodyPr>
            <a:normAutofit/>
          </a:bodyPr>
          <a:lstStyle>
            <a:lvl1pPr marL="0" indent="0">
              <a:buNone/>
              <a:defRPr sz="2667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566208" y="2565402"/>
            <a:ext cx="11066992" cy="3442492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4355" y="677863"/>
            <a:ext cx="11163300" cy="27130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78934" y="848785"/>
            <a:ext cx="10634133" cy="2229643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213" y="4229365"/>
            <a:ext cx="4841169" cy="1319211"/>
          </a:xfrm>
        </p:spPr>
        <p:txBody>
          <a:bodyPr/>
          <a:lstStyle>
            <a:lvl1pPr marL="0" indent="0">
              <a:buFont typeface="Arial"/>
              <a:buChar char="•"/>
              <a:defRPr sz="1867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2"/>
          </p:nvPr>
        </p:nvSpPr>
        <p:spPr>
          <a:xfrm>
            <a:off x="566213" y="3645956"/>
            <a:ext cx="4841169" cy="439739"/>
          </a:xfrm>
        </p:spPr>
        <p:txBody>
          <a:bodyPr>
            <a:noAutofit/>
          </a:bodyPr>
          <a:lstStyle>
            <a:lvl1pPr marL="0" indent="0">
              <a:buNone/>
              <a:defRPr sz="2400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62217" y="4229365"/>
            <a:ext cx="4841169" cy="1319211"/>
          </a:xfrm>
        </p:spPr>
        <p:txBody>
          <a:bodyPr/>
          <a:lstStyle>
            <a:lvl1pPr marL="0" indent="0">
              <a:buFont typeface="Arial"/>
              <a:buChar char="•"/>
              <a:defRPr sz="1867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62217" y="3645956"/>
            <a:ext cx="4841169" cy="439739"/>
          </a:xfrm>
        </p:spPr>
        <p:txBody>
          <a:bodyPr>
            <a:noAutofit/>
          </a:bodyPr>
          <a:lstStyle>
            <a:lvl1pPr marL="0" indent="0">
              <a:buNone/>
              <a:defRPr sz="2400" b="0" i="0">
                <a:latin typeface="Roboto Slab Bold"/>
                <a:cs typeface="Roboto Slab Bold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fld id="{A1FA2359-EB97-7247-9BCD-2965AB92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84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000" y="3474245"/>
            <a:ext cx="11023600" cy="868363"/>
          </a:xfrm>
          <a:noFill/>
          <a:ln>
            <a:noFill/>
          </a:ln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999" y="4342607"/>
            <a:ext cx="11023600" cy="804863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oboto Slab Light"/>
                <a:cs typeface="Roboto Slab Ligh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08005" y="1581946"/>
            <a:ext cx="2473463" cy="18923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6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85334" y="274639"/>
            <a:ext cx="1039706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85334" y="1417639"/>
            <a:ext cx="1039706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655378" y="6511352"/>
            <a:ext cx="116410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 dirty="0" err="1" smtClean="0">
                <a:solidFill>
                  <a:prstClr val="white">
                    <a:lumMod val="75000"/>
                  </a:prstClr>
                </a:solidFill>
                <a:latin typeface="Roboto Slab Light"/>
                <a:ea typeface="ＭＳ Ｐゴシック" pitchFamily="-102" charset="-128"/>
                <a:cs typeface="Roboto Slab Light"/>
              </a:rPr>
              <a:t>Saama</a:t>
            </a:r>
            <a:r>
              <a:rPr lang="en-US" sz="800" dirty="0" smtClean="0">
                <a:solidFill>
                  <a:prstClr val="white">
                    <a:lumMod val="75000"/>
                  </a:prstClr>
                </a:solidFill>
                <a:latin typeface="Roboto Slab Light"/>
                <a:ea typeface="ＭＳ Ｐゴシック" pitchFamily="-102" charset="-128"/>
                <a:cs typeface="Roboto Slab Light"/>
              </a:rPr>
              <a:t> </a:t>
            </a:r>
            <a:r>
              <a:rPr lang="en-US" sz="800" dirty="0" err="1" smtClean="0">
                <a:solidFill>
                  <a:prstClr val="white">
                    <a:lumMod val="75000"/>
                  </a:prstClr>
                </a:solidFill>
                <a:latin typeface="Roboto Slab Light"/>
                <a:ea typeface="ＭＳ Ｐゴシック" pitchFamily="-102" charset="-128"/>
                <a:cs typeface="Roboto Slab Light"/>
              </a:rPr>
              <a:t>Technoloies</a:t>
            </a:r>
            <a:r>
              <a:rPr lang="en-US" sz="800" dirty="0">
                <a:solidFill>
                  <a:prstClr val="white">
                    <a:lumMod val="75000"/>
                  </a:prstClr>
                </a:solidFill>
                <a:latin typeface="Roboto Slab Light"/>
                <a:ea typeface="ＭＳ Ｐゴシック" pitchFamily="-102" charset="-128"/>
                <a:cs typeface="Roboto Slab Light"/>
              </a:rPr>
              <a:t>, Inc</a:t>
            </a:r>
            <a:endParaRPr lang="en-US" sz="800" dirty="0">
              <a:solidFill>
                <a:prstClr val="white">
                  <a:lumMod val="75000"/>
                </a:prstClr>
              </a:solidFill>
              <a:latin typeface="Roboto Slab Light"/>
              <a:cs typeface="Roboto Slab Light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11774321" y="6484510"/>
            <a:ext cx="288604" cy="27657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2" name="Picture 11" descr="saama_icon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133" y="42809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3E3E3E"/>
          </a:solidFill>
          <a:latin typeface="Roboto Slab Bold"/>
          <a:ea typeface="ＭＳ Ｐゴシック" pitchFamily="-84" charset="-128"/>
          <a:cs typeface="Roboto Slab Bold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9pPr>
    </p:titleStyle>
    <p:bodyStyle>
      <a:lvl1pPr marL="0" indent="0" algn="l" defTabSz="609585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Font typeface="Arial"/>
        <a:buNone/>
        <a:defRPr sz="2400"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1pPr>
      <a:lvl2pPr marL="621776" indent="-380990" algn="l" defTabSz="609585" rtl="0" eaLnBrk="1" fontAlgn="base" hangingPunct="1">
        <a:lnSpc>
          <a:spcPct val="150000"/>
        </a:lnSpc>
        <a:spcBef>
          <a:spcPts val="0"/>
        </a:spcBef>
        <a:spcAft>
          <a:spcPts val="400"/>
        </a:spcAft>
        <a:buFont typeface="Arial" pitchFamily="-102" charset="0"/>
        <a:buChar char="–"/>
        <a:defRPr sz="2133"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2pPr>
      <a:lvl3pPr marL="1523962" indent="-304792" algn="l" defTabSz="609585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itchFamily="-102" charset="0"/>
        <a:buChar char="•"/>
        <a:defRPr sz="2400"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3pPr>
      <a:lvl4pPr marL="2133547" indent="-304792" algn="l" defTabSz="609585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itchFamily="-102" charset="0"/>
        <a:buChar char="–"/>
        <a:defRPr sz="2400"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4pPr>
      <a:lvl5pPr marL="2743131" indent="-304792" algn="l" defTabSz="609585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itchFamily="-102" charset="0"/>
        <a:buChar char="»"/>
        <a:defRPr sz="2400"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gi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4F07AF-477B-C040-8620-573AB6C5E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4256862" cy="1644987"/>
          </a:xfrm>
        </p:spPr>
        <p:txBody>
          <a:bodyPr/>
          <a:lstStyle/>
          <a:p>
            <a:r>
              <a:rPr lang="en-US" dirty="0" smtClean="0"/>
              <a:t>Introduction to Bayesian Data Analysis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ACE50D3-2C1D-7A4B-A272-367E60B8A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748361"/>
            <a:ext cx="10363200" cy="684251"/>
          </a:xfrm>
        </p:spPr>
        <p:txBody>
          <a:bodyPr/>
          <a:lstStyle/>
          <a:p>
            <a:r>
              <a:rPr lang="en-US" dirty="0" smtClean="0"/>
              <a:t>Suriyadeepan </a:t>
            </a:r>
            <a:r>
              <a:rPr lang="en-US" dirty="0" err="1" smtClean="0"/>
              <a:t>Ramamoorthy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Common Statistical Analysis Problems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Parameter Estimation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What is the </a:t>
            </a:r>
            <a:r>
              <a:rPr lang="en-US" sz="2800" b="1" dirty="0" smtClean="0"/>
              <a:t>IC50</a:t>
            </a:r>
            <a:r>
              <a:rPr lang="en-US" sz="2800" dirty="0" smtClean="0"/>
              <a:t> of drug </a:t>
            </a:r>
            <a:r>
              <a:rPr lang="en-US" sz="2800" b="1" dirty="0" smtClean="0"/>
              <a:t>X</a:t>
            </a:r>
            <a:r>
              <a:rPr lang="en-US" sz="2800" dirty="0" smtClean="0"/>
              <a:t> ?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Group Comparison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Control vs Treatment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A/B Testing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Multi-group Comparison</a:t>
            </a:r>
          </a:p>
        </p:txBody>
      </p:sp>
    </p:spTree>
    <p:extLst>
      <p:ext uri="{BB962C8B-B14F-4D97-AF65-F5344CB8AC3E}">
        <p14:creationId xmlns:p14="http://schemas.microsoft.com/office/powerpoint/2010/main" val="7520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Parameter Estimation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dirty="0" smtClean="0"/>
          </a:p>
          <a:p>
            <a:pPr marL="240786" lvl="1" indent="0">
              <a:buNone/>
            </a:pPr>
            <a:r>
              <a:rPr lang="en-US" sz="2800" dirty="0" smtClean="0"/>
              <a:t>Given the data, for the parameter of interest,</a:t>
            </a:r>
          </a:p>
          <a:p>
            <a:pPr marL="240786" lvl="1" indent="0" algn="ctr">
              <a:buNone/>
            </a:pPr>
            <a:r>
              <a:rPr lang="en-US" sz="2800" u="sng" dirty="0" smtClean="0"/>
              <a:t>What is the probability distribution over the possible values?</a:t>
            </a:r>
          </a:p>
        </p:txBody>
      </p:sp>
    </p:spTree>
    <p:extLst>
      <p:ext uri="{BB962C8B-B14F-4D97-AF65-F5344CB8AC3E}">
        <p14:creationId xmlns:p14="http://schemas.microsoft.com/office/powerpoint/2010/main" val="247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Chemical Activity Problem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789477" y="1291256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dirty="0" smtClean="0"/>
          </a:p>
          <a:p>
            <a:pPr marL="240786" lvl="1" indent="0"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IC50 (</a:t>
            </a:r>
            <a:r>
              <a:rPr lang="en-US" sz="2800" i="1" dirty="0"/>
              <a:t>half maximal inhibitory </a:t>
            </a:r>
            <a:r>
              <a:rPr lang="en-US" sz="2800" i="1" dirty="0" smtClean="0"/>
              <a:t>concentration</a:t>
            </a:r>
            <a:r>
              <a:rPr lang="en-US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is the concentration of an inhibitor where the response (or binding) is reduced by </a:t>
            </a:r>
            <a:r>
              <a:rPr lang="en-US" sz="2800" dirty="0" smtClean="0"/>
              <a:t>half.</a:t>
            </a:r>
          </a:p>
          <a:p>
            <a:pPr marL="240786" lvl="1" indent="0">
              <a:buNone/>
            </a:pPr>
            <a:endParaRPr lang="en-US" sz="2800" dirty="0" smtClean="0"/>
          </a:p>
          <a:p>
            <a:pPr marL="240786" lvl="1" indent="0">
              <a:buNone/>
            </a:pPr>
            <a:r>
              <a:rPr lang="en-US" sz="2800" dirty="0" smtClean="0"/>
              <a:t>IC50 </a:t>
            </a:r>
            <a:r>
              <a:rPr lang="en-US" sz="2800" dirty="0"/>
              <a:t>of drug </a:t>
            </a:r>
            <a:r>
              <a:rPr lang="en-US" sz="2800" b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__________ (</a:t>
            </a:r>
            <a:r>
              <a:rPr lang="en-US" sz="2800" dirty="0"/>
              <a:t>95% HPD : </a:t>
            </a:r>
            <a:r>
              <a:rPr lang="en-US" sz="2800" dirty="0" smtClean="0"/>
              <a:t>[lower, upper])</a:t>
            </a:r>
            <a:endParaRPr lang="en-US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1950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Chemical Activity Problem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27" y="1291256"/>
            <a:ext cx="7652040" cy="52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Decay Curve / Link Function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5" y="2057738"/>
            <a:ext cx="6089164" cy="27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Bayesian Model Building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Priors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β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IC50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Likelihood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Link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59" y="4575830"/>
            <a:ext cx="2058506" cy="9220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84" y="3426442"/>
            <a:ext cx="1309445" cy="178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84" y="1905749"/>
            <a:ext cx="1309445" cy="12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Estimate of IC50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05" y="1291256"/>
            <a:ext cx="7196883" cy="50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Summary of Analysis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789477" y="1291256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dirty="0" smtClean="0"/>
          </a:p>
          <a:p>
            <a:pPr marL="240786" lvl="1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IC50 is the concentration of an inhibitor where the response (or binding) is reduced by </a:t>
            </a:r>
            <a:r>
              <a:rPr lang="en-US" sz="2800" dirty="0" smtClean="0"/>
              <a:t>half.</a:t>
            </a:r>
          </a:p>
          <a:p>
            <a:pPr marL="240786" lvl="1" indent="0">
              <a:buNone/>
            </a:pPr>
            <a:endParaRPr lang="en-US" sz="2800" dirty="0" smtClean="0"/>
          </a:p>
          <a:p>
            <a:pPr marL="240786" lvl="1" indent="0">
              <a:buNone/>
            </a:pPr>
            <a:r>
              <a:rPr lang="en-US" sz="2800" dirty="0" smtClean="0"/>
              <a:t>IC50 </a:t>
            </a:r>
            <a:r>
              <a:rPr lang="en-US" sz="2800" dirty="0"/>
              <a:t>of drug </a:t>
            </a:r>
            <a:r>
              <a:rPr lang="en-US" sz="2800" dirty="0" smtClean="0"/>
              <a:t>X </a:t>
            </a:r>
            <a:r>
              <a:rPr lang="en-US" sz="2800" dirty="0"/>
              <a:t>is </a:t>
            </a:r>
            <a:r>
              <a:rPr lang="en-US" sz="2800" b="1" dirty="0" smtClean="0">
                <a:solidFill>
                  <a:srgbClr val="FF0000"/>
                </a:solidFill>
              </a:rPr>
              <a:t>2.229</a:t>
            </a:r>
            <a:r>
              <a:rPr lang="en-US" sz="2800" dirty="0" smtClean="0"/>
              <a:t> </a:t>
            </a:r>
            <a:r>
              <a:rPr lang="en-US" sz="2800" dirty="0" err="1" smtClean="0"/>
              <a:t>mM</a:t>
            </a:r>
            <a:r>
              <a:rPr lang="en-US" sz="2800" dirty="0" smtClean="0"/>
              <a:t> (95</a:t>
            </a:r>
            <a:r>
              <a:rPr lang="en-US" sz="2800" dirty="0"/>
              <a:t>% HPD : </a:t>
            </a:r>
            <a:r>
              <a:rPr lang="en-US" sz="2800" dirty="0" smtClean="0"/>
              <a:t>[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2.0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2.45</a:t>
            </a:r>
            <a:r>
              <a:rPr lang="en-US" sz="2800" b="1" dirty="0" smtClean="0"/>
              <a:t> </a:t>
            </a:r>
            <a:r>
              <a:rPr lang="en-US" sz="2800" dirty="0" smtClean="0"/>
              <a:t>])</a:t>
            </a:r>
            <a:endParaRPr lang="en-US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479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Drug-IQ Experiment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u="sn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86" y="1291256"/>
            <a:ext cx="7799958" cy="54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Drug-IQ Experiment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789477" y="1291256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786" lvl="1" indent="0">
              <a:buNone/>
            </a:pPr>
            <a:endParaRPr lang="en-US" sz="2800" dirty="0" smtClean="0"/>
          </a:p>
          <a:p>
            <a:pPr marL="240786" lvl="1" indent="0">
              <a:buNone/>
            </a:pPr>
            <a:r>
              <a:rPr lang="en-US" sz="2800" dirty="0" smtClean="0"/>
              <a:t>Is </a:t>
            </a:r>
            <a:r>
              <a:rPr lang="en-US" sz="2800" dirty="0"/>
              <a:t>there a significant difference between the drug-treated and placebo-treated </a:t>
            </a:r>
            <a:r>
              <a:rPr lang="en-US" sz="2800" dirty="0" smtClean="0"/>
              <a:t>participants?</a:t>
            </a:r>
          </a:p>
        </p:txBody>
      </p:sp>
    </p:spTree>
    <p:extLst>
      <p:ext uri="{BB962C8B-B14F-4D97-AF65-F5344CB8AC3E}">
        <p14:creationId xmlns:p14="http://schemas.microsoft.com/office/powerpoint/2010/main" val="21093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 smtClean="0"/>
              <a:t>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492624"/>
            <a:ext cx="10972800" cy="517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Introduction to Bayesian Inference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Statistical Parameter Estimation : Chemical Activity Problem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Radioactive Decay Rate Estimation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Control vs Treatment Group Comparison : Drug-IQ Experiment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Hierarchical Modeling : Mosquito Repellant Study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Multi-group Comparison : Bacterial Culture Study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Model Checking : Posterior Predictive Check</a:t>
            </a:r>
          </a:p>
          <a:p>
            <a:pPr lvl="1">
              <a:buFont typeface="Arial" charset="0"/>
              <a:buChar char="•"/>
            </a:pPr>
            <a:endParaRPr lang="en-US" sz="2800" dirty="0" smtClean="0"/>
          </a:p>
          <a:p>
            <a:pPr lvl="1">
              <a:buFont typeface="Arial" charset="0"/>
              <a:buChar char="•"/>
            </a:pPr>
            <a:endParaRPr lang="en-US" sz="2800" dirty="0" smtClean="0"/>
          </a:p>
          <a:p>
            <a:pPr lvl="1">
              <a:buFont typeface="Arial" charset="0"/>
              <a:buChar char="•"/>
            </a:pPr>
            <a:endParaRPr lang="en-US" sz="2800" dirty="0" smtClean="0"/>
          </a:p>
          <a:p>
            <a:pPr lvl="1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1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Model Building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Priors</a:t>
            </a:r>
          </a:p>
          <a:p>
            <a:pPr lvl="2">
              <a:buFont typeface="Arial" charset="0"/>
              <a:buChar char="•"/>
            </a:pPr>
            <a:r>
              <a:rPr lang="en-US" sz="3067" dirty="0" smtClean="0"/>
              <a:t>mu_ : Normal</a:t>
            </a:r>
          </a:p>
          <a:p>
            <a:pPr lvl="2">
              <a:buFont typeface="Arial" charset="0"/>
              <a:buChar char="•"/>
            </a:pPr>
            <a:r>
              <a:rPr lang="en-US" sz="3067" dirty="0" smtClean="0"/>
              <a:t>sigma_ : Half-Cauchy</a:t>
            </a:r>
          </a:p>
          <a:p>
            <a:pPr lvl="2">
              <a:buFont typeface="Arial" charset="0"/>
              <a:buChar char="•"/>
            </a:pPr>
            <a:r>
              <a:rPr lang="en-US" sz="3067" dirty="0" smtClean="0"/>
              <a:t>nu : Exponential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Likelihood : Student-T distribution</a:t>
            </a:r>
          </a:p>
          <a:p>
            <a:pPr lvl="1">
              <a:buFont typeface="Arial" charset="0"/>
              <a:buChar char="•"/>
            </a:pPr>
            <a:endParaRPr lang="en-US" sz="2800" dirty="0" smtClean="0"/>
          </a:p>
          <a:p>
            <a:pPr lvl="1">
              <a:buFont typeface="Arial" charset="0"/>
              <a:buChar char="•"/>
            </a:pP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42" y="2035225"/>
            <a:ext cx="1736911" cy="935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42" y="3994564"/>
            <a:ext cx="1737241" cy="886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42" y="3357260"/>
            <a:ext cx="1736911" cy="5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Metrics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Pooled Standard Deviation</a:t>
            </a:r>
          </a:p>
          <a:p>
            <a:pPr lvl="1">
              <a:buFont typeface="Arial" charset="0"/>
              <a:buChar char="•"/>
            </a:pPr>
            <a:endParaRPr lang="en-US" sz="2800" dirty="0"/>
          </a:p>
          <a:p>
            <a:pPr lvl="1">
              <a:buFont typeface="Arial" charset="0"/>
              <a:buChar char="•"/>
            </a:pPr>
            <a:endParaRPr lang="en-US" sz="2800" dirty="0" smtClean="0"/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Effect Size</a:t>
            </a:r>
          </a:p>
          <a:p>
            <a:pPr lvl="1">
              <a:buFont typeface="Arial" charset="0"/>
              <a:buChar char="•"/>
            </a:pP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31" y="4370125"/>
            <a:ext cx="5256431" cy="889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28" y="2366556"/>
            <a:ext cx="4987636" cy="13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Metrics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73" y="2016931"/>
            <a:ext cx="4049163" cy="685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93" y="1947336"/>
            <a:ext cx="3160132" cy="824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6" y="2771933"/>
            <a:ext cx="5353050" cy="3549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53" y="2765583"/>
            <a:ext cx="5384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Radioactive Decay Rate Estimation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11" y="1291256"/>
            <a:ext cx="7602071" cy="51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Decay Rate Equation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05" y="2487705"/>
            <a:ext cx="5749101" cy="13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Estimated Parameters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u="sn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5" y="1291256"/>
            <a:ext cx="11489720" cy="47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Mosquito Repellant Study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62" y="1291256"/>
            <a:ext cx="7813405" cy="51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Mosquito Repellant Study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endParaRPr lang="en-US" sz="2800" u="sn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65" y="1369639"/>
            <a:ext cx="10058400" cy="52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Mosquito Repellant Study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74" y="1291256"/>
            <a:ext cx="8085582" cy="51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Hierarchical Modeling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28" y="2131900"/>
            <a:ext cx="3199047" cy="1912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2" y="4243088"/>
            <a:ext cx="1479217" cy="796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5" y="2131900"/>
            <a:ext cx="1479217" cy="796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12" y="2131900"/>
            <a:ext cx="1479217" cy="796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07" y="2332215"/>
            <a:ext cx="1509722" cy="2958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47" y="2026324"/>
            <a:ext cx="1736911" cy="503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46" y="4838065"/>
            <a:ext cx="1736911" cy="503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47" y="3558166"/>
            <a:ext cx="1736911" cy="5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Bayesian Inference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Reallocate credibility across parameter values (possibilities)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Consistent with data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4" y="2549507"/>
            <a:ext cx="6136341" cy="37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Mosquito Repellant Study : Summary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20" y="1291256"/>
            <a:ext cx="8228853" cy="54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Bacterial Culture : Multi-Group Comparison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1882589"/>
            <a:ext cx="11449261" cy="35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Bacterial Culture : Model Building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72" y="1519518"/>
            <a:ext cx="9335550" cy="48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Bacterial Culture : Results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2" y="2162966"/>
            <a:ext cx="5492750" cy="3670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82" y="2162966"/>
            <a:ext cx="549275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Posterior </a:t>
            </a:r>
          </a:p>
          <a:p>
            <a:r>
              <a:rPr lang="en-US" sz="3600" dirty="0" smtClean="0"/>
              <a:t>Predictive</a:t>
            </a:r>
          </a:p>
          <a:p>
            <a:r>
              <a:rPr lang="en-US" sz="3600" dirty="0" smtClean="0"/>
              <a:t>Check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(PPC)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37" y="0"/>
            <a:ext cx="6962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98B4E8-9561-C14F-985E-6A7C0C430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139" y="788220"/>
            <a:ext cx="9652183" cy="4594942"/>
          </a:xfrm>
        </p:spPr>
        <p:txBody>
          <a:bodyPr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6000" b="0" i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8751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Probability Distribution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Centered on mean</a:t>
            </a:r>
            <a:endParaRPr lang="en-US" sz="2800" dirty="0" smtClean="0"/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Spread is given by Variance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3288898"/>
            <a:ext cx="5175864" cy="326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15" y="2334711"/>
            <a:ext cx="1849938" cy="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Bayes Rule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64" y="1002596"/>
            <a:ext cx="7319733" cy="2951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46" y="3665762"/>
            <a:ext cx="4615371" cy="276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Bayesian Inference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Prior : Prior belief about the nature of the parameters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Before looking at the data</a:t>
            </a:r>
            <a:endParaRPr lang="en-US" sz="2800" dirty="0" smtClean="0"/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Evidence : Available data (observed variables)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Likelihood : Parametric function that is believed to have generated the data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Posterior : Updated belief about the nature of the parameters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After looking at the data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67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Bayesian Inference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51" y="422893"/>
            <a:ext cx="5713297" cy="59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Inference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Sampling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Markov Chain Monte Carlo (</a:t>
            </a:r>
            <a:r>
              <a:rPr lang="en-US" sz="2800" b="1" dirty="0" smtClean="0"/>
              <a:t>MCMC</a:t>
            </a:r>
            <a:r>
              <a:rPr lang="en-US" sz="2800" dirty="0" smtClean="0"/>
              <a:t>)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Exact, Slow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Variational Inference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Automatic Differentiation Variational Inference (ADVI)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Approximate, Fast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143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55F1C9-9A32-384E-A7D4-170FAF251313}"/>
              </a:ext>
            </a:extLst>
          </p:cNvPr>
          <p:cNvSpPr txBox="1">
            <a:spLocks/>
          </p:cNvSpPr>
          <p:nvPr/>
        </p:nvSpPr>
        <p:spPr>
          <a:xfrm>
            <a:off x="1128889" y="422893"/>
            <a:ext cx="10956117" cy="868363"/>
          </a:xfrm>
          <a:prstGeom prst="rect">
            <a:avLst/>
          </a:prstGeom>
        </p:spPr>
        <p:txBody>
          <a:bodyPr/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3E3E3E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sz="3600" dirty="0" smtClean="0"/>
              <a:t>Features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21578A0-9281-3D4B-8F2F-7ABF0D8BA379}"/>
              </a:ext>
            </a:extLst>
          </p:cNvPr>
          <p:cNvSpPr txBox="1">
            <a:spLocks/>
          </p:cNvSpPr>
          <p:nvPr/>
        </p:nvSpPr>
        <p:spPr>
          <a:xfrm>
            <a:off x="843265" y="1664447"/>
            <a:ext cx="10972800" cy="49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1pPr>
            <a:lvl2pPr marL="621776" indent="-380990" algn="l" defTabSz="60958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Font typeface="Arial" pitchFamily="-102" charset="0"/>
              <a:buChar char="–"/>
              <a:defRPr sz="2133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2pPr>
            <a:lvl3pPr marL="1523962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•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3pPr>
            <a:lvl4pPr marL="2133547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–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4pPr>
            <a:lvl5pPr marL="2743131" indent="-304792" algn="l" defTabSz="60958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-102" charset="0"/>
              <a:buChar char="»"/>
              <a:defRPr sz="2400" kern="1200">
                <a:solidFill>
                  <a:schemeClr val="tx1"/>
                </a:solidFill>
                <a:latin typeface="Roboto Slab Light"/>
                <a:ea typeface="ＭＳ Ｐゴシック" pitchFamily="-84" charset="-128"/>
                <a:cs typeface="Roboto Slab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/>
              <a:t>I</a:t>
            </a:r>
            <a:r>
              <a:rPr lang="en-US" sz="2800" dirty="0" smtClean="0"/>
              <a:t>ncorporate Uncertainty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Include Prior Information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Common Sense</a:t>
            </a:r>
          </a:p>
          <a:p>
            <a:pPr lvl="2">
              <a:buFont typeface="Arial" charset="0"/>
              <a:buChar char="•"/>
            </a:pPr>
            <a:r>
              <a:rPr lang="en-US" sz="2800" dirty="0" smtClean="0"/>
              <a:t>Mechanistic models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Hierarchical Modeling for Borrowing Strength</a:t>
            </a:r>
          </a:p>
        </p:txBody>
      </p:sp>
    </p:spTree>
    <p:extLst>
      <p:ext uri="{BB962C8B-B14F-4D97-AF65-F5344CB8AC3E}">
        <p14:creationId xmlns:p14="http://schemas.microsoft.com/office/powerpoint/2010/main" val="21456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ama_KP">
  <a:themeElements>
    <a:clrScheme name="Custom 2">
      <a:dk1>
        <a:srgbClr val="333333"/>
      </a:dk1>
      <a:lt1>
        <a:sysClr val="window" lastClr="FFFFFF"/>
      </a:lt1>
      <a:dk2>
        <a:srgbClr val="0085D9"/>
      </a:dk2>
      <a:lt2>
        <a:srgbClr val="F7F7F7"/>
      </a:lt2>
      <a:accent1>
        <a:srgbClr val="354047"/>
      </a:accent1>
      <a:accent2>
        <a:srgbClr val="5A727F"/>
      </a:accent2>
      <a:accent3>
        <a:srgbClr val="00859C"/>
      </a:accent3>
      <a:accent4>
        <a:srgbClr val="8CC4CD"/>
      </a:accent4>
      <a:accent5>
        <a:srgbClr val="A75404"/>
      </a:accent5>
      <a:accent6>
        <a:srgbClr val="FD7F09"/>
      </a:accent6>
      <a:hlink>
        <a:srgbClr val="0085D9"/>
      </a:hlink>
      <a:folHlink>
        <a:srgbClr val="3DA8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ama_KP" id="{98348523-B840-2B49-BA76-1B5C167BA5CB}" vid="{BBDAA9B9-0693-2040-A0C3-C5F754386F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15902</TotalTime>
  <Words>1128</Words>
  <Application>Microsoft Macintosh PowerPoint</Application>
  <PresentationFormat>Widescreen</PresentationFormat>
  <Paragraphs>227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Mangal</vt:lpstr>
      <vt:lpstr>ＭＳ Ｐゴシック</vt:lpstr>
      <vt:lpstr>Roboto Bold</vt:lpstr>
      <vt:lpstr>Roboto Slab Bold</vt:lpstr>
      <vt:lpstr>Roboto Slab Light</vt:lpstr>
      <vt:lpstr>Arial</vt:lpstr>
      <vt:lpstr>Saama_KP</vt:lpstr>
      <vt:lpstr>Introduction to Bayesian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Round Table</dc:title>
  <dc:creator>Krunal Patel</dc:creator>
  <cp:lastModifiedBy>Suriyadeepan</cp:lastModifiedBy>
  <cp:revision>396</cp:revision>
  <cp:lastPrinted>2019-07-12T16:12:26Z</cp:lastPrinted>
  <dcterms:created xsi:type="dcterms:W3CDTF">2018-05-29T17:01:32Z</dcterms:created>
  <dcterms:modified xsi:type="dcterms:W3CDTF">2019-07-19T20:30:08Z</dcterms:modified>
</cp:coreProperties>
</file>