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comments/comment7.xml" ContentType="application/vnd.openxmlformats-officedocument.presentationml.comments+xml"/>
  <Override PartName="/ppt/comments/comment6.xml" ContentType="application/vnd.openxmlformats-officedocument.presentationml.comments+xml"/>
  <Override PartName="/ppt/comments/comment3.xml" ContentType="application/vnd.openxmlformats-officedocument.presentationml.comments+xml"/>
  <Override PartName="/ppt/comments/comment1.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2.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Radhika Gaonkar" lastIdx="23" clrIdx="0"/>
  <p:cmAuthor id="1" initials="" name="Suriyadeepan Ramamoorthy" lastIdx="1" clrIdx="1"/>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6.xml" Type="http://schemas.openxmlformats.org/officeDocument/2006/relationships/slide" Id="rId12"/><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19.xml" Type="http://schemas.openxmlformats.org/officeDocument/2006/relationships/slide" Id="rId25"/><Relationship Target="presProps.xml" Type="http://schemas.openxmlformats.org/officeDocument/2006/relationships/presProps" Id="rId2"/><Relationship Target="slides/slide15.xml" Type="http://schemas.openxmlformats.org/officeDocument/2006/relationships/slide" Id="rId21"/><Relationship Target="theme/theme1.xml" Type="http://schemas.openxmlformats.org/officeDocument/2006/relationships/theme" Id="rId1"/><Relationship Target="slides/slide16.xml" Type="http://schemas.openxmlformats.org/officeDocument/2006/relationships/slide" Id="rId22"/><Relationship Target="commentAuthors.xml" Type="http://schemas.openxmlformats.org/officeDocument/2006/relationships/commentAuthors"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9" authorId="0">
    <p:pos y="0" x="6000"/>
    <p:text>Researchers at MIT’s senseable city laboratory, in collaboration with AT&amp;T, created a set of wonderful maps illustrating New York City’s voice and Internet connections with the rest of the world. They called this project the New York Talk Exchange. 
The first map, entitled Globe Encounters, tracks Internet protocol (IP) connections between New York and cities around the world.  In this map, the brighter a city’s glow, the more IP connections it has with New York, visually showing the strong New York business and personal connections to both Western Europe, Latin America, and the Caribbean.  East Asia and the Middle East, though not shown in the snapshot, also certainly have bright glows over their mahor cities.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22" authorId="0">
    <p:pos y="0" x="6000"/>
    <p:text>demo : vulnerabilities wireshark</p:text>
  </p:cm>
  <p:cm idx="1" authorId="1">
    <p:pos y="100" x="6000"/>
    <p:text>??</p:text>
  </p:cm>
  <p:cm idx="23" authorId="0">
    <p:pos y="200" x="6000"/>
    <p:text>transmission of data in the internet takes place via packets . So to analyse the usage of internet , we will be analysing the packets .</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Internet Cafe/Computer Bar:
        Help to analyze what is the most popular game, and track your customer's web use time
        Prevent any misconduct of software license and installation</p:text>
  </p:cm>
  <p:cm idx="2" authorId="0">
    <p:pos y="100" x="6000"/>
    <p:text>At Home:
        Monitor what family members are doing on your computer and track their web use, including their engagement in online social networks like Facebook and Twitter
        Track how much time your kids spend on Internet and computer
        Help to protect your children from harmful website contents, chat room predators, and other Internet dangers.</p:text>
  </p:cm>
  <p:cm idx="3" authorId="0">
    <p:pos y="200" x="6000"/>
    <p:text>At School:
        Monitor all workstations in a computer lab
        Track Internet usage and computer activity for all students no matter which user name they use to log on the computer network
        Analyze computer usage rate and log computer time usage on campus</p:text>
  </p:cm>
  <p:cm idx="4" authorId="0">
    <p:pos y="300" x="6000"/>
    <p:text>Internet/Computer Usage Tracking:
        Prevent Internet abuse! As a superb internet usage monitor, it can track which websites a user visits, and record how much time is spent on writing e-mail, visiting chat room and surfing internet. Track4Win can monitor internet usage through LAN and WAN! more...
        Track computer use and analyze the computer usage rate in your company.</p:text>
  </p:cm>
  <p:cm idx="5" authorId="0">
    <p:pos y="400" x="6000"/>
    <p:text>Tracking employee internet usage
    Risk of malware and viruses
    Compliance issues
    Hefty bandwidth bills (bit torrenting movies , streaming videos , downloading music , pornography , etc )
    Depletion of network resources
    Employees transferring sensitive company information to personal accounts like dropbox
    Help deter cyber crimes
    Monitor your kid’s internet activities</p:text>
  </p:cm>
  <p:cm idx="17" authorId="0">
    <p:pos y="500" x="6000"/>
    <p:text>importance : if not monitoring then have no way of knowing who's working and who's wasting the company resources</p:text>
  </p:cm>
  <p:cm idx="18" authorId="0">
    <p:pos y="600" x="6000"/>
    <p:text>Depletion of resources : want it for some important work but network being hogged by unnecessary downloads(movies etc)</p:text>
  </p:cm>
  <p:cm idx="19" authorId="0">
    <p:pos y="700" x="6000"/>
    <p:text>from the office pc accessing file sharing sites , copyright material -&gt; can result in serious legal issues e.g. employees downloading materials from competitor websites and trying to mimic for their own company (to help him with his job)can get sued (many companies facing these issues)</p:text>
  </p:cm>
  <p:cm idx="20" authorId="0">
    <p:pos y="800" x="6000"/>
    <p:text>Viruses : many websites are compromised
malicious javascript , un patched 3rd party software like adobe acrobat etc . Puts your business under risk . Even the best antivirus can't protect you . Same applies to computers used at home.</p:text>
  </p:cm>
  <p:cm idx="21" authorId="0">
    <p:pos y="900" x="6000"/>
    <p:text>over 60% of online shopping happens during work hours. Many small businesses do very minimal monitoring or do it very haphazardly.
Reasons :
 loss of productivity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0" authorId="0">
    <p:pos y="0" x="6000"/>
    <p:text>OS : 
Windows XP; Windows 2003; Windows Vista; Windows 7; Windows 8.
Apple Mac OS X
Debian GNU/Linux
FreeBSD
Gentoo Linux
HP-UX
Mandriva Linux
NetBSD
OpenPKG
Red Hat Enterprise/Fedora Linux
rPath Linux
Sun Solaris/i386
Sun Solaris/Sparc
Canonical Ubuntu</p:text>
  </p:cm>
  <p:cm idx="11" authorId="0">
    <p:pos y="100" x="6000"/>
    <p:text>show this on wireshark</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2" authorId="0">
    <p:pos y="0" x="6000"/>
    <p:text>Operating System Support
Wireshark supports all major modern operating systems, including Windows, Mac OS X, and Linux-based platforms.</p:text>
  </p:cm>
  <p:cm idx="13" authorId="0">
    <p:pos y="100" x="6000"/>
    <p:text>Program support :
A software package’s level of support can make or break it. When dealing with freely distributed software such as Wireshark, there is often no formal support, which is why the open source community often relies on its user base to provide support. Luckily for us, the Wireshark community is one of the best and most active of any open source project. The Wireshark web page links directly to several forms of support, including online documentation, a support and development wiki, FAQs, and a place to sign up for the Wireshark mailing list, which is monitored by most of the program’s top developers. These developers, along with Wireshark’s massive user base, provide support that leaves no question unanswered.</p:text>
  </p:cm>
  <p:cm idx="14" authorId="0">
    <p:pos y="200" x="6000"/>
    <p:text>Cost :
Since it is open source, Wireshark’s pricing can’t be beat. Wireshark is released as free software under the GPL. You can download and use Wireshark for any purpose, whether personal or commercial.</p:text>
  </p:cm>
  <p:cm idx="15" authorId="0">
    <p:pos y="300" x="6000"/>
    <p:text>User friendliness :
The Wireshark interface is one of the easiest to understand of any packet sniffing application. Wireshark is a GUI-based application with very clearly written context menus and a straightforward layout. It also provides several features designed to enhance usability, such as protocol-based color coding and detailed graphical representations of raw data. Unlike some of the more complicated command-line driven alternatives like tcpdump, the Wireshark GUI is great for those who are just entering the world of protocol analysis.</p:text>
  </p:cm>
  <p:cm idx="16" authorId="0">
    <p:pos y="400" x="6000"/>
    <p:text>Supported protocols :
Wireshark excels in the number of protocols that it supports—over 850 as of this writing. These protocols run from common ones like IP and DHCP to more advanced proprietary protocols like AppleTalk and BitTorrent. And because Wireshark is developed under an open source model, new protocol support is added with each update. If there is a protocol that Wireshark doesn’t support, you can code that support yourself and submit your code to the Wireshark developers for inclusion in the application (if your code is accepted, of course). That said, there is really almost no protocol that Wireshark isn’t capable of supporting.</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6" authorId="0">
    <p:pos y="0" x="6000"/>
    <p:text>keyword updates :
get automated updates for which keywords to block after analysing the network activity</p:text>
  </p:cm>
  <p:cm idx="8" authorId="0">
    <p:pos y="100" x="6000"/>
    <p:text>conversations about cyber crimes , indulgence in illegal activities etc . for employers and parental monitoring</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7" authorId="0">
    <p:pos y="0" x="6000"/>
    <p:text>Reporting :
Monitoring applications can log an enormous amount of information. A badly designed reporting interface can make even the most robust applications useless. Reporting methods should be easy to navigate and should have multiple report features, as well as the ability to perform custom searches. Should not eat up system resources and should not lag</p:text>
  </p:cm>
</p:cmLst>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0" name="Shape 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8" name="Shape 10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 name="Shape 29"/>
        <p:cNvGrpSpPr/>
        <p:nvPr/>
      </p:nvGrpSpPr>
      <p:grpSpPr>
        <a:xfrm>
          <a:off y="0" x="0"/>
          <a:ext cy="0" cx="0"/>
          <a:chOff y="0" x="0"/>
          <a:chExt cy="0" cx="0"/>
        </a:xfrm>
      </p:grpSpPr>
      <p:sp>
        <p:nvSpPr>
          <p:cNvPr id="30" name="Shape 3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1" name="Shape 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txBox="1"/>
          <p:nvPr>
            <p:ph idx="1" type="subTitle"/>
          </p:nvPr>
        </p:nvSpPr>
        <p:spPr>
          <a:xfrm>
            <a:off y="3786737" x="685800"/>
            <a:ext cy="1046400" cx="7772400"/>
          </a:xfrm>
          <a:prstGeom prst="rect">
            <a:avLst/>
          </a:prstGeom>
          <a:noFill/>
          <a:ln>
            <a:noFill/>
          </a:ln>
        </p:spPr>
        <p:txBody>
          <a:bodyPr bIns="91425" rIns="91425" lIns="91425" tIns="91425" anchor="t" anchorCtr="0"/>
          <a:lstStyle>
            <a:lvl1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1pPr>
            <a:lvl2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2pPr>
            <a:lvl3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3pPr>
            <a:lvl4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4pPr>
            <a:lvl5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5pPr>
            <a:lvl6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6pPr>
            <a:lvl7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7pPr>
            <a:lvl8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8pPr>
            <a:lvl9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9pPr>
          </a:lstStyle>
          <a:p/>
        </p:txBody>
      </p:sp>
      <p:sp>
        <p:nvSpPr>
          <p:cNvPr id="9" name="Shape 9"/>
          <p:cNvSpPr txBox="1"/>
          <p:nvPr>
            <p:ph type="ctrTitle"/>
          </p:nvPr>
        </p:nvSpPr>
        <p:spPr>
          <a:xfrm>
            <a:off y="2111123" x="685800"/>
            <a:ext cy="1546500" cx="7772400"/>
          </a:xfrm>
          <a:prstGeom prst="rect">
            <a:avLst/>
          </a:prstGeom>
          <a:noFill/>
          <a:ln>
            <a:noFill/>
          </a:ln>
        </p:spPr>
        <p:txBody>
          <a:bodyPr bIns="91425" rIns="91425" lIns="91425" tIns="91425" anchor="b" anchorCtr="0"/>
          <a:lstStyle>
            <a:lvl1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1pPr>
            <a:lvl2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2pPr>
            <a:lvl3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3pPr>
            <a:lvl4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4pPr>
            <a:lvl5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5pPr>
            <a:lvl6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6pPr>
            <a:lvl7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7pPr>
            <a:lvl8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8pPr>
            <a:lvl9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ITLE_AND_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lt1"/>
                </a:solidFill>
                <a:latin typeface="Arial"/>
                <a:ea typeface="Arial"/>
                <a:cs typeface="Arial"/>
                <a:sym typeface="Arial"/>
              </a:defRPr>
            </a:lvl1pPr>
            <a:lvl2pPr algn="l" rtl="0">
              <a:spcBef>
                <a:spcPts val="0"/>
              </a:spcBef>
              <a:buSzPct val="100000"/>
              <a:buFont typeface="Arial"/>
              <a:buNone/>
              <a:defRPr b="1" sz="3600">
                <a:solidFill>
                  <a:schemeClr val="lt1"/>
                </a:solidFill>
                <a:latin typeface="Arial"/>
                <a:ea typeface="Arial"/>
                <a:cs typeface="Arial"/>
                <a:sym typeface="Arial"/>
              </a:defRPr>
            </a:lvl2pPr>
            <a:lvl3pPr algn="l" rtl="0">
              <a:spcBef>
                <a:spcPts val="0"/>
              </a:spcBef>
              <a:buSzPct val="100000"/>
              <a:buFont typeface="Arial"/>
              <a:buNone/>
              <a:defRPr b="1" sz="3600">
                <a:solidFill>
                  <a:schemeClr val="lt1"/>
                </a:solidFill>
                <a:latin typeface="Arial"/>
                <a:ea typeface="Arial"/>
                <a:cs typeface="Arial"/>
                <a:sym typeface="Arial"/>
              </a:defRPr>
            </a:lvl3pPr>
            <a:lvl4pPr algn="l" rtl="0">
              <a:spcBef>
                <a:spcPts val="0"/>
              </a:spcBef>
              <a:buSzPct val="100000"/>
              <a:buFont typeface="Arial"/>
              <a:buNone/>
              <a:defRPr b="1" sz="3600">
                <a:solidFill>
                  <a:schemeClr val="lt1"/>
                </a:solidFill>
                <a:latin typeface="Arial"/>
                <a:ea typeface="Arial"/>
                <a:cs typeface="Arial"/>
                <a:sym typeface="Arial"/>
              </a:defRPr>
            </a:lvl4pPr>
            <a:lvl5pPr algn="l" rtl="0">
              <a:spcBef>
                <a:spcPts val="0"/>
              </a:spcBef>
              <a:buSzPct val="100000"/>
              <a:buFont typeface="Arial"/>
              <a:buNone/>
              <a:defRPr b="1" sz="3600">
                <a:solidFill>
                  <a:schemeClr val="lt1"/>
                </a:solidFill>
                <a:latin typeface="Arial"/>
                <a:ea typeface="Arial"/>
                <a:cs typeface="Arial"/>
                <a:sym typeface="Arial"/>
              </a:defRPr>
            </a:lvl5pPr>
            <a:lvl6pPr algn="l" rtl="0">
              <a:spcBef>
                <a:spcPts val="0"/>
              </a:spcBef>
              <a:buSzPct val="100000"/>
              <a:buFont typeface="Arial"/>
              <a:buNone/>
              <a:defRPr b="1" sz="3600">
                <a:solidFill>
                  <a:schemeClr val="lt1"/>
                </a:solidFill>
                <a:latin typeface="Arial"/>
                <a:ea typeface="Arial"/>
                <a:cs typeface="Arial"/>
                <a:sym typeface="Arial"/>
              </a:defRPr>
            </a:lvl6pPr>
            <a:lvl7pPr algn="l" rtl="0">
              <a:spcBef>
                <a:spcPts val="0"/>
              </a:spcBef>
              <a:buSzPct val="100000"/>
              <a:buFont typeface="Arial"/>
              <a:buNone/>
              <a:defRPr b="1" sz="3600">
                <a:solidFill>
                  <a:schemeClr val="lt1"/>
                </a:solidFill>
                <a:latin typeface="Arial"/>
                <a:ea typeface="Arial"/>
                <a:cs typeface="Arial"/>
                <a:sym typeface="Arial"/>
              </a:defRPr>
            </a:lvl7pPr>
            <a:lvl8pPr algn="l" rtl="0">
              <a:spcBef>
                <a:spcPts val="0"/>
              </a:spcBef>
              <a:buSzPct val="100000"/>
              <a:buFont typeface="Arial"/>
              <a:buNone/>
              <a:defRPr b="1" sz="3600">
                <a:solidFill>
                  <a:schemeClr val="lt1"/>
                </a:solidFill>
                <a:latin typeface="Arial"/>
                <a:ea typeface="Arial"/>
                <a:cs typeface="Arial"/>
                <a:sym typeface="Arial"/>
              </a:defRPr>
            </a:lvl8pPr>
            <a:lvl9pPr algn="l" rtl="0">
              <a:spcBef>
                <a:spcPts val="0"/>
              </a:spcBef>
              <a:buSzPct val="100000"/>
              <a:buFont typeface="Arial"/>
              <a:buNone/>
              <a:defRPr b="1" sz="3600">
                <a:solidFill>
                  <a:schemeClr val="lt1"/>
                </a:solidFill>
                <a:latin typeface="Arial"/>
                <a:ea typeface="Arial"/>
                <a:cs typeface="Arial"/>
                <a:sym typeface="Arial"/>
              </a:defRPr>
            </a:lvl9pPr>
          </a:lstStyle>
          <a:p/>
        </p:txBody>
      </p:sp>
      <p:sp>
        <p:nvSpPr>
          <p:cNvPr id="12" name="Shape 12"/>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ITLE_AND_TWO_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lt1"/>
                </a:solidFill>
                <a:latin typeface="Arial"/>
                <a:ea typeface="Arial"/>
                <a:cs typeface="Arial"/>
                <a:sym typeface="Arial"/>
              </a:defRPr>
            </a:lvl1pPr>
            <a:lvl2pPr algn="l" rtl="0">
              <a:spcBef>
                <a:spcPts val="0"/>
              </a:spcBef>
              <a:buSzPct val="100000"/>
              <a:buFont typeface="Arial"/>
              <a:buNone/>
              <a:defRPr b="1" sz="3600">
                <a:solidFill>
                  <a:schemeClr val="lt1"/>
                </a:solidFill>
                <a:latin typeface="Arial"/>
                <a:ea typeface="Arial"/>
                <a:cs typeface="Arial"/>
                <a:sym typeface="Arial"/>
              </a:defRPr>
            </a:lvl2pPr>
            <a:lvl3pPr algn="l" rtl="0">
              <a:spcBef>
                <a:spcPts val="0"/>
              </a:spcBef>
              <a:buSzPct val="100000"/>
              <a:buFont typeface="Arial"/>
              <a:buNone/>
              <a:defRPr b="1" sz="3600">
                <a:solidFill>
                  <a:schemeClr val="lt1"/>
                </a:solidFill>
                <a:latin typeface="Arial"/>
                <a:ea typeface="Arial"/>
                <a:cs typeface="Arial"/>
                <a:sym typeface="Arial"/>
              </a:defRPr>
            </a:lvl3pPr>
            <a:lvl4pPr algn="l" rtl="0">
              <a:spcBef>
                <a:spcPts val="0"/>
              </a:spcBef>
              <a:buSzPct val="100000"/>
              <a:buFont typeface="Arial"/>
              <a:buNone/>
              <a:defRPr b="1" sz="3600">
                <a:solidFill>
                  <a:schemeClr val="lt1"/>
                </a:solidFill>
                <a:latin typeface="Arial"/>
                <a:ea typeface="Arial"/>
                <a:cs typeface="Arial"/>
                <a:sym typeface="Arial"/>
              </a:defRPr>
            </a:lvl4pPr>
            <a:lvl5pPr algn="l" rtl="0">
              <a:spcBef>
                <a:spcPts val="0"/>
              </a:spcBef>
              <a:buSzPct val="100000"/>
              <a:buFont typeface="Arial"/>
              <a:buNone/>
              <a:defRPr b="1" sz="3600">
                <a:solidFill>
                  <a:schemeClr val="lt1"/>
                </a:solidFill>
                <a:latin typeface="Arial"/>
                <a:ea typeface="Arial"/>
                <a:cs typeface="Arial"/>
                <a:sym typeface="Arial"/>
              </a:defRPr>
            </a:lvl5pPr>
            <a:lvl6pPr algn="l" rtl="0">
              <a:spcBef>
                <a:spcPts val="0"/>
              </a:spcBef>
              <a:buSzPct val="100000"/>
              <a:buFont typeface="Arial"/>
              <a:buNone/>
              <a:defRPr b="1" sz="3600">
                <a:solidFill>
                  <a:schemeClr val="lt1"/>
                </a:solidFill>
                <a:latin typeface="Arial"/>
                <a:ea typeface="Arial"/>
                <a:cs typeface="Arial"/>
                <a:sym typeface="Arial"/>
              </a:defRPr>
            </a:lvl6pPr>
            <a:lvl7pPr algn="l" rtl="0">
              <a:spcBef>
                <a:spcPts val="0"/>
              </a:spcBef>
              <a:buSzPct val="100000"/>
              <a:buFont typeface="Arial"/>
              <a:buNone/>
              <a:defRPr b="1" sz="3600">
                <a:solidFill>
                  <a:schemeClr val="lt1"/>
                </a:solidFill>
                <a:latin typeface="Arial"/>
                <a:ea typeface="Arial"/>
                <a:cs typeface="Arial"/>
                <a:sym typeface="Arial"/>
              </a:defRPr>
            </a:lvl7pPr>
            <a:lvl8pPr algn="l" rtl="0">
              <a:spcBef>
                <a:spcPts val="0"/>
              </a:spcBef>
              <a:buSzPct val="100000"/>
              <a:buFont typeface="Arial"/>
              <a:buNone/>
              <a:defRPr b="1" sz="3600">
                <a:solidFill>
                  <a:schemeClr val="lt1"/>
                </a:solidFill>
                <a:latin typeface="Arial"/>
                <a:ea typeface="Arial"/>
                <a:cs typeface="Arial"/>
                <a:sym typeface="Arial"/>
              </a:defRPr>
            </a:lvl8pPr>
            <a:lvl9pPr algn="l" rtl="0">
              <a:spcBef>
                <a:spcPts val="0"/>
              </a:spcBef>
              <a:buSzPct val="100000"/>
              <a:buFont typeface="Arial"/>
              <a:buNone/>
              <a:defRPr b="1" sz="3600">
                <a:solidFill>
                  <a:schemeClr val="lt1"/>
                </a:solidFill>
                <a:latin typeface="Arial"/>
                <a:ea typeface="Arial"/>
                <a:cs typeface="Arial"/>
                <a:sym typeface="Arial"/>
              </a:defRPr>
            </a:lvl9pPr>
          </a:lstStyle>
          <a:p/>
        </p:txBody>
      </p:sp>
      <p:sp>
        <p:nvSpPr>
          <p:cNvPr id="15" name="Shape 15"/>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6" name="Shape 16"/>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_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lt1"/>
                </a:solidFill>
                <a:latin typeface="Arial"/>
                <a:ea typeface="Arial"/>
                <a:cs typeface="Arial"/>
                <a:sym typeface="Arial"/>
              </a:defRPr>
            </a:lvl1pPr>
            <a:lvl2pPr algn="l" rtl="0">
              <a:spcBef>
                <a:spcPts val="0"/>
              </a:spcBef>
              <a:buSzPct val="100000"/>
              <a:buFont typeface="Arial"/>
              <a:buNone/>
              <a:defRPr b="1" sz="3600">
                <a:solidFill>
                  <a:schemeClr val="lt1"/>
                </a:solidFill>
                <a:latin typeface="Arial"/>
                <a:ea typeface="Arial"/>
                <a:cs typeface="Arial"/>
                <a:sym typeface="Arial"/>
              </a:defRPr>
            </a:lvl2pPr>
            <a:lvl3pPr algn="l" rtl="0">
              <a:spcBef>
                <a:spcPts val="0"/>
              </a:spcBef>
              <a:buSzPct val="100000"/>
              <a:buFont typeface="Arial"/>
              <a:buNone/>
              <a:defRPr b="1" sz="3600">
                <a:solidFill>
                  <a:schemeClr val="lt1"/>
                </a:solidFill>
                <a:latin typeface="Arial"/>
                <a:ea typeface="Arial"/>
                <a:cs typeface="Arial"/>
                <a:sym typeface="Arial"/>
              </a:defRPr>
            </a:lvl3pPr>
            <a:lvl4pPr algn="l" rtl="0">
              <a:spcBef>
                <a:spcPts val="0"/>
              </a:spcBef>
              <a:buSzPct val="100000"/>
              <a:buFont typeface="Arial"/>
              <a:buNone/>
              <a:defRPr b="1" sz="3600">
                <a:solidFill>
                  <a:schemeClr val="lt1"/>
                </a:solidFill>
                <a:latin typeface="Arial"/>
                <a:ea typeface="Arial"/>
                <a:cs typeface="Arial"/>
                <a:sym typeface="Arial"/>
              </a:defRPr>
            </a:lvl4pPr>
            <a:lvl5pPr algn="l" rtl="0">
              <a:spcBef>
                <a:spcPts val="0"/>
              </a:spcBef>
              <a:buSzPct val="100000"/>
              <a:buFont typeface="Arial"/>
              <a:buNone/>
              <a:defRPr b="1" sz="3600">
                <a:solidFill>
                  <a:schemeClr val="lt1"/>
                </a:solidFill>
                <a:latin typeface="Arial"/>
                <a:ea typeface="Arial"/>
                <a:cs typeface="Arial"/>
                <a:sym typeface="Arial"/>
              </a:defRPr>
            </a:lvl5pPr>
            <a:lvl6pPr algn="l" rtl="0">
              <a:spcBef>
                <a:spcPts val="0"/>
              </a:spcBef>
              <a:buSzPct val="100000"/>
              <a:buFont typeface="Arial"/>
              <a:buNone/>
              <a:defRPr b="1" sz="3600">
                <a:solidFill>
                  <a:schemeClr val="lt1"/>
                </a:solidFill>
                <a:latin typeface="Arial"/>
                <a:ea typeface="Arial"/>
                <a:cs typeface="Arial"/>
                <a:sym typeface="Arial"/>
              </a:defRPr>
            </a:lvl6pPr>
            <a:lvl7pPr algn="l" rtl="0">
              <a:spcBef>
                <a:spcPts val="0"/>
              </a:spcBef>
              <a:buSzPct val="100000"/>
              <a:buFont typeface="Arial"/>
              <a:buNone/>
              <a:defRPr b="1" sz="3600">
                <a:solidFill>
                  <a:schemeClr val="lt1"/>
                </a:solidFill>
                <a:latin typeface="Arial"/>
                <a:ea typeface="Arial"/>
                <a:cs typeface="Arial"/>
                <a:sym typeface="Arial"/>
              </a:defRPr>
            </a:lvl7pPr>
            <a:lvl8pPr algn="l" rtl="0">
              <a:spcBef>
                <a:spcPts val="0"/>
              </a:spcBef>
              <a:buSzPct val="100000"/>
              <a:buFont typeface="Arial"/>
              <a:buNone/>
              <a:defRPr b="1" sz="3600">
                <a:solidFill>
                  <a:schemeClr val="lt1"/>
                </a:solidFill>
                <a:latin typeface="Arial"/>
                <a:ea typeface="Arial"/>
                <a:cs typeface="Arial"/>
                <a:sym typeface="Arial"/>
              </a:defRPr>
            </a:lvl8pPr>
            <a:lvl9pPr algn="l" rtl="0">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indent="-285750" marL="285750">
              <a:lnSpc>
                <a:spcPct val="100000"/>
              </a:lnSpc>
              <a:spcBef>
                <a:spcPts val="0"/>
              </a:spcBef>
              <a:spcAft>
                <a:spcPts val="0"/>
              </a:spcAft>
              <a:buClr>
                <a:schemeClr val="lt1"/>
              </a:buClr>
              <a:buSzPct val="166666"/>
              <a:buFont typeface="Arial"/>
              <a:buChar char="•"/>
              <a:defRPr sz="1800">
                <a:solidFill>
                  <a:schemeClr val="lt1"/>
                </a:solidFill>
              </a:defRPr>
            </a:lvl1pPr>
            <a:lvl2pPr algn="ctr" rtl="0" indent="-285750" marL="285750">
              <a:lnSpc>
                <a:spcPct val="100000"/>
              </a:lnSpc>
              <a:spcBef>
                <a:spcPts val="0"/>
              </a:spcBef>
              <a:spcAft>
                <a:spcPts val="0"/>
              </a:spcAft>
              <a:buClr>
                <a:schemeClr val="lt1"/>
              </a:buClr>
              <a:buSzPct val="100000"/>
              <a:buFont typeface="Courier New"/>
              <a:buChar char="o"/>
              <a:defRPr sz="1800">
                <a:solidFill>
                  <a:schemeClr val="lt1"/>
                </a:solidFill>
              </a:defRPr>
            </a:lvl2pPr>
            <a:lvl3pPr algn="ctr" rtl="0" indent="-285750" marL="285750">
              <a:lnSpc>
                <a:spcPct val="100000"/>
              </a:lnSpc>
              <a:spcBef>
                <a:spcPts val="0"/>
              </a:spcBef>
              <a:spcAft>
                <a:spcPts val="0"/>
              </a:spcAft>
              <a:buClr>
                <a:schemeClr val="lt1"/>
              </a:buClr>
              <a:buSzPct val="100000"/>
              <a:buFont typeface="Wingdings"/>
              <a:buChar char="§"/>
              <a:defRPr sz="1800">
                <a:solidFill>
                  <a:schemeClr val="lt1"/>
                </a:solidFill>
              </a:defRPr>
            </a:lvl3pPr>
            <a:lvl4pPr algn="ctr" rtl="0" indent="-285750" marL="285750">
              <a:lnSpc>
                <a:spcPct val="100000"/>
              </a:lnSpc>
              <a:spcBef>
                <a:spcPts val="0"/>
              </a:spcBef>
              <a:spcAft>
                <a:spcPts val="0"/>
              </a:spcAft>
              <a:buClr>
                <a:schemeClr val="lt1"/>
              </a:buClr>
              <a:buSzPct val="166666"/>
              <a:buFont typeface="Arial"/>
              <a:buChar char="•"/>
              <a:defRPr sz="1800">
                <a:solidFill>
                  <a:schemeClr val="lt1"/>
                </a:solidFill>
              </a:defRPr>
            </a:lvl4pPr>
            <a:lvl5pPr algn="ctr" rtl="0" indent="-285750" marL="285750">
              <a:lnSpc>
                <a:spcPct val="100000"/>
              </a:lnSpc>
              <a:spcBef>
                <a:spcPts val="0"/>
              </a:spcBef>
              <a:spcAft>
                <a:spcPts val="0"/>
              </a:spcAft>
              <a:buClr>
                <a:schemeClr val="lt1"/>
              </a:buClr>
              <a:buSzPct val="100000"/>
              <a:buFont typeface="Courier New"/>
              <a:buChar char="o"/>
              <a:defRPr sz="1800">
                <a:solidFill>
                  <a:schemeClr val="lt1"/>
                </a:solidFill>
              </a:defRPr>
            </a:lvl5pPr>
            <a:lvl6pPr algn="ctr" rtl="0" indent="-285750" marL="285750">
              <a:lnSpc>
                <a:spcPct val="100000"/>
              </a:lnSpc>
              <a:spcBef>
                <a:spcPts val="0"/>
              </a:spcBef>
              <a:spcAft>
                <a:spcPts val="0"/>
              </a:spcAft>
              <a:buClr>
                <a:schemeClr val="lt1"/>
              </a:buClr>
              <a:buSzPct val="100000"/>
              <a:buFont typeface="Wingdings"/>
              <a:buChar char="§"/>
              <a:defRPr sz="1800">
                <a:solidFill>
                  <a:schemeClr val="lt1"/>
                </a:solidFill>
              </a:defRPr>
            </a:lvl6pPr>
            <a:lvl7pPr algn="ctr" rtl="0" indent="-285750" marL="285750">
              <a:lnSpc>
                <a:spcPct val="100000"/>
              </a:lnSpc>
              <a:spcBef>
                <a:spcPts val="0"/>
              </a:spcBef>
              <a:spcAft>
                <a:spcPts val="0"/>
              </a:spcAft>
              <a:buClr>
                <a:schemeClr val="lt1"/>
              </a:buClr>
              <a:buSzPct val="166666"/>
              <a:buFont typeface="Arial"/>
              <a:buChar char="•"/>
              <a:defRPr sz="1800">
                <a:solidFill>
                  <a:schemeClr val="lt1"/>
                </a:solidFill>
              </a:defRPr>
            </a:lvl7pPr>
            <a:lvl8pPr algn="ctr" rtl="0" indent="-285750" marL="285750">
              <a:lnSpc>
                <a:spcPct val="100000"/>
              </a:lnSpc>
              <a:spcBef>
                <a:spcPts val="0"/>
              </a:spcBef>
              <a:spcAft>
                <a:spcPts val="0"/>
              </a:spcAft>
              <a:buClr>
                <a:schemeClr val="lt1"/>
              </a:buClr>
              <a:buSzPct val="100000"/>
              <a:buFont typeface="Courier New"/>
              <a:buChar char="o"/>
              <a:defRPr sz="1800">
                <a:solidFill>
                  <a:schemeClr val="lt1"/>
                </a:solidFill>
              </a:defRPr>
            </a:lvl8pPr>
            <a:lvl9pPr algn="ctr" rtl="0" indent="-285750" marL="285750">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1pPr>
            <a:lvl2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2pPr>
            <a:lvl3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3pPr>
            <a:lvl4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4pPr>
            <a:lvl5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5pPr>
            <a:lvl6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6pPr>
            <a:lvl7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7pPr>
            <a:lvl8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8pPr>
            <a:lvl9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chemeClr val="lt1"/>
              </a:buClr>
              <a:buSzPct val="166666"/>
              <a:buFont typeface="Arial"/>
              <a:buChar char="•"/>
              <a:defRPr strike="noStrike" u="none" b="0" cap="none" baseline="0" sz="3000" i="0">
                <a:solidFill>
                  <a:schemeClr val="lt1"/>
                </a:solidFill>
                <a:latin typeface="Arial"/>
                <a:ea typeface="Arial"/>
                <a:cs typeface="Arial"/>
                <a:sym typeface="Arial"/>
              </a:defRPr>
            </a:lvl1pPr>
            <a:lvl2pPr algn="l" rtl="0" indent="-285750" marL="742950">
              <a:spcBef>
                <a:spcPts val="480"/>
              </a:spcBef>
              <a:buClr>
                <a:schemeClr val="lt1"/>
              </a:buClr>
              <a:buSzPct val="100000"/>
              <a:buFont typeface="Courier New"/>
              <a:buChar char="o"/>
              <a:defRPr strike="noStrike" u="none" b="0" cap="none" baseline="0" sz="2400" i="0">
                <a:solidFill>
                  <a:schemeClr val="lt1"/>
                </a:solidFill>
                <a:latin typeface="Arial"/>
                <a:ea typeface="Arial"/>
                <a:cs typeface="Arial"/>
                <a:sym typeface="Arial"/>
              </a:defRPr>
            </a:lvl2pPr>
            <a:lvl3pPr algn="l" rtl="0" indent="-228600" marL="1143000">
              <a:spcBef>
                <a:spcPts val="480"/>
              </a:spcBef>
              <a:buClr>
                <a:schemeClr val="lt1"/>
              </a:buClr>
              <a:buSzPct val="100000"/>
              <a:buFont typeface="Wingdings"/>
              <a:buChar char="§"/>
              <a:defRPr strike="noStrike" u="none" b="0" cap="none" baseline="0" sz="2400" i="0">
                <a:solidFill>
                  <a:schemeClr val="lt1"/>
                </a:solidFill>
                <a:latin typeface="Arial"/>
                <a:ea typeface="Arial"/>
                <a:cs typeface="Arial"/>
                <a:sym typeface="Arial"/>
              </a:defRPr>
            </a:lvl3pPr>
            <a:lvl4pPr algn="l" rtl="0" indent="-228600" marL="1600200">
              <a:spcBef>
                <a:spcPts val="360"/>
              </a:spcBef>
              <a:buClr>
                <a:schemeClr val="lt1"/>
              </a:buClr>
              <a:buSzPct val="166666"/>
              <a:buFont typeface="Arial"/>
              <a:buChar char="•"/>
              <a:defRPr strike="noStrike" u="none" b="0" cap="none" baseline="0" sz="1800" i="0">
                <a:solidFill>
                  <a:schemeClr val="lt1"/>
                </a:solidFill>
                <a:latin typeface="Arial"/>
                <a:ea typeface="Arial"/>
                <a:cs typeface="Arial"/>
                <a:sym typeface="Arial"/>
              </a:defRPr>
            </a:lvl4pPr>
            <a:lvl5pPr algn="l" rtl="0" indent="-228600" marL="2057400">
              <a:spcBef>
                <a:spcPts val="360"/>
              </a:spcBef>
              <a:buClr>
                <a:schemeClr val="lt1"/>
              </a:buClr>
              <a:buSzPct val="100000"/>
              <a:buFont typeface="Courier New"/>
              <a:buChar char="o"/>
              <a:defRPr strike="noStrike" u="none" b="0" cap="none" baseline="0" sz="1800" i="0">
                <a:solidFill>
                  <a:schemeClr val="lt1"/>
                </a:solidFill>
                <a:latin typeface="Arial"/>
                <a:ea typeface="Arial"/>
                <a:cs typeface="Arial"/>
                <a:sym typeface="Arial"/>
              </a:defRPr>
            </a:lvl5pPr>
            <a:lvl6pPr algn="l" rtl="0" indent="-228600" marL="2514600">
              <a:spcBef>
                <a:spcPts val="360"/>
              </a:spcBef>
              <a:buClr>
                <a:schemeClr val="lt1"/>
              </a:buClr>
              <a:buSzPct val="100000"/>
              <a:buFont typeface="Wingdings"/>
              <a:buChar char="§"/>
              <a:defRPr strike="noStrike" u="none" b="0" cap="none" baseline="0" sz="1800" i="0">
                <a:solidFill>
                  <a:schemeClr val="lt1"/>
                </a:solidFill>
                <a:latin typeface="Arial"/>
                <a:ea typeface="Arial"/>
                <a:cs typeface="Arial"/>
                <a:sym typeface="Arial"/>
              </a:defRPr>
            </a:lvl6pPr>
            <a:lvl7pPr algn="l" rtl="0" indent="-228600" marL="2971800">
              <a:spcBef>
                <a:spcPts val="360"/>
              </a:spcBef>
              <a:buClr>
                <a:schemeClr val="lt1"/>
              </a:buClr>
              <a:buSzPct val="166666"/>
              <a:buFont typeface="Arial"/>
              <a:buChar char="•"/>
              <a:defRPr strike="noStrike" u="none" b="0" cap="none" baseline="0" sz="1800" i="0">
                <a:solidFill>
                  <a:schemeClr val="lt1"/>
                </a:solidFill>
                <a:latin typeface="Arial"/>
                <a:ea typeface="Arial"/>
                <a:cs typeface="Arial"/>
                <a:sym typeface="Arial"/>
              </a:defRPr>
            </a:lvl7pPr>
            <a:lvl8pPr algn="l" rtl="0" indent="-228600" marL="3429000">
              <a:spcBef>
                <a:spcPts val="360"/>
              </a:spcBef>
              <a:buClr>
                <a:schemeClr val="lt1"/>
              </a:buClr>
              <a:buSzPct val="100000"/>
              <a:buFont typeface="Courier New"/>
              <a:buChar char="o"/>
              <a:defRPr strike="noStrike" u="none" b="0" cap="none" baseline="0" sz="1800" i="0">
                <a:solidFill>
                  <a:schemeClr val="lt1"/>
                </a:solidFill>
                <a:latin typeface="Arial"/>
                <a:ea typeface="Arial"/>
                <a:cs typeface="Arial"/>
                <a:sym typeface="Arial"/>
              </a:defRPr>
            </a:lvl8pPr>
            <a:lvl9pPr algn="l" rtl="0" indent="-228600" marL="3886200">
              <a:spcBef>
                <a:spcPts val="360"/>
              </a:spcBef>
              <a:buClr>
                <a:schemeClr val="lt1"/>
              </a:buClr>
              <a:buSzPct val="100000"/>
              <a:buFont typeface="Wingdings"/>
              <a:buChar char="§"/>
              <a:defRPr strike="noStrike" u="none" b="0" cap="none" baseline="0" sz="1800" i="0">
                <a:solidFill>
                  <a:schemeClr val="lt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comments/comment4.xml" Type="http://schemas.openxmlformats.org/officeDocument/2006/relationships/comments"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comments/comment5.xml" Type="http://schemas.openxmlformats.org/officeDocument/2006/relationships/comments"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comments/comment6.xml" Type="http://schemas.openxmlformats.org/officeDocument/2006/relationships/comments"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comments/comment7.xml" Type="http://schemas.openxmlformats.org/officeDocument/2006/relationships/comments"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4.jpg" Type="http://schemas.openxmlformats.org/officeDocument/2006/relationships/image" Id="rId4"/><Relationship Target="../media/image09.jp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4"/><Relationship Target="../media/image01.jp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media/image07.jpg" Type="http://schemas.openxmlformats.org/officeDocument/2006/relationships/image" Id="rId4"/><Relationship Target="../comments/comment1.xml" Type="http://schemas.openxmlformats.org/officeDocument/2006/relationships/comments"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comments/comment2.xml" Type="http://schemas.openxmlformats.org/officeDocument/2006/relationships/comments"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comments/comment3.xml" Type="http://schemas.openxmlformats.org/officeDocument/2006/relationships/comments"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2.gif"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8.gif"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5.gif"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6.gif"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864198" x="618550"/>
            <a:ext cy="1546500" cx="7772400"/>
          </a:xfrm>
          <a:prstGeom prst="rect">
            <a:avLst/>
          </a:prstGeom>
        </p:spPr>
        <p:txBody>
          <a:bodyPr bIns="91425" rIns="91425" lIns="91425" tIns="91425" anchor="b" anchorCtr="0">
            <a:noAutofit/>
          </a:bodyPr>
          <a:lstStyle/>
          <a:p>
            <a:pPr rtl="0" lvl="0">
              <a:buNone/>
            </a:pPr>
            <a:r>
              <a:rPr lang="en"/>
              <a:t>Internet Usage Analysis of </a:t>
            </a:r>
          </a:p>
          <a:p>
            <a:pPr>
              <a:buNone/>
            </a:pPr>
            <a:r>
              <a:rPr lang="en"/>
              <a:t>Personal Computers</a:t>
            </a:r>
          </a:p>
        </p:txBody>
      </p:sp>
      <p:sp>
        <p:nvSpPr>
          <p:cNvPr id="24" name="Shape 24"/>
          <p:cNvSpPr txBox="1"/>
          <p:nvPr>
            <p:ph idx="1" type="subTitle"/>
          </p:nvPr>
        </p:nvSpPr>
        <p:spPr>
          <a:xfrm>
            <a:off y="3797773" x="1045600"/>
            <a:ext cy="865500" cx="7615500"/>
          </a:xfrm>
          <a:prstGeom prst="rect">
            <a:avLst/>
          </a:prstGeom>
        </p:spPr>
        <p:txBody>
          <a:bodyPr bIns="91425" rIns="91425" lIns="91425" tIns="91425" anchor="t" anchorCtr="0">
            <a:noAutofit/>
          </a:bodyPr>
          <a:lstStyle/>
          <a:p>
            <a:pPr algn="l" rtl="0" lvl="0">
              <a:buNone/>
            </a:pPr>
            <a:r>
              <a:rPr sz="2200" lang="en"/>
              <a:t>  </a:t>
            </a:r>
            <a:r>
              <a:rPr sz="1800" lang="en">
                <a:solidFill>
                  <a:srgbClr val="B7B7B7"/>
                </a:solidFill>
              </a:rPr>
              <a:t>RADHIKA GAONKAR                                         2010A7PS193G</a:t>
            </a:r>
          </a:p>
          <a:p>
            <a:pPr algn="l" rtl="0" lvl="0">
              <a:buNone/>
            </a:pPr>
            <a:r>
              <a:rPr sz="1800" lang="en">
                <a:solidFill>
                  <a:srgbClr val="B7B7B7"/>
                </a:solidFill>
              </a:rPr>
              <a:t>  SURIYADEEPAN R    	 	 	                      2013H112045G</a:t>
            </a:r>
          </a:p>
          <a:p>
            <a:r>
              <a:t/>
            </a:r>
          </a:p>
          <a:p>
            <a:r>
              <a:t/>
            </a:r>
          </a:p>
          <a:p>
            <a:r>
              <a:t/>
            </a:r>
          </a:p>
          <a:p>
            <a:r>
              <a:t/>
            </a:r>
          </a:p>
          <a:p>
            <a:pPr>
              <a:buNone/>
            </a:pPr>
            <a:r>
              <a:rPr sz="2400" lang="en">
                <a:solidFill>
                  <a:srgbClr val="999999"/>
                </a:solidFill>
              </a:rPr>
              <a:t>Software Engineering and Management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                Other softwares </a:t>
            </a:r>
          </a:p>
        </p:txBody>
      </p:sp>
      <p:sp>
        <p:nvSpPr>
          <p:cNvPr id="76" name="Shape 7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SpyAgent</a:t>
            </a:r>
          </a:p>
          <a:p>
            <a:pPr rtl="0" lvl="0">
              <a:buNone/>
            </a:pPr>
            <a:r>
              <a:rPr lang="en"/>
              <a:t>WebWatcher</a:t>
            </a:r>
          </a:p>
          <a:p>
            <a:pPr rtl="0" lvl="0">
              <a:buNone/>
            </a:pPr>
            <a:r>
              <a:rPr lang="en"/>
              <a:t>PC Pandora</a:t>
            </a:r>
          </a:p>
          <a:p>
            <a:pPr rtl="0" lvl="0">
              <a:buNone/>
            </a:pPr>
            <a:r>
              <a:rPr lang="en"/>
              <a:t>Spector Pro</a:t>
            </a:r>
          </a:p>
          <a:p>
            <a:pPr rtl="0" lvl="0">
              <a:buNone/>
            </a:pPr>
            <a:r>
              <a:rPr lang="en"/>
              <a:t>eBlaster</a:t>
            </a:r>
          </a:p>
          <a:p>
            <a:pPr rtl="0" lvl="0">
              <a:buNone/>
            </a:pPr>
            <a:r>
              <a:rPr lang="en"/>
              <a:t>Elite Keylogger</a:t>
            </a:r>
          </a:p>
          <a:p>
            <a:pPr rtl="0" lvl="0">
              <a:buNone/>
            </a:pPr>
            <a:r>
              <a:rPr lang="en"/>
              <a:t>SniperSpy</a:t>
            </a:r>
          </a:p>
          <a:p>
            <a:pPr>
              <a:buNone/>
            </a:pPr>
            <a:r>
              <a:rPr lang="en"/>
              <a:t>InterGuard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Wireshark </a:t>
            </a:r>
          </a:p>
        </p:txBody>
      </p:sp>
      <p:sp>
        <p:nvSpPr>
          <p:cNvPr id="82" name="Shape 8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42900" marL="342900">
              <a:lnSpc>
                <a:spcPct val="129545"/>
              </a:lnSpc>
              <a:buClr>
                <a:schemeClr val="lt1"/>
              </a:buClr>
              <a:buSzPct val="166666"/>
              <a:buFont typeface="Arial"/>
              <a:buChar char="•"/>
            </a:pPr>
            <a:r>
              <a:rPr sz="1800" lang="en"/>
              <a:t>Available for </a:t>
            </a:r>
            <a:r>
              <a:rPr b="1" sz="1800" lang="en"/>
              <a:t>UNIX</a:t>
            </a:r>
            <a:r>
              <a:rPr sz="1800" lang="en"/>
              <a:t> , </a:t>
            </a:r>
            <a:r>
              <a:rPr b="1" sz="1800" lang="en"/>
              <a:t>Windows , Mac</a:t>
            </a:r>
          </a:p>
          <a:p>
            <a:pPr rtl="0" lvl="0" indent="-342900" marL="342900">
              <a:lnSpc>
                <a:spcPct val="129545"/>
              </a:lnSpc>
              <a:buClr>
                <a:schemeClr val="lt1"/>
              </a:buClr>
              <a:buSzPct val="166666"/>
              <a:buFont typeface="Arial"/>
              <a:buChar char="•"/>
            </a:pPr>
            <a:r>
              <a:rPr b="1" sz="1800" lang="en"/>
              <a:t>Capture</a:t>
            </a:r>
            <a:r>
              <a:rPr sz="1800" lang="en"/>
              <a:t> live packet data from a network interface</a:t>
            </a:r>
          </a:p>
          <a:p>
            <a:pPr rtl="0" lvl="0" indent="-342900" marL="342900">
              <a:lnSpc>
                <a:spcPct val="129545"/>
              </a:lnSpc>
              <a:buClr>
                <a:schemeClr val="lt1"/>
              </a:buClr>
              <a:buSzPct val="166666"/>
              <a:buFont typeface="Arial"/>
              <a:buChar char="•"/>
            </a:pPr>
            <a:r>
              <a:rPr b="1" sz="1800" lang="en"/>
              <a:t>Open</a:t>
            </a:r>
            <a:r>
              <a:rPr sz="1800" lang="en"/>
              <a:t> files containing packet data captured with tcpdump/WinDump Wireshark, and a number of other packet capture programs</a:t>
            </a:r>
          </a:p>
          <a:p>
            <a:pPr rtl="0" lvl="0" indent="-342900" marL="342900">
              <a:lnSpc>
                <a:spcPct val="129545"/>
              </a:lnSpc>
              <a:buClr>
                <a:schemeClr val="lt1"/>
              </a:buClr>
              <a:buSzPct val="166666"/>
              <a:buFont typeface="Arial"/>
              <a:buChar char="•"/>
            </a:pPr>
            <a:r>
              <a:rPr b="1" sz="1800" lang="en"/>
              <a:t>Import</a:t>
            </a:r>
            <a:r>
              <a:rPr sz="1800" lang="en"/>
              <a:t> packets from text files containing hex dumps of packet data</a:t>
            </a:r>
          </a:p>
          <a:p>
            <a:pPr rtl="0" lvl="0" indent="-342900" marL="342900">
              <a:lnSpc>
                <a:spcPct val="129545"/>
              </a:lnSpc>
              <a:buClr>
                <a:schemeClr val="lt1"/>
              </a:buClr>
              <a:buSzPct val="166666"/>
              <a:buFont typeface="Arial"/>
              <a:buChar char="•"/>
            </a:pPr>
            <a:r>
              <a:rPr sz="1800" lang="en"/>
              <a:t>Display packets with </a:t>
            </a:r>
            <a:r>
              <a:rPr b="1" sz="1800" lang="en"/>
              <a:t>very detailed protocol information</a:t>
            </a:r>
          </a:p>
          <a:p>
            <a:pPr rtl="0" lvl="0" indent="-342900" marL="342900">
              <a:lnSpc>
                <a:spcPct val="129545"/>
              </a:lnSpc>
              <a:buClr>
                <a:schemeClr val="lt1"/>
              </a:buClr>
              <a:buSzPct val="166666"/>
              <a:buFont typeface="Arial"/>
              <a:buChar char="•"/>
            </a:pPr>
            <a:r>
              <a:rPr b="1" sz="1800" lang="en"/>
              <a:t>Save</a:t>
            </a:r>
            <a:r>
              <a:rPr sz="1800" lang="en"/>
              <a:t> packet data captured</a:t>
            </a:r>
          </a:p>
          <a:p>
            <a:pPr rtl="0" lvl="0" indent="-342900" marL="342900">
              <a:lnSpc>
                <a:spcPct val="129545"/>
              </a:lnSpc>
              <a:buClr>
                <a:schemeClr val="lt1"/>
              </a:buClr>
              <a:buSzPct val="166666"/>
              <a:buFont typeface="Arial"/>
              <a:buChar char="•"/>
            </a:pPr>
            <a:r>
              <a:rPr b="1" sz="1800" lang="en"/>
              <a:t>Export</a:t>
            </a:r>
            <a:r>
              <a:rPr sz="1800" lang="en"/>
              <a:t> some or all packets in a number of capture file formats</a:t>
            </a:r>
          </a:p>
          <a:p>
            <a:pPr rtl="0" lvl="0" indent="-342900" marL="342900">
              <a:lnSpc>
                <a:spcPct val="129545"/>
              </a:lnSpc>
              <a:buClr>
                <a:schemeClr val="lt1"/>
              </a:buClr>
              <a:buSzPct val="166666"/>
              <a:buFont typeface="Arial"/>
              <a:buChar char="•"/>
            </a:pPr>
            <a:r>
              <a:rPr b="1" sz="1800" lang="en"/>
              <a:t>Filter packets</a:t>
            </a:r>
            <a:r>
              <a:rPr sz="1800" lang="en"/>
              <a:t> on many criteria</a:t>
            </a:r>
          </a:p>
          <a:p>
            <a:pPr rtl="0" lvl="0" indent="-342900" marL="342900">
              <a:lnSpc>
                <a:spcPct val="129545"/>
              </a:lnSpc>
              <a:buClr>
                <a:schemeClr val="lt1"/>
              </a:buClr>
              <a:buSzPct val="166666"/>
              <a:buFont typeface="Arial"/>
              <a:buChar char="•"/>
            </a:pPr>
            <a:r>
              <a:rPr b="1" sz="1800" lang="en"/>
              <a:t>Search</a:t>
            </a:r>
            <a:r>
              <a:rPr sz="1800" lang="en"/>
              <a:t> for packets on many criteria</a:t>
            </a:r>
          </a:p>
          <a:p>
            <a:pPr rtl="0" lvl="0" indent="-342900" marL="342900">
              <a:lnSpc>
                <a:spcPct val="129545"/>
              </a:lnSpc>
              <a:buClr>
                <a:schemeClr val="lt1"/>
              </a:buClr>
              <a:buSzPct val="166666"/>
              <a:buFont typeface="Arial"/>
              <a:buChar char="•"/>
            </a:pPr>
            <a:r>
              <a:rPr b="1" sz="1800" lang="en"/>
              <a:t>Colorize</a:t>
            </a:r>
            <a:r>
              <a:rPr sz="1800" lang="en"/>
              <a:t> packet display based on filters</a:t>
            </a:r>
          </a:p>
          <a:p>
            <a:pPr rtl="0" lvl="0" indent="-342900" marL="342900">
              <a:lnSpc>
                <a:spcPct val="129545"/>
              </a:lnSpc>
              <a:buClr>
                <a:schemeClr val="lt1"/>
              </a:buClr>
              <a:buSzPct val="166666"/>
              <a:buFont typeface="Arial"/>
              <a:buChar char="•"/>
            </a:pPr>
            <a:r>
              <a:rPr sz="1800" lang="en"/>
              <a:t>Create various </a:t>
            </a:r>
            <a:r>
              <a:rPr b="1" sz="1800" lang="en"/>
              <a:t>statistics</a:t>
            </a:r>
          </a:p>
          <a:p>
            <a:r>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86" name="Shape 86"/>
        <p:cNvGrpSpPr/>
        <p:nvPr/>
      </p:nvGrpSpPr>
      <p:grpSpPr>
        <a:xfrm>
          <a:off y="0" x="0"/>
          <a:ext cy="0" cx="0"/>
          <a:chOff y="0" x="0"/>
          <a:chExt cy="0" cx="0"/>
        </a:xfrm>
      </p:grpSpPr>
      <p:sp>
        <p:nvSpPr>
          <p:cNvPr id="87" name="Shape 87"/>
          <p:cNvSpPr txBox="1"/>
          <p:nvPr>
            <p:ph type="title"/>
          </p:nvPr>
        </p:nvSpPr>
        <p:spPr>
          <a:xfrm>
            <a:off y="274646" x="457200"/>
            <a:ext cy="805500" cx="8229600"/>
          </a:xfrm>
          <a:prstGeom prst="rect">
            <a:avLst/>
          </a:prstGeom>
        </p:spPr>
        <p:txBody>
          <a:bodyPr bIns="91425" rIns="91425" lIns="91425" tIns="91425" anchor="b" anchorCtr="0">
            <a:noAutofit/>
          </a:bodyPr>
          <a:lstStyle/>
          <a:p>
            <a:pPr>
              <a:buNone/>
            </a:pPr>
            <a:r>
              <a:rPr lang="en"/>
              <a:t>Wireshark - Block Diagram</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idx="1" type="body"/>
          </p:nvPr>
        </p:nvSpPr>
        <p:spPr>
          <a:xfrm>
            <a:off y="1417650" x="393600"/>
            <a:ext cy="4967700" cx="8229600"/>
          </a:xfrm>
          <a:prstGeom prst="rect">
            <a:avLst/>
          </a:prstGeom>
        </p:spPr>
        <p:txBody>
          <a:bodyPr bIns="91425" rIns="91425" lIns="91425" tIns="91425" anchor="t" anchorCtr="0">
            <a:noAutofit/>
          </a:bodyPr>
          <a:lstStyle/>
          <a:p>
            <a:pPr rtl="0" lvl="0" indent="-381000" marL="457200">
              <a:buClr>
                <a:schemeClr val="lt1"/>
              </a:buClr>
              <a:buSzPct val="80000"/>
              <a:buFont typeface="Arial"/>
              <a:buAutoNum type="arabicPeriod"/>
            </a:pPr>
            <a:r>
              <a:rPr b="1" lang="en">
                <a:solidFill>
                  <a:schemeClr val="dk1"/>
                </a:solidFill>
              </a:rPr>
              <a:t>
</a:t>
            </a:r>
            <a:r>
              <a:rPr b="1" sz="2400" lang="en"/>
              <a:t>Supported Protocols</a:t>
            </a:r>
          </a:p>
          <a:p>
            <a:r>
              <a:t/>
            </a:r>
          </a:p>
          <a:p>
            <a:pPr rtl="0" lvl="0" indent="-381000" marL="457200">
              <a:buClr>
                <a:schemeClr val="lt1"/>
              </a:buClr>
              <a:buSzPct val="100000"/>
              <a:buFont typeface="Arial"/>
              <a:buAutoNum type="arabicPeriod"/>
            </a:pPr>
            <a:r>
              <a:rPr b="1" sz="2400" lang="en"/>
              <a:t>User friendliness</a:t>
            </a:r>
          </a:p>
          <a:p>
            <a:r>
              <a:t/>
            </a:r>
          </a:p>
          <a:p>
            <a:pPr rtl="0" lvl="0" indent="-381000" marL="457200">
              <a:buClr>
                <a:schemeClr val="lt1"/>
              </a:buClr>
              <a:buSzPct val="100000"/>
              <a:buFont typeface="Arial"/>
              <a:buAutoNum type="arabicPeriod"/>
            </a:pPr>
            <a:r>
              <a:rPr b="1" sz="2400" lang="en"/>
              <a:t>Cost</a:t>
            </a:r>
          </a:p>
          <a:p>
            <a:r>
              <a:t/>
            </a:r>
          </a:p>
          <a:p>
            <a:pPr rtl="0" lvl="0" indent="-381000" marL="457200">
              <a:buClr>
                <a:schemeClr val="lt1"/>
              </a:buClr>
              <a:buSzPct val="100000"/>
              <a:buFont typeface="Arial"/>
              <a:buAutoNum type="arabicPeriod"/>
            </a:pPr>
            <a:r>
              <a:rPr b="1" sz="2400" lang="en"/>
              <a:t>Program Support</a:t>
            </a:r>
          </a:p>
          <a:p>
            <a:r>
              <a:t/>
            </a:r>
          </a:p>
          <a:p>
            <a:pPr rtl="0" lvl="0" indent="-381000" marL="457200">
              <a:buClr>
                <a:schemeClr val="lt1"/>
              </a:buClr>
              <a:buSzPct val="100000"/>
              <a:buFont typeface="Arial"/>
              <a:buAutoNum type="arabicPeriod"/>
            </a:pPr>
            <a:r>
              <a:rPr b="1" sz="2400" lang="en"/>
              <a:t>Operating System Support</a:t>
            </a:r>
          </a:p>
          <a:p>
            <a:r>
              <a:t/>
            </a:r>
          </a:p>
        </p:txBody>
      </p:sp>
      <p:sp>
        <p:nvSpPr>
          <p:cNvPr id="93" name="Shape 93"/>
          <p:cNvSpPr txBox="1"/>
          <p:nvPr>
            <p:ph type="title"/>
          </p:nvPr>
        </p:nvSpPr>
        <p:spPr>
          <a:xfrm>
            <a:off y="554562" x="457200"/>
            <a:ext cy="1143000" cx="8229600"/>
          </a:xfrm>
          <a:prstGeom prst="rect">
            <a:avLst/>
          </a:prstGeom>
        </p:spPr>
        <p:txBody>
          <a:bodyPr bIns="91425" rIns="91425" lIns="91425" tIns="91425" anchor="b" anchorCtr="0">
            <a:noAutofit/>
          </a:bodyPr>
          <a:lstStyle/>
          <a:p>
            <a:pPr rtl="0" lvl="0">
              <a:buNone/>
            </a:pPr>
            <a:r>
              <a:rPr lang="en"/>
              <a:t>Advantages of Wireshark</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Development Tools	</a:t>
            </a:r>
          </a:p>
        </p:txBody>
      </p:sp>
      <p:sp>
        <p:nvSpPr>
          <p:cNvPr id="99" name="Shape 9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lt1"/>
              </a:buClr>
              <a:buSzPct val="100000"/>
              <a:buFont typeface="Arial"/>
              <a:buChar char="●"/>
            </a:pPr>
            <a:r>
              <a:rPr lang="en"/>
              <a:t>Sniffer</a:t>
            </a:r>
          </a:p>
          <a:p>
            <a:pPr rtl="0" lvl="0">
              <a:buNone/>
            </a:pPr>
            <a:r>
              <a:rPr lang="en"/>
              <a:t>	</a:t>
            </a:r>
            <a:r>
              <a:rPr b="1" sz="2400" lang="en"/>
              <a:t>LIBPCAP</a:t>
            </a:r>
            <a:r>
              <a:rPr lang="en"/>
              <a:t> - </a:t>
            </a:r>
            <a:r>
              <a:rPr sz="2400" lang="en"/>
              <a:t>packet capture library</a:t>
            </a:r>
          </a:p>
          <a:p>
            <a:pPr rtl="0" lvl="0" indent="-419100" marL="457200">
              <a:buClr>
                <a:schemeClr val="lt1"/>
              </a:buClr>
              <a:buSzPct val="100000"/>
              <a:buFont typeface="Arial"/>
              <a:buChar char="●"/>
            </a:pPr>
            <a:r>
              <a:rPr lang="en"/>
              <a:t>Database</a:t>
            </a:r>
          </a:p>
          <a:p>
            <a:pPr rtl="0" lvl="0">
              <a:buNone/>
            </a:pPr>
            <a:r>
              <a:rPr lang="en"/>
              <a:t>     </a:t>
            </a:r>
            <a:r>
              <a:rPr b="1" sz="2400" lang="en"/>
              <a:t>MySQL</a:t>
            </a:r>
            <a:r>
              <a:rPr lang="en"/>
              <a:t> - </a:t>
            </a:r>
            <a:r>
              <a:rPr sz="2400" lang="en"/>
              <a:t>Relational Database Management System</a:t>
            </a:r>
          </a:p>
          <a:p>
            <a:pPr rtl="0" lvl="0" indent="-419100" marL="457200">
              <a:buClr>
                <a:schemeClr val="lt1"/>
              </a:buClr>
              <a:buSzPct val="100000"/>
              <a:buFont typeface="Arial"/>
              <a:buChar char="●"/>
            </a:pPr>
            <a:r>
              <a:rPr lang="en"/>
              <a:t>Statistical Analysis</a:t>
            </a:r>
          </a:p>
          <a:p>
            <a:pPr rtl="0" lvl="0">
              <a:buNone/>
            </a:pPr>
            <a:r>
              <a:rPr sz="2400" lang="en"/>
              <a:t>	 </a:t>
            </a:r>
            <a:r>
              <a:rPr b="1" sz="2400" lang="en"/>
              <a:t>R</a:t>
            </a:r>
            <a:r>
              <a:rPr sz="2400" lang="en"/>
              <a:t> - Statistical Computing and Graphics</a:t>
            </a:r>
          </a:p>
          <a:p>
            <a:r>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New Features	</a:t>
            </a:r>
          </a:p>
        </p:txBody>
      </p:sp>
      <p:sp>
        <p:nvSpPr>
          <p:cNvPr id="105" name="Shape 10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buClr>
                <a:schemeClr val="lt1"/>
              </a:buClr>
              <a:buSzPct val="100000"/>
              <a:buFont typeface="Arial"/>
              <a:buChar char="➔"/>
            </a:pPr>
            <a:r>
              <a:rPr sz="2400" lang="en"/>
              <a:t>Preventing : downloading, installation and use of illegally obtained software and music</a:t>
            </a:r>
          </a:p>
          <a:p>
            <a:pPr rtl="0" lvl="0" indent="-381000" marL="457200">
              <a:buClr>
                <a:schemeClr val="lt1"/>
              </a:buClr>
              <a:buSzPct val="100000"/>
              <a:buFont typeface="Arial"/>
              <a:buChar char="➔"/>
            </a:pPr>
            <a:r>
              <a:rPr sz="2400" lang="en"/>
              <a:t>Alert  : spurious conversations via chat and instant messaging clients</a:t>
            </a:r>
          </a:p>
          <a:p>
            <a:pPr rtl="0" lvl="0" indent="-381000" marL="457200">
              <a:buClr>
                <a:schemeClr val="lt1"/>
              </a:buClr>
              <a:buSzPct val="100000"/>
              <a:buFont typeface="Arial"/>
              <a:buChar char="➔"/>
            </a:pPr>
            <a:r>
              <a:rPr sz="2400" lang="en"/>
              <a:t>Vulnerabilities : viruses , malicious software , unusual activities </a:t>
            </a:r>
          </a:p>
          <a:p>
            <a:pPr rtl="0" lvl="0" indent="-381000" marL="457200">
              <a:buClr>
                <a:schemeClr val="lt1"/>
              </a:buClr>
              <a:buSzPct val="100000"/>
              <a:buFont typeface="Arial"/>
              <a:buChar char="➔"/>
            </a:pPr>
            <a:r>
              <a:rPr sz="2400" lang="en"/>
              <a:t>Block  : keyword updates integrated into the system</a:t>
            </a:r>
          </a:p>
          <a:p>
            <a:pPr rtl="0" lvl="0" indent="-381000" marL="457200">
              <a:buClr>
                <a:schemeClr val="lt1"/>
              </a:buClr>
              <a:buSzPct val="100000"/>
              <a:buFont typeface="Arial"/>
              <a:buChar char="➔"/>
            </a:pPr>
            <a:r>
              <a:rPr sz="2400" lang="en"/>
              <a:t>Remote control : disable or enable software, restart the computer , update keywords to block</a:t>
            </a:r>
          </a:p>
          <a:p>
            <a:pPr rtl="0" lvl="0" indent="-381000" marL="457200">
              <a:buClr>
                <a:schemeClr val="lt1"/>
              </a:buClr>
              <a:buSzPct val="100000"/>
              <a:buFont typeface="Arial"/>
              <a:buChar char="➔"/>
            </a:pPr>
            <a:r>
              <a:rPr sz="2400" lang="en"/>
              <a:t>Throughput : different protocols e.g. TCP , UDP, IPV4</a:t>
            </a:r>
          </a:p>
          <a:p>
            <a:pPr rtl="0" lvl="0" indent="-381000" marL="457200">
              <a:buClr>
                <a:schemeClr val="lt1"/>
              </a:buClr>
              <a:buSzPct val="100000"/>
              <a:buFont typeface="Arial"/>
              <a:buChar char="➔"/>
            </a:pPr>
            <a:r>
              <a:rPr sz="2400" lang="en"/>
              <a:t>Reporting methods : easy to navigate  , multiple report features, perform custom searches</a:t>
            </a:r>
          </a:p>
          <a:p>
            <a:r>
              <a:t/>
            </a:r>
          </a:p>
          <a:p>
            <a:r>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type="title"/>
          </p:nvPr>
        </p:nvSpPr>
        <p:spPr>
          <a:xfrm>
            <a:off y="274637" x="457200"/>
            <a:ext cy="1143000" cx="8229600"/>
          </a:xfrm>
          <a:prstGeom prst="rect">
            <a:avLst/>
          </a:prstGeom>
        </p:spPr>
        <p:txBody>
          <a:bodyPr bIns="91425" rIns="91425" lIns="91425" tIns="91425" anchor="b" anchorCtr="0">
            <a:noAutofit/>
          </a:bodyPr>
          <a:lstStyle/>
          <a:p/>
        </p:txBody>
      </p:sp>
      <p:sp>
        <p:nvSpPr>
          <p:cNvPr id="111" name="Shape 11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buClr>
                <a:schemeClr val="lt1"/>
              </a:buClr>
              <a:buSzPct val="100000"/>
              <a:buFont typeface="Arial"/>
              <a:buChar char="➔"/>
            </a:pPr>
            <a:r>
              <a:rPr sz="2400" lang="en"/>
              <a:t>No server web-log analysis . Client side software</a:t>
            </a:r>
          </a:p>
          <a:p>
            <a:pPr rtl="0" lvl="0" indent="-381000" marL="457200">
              <a:buClr>
                <a:schemeClr val="lt1"/>
              </a:buClr>
              <a:buSzPct val="100000"/>
              <a:buFont typeface="Arial"/>
              <a:buChar char="➔"/>
            </a:pPr>
            <a:r>
              <a:rPr sz="2400" lang="en"/>
              <a:t>Extracting patterns from network traffic analysis</a:t>
            </a:r>
          </a:p>
          <a:p>
            <a:pPr rtl="0" lvl="0" indent="-381000" marL="457200">
              <a:buClr>
                <a:schemeClr val="lt1"/>
              </a:buClr>
              <a:buSzPct val="100000"/>
              <a:buFont typeface="Arial"/>
              <a:buChar char="➔"/>
            </a:pPr>
            <a:r>
              <a:rPr sz="2400" lang="en"/>
              <a:t>Clustering of websites according to content</a:t>
            </a:r>
          </a:p>
          <a:p>
            <a:pPr rtl="0" lvl="0" indent="-381000" marL="457200">
              <a:buClr>
                <a:schemeClr val="lt1"/>
              </a:buClr>
              <a:buSzPct val="100000"/>
              <a:buFont typeface="Arial"/>
              <a:buChar char="➔"/>
            </a:pPr>
            <a:r>
              <a:rPr sz="2400" lang="en"/>
              <a:t>Get analysis on peak times for browsing</a:t>
            </a:r>
          </a:p>
          <a:p>
            <a:pPr rtl="0" lvl="0" indent="-381000" marL="457200">
              <a:buClr>
                <a:schemeClr val="lt1"/>
              </a:buClr>
              <a:buSzPct val="100000"/>
              <a:buFont typeface="Arial"/>
              <a:buChar char="➔"/>
            </a:pPr>
            <a:r>
              <a:rPr sz="2400" lang="en"/>
              <a:t>Updates on bandwidth usage</a:t>
            </a:r>
          </a:p>
          <a:p>
            <a:pPr rtl="0" lvl="0" indent="-381000" marL="457200">
              <a:buClr>
                <a:schemeClr val="lt1"/>
              </a:buClr>
              <a:buSzPct val="100000"/>
              <a:buFont typeface="Arial"/>
              <a:buChar char="➔"/>
            </a:pPr>
            <a:r>
              <a:rPr sz="2400" lang="en"/>
              <a:t>Recommend websites to users based on web usage , page content , time of browsing</a:t>
            </a:r>
          </a:p>
          <a:p>
            <a:pPr rtl="0" lvl="0" indent="-381000" marL="457200">
              <a:buClr>
                <a:schemeClr val="lt1"/>
              </a:buClr>
              <a:buSzPct val="100000"/>
              <a:buFont typeface="Arial"/>
              <a:buChar char="➔"/>
            </a:pPr>
            <a:r>
              <a:rPr sz="2400" lang="en"/>
              <a:t>Lighter on the system </a:t>
            </a:r>
          </a:p>
          <a:p>
            <a:pPr lvl="0" indent="-381000" marL="457200">
              <a:buClr>
                <a:schemeClr val="lt1"/>
              </a:buClr>
              <a:buSzPct val="100000"/>
              <a:buFont typeface="Arial"/>
              <a:buChar char="➔"/>
            </a:pPr>
            <a:r>
              <a:rPr sz="2400" lang="en"/>
              <a:t>Efficient use of system resources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88437" x="551325"/>
            <a:ext cy="1143000" cx="8229600"/>
          </a:xfrm>
          <a:prstGeom prst="rect">
            <a:avLst/>
          </a:prstGeom>
        </p:spPr>
        <p:txBody>
          <a:bodyPr bIns="91425" rIns="91425" lIns="91425" tIns="91425" anchor="b" anchorCtr="0">
            <a:noAutofit/>
          </a:bodyPr>
          <a:lstStyle/>
          <a:p>
            <a:pPr>
              <a:buNone/>
            </a:pPr>
            <a:r>
              <a:rPr lang="en"/>
              <a:t>Block Diagram</a:t>
            </a:r>
          </a:p>
        </p:txBody>
      </p:sp>
      <p:sp>
        <p:nvSpPr>
          <p:cNvPr id="117" name="Shape 117"/>
          <p:cNvSpPr/>
          <p:nvPr/>
        </p:nvSpPr>
        <p:spPr>
          <a:xfrm>
            <a:off y="970750" x="302562"/>
            <a:ext cy="5709300" cx="8538873"/>
          </a:xfrm>
          <a:prstGeom prst="rect">
            <a:avLst/>
          </a:prstGeom>
          <a:blipFill>
            <a:blip r:embed="rId3"/>
            <a:stretch>
              <a:fillRect/>
            </a:stretch>
          </a:blipFill>
          <a:ln>
            <a:noFill/>
          </a:ln>
        </p:spPr>
      </p:sp>
      <p:sp>
        <p:nvSpPr>
          <p:cNvPr id="118" name="Shape 118"/>
          <p:cNvSpPr/>
          <p:nvPr/>
        </p:nvSpPr>
        <p:spPr>
          <a:xfrm>
            <a:off y="970750" x="302575"/>
            <a:ext cy="5709299" cx="8538850"/>
          </a:xfrm>
          <a:prstGeom prst="rect">
            <a:avLst/>
          </a:prstGeom>
          <a:blipFill>
            <a:blip r:embed="rId4"/>
            <a:stretch>
              <a:fillRect/>
            </a:stretch>
          </a:blipFill>
          <a:ln>
            <a:noFill/>
          </a:ln>
        </p:spPr>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74645" x="457200"/>
            <a:ext cy="677699" cx="8229600"/>
          </a:xfrm>
          <a:prstGeom prst="rect">
            <a:avLst/>
          </a:prstGeom>
        </p:spPr>
        <p:txBody>
          <a:bodyPr bIns="91425" rIns="91425" lIns="91425" tIns="91425" anchor="b" anchorCtr="0">
            <a:noAutofit/>
          </a:bodyPr>
          <a:lstStyle/>
          <a:p>
            <a:pPr>
              <a:buNone/>
            </a:pPr>
            <a:r>
              <a:rPr lang="en"/>
              <a:t>Use Case Diagram</a:t>
            </a:r>
          </a:p>
        </p:txBody>
      </p:sp>
      <p:sp>
        <p:nvSpPr>
          <p:cNvPr id="124" name="Shape 124"/>
          <p:cNvSpPr/>
          <p:nvPr/>
        </p:nvSpPr>
        <p:spPr>
          <a:xfrm>
            <a:off y="1112525" x="141200"/>
            <a:ext cy="5596225" cx="8861599"/>
          </a:xfrm>
          <a:prstGeom prst="rect">
            <a:avLst/>
          </a:prstGeom>
          <a:blipFill>
            <a:blip r:embed="rId3"/>
            <a:stretch>
              <a:fillRect/>
            </a:stretch>
          </a:blipFill>
          <a:ln>
            <a:noFill/>
          </a:ln>
        </p:spPr>
      </p:sp>
      <p:sp>
        <p:nvSpPr>
          <p:cNvPr id="125" name="Shape 125"/>
          <p:cNvSpPr/>
          <p:nvPr/>
        </p:nvSpPr>
        <p:spPr>
          <a:xfrm>
            <a:off y="1112525" x="141200"/>
            <a:ext cy="5596224" cx="8861599"/>
          </a:xfrm>
          <a:prstGeom prst="rect">
            <a:avLst/>
          </a:prstGeom>
          <a:blipFill>
            <a:blip r:embed="rId4"/>
            <a:stretch>
              <a:fillRect/>
            </a:stretch>
          </a:blipFill>
          <a:ln>
            <a:noFill/>
          </a:ln>
        </p:spPr>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
</a:t>
            </a:r>
          </a:p>
          <a:p>
            <a:r>
              <a:t/>
            </a:r>
          </a:p>
          <a:p>
            <a:pPr>
              <a:buNone/>
            </a:pPr>
            <a:r>
              <a:rPr lang="en"/>
              <a:t>                    </a:t>
            </a:r>
            <a:r>
              <a:rPr sz="4800" lang="en"/>
              <a:t>THANK YOU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4"/>
          <a:stretch>
            <a:fillRect/>
          </a:stretch>
        </a:blipFill>
      </p:bgPr>
    </p:bg>
    <p:spTree>
      <p:nvGrpSpPr>
        <p:cNvPr id="28" name="Shape 28"/>
        <p:cNvGrpSpPr/>
        <p:nvPr/>
      </p:nvGrpSpPr>
      <p:grpSpPr>
        <a:xfrm>
          <a:off y="0" x="0"/>
          <a:ext cy="0" cx="0"/>
          <a:chOff y="0" x="0"/>
          <a:chExt cy="0" cx="0"/>
        </a:xfrm>
      </p:grpSpPr>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y="0" x="0"/>
          <a:ext cy="0" cx="0"/>
          <a:chOff y="0" x="0"/>
          <a:chExt cy="0" cx="0"/>
        </a:xfrm>
      </p:grpSpPr>
      <p:sp>
        <p:nvSpPr>
          <p:cNvPr id="33" name="Shape 33"/>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sz="4800" lang="en"/>
              <a:t>Objective	</a:t>
            </a:r>
          </a:p>
        </p:txBody>
      </p:sp>
      <p:sp>
        <p:nvSpPr>
          <p:cNvPr id="34" name="Shape 3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0" marL="0">
              <a:lnSpc>
                <a:spcPct val="115000"/>
              </a:lnSpc>
              <a:spcBef>
                <a:spcPts val="0"/>
              </a:spcBef>
              <a:buNone/>
            </a:pPr>
            <a:r>
              <a:rPr lang="en"/>
              <a:t>
</a:t>
            </a:r>
            <a:r>
              <a:rPr lang="en"/>
              <a:t>Why packet analysis ? </a:t>
            </a:r>
          </a:p>
          <a:p>
            <a:r>
              <a:t/>
            </a:r>
          </a:p>
          <a:p>
            <a:pPr rtl="0" lvl="0" indent="-381000" marL="457200">
              <a:lnSpc>
                <a:spcPct val="115000"/>
              </a:lnSpc>
              <a:spcBef>
                <a:spcPts val="0"/>
              </a:spcBef>
              <a:buClr>
                <a:schemeClr val="lt1"/>
              </a:buClr>
              <a:buSzPct val="100000"/>
              <a:buFont typeface="Arial"/>
              <a:buAutoNum type="arabicPeriod"/>
            </a:pPr>
            <a:r>
              <a:rPr sz="2400" lang="en"/>
              <a:t>Understanding network characteristics</a:t>
            </a:r>
          </a:p>
          <a:p>
            <a:pPr rtl="0" lvl="0" indent="-381000" marL="457200">
              <a:lnSpc>
                <a:spcPct val="115000"/>
              </a:lnSpc>
              <a:spcBef>
                <a:spcPts val="0"/>
              </a:spcBef>
              <a:buClr>
                <a:schemeClr val="lt1"/>
              </a:buClr>
              <a:buSzPct val="100000"/>
              <a:buFont typeface="Arial"/>
              <a:buAutoNum type="arabicPeriod"/>
            </a:pPr>
            <a:r>
              <a:rPr sz="2400" lang="en"/>
              <a:t>Learning who is on a network</a:t>
            </a:r>
          </a:p>
          <a:p>
            <a:pPr rtl="0" lvl="0" indent="-381000" marL="457200">
              <a:lnSpc>
                <a:spcPct val="115000"/>
              </a:lnSpc>
              <a:spcBef>
                <a:spcPts val="0"/>
              </a:spcBef>
              <a:buClr>
                <a:schemeClr val="lt1"/>
              </a:buClr>
              <a:buSzPct val="100000"/>
              <a:buFont typeface="Arial"/>
              <a:buAutoNum type="arabicPeriod"/>
            </a:pPr>
            <a:r>
              <a:rPr sz="2400" lang="en"/>
              <a:t>Determining who or what is utilizing available bandwidth</a:t>
            </a:r>
          </a:p>
          <a:p>
            <a:pPr rtl="0" lvl="0" indent="-381000" marL="457200">
              <a:lnSpc>
                <a:spcPct val="115000"/>
              </a:lnSpc>
              <a:spcBef>
                <a:spcPts val="0"/>
              </a:spcBef>
              <a:buClr>
                <a:schemeClr val="lt1"/>
              </a:buClr>
              <a:buSzPct val="100000"/>
              <a:buFont typeface="Arial"/>
              <a:buAutoNum type="arabicPeriod"/>
            </a:pPr>
            <a:r>
              <a:rPr sz="2400" lang="en"/>
              <a:t>Identifying peak network usage times</a:t>
            </a:r>
          </a:p>
          <a:p>
            <a:pPr rtl="0" lvl="0" indent="-381000" marL="457200">
              <a:lnSpc>
                <a:spcPct val="115000"/>
              </a:lnSpc>
              <a:spcBef>
                <a:spcPts val="0"/>
              </a:spcBef>
              <a:buClr>
                <a:schemeClr val="lt1"/>
              </a:buClr>
              <a:buSzPct val="100000"/>
              <a:buFont typeface="Arial"/>
              <a:buAutoNum type="arabicPeriod"/>
            </a:pPr>
            <a:r>
              <a:rPr sz="2400" lang="en"/>
              <a:t>Identifying possible attacks or malicious activity</a:t>
            </a:r>
          </a:p>
          <a:p>
            <a:pPr rtl="0" lvl="0" indent="-381000" marL="457200">
              <a:lnSpc>
                <a:spcPct val="115000"/>
              </a:lnSpc>
              <a:spcBef>
                <a:spcPts val="0"/>
              </a:spcBef>
              <a:buClr>
                <a:schemeClr val="lt1"/>
              </a:buClr>
              <a:buSzPct val="100000"/>
              <a:buFont typeface="Arial"/>
              <a:buAutoNum type="arabicPeriod"/>
            </a:pPr>
            <a:r>
              <a:rPr sz="2400" lang="en"/>
              <a:t>Finding unsecured and bloated applications</a:t>
            </a:r>
          </a:p>
          <a:p>
            <a:r>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sz="4800" lang="en"/>
              <a:t>                </a:t>
            </a:r>
            <a:r>
              <a:rPr sz="4800" lang="en">
                <a:solidFill>
                  <a:srgbClr val="FFFFFF"/>
                </a:solidFill>
              </a:rPr>
              <a:t>Scope</a:t>
            </a:r>
          </a:p>
        </p:txBody>
      </p:sp>
      <p:sp>
        <p:nvSpPr>
          <p:cNvPr id="40" name="Shape 40"/>
          <p:cNvSpPr txBox="1"/>
          <p:nvPr>
            <p:ph idx="1" type="body"/>
          </p:nvPr>
        </p:nvSpPr>
        <p:spPr>
          <a:xfrm>
            <a:off y="1600200" x="457200"/>
            <a:ext cy="5257799" cx="8229600"/>
          </a:xfrm>
          <a:prstGeom prst="rect">
            <a:avLst/>
          </a:prstGeom>
        </p:spPr>
        <p:txBody>
          <a:bodyPr bIns="91425" rIns="91425" lIns="91425" tIns="91425" anchor="t" anchorCtr="0">
            <a:noAutofit/>
          </a:bodyPr>
          <a:lstStyle/>
          <a:p>
            <a:pPr rtl="0" lvl="0">
              <a:buNone/>
            </a:pPr>
            <a:r>
              <a:rPr b="1" lang="en">
                <a:solidFill>
                  <a:srgbClr val="9FC5E8"/>
                </a:solidFill>
              </a:rPr>
              <a:t>     Employee Monitoring</a:t>
            </a:r>
          </a:p>
          <a:p>
            <a:pPr rtl="0" lvl="0">
              <a:buNone/>
            </a:pPr>
            <a:r>
              <a:rPr b="1" lang="en">
                <a:solidFill>
                  <a:srgbClr val="FFFFFF"/>
                </a:solidFill>
              </a:rPr>
              <a:t>         </a:t>
            </a:r>
            <a:r>
              <a:rPr b="1" sz="2500" lang="en">
                <a:solidFill>
                  <a:srgbClr val="FFFFFF"/>
                </a:solidFill>
              </a:rPr>
              <a:t>                                      </a:t>
            </a:r>
          </a:p>
          <a:p>
            <a:pPr rtl="0" lvl="0">
              <a:buNone/>
            </a:pPr>
            <a:r>
              <a:rPr b="1" sz="2500" lang="en">
                <a:solidFill>
                  <a:srgbClr val="999999"/>
                </a:solidFill>
              </a:rPr>
              <a:t>                                                       Web Usage Tracking</a:t>
            </a:r>
          </a:p>
          <a:p>
            <a:r>
              <a:t/>
            </a:r>
          </a:p>
          <a:p>
            <a:pPr rtl="0" lvl="0" indent="0" marL="0">
              <a:buNone/>
            </a:pPr>
            <a:r>
              <a:rPr b="1" lang="en">
                <a:solidFill>
                  <a:srgbClr val="FFFFFF"/>
                </a:solidFill>
              </a:rPr>
              <a:t>                          </a:t>
            </a:r>
            <a:r>
              <a:rPr b="1" lang="en">
                <a:solidFill>
                  <a:srgbClr val="FFD966"/>
                </a:solidFill>
              </a:rPr>
              <a:t>At School</a:t>
            </a:r>
          </a:p>
          <a:p>
            <a:r>
              <a:t/>
            </a:r>
          </a:p>
          <a:p>
            <a:pPr rtl="0" lvl="0">
              <a:buNone/>
            </a:pPr>
            <a:r>
              <a:rPr b="1" sz="2500" lang="en">
                <a:solidFill>
                  <a:srgbClr val="FFFFFF"/>
                </a:solidFill>
              </a:rPr>
              <a:t>  </a:t>
            </a:r>
            <a:r>
              <a:rPr b="1" sz="2800" lang="en">
                <a:solidFill>
                  <a:srgbClr val="FFFFFF"/>
                </a:solidFill>
              </a:rPr>
              <a:t>  </a:t>
            </a:r>
            <a:r>
              <a:rPr b="1" sz="2800" lang="en">
                <a:solidFill>
                  <a:srgbClr val="76A5AF"/>
                </a:solidFill>
              </a:rPr>
              <a:t> At home</a:t>
            </a:r>
          </a:p>
          <a:p>
            <a:pPr lvl="0">
              <a:buNone/>
            </a:pPr>
            <a:r>
              <a:rPr b="1" sz="2500" lang="en">
                <a:solidFill>
                  <a:srgbClr val="FFFFFF"/>
                </a:solidFill>
              </a:rPr>
              <a:t>                                                </a:t>
            </a:r>
            <a:r>
              <a:rPr b="1" sz="3300" lang="en">
                <a:solidFill>
                  <a:srgbClr val="8E7CC3"/>
                </a:solidFill>
              </a:rPr>
              <a:t>Internet cafe</a:t>
            </a:r>
            <a:r>
              <a:rPr b="1" lang="en">
                <a:solidFill>
                  <a:srgbClr val="FFFFFF"/>
                </a:solidFill>
              </a:rPr>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Literature Survey</a:t>
            </a:r>
          </a:p>
        </p:txBody>
      </p:sp>
      <p:sp>
        <p:nvSpPr>
          <p:cNvPr id="46" name="Shape 4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b="1" sz="2400" lang="en"/>
              <a:t>Track4Win</a:t>
            </a:r>
          </a:p>
          <a:p>
            <a:pPr rtl="0" lvl="0" indent="-381000" marL="457200">
              <a:buClr>
                <a:schemeClr val="lt1"/>
              </a:buClr>
              <a:buSzPct val="100000"/>
              <a:buFont typeface="Arial"/>
              <a:buChar char="●"/>
            </a:pPr>
            <a:r>
              <a:rPr sz="2400" lang="en"/>
              <a:t>Monitor all computer users simultaneously. </a:t>
            </a:r>
          </a:p>
          <a:p>
            <a:pPr rtl="0" lvl="0" indent="-381000" marL="457200">
              <a:buClr>
                <a:schemeClr val="lt1"/>
              </a:buClr>
              <a:buSzPct val="100000"/>
              <a:buFont typeface="Arial"/>
              <a:buChar char="●"/>
            </a:pPr>
            <a:r>
              <a:rPr sz="2400" lang="en"/>
              <a:t>Single PC tracking or networked computers monitoring</a:t>
            </a:r>
          </a:p>
          <a:p>
            <a:pPr rtl="0" lvl="0" indent="-381000" marL="457200">
              <a:buClr>
                <a:schemeClr val="lt1"/>
              </a:buClr>
              <a:buSzPct val="100000"/>
              <a:buFont typeface="Arial"/>
              <a:buChar char="●"/>
            </a:pPr>
            <a:r>
              <a:rPr sz="2400" lang="en"/>
              <a:t>Real-time PC monitoring and Internet usage tracking</a:t>
            </a:r>
          </a:p>
          <a:p>
            <a:pPr rtl="0" lvl="0" indent="-381000" marL="457200">
              <a:buClr>
                <a:schemeClr val="lt1"/>
              </a:buClr>
              <a:buSzPct val="100000"/>
              <a:buFont typeface="Arial"/>
              <a:buChar char="●"/>
            </a:pPr>
            <a:r>
              <a:rPr sz="2400" lang="en"/>
              <a:t>Screen capture from remote computers</a:t>
            </a:r>
          </a:p>
          <a:p>
            <a:pPr rtl="0" lvl="0" indent="-381000" marL="457200">
              <a:buClr>
                <a:schemeClr val="lt1"/>
              </a:buClr>
              <a:buSzPct val="100000"/>
              <a:buFont typeface="Arial"/>
              <a:buChar char="●"/>
            </a:pPr>
            <a:r>
              <a:rPr sz="2400" lang="en"/>
              <a:t>Browser history tracking</a:t>
            </a:r>
          </a:p>
          <a:p>
            <a:pPr rtl="0" lvl="0" indent="-381000" marL="457200">
              <a:buClr>
                <a:schemeClr val="lt1"/>
              </a:buClr>
              <a:buSzPct val="100000"/>
              <a:buFont typeface="Arial"/>
              <a:buChar char="●"/>
            </a:pPr>
            <a:r>
              <a:rPr sz="2400" lang="en"/>
              <a:t>Remote deployment/installation for Monitor program</a:t>
            </a:r>
          </a:p>
          <a:p>
            <a:pPr rtl="0" lvl="0" indent="-381000" marL="457200">
              <a:buClr>
                <a:schemeClr val="lt1"/>
              </a:buClr>
              <a:buSzPct val="100000"/>
              <a:buFont typeface="Arial"/>
              <a:buChar char="●"/>
            </a:pPr>
            <a:r>
              <a:rPr sz="2400" lang="en"/>
              <a:t>Support MS Access, MS SQL, MSDE, Oracle and ODBC</a:t>
            </a:r>
          </a:p>
          <a:p>
            <a:pPr lvl="0" indent="-381000" marL="457200">
              <a:buClr>
                <a:schemeClr val="lt1"/>
              </a:buClr>
              <a:buSzPct val="100000"/>
              <a:buFont typeface="Arial"/>
              <a:buChar char="●"/>
            </a:pPr>
            <a:r>
              <a:rPr sz="2400" lang="en"/>
              <a:t>Abundant reports, ease of use, small size, fast running speed, and good interface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Time analysis charts </a:t>
            </a:r>
          </a:p>
        </p:txBody>
      </p:sp>
      <p:sp>
        <p:nvSpPr>
          <p:cNvPr id="52" name="Shape 52"/>
          <p:cNvSpPr/>
          <p:nvPr/>
        </p:nvSpPr>
        <p:spPr>
          <a:xfrm>
            <a:off y="1417650" x="1181762"/>
            <a:ext cy="5129850" cx="6780475"/>
          </a:xfrm>
          <a:prstGeom prst="rect">
            <a:avLst/>
          </a:prstGeom>
          <a:blipFill>
            <a:blip r:embed="rId3"/>
            <a:stretch>
              <a:fillRect/>
            </a:stretch>
          </a:blipFill>
          <a:ln>
            <a:noFill/>
          </a:ln>
        </p:spPr>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Active and Inactive Time</a:t>
            </a:r>
          </a:p>
        </p:txBody>
      </p:sp>
      <p:sp>
        <p:nvSpPr>
          <p:cNvPr id="58" name="Shape 58"/>
          <p:cNvSpPr/>
          <p:nvPr/>
        </p:nvSpPr>
        <p:spPr>
          <a:xfrm>
            <a:off y="1574275" x="1304925"/>
            <a:ext cy="4943475" cx="6534150"/>
          </a:xfrm>
          <a:prstGeom prst="rect">
            <a:avLst/>
          </a:prstGeom>
          <a:blipFill>
            <a:blip r:embed="rId3"/>
            <a:stretch>
              <a:fillRect/>
            </a:stretch>
          </a:blipFill>
          <a:ln>
            <a:noFill/>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Multi-user Real Time Monitor</a:t>
            </a:r>
          </a:p>
        </p:txBody>
      </p:sp>
      <p:sp>
        <p:nvSpPr>
          <p:cNvPr id="64" name="Shape 64"/>
          <p:cNvSpPr/>
          <p:nvPr/>
        </p:nvSpPr>
        <p:spPr>
          <a:xfrm>
            <a:off y="1417650" x="1327200"/>
            <a:ext cy="5177200" cx="6757399"/>
          </a:xfrm>
          <a:prstGeom prst="rect">
            <a:avLst/>
          </a:prstGeom>
          <a:blipFill>
            <a:blip r:embed="rId3"/>
            <a:stretch>
              <a:fillRect/>
            </a:stretch>
          </a:blipFill>
          <a:ln>
            <a:noFill/>
          </a:ln>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12" x="457200"/>
            <a:ext cy="1143000" cx="8229600"/>
          </a:xfrm>
          <a:prstGeom prst="rect">
            <a:avLst/>
          </a:prstGeom>
        </p:spPr>
        <p:txBody>
          <a:bodyPr bIns="91425" rIns="91425" lIns="91425" tIns="91425" anchor="b" anchorCtr="0">
            <a:noAutofit/>
          </a:bodyPr>
          <a:lstStyle/>
          <a:p>
            <a:pPr>
              <a:buNone/>
            </a:pPr>
            <a:r>
              <a:rPr lang="en"/>
              <a:t>Summary Report</a:t>
            </a:r>
          </a:p>
        </p:txBody>
      </p:sp>
      <p:sp>
        <p:nvSpPr>
          <p:cNvPr id="70" name="Shape 70"/>
          <p:cNvSpPr/>
          <p:nvPr/>
        </p:nvSpPr>
        <p:spPr>
          <a:xfrm>
            <a:off y="1202150" x="1038562"/>
            <a:ext cy="5346374" cx="7066875"/>
          </a:xfrm>
          <a:prstGeom prst="rect">
            <a:avLst/>
          </a:prstGeom>
          <a:blipFill>
            <a:blip r:embed="rId3"/>
            <a:stretch>
              <a:fillRect/>
            </a:stretch>
          </a:blipFill>
          <a:ln>
            <a:noFill/>
          </a:ln>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Custom Theme">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