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76" r:id="rId11"/>
    <p:sldId id="269" r:id="rId12"/>
    <p:sldId id="263" r:id="rId13"/>
    <p:sldId id="264" r:id="rId14"/>
    <p:sldId id="283"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0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Dell\Desktop\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[Book1.xlsx]Sheet4!PivotTable1</c:name>
    <c:fmtId val="-1"/>
  </c:pivotSource>
  <c:chart>
    <c:title>
      <c:layout/>
      <c:overlay val="0"/>
      <c:spPr>
        <a:noFill/>
        <a:ln>
          <a:noFill/>
        </a:ln>
        <a:effectLst/>
      </c:spPr>
      <c:txPr>
        <a:bodyPr rot="0" spcFirstLastPara="0"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pieChart>
        <c:varyColors val="1"/>
        <c:ser>
          <c:idx val="0"/>
          <c:order val="0"/>
          <c:tx>
            <c:strRef>
              <c:f>[Book1.xlsx]Sheet4!$B$3:$B$4</c:f>
              <c:strCache>
                <c:ptCount val="1"/>
                <c:pt idx="0">
                  <c:v>HIGH</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[Book1.xlsx]Sheet4!$B$5:$B$15</c:f>
              <c:numCache>
                <c:formatCode>General</c:formatCode>
                <c:ptCount val="10"/>
                <c:pt idx="0">
                  <c:v>1</c:v>
                </c:pt>
                <c:pt idx="1">
                  <c:v>5</c:v>
                </c:pt>
                <c:pt idx="2">
                  <c:v>2</c:v>
                </c:pt>
                <c:pt idx="3">
                  <c:v>4</c:v>
                </c:pt>
                <c:pt idx="4">
                  <c:v>3</c:v>
                </c:pt>
                <c:pt idx="5">
                  <c:v>3</c:v>
                </c:pt>
                <c:pt idx="6">
                  <c:v>4</c:v>
                </c:pt>
                <c:pt idx="8">
                  <c:v>6</c:v>
                </c:pt>
                <c:pt idx="9">
                  <c:v>5</c:v>
                </c:pt>
              </c:numCache>
            </c:numRef>
          </c:val>
        </c:ser>
        <c:ser>
          <c:idx val="1"/>
          <c:order val="1"/>
          <c:tx>
            <c:strRef>
              <c:f>[Book1.xlsx]Sheet4!$C$3:$C$4</c:f>
              <c:strCache>
                <c:ptCount val="1"/>
                <c:pt idx="0">
                  <c:v>LOW</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[Book1.xlsx]Sheet4!$C$5:$C$15</c:f>
              <c:numCache>
                <c:formatCode>General</c:formatCode>
                <c:ptCount val="10"/>
                <c:pt idx="0">
                  <c:v>1</c:v>
                </c:pt>
                <c:pt idx="2">
                  <c:v>1</c:v>
                </c:pt>
                <c:pt idx="3">
                  <c:v>1</c:v>
                </c:pt>
                <c:pt idx="4">
                  <c:v>1</c:v>
                </c:pt>
              </c:numCache>
            </c:numRef>
          </c:val>
        </c:ser>
        <c:ser>
          <c:idx val="2"/>
          <c:order val="2"/>
          <c:tx>
            <c:strRef>
              <c:f>[Book1.xlsx]Sheet4!$D$3:$D$4</c:f>
              <c:strCache>
                <c:ptCount val="1"/>
                <c:pt idx="0">
                  <c:v>MED</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[Book1.xlsx]Sheet4!$D$5:$D$15</c:f>
              <c:numCache>
                <c:formatCode>General</c:formatCode>
                <c:ptCount val="10"/>
                <c:pt idx="0">
                  <c:v>3</c:v>
                </c:pt>
                <c:pt idx="1">
                  <c:v>7</c:v>
                </c:pt>
                <c:pt idx="2">
                  <c:v>5</c:v>
                </c:pt>
                <c:pt idx="3">
                  <c:v>7</c:v>
                </c:pt>
                <c:pt idx="4">
                  <c:v>5</c:v>
                </c:pt>
                <c:pt idx="5">
                  <c:v>3</c:v>
                </c:pt>
                <c:pt idx="6">
                  <c:v>3</c:v>
                </c:pt>
                <c:pt idx="7">
                  <c:v>6</c:v>
                </c:pt>
                <c:pt idx="8">
                  <c:v>7</c:v>
                </c:pt>
                <c:pt idx="9">
                  <c:v>5</c:v>
                </c:pt>
              </c:numCache>
            </c:numRef>
          </c:val>
        </c:ser>
        <c:ser>
          <c:idx val="3"/>
          <c:order val="3"/>
          <c:tx>
            <c:strRef>
              <c:f>[Book1.xlsx]Sheet4!$E$3:$E$4</c:f>
              <c:strCache>
                <c:ptCount val="1"/>
                <c:pt idx="0">
                  <c:v>VERY HIGH</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[Book1.xlsx]Sheet4!$E$5:$E$15</c:f>
              <c:numCache>
                <c:formatCode>General</c:formatCode>
                <c:ptCount val="10"/>
                <c:pt idx="0">
                  <c:v>1</c:v>
                </c:pt>
                <c:pt idx="1">
                  <c:v>4</c:v>
                </c:pt>
                <c:pt idx="2">
                  <c:v>4</c:v>
                </c:pt>
                <c:pt idx="4">
                  <c:v>2</c:v>
                </c:pt>
                <c:pt idx="5">
                  <c:v>3</c:v>
                </c:pt>
                <c:pt idx="6">
                  <c:v>4</c:v>
                </c:pt>
                <c:pt idx="7">
                  <c:v>5</c:v>
                </c:pt>
                <c:pt idx="8">
                  <c:v>2</c:v>
                </c:pt>
                <c:pt idx="9">
                  <c:v>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a:t>STUDENT NAME:</a:t>
            </a:r>
            <a:r>
              <a:rPr lang="en-IN" altLang="en-US" sz="2400"/>
              <a:t>  MADHUMITHA. R</a:t>
            </a:r>
            <a:endParaRPr lang="en-US" sz="2400"/>
          </a:p>
          <a:p>
            <a:r>
              <a:rPr lang="en-US" sz="2400" dirty="0"/>
              <a:t>REGISTER NO:</a:t>
            </a:r>
            <a:r>
              <a:rPr lang="en-IN" altLang="en-US" sz="2400" dirty="0"/>
              <a:t>   312219299 (asunm1709312219299)</a:t>
            </a:r>
            <a:endParaRPr lang="en-US" sz="2400" dirty="0"/>
          </a:p>
          <a:p>
            <a:r>
              <a:rPr lang="en-US" sz="2400" dirty="0"/>
              <a:t>DEPARTMENT:</a:t>
            </a:r>
            <a:r>
              <a:rPr lang="en-IN" altLang="en-US" sz="2400" dirty="0"/>
              <a:t> III - B.COM</a:t>
            </a:r>
            <a:endParaRPr lang="en-US" sz="2400" dirty="0"/>
          </a:p>
          <a:p>
            <a:r>
              <a:rPr lang="en-US" sz="2400" dirty="0"/>
              <a:t>COLLEGE</a:t>
            </a:r>
            <a:r>
              <a:rPr lang="en-IN" altLang="en-US" sz="2400" dirty="0"/>
              <a:t>         : LAKSHMI BANGARU ARTS AND SCIENCE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1" cstate="print"/>
          <a:stretch>
            <a:fillRect/>
          </a:stretch>
        </p:blipFill>
        <p:spPr>
          <a:xfrm>
            <a:off x="0" y="330898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223135" y="1499235"/>
            <a:ext cx="9654540" cy="5153025"/>
          </a:xfrm>
          <a:prstGeom prst="rect">
            <a:avLst/>
          </a:prstGeom>
          <a:noFill/>
        </p:spPr>
        <p:txBody>
          <a:bodyPr wrap="square" rtlCol="0">
            <a:noAutofit/>
          </a:bodyPr>
          <a:p>
            <a:pPr marL="342900" indent="-342900">
              <a:buFont typeface="Wingdings" panose="05000000000000000000" charset="0"/>
              <a:buChar char="v"/>
            </a:pPr>
            <a:r>
              <a:rPr lang="en-IN" altLang="en-US" sz="2000" b="1">
                <a:latin typeface="Cambria" panose="02040503050406030204" charset="0"/>
                <a:cs typeface="Cambria" panose="02040503050406030204" charset="0"/>
              </a:rPr>
              <a:t>Intuitive and User-Friendly Interface:</a:t>
            </a:r>
            <a:r>
              <a:rPr lang="en-IN" altLang="en-US" sz="2000">
                <a:latin typeface="Cambria" panose="02040503050406030204" charset="0"/>
                <a:cs typeface="Cambria" panose="02040503050406030204" charset="0"/>
              </a:rPr>
              <a:t>Dashboard Design: Use a clean, modern, and intuitive design for dashboards that provide real-time insights. Implement easy-to-navigate interfaces with customizable views so that employees and managers can access relevant data quickly.</a:t>
            </a:r>
            <a:endParaRPr lang="en-IN" altLang="en-US" sz="2000">
              <a:latin typeface="Cambria" panose="02040503050406030204" charset="0"/>
              <a:cs typeface="Cambria" panose="02040503050406030204" charset="0"/>
            </a:endParaRPr>
          </a:p>
          <a:p>
            <a:pPr marL="342900" indent="-342900">
              <a:buFont typeface="Wingdings" panose="05000000000000000000" charset="0"/>
              <a:buChar char="v"/>
            </a:pPr>
            <a:endParaRPr lang="en-IN" altLang="en-US" sz="2000">
              <a:latin typeface="Cambria" panose="02040503050406030204" charset="0"/>
              <a:cs typeface="Cambria" panose="02040503050406030204" charset="0"/>
            </a:endParaRPr>
          </a:p>
          <a:p>
            <a:pPr marL="342900" indent="-342900">
              <a:buFont typeface="Wingdings" panose="05000000000000000000" charset="0"/>
              <a:buChar char="v"/>
            </a:pPr>
            <a:r>
              <a:rPr lang="en-IN" altLang="en-US" sz="2000" b="1">
                <a:latin typeface="Cambria" panose="02040503050406030204" charset="0"/>
                <a:cs typeface="Cambria" panose="02040503050406030204" charset="0"/>
              </a:rPr>
              <a:t>Visual Analytics: </a:t>
            </a:r>
            <a:r>
              <a:rPr lang="en-IN" altLang="en-US" sz="2000">
                <a:latin typeface="Cambria" panose="02040503050406030204" charset="0"/>
                <a:cs typeface="Cambria" panose="02040503050406030204" charset="0"/>
              </a:rPr>
              <a:t>Include visually appealing charts, graphs, and infographics to make data easy to understand at a glance. Interactive elements like drag-and-drop filters or hover-over details can enhance the user experience.</a:t>
            </a:r>
            <a:endParaRPr lang="en-IN" altLang="en-US" sz="2000">
              <a:latin typeface="Cambria" panose="02040503050406030204" charset="0"/>
              <a:cs typeface="Cambria" panose="02040503050406030204" charset="0"/>
            </a:endParaRPr>
          </a:p>
          <a:p>
            <a:pPr marL="342900" indent="-342900">
              <a:buFont typeface="Wingdings" panose="05000000000000000000" charset="0"/>
              <a:buChar char="v"/>
            </a:pPr>
            <a:endParaRPr lang="en-IN" altLang="en-US" sz="2000">
              <a:latin typeface="Cambria" panose="02040503050406030204" charset="0"/>
              <a:cs typeface="Cambria" panose="02040503050406030204" charset="0"/>
            </a:endParaRPr>
          </a:p>
          <a:p>
            <a:pPr marL="342900" indent="-342900" algn="l">
              <a:buFont typeface="Wingdings" panose="05000000000000000000" charset="0"/>
              <a:buChar char="v"/>
            </a:pPr>
            <a:r>
              <a:rPr lang="en-IN" altLang="en-US" sz="2000" b="1">
                <a:latin typeface="Cambria" panose="02040503050406030204" charset="0"/>
                <a:cs typeface="Cambria" panose="02040503050406030204" charset="0"/>
              </a:rPr>
              <a:t>AI-Powered Insights:</a:t>
            </a:r>
            <a:endParaRPr lang="en-IN" altLang="en-US" sz="2000" b="1">
              <a:latin typeface="Cambria" panose="02040503050406030204" charset="0"/>
              <a:cs typeface="Cambria" panose="02040503050406030204" charset="0"/>
            </a:endParaRPr>
          </a:p>
          <a:p>
            <a:pPr indent="0" algn="l">
              <a:buFont typeface="Wingdings" panose="05000000000000000000" charset="0"/>
              <a:buNone/>
            </a:pPr>
            <a:r>
              <a:rPr lang="en-IN" altLang="en-US" sz="2000">
                <a:latin typeface="Cambria" panose="02040503050406030204" charset="0"/>
                <a:cs typeface="Cambria" panose="02040503050406030204" charset="0"/>
              </a:rPr>
              <a:t>      Predictive Analytics: Use AI to predict future trends in employee                               performance, potential turnover, and other key metrics. This can help in proactive decision-making.</a:t>
            </a:r>
            <a:endParaRPr lang="en-IN" altLang="en-US" sz="2000">
              <a:latin typeface="Cambria" panose="02040503050406030204" charset="0"/>
              <a:cs typeface="Cambria" panose="02040503050406030204" charset="0"/>
            </a:endParaRPr>
          </a:p>
          <a:p>
            <a:pPr indent="0" algn="l">
              <a:buFont typeface="Wingdings" panose="05000000000000000000" charset="0"/>
              <a:buNone/>
            </a:pPr>
            <a:endParaRPr lang="en-IN" altLang="en-US" sz="2000">
              <a:latin typeface="Cambria" panose="02040503050406030204" charset="0"/>
              <a:cs typeface="Cambria" panose="02040503050406030204" charset="0"/>
            </a:endParaRPr>
          </a:p>
          <a:p>
            <a:pPr marL="342900" indent="-342900" algn="l">
              <a:buFont typeface="Wingdings" panose="05000000000000000000" charset="0"/>
              <a:buChar char="v"/>
            </a:pPr>
            <a:r>
              <a:rPr lang="en-IN" altLang="en-US" sz="2000">
                <a:latin typeface="Cambria" panose="02040503050406030204" charset="0"/>
                <a:cs typeface="Cambria" panose="02040503050406030204" charset="0"/>
              </a:rPr>
              <a:t> Performance level = IFS(Z8&gt;=5,”VERY HIGH”,Z8&gt;=4,”HIGH”,Z8&gt;=3,”MED”,TURE,”LOW”)</a:t>
            </a:r>
            <a:endParaRPr lang="en-IN" altLang="en-US" sz="2000">
              <a:latin typeface="Cambria" panose="02040503050406030204" charset="0"/>
              <a:cs typeface="Cambria" panose="02040503050406030204" charset="0"/>
            </a:endParaRPr>
          </a:p>
          <a:p>
            <a:endParaRPr lang="en-IN" altLang="en-US" sz="2000">
              <a:latin typeface="Cambria" panose="02040503050406030204" charset="0"/>
              <a:cs typeface="Cambria" panose="02040503050406030204" charset="0"/>
            </a:endParaRPr>
          </a:p>
          <a:p>
            <a:pPr marL="342900" indent="-342900">
              <a:buFont typeface="Wingdings" panose="05000000000000000000" charset="0"/>
              <a:buChar char="v"/>
            </a:pPr>
            <a:endParaRPr lang="en-IN" altLang="en-US" sz="2000">
              <a:latin typeface="Cambria" panose="02040503050406030204" charset="0"/>
              <a:cs typeface="Cambria" panose="02040503050406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3" name="Text Box 2"/>
          <p:cNvSpPr txBox="1"/>
          <p:nvPr/>
        </p:nvSpPr>
        <p:spPr>
          <a:xfrm>
            <a:off x="803910" y="1296035"/>
            <a:ext cx="11402695" cy="4965700"/>
          </a:xfrm>
          <a:prstGeom prst="rect">
            <a:avLst/>
          </a:prstGeom>
          <a:noFill/>
        </p:spPr>
        <p:txBody>
          <a:bodyPr wrap="square" rtlCol="0">
            <a:noAutofit/>
          </a:bodyPr>
          <a:p>
            <a:r>
              <a:rPr lang="en-IN" altLang="en-US" sz="2000" b="1">
                <a:latin typeface="Cambria" panose="02040503050406030204" charset="0"/>
                <a:cs typeface="Cambria" panose="02040503050406030204" charset="0"/>
                <a:sym typeface="+mn-ea"/>
              </a:rPr>
              <a:t>Data Collection:</a:t>
            </a:r>
            <a:endParaRPr lang="en-IN" altLang="en-US" sz="2000" b="1">
              <a:latin typeface="Cambria" panose="02040503050406030204" charset="0"/>
              <a:cs typeface="Cambria" panose="02040503050406030204" charset="0"/>
            </a:endParaRPr>
          </a:p>
          <a:p>
            <a:r>
              <a:rPr lang="en-IN" altLang="en-US" sz="2000">
                <a:latin typeface="Cambria" panose="02040503050406030204" charset="0"/>
                <a:cs typeface="Cambria" panose="02040503050406030204" charset="0"/>
                <a:sym typeface="+mn-ea"/>
              </a:rPr>
              <a:t>1) The data is collected from the kaggle</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2) Performance Metrics KPIs, productivity measures, goal achievements.</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3)Employee Information Basic demographics, job roles, tenure, etc.</a:t>
            </a:r>
            <a:endParaRPr lang="en-IN" altLang="en-US" sz="2000">
              <a:latin typeface="Cambria" panose="02040503050406030204" charset="0"/>
              <a:cs typeface="Cambria" panose="02040503050406030204" charset="0"/>
              <a:sym typeface="+mn-ea"/>
            </a:endParaRPr>
          </a:p>
          <a:p>
            <a:endParaRPr lang="en-IN" altLang="en-US" sz="2000">
              <a:latin typeface="Cambria" panose="02040503050406030204" charset="0"/>
              <a:cs typeface="Cambria" panose="02040503050406030204" charset="0"/>
              <a:sym typeface="+mn-ea"/>
            </a:endParaRPr>
          </a:p>
          <a:p>
            <a:r>
              <a:rPr lang="en-IN" altLang="en-US" sz="2000" b="1">
                <a:latin typeface="Cambria" panose="02040503050406030204" charset="0"/>
                <a:cs typeface="Cambria" panose="02040503050406030204" charset="0"/>
                <a:sym typeface="+mn-ea"/>
              </a:rPr>
              <a:t>Feature Collection</a:t>
            </a:r>
            <a:endParaRPr lang="en-IN" altLang="en-US" sz="2000" b="1">
              <a:latin typeface="Cambria" panose="02040503050406030204" charset="0"/>
              <a:cs typeface="Cambria" panose="02040503050406030204" charset="0"/>
            </a:endParaRPr>
          </a:p>
          <a:p>
            <a:r>
              <a:rPr lang="en-IN" altLang="en-US" sz="2000">
                <a:latin typeface="Cambria" panose="02040503050406030204" charset="0"/>
                <a:cs typeface="Cambria" panose="02040503050406030204" charset="0"/>
                <a:sym typeface="+mn-ea"/>
              </a:rPr>
              <a:t>1)Personal and Demographic Information</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2)Job-Related Information</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3)Performance Metrics</a:t>
            </a:r>
            <a:endParaRPr lang="en-IN" altLang="en-US" sz="2000">
              <a:latin typeface="Cambria" panose="02040503050406030204" charset="0"/>
              <a:cs typeface="Cambria" panose="02040503050406030204" charset="0"/>
              <a:sym typeface="+mn-ea"/>
            </a:endParaRPr>
          </a:p>
          <a:p>
            <a:endParaRPr lang="en-IN" altLang="en-US" sz="2000">
              <a:latin typeface="Cambria" panose="02040503050406030204" charset="0"/>
              <a:cs typeface="Cambria" panose="02040503050406030204" charset="0"/>
              <a:sym typeface="+mn-ea"/>
            </a:endParaRPr>
          </a:p>
          <a:p>
            <a:r>
              <a:rPr lang="en-IN" altLang="en-US" sz="2000" b="1">
                <a:latin typeface="Cambria" panose="02040503050406030204" charset="0"/>
                <a:cs typeface="Cambria" panose="02040503050406030204" charset="0"/>
                <a:sym typeface="+mn-ea"/>
              </a:rPr>
              <a:t>Data cleaning</a:t>
            </a:r>
            <a:endParaRPr lang="en-IN" altLang="en-US" sz="2000" b="1">
              <a:latin typeface="Cambria" panose="02040503050406030204" charset="0"/>
              <a:cs typeface="Cambria" panose="02040503050406030204" charset="0"/>
            </a:endParaRPr>
          </a:p>
          <a:p>
            <a:r>
              <a:rPr lang="en-IN" altLang="en-US" sz="2000">
                <a:latin typeface="Cambria" panose="02040503050406030204" charset="0"/>
                <a:cs typeface="Cambria" panose="02040503050406030204" charset="0"/>
                <a:sym typeface="+mn-ea"/>
              </a:rPr>
              <a:t>1)Identify Data Sources</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2)Data Quality Assessment</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3) Handle Missing Values</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4)Correct Data Entry Errors</a:t>
            </a:r>
            <a:endParaRPr lang="en-IN" altLang="en-US" sz="2000">
              <a:latin typeface="Cambria" panose="02040503050406030204" charset="0"/>
              <a:cs typeface="Cambria" panose="02040503050406030204" charset="0"/>
              <a:sym typeface="+mn-ea"/>
            </a:endParaRPr>
          </a:p>
          <a:p>
            <a:endParaRPr lang="en-IN" altLang="en-US" sz="2000">
              <a:latin typeface="Cambria" panose="02040503050406030204" charset="0"/>
              <a:cs typeface="Cambria" panose="02040503050406030204" charset="0"/>
              <a:sym typeface="+mn-ea"/>
            </a:endParaRPr>
          </a:p>
          <a:p>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457200" y="381000"/>
            <a:ext cx="10535285" cy="6169025"/>
          </a:xfrm>
          <a:prstGeom prst="rect">
            <a:avLst/>
          </a:prstGeom>
          <a:noFill/>
        </p:spPr>
        <p:txBody>
          <a:bodyPr wrap="square" rtlCol="0">
            <a:noAutofit/>
          </a:bodyPr>
          <a:p>
            <a:r>
              <a:rPr lang="en-IN" altLang="en-US" sz="2000" b="1">
                <a:latin typeface="Cambria" panose="02040503050406030204" charset="0"/>
                <a:cs typeface="Cambria" panose="02040503050406030204" charset="0"/>
              </a:rPr>
              <a:t>Summary</a:t>
            </a:r>
            <a:r>
              <a:rPr lang="en-IN" altLang="en-US" sz="2000">
                <a:latin typeface="Cambria" panose="02040503050406030204" charset="0"/>
                <a:cs typeface="Cambria" panose="02040503050406030204" charset="0"/>
              </a:rPr>
              <a:t>:</a:t>
            </a:r>
            <a:endParaRPr lang="en-IN" altLang="en-US" sz="2000">
              <a:latin typeface="Cambria" panose="02040503050406030204" charset="0"/>
              <a:cs typeface="Cambria" panose="02040503050406030204" charset="0"/>
            </a:endParaRPr>
          </a:p>
          <a:p>
            <a:r>
              <a:rPr lang="en-IN" altLang="en-US" sz="2000">
                <a:latin typeface="Cambria" panose="02040503050406030204" charset="0"/>
                <a:cs typeface="Cambria" panose="02040503050406030204" charset="0"/>
              </a:rPr>
              <a:t>  1)An employee data and performance summary typically includes key information that gives a comprehensive overview of each employee's role, achievements, and contributions to the organization. Here's a breakdown of what such a summary might include</a:t>
            </a:r>
            <a:endParaRPr lang="en-IN" altLang="en-US" sz="2000">
              <a:latin typeface="Cambria" panose="02040503050406030204" charset="0"/>
              <a:cs typeface="Cambria" panose="02040503050406030204" charset="0"/>
            </a:endParaRPr>
          </a:p>
          <a:p>
            <a:endParaRPr lang="en-IN" altLang="en-US" sz="2000">
              <a:latin typeface="Cambria" panose="02040503050406030204" charset="0"/>
              <a:cs typeface="Cambria" panose="02040503050406030204" charset="0"/>
            </a:endParaRPr>
          </a:p>
          <a:p>
            <a:r>
              <a:rPr lang="en-IN" altLang="en-US" sz="2000">
                <a:latin typeface="Cambria" panose="02040503050406030204" charset="0"/>
                <a:cs typeface="Cambria" panose="02040503050406030204" charset="0"/>
              </a:rPr>
              <a:t>2) It is useful for the purpose of easlly acess by the HR and managning directors. with the source of documentation.  Analysis the resource of the employee</a:t>
            </a:r>
            <a:endParaRPr lang="en-IN" altLang="en-US" sz="2000">
              <a:latin typeface="Cambria" panose="02040503050406030204" charset="0"/>
              <a:cs typeface="Cambria" panose="02040503050406030204" charset="0"/>
            </a:endParaRPr>
          </a:p>
          <a:p>
            <a:endParaRPr lang="en-IN" altLang="en-US" sz="2000">
              <a:latin typeface="Cambria" panose="02040503050406030204" charset="0"/>
              <a:cs typeface="Cambria" panose="02040503050406030204" charset="0"/>
            </a:endParaRPr>
          </a:p>
          <a:p>
            <a:r>
              <a:rPr lang="en-IN" altLang="en-US" sz="2000" b="1">
                <a:latin typeface="Cambria" panose="02040503050406030204" charset="0"/>
                <a:cs typeface="Cambria" panose="02040503050406030204" charset="0"/>
                <a:sym typeface="+mn-ea"/>
              </a:rPr>
              <a:t>Performance Level</a:t>
            </a:r>
            <a:endParaRPr lang="en-IN" altLang="en-US" sz="2000" b="1">
              <a:latin typeface="Cambria" panose="02040503050406030204" charset="0"/>
              <a:cs typeface="Cambria" panose="02040503050406030204" charset="0"/>
            </a:endParaRPr>
          </a:p>
          <a:p>
            <a:r>
              <a:rPr lang="en-IN" altLang="en-US" sz="2000">
                <a:latin typeface="Cambria" panose="02040503050406030204" charset="0"/>
                <a:cs typeface="Cambria" panose="02040503050406030204" charset="0"/>
                <a:sym typeface="+mn-ea"/>
              </a:rPr>
              <a:t>1)Key Performance Indicators (KPIs)</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2)Performance Appraisals</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3) Goals and Objectives Tracking </a:t>
            </a:r>
            <a:endParaRPr lang="en-IN" altLang="en-US" sz="2000">
              <a:latin typeface="Cambria" panose="02040503050406030204" charset="0"/>
              <a:cs typeface="Cambria" panose="02040503050406030204" charset="0"/>
              <a:sym typeface="+mn-ea"/>
            </a:endParaRPr>
          </a:p>
          <a:p>
            <a:endParaRPr lang="en-IN" altLang="en-US" sz="2000">
              <a:latin typeface="Cambria" panose="02040503050406030204" charset="0"/>
              <a:cs typeface="Cambria" panose="02040503050406030204" charset="0"/>
              <a:sym typeface="+mn-ea"/>
            </a:endParaRPr>
          </a:p>
          <a:p>
            <a:r>
              <a:rPr lang="en-IN" altLang="en-US" sz="2000" b="1">
                <a:latin typeface="Cambria" panose="02040503050406030204" charset="0"/>
                <a:cs typeface="Cambria" panose="02040503050406030204" charset="0"/>
                <a:sym typeface="+mn-ea"/>
              </a:rPr>
              <a:t>Visulazation</a:t>
            </a:r>
            <a:endParaRPr lang="en-IN" altLang="en-US" sz="2000" b="1">
              <a:latin typeface="Cambria" panose="02040503050406030204" charset="0"/>
              <a:cs typeface="Cambria" panose="02040503050406030204" charset="0"/>
              <a:sym typeface="+mn-ea"/>
            </a:endParaRPr>
          </a:p>
          <a:p>
            <a:r>
              <a:rPr lang="en-IN" altLang="en-US" sz="2000" b="1">
                <a:latin typeface="Cambria" panose="02040503050406030204" charset="0"/>
                <a:cs typeface="Cambria" panose="02040503050406030204" charset="0"/>
                <a:sym typeface="+mn-ea"/>
              </a:rPr>
              <a:t>1)</a:t>
            </a:r>
            <a:r>
              <a:rPr lang="en-IN" altLang="en-US" sz="2000">
                <a:latin typeface="Cambria" panose="02040503050406030204" charset="0"/>
                <a:cs typeface="Cambria" panose="02040503050406030204" charset="0"/>
                <a:sym typeface="+mn-ea"/>
              </a:rPr>
              <a:t>Bar Charts</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2)Line Charts</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3)Pie Charts</a:t>
            </a:r>
            <a:endParaRPr lang="en-IN" altLang="en-US" sz="2000">
              <a:latin typeface="Cambria" panose="02040503050406030204" charset="0"/>
              <a:cs typeface="Cambria" panose="02040503050406030204" charset="0"/>
              <a:sym typeface="+mn-ea"/>
            </a:endParaRPr>
          </a:p>
          <a:p>
            <a:r>
              <a:rPr lang="en-IN" altLang="en-US" sz="2000">
                <a:latin typeface="Cambria" panose="02040503050406030204" charset="0"/>
                <a:cs typeface="Cambria" panose="02040503050406030204" charset="0"/>
                <a:sym typeface="+mn-ea"/>
              </a:rPr>
              <a:t>4)Bubble Charts</a:t>
            </a:r>
            <a:endParaRPr lang="en-IN" altLang="en-US" sz="2000">
              <a:latin typeface="Cambria" panose="02040503050406030204" charset="0"/>
              <a:cs typeface="Cambria" panose="02040503050406030204" charset="0"/>
              <a:sym typeface="+mn-ea"/>
            </a:endParaRPr>
          </a:p>
          <a:p>
            <a:endParaRPr lang="en-IN" altLang="en-US" sz="2000">
              <a:latin typeface="Cambria" panose="02040503050406030204" charset="0"/>
              <a:cs typeface="Cambria" panose="02040503050406030204" charset="0"/>
            </a:endParaRPr>
          </a:p>
          <a:p>
            <a:endParaRPr lang="en-IN" altLang="en-US" sz="2000">
              <a:latin typeface="Cambria" panose="02040503050406030204" charset="0"/>
              <a:cs typeface="Cambria" panose="02040503050406030204" charset="0"/>
            </a:endParaRPr>
          </a:p>
          <a:p>
            <a:endParaRPr lang="en-IN" altLang="en-US" sz="2000">
              <a:latin typeface="Cambria" panose="02040503050406030204" charset="0"/>
              <a:cs typeface="Cambria" panose="02040503050406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8" name="Content Placeholder 7"/>
          <p:cNvGraphicFramePr/>
          <p:nvPr>
            <p:ph sz="half" idx="2"/>
          </p:nvPr>
        </p:nvGraphicFramePr>
        <p:xfrm>
          <a:off x="1798955" y="1752600"/>
          <a:ext cx="6732270" cy="45262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1372235" y="1529080"/>
            <a:ext cx="7827010" cy="2228215"/>
          </a:xfrm>
          <a:prstGeom prst="rect">
            <a:avLst/>
          </a:prstGeom>
          <a:noFill/>
        </p:spPr>
        <p:txBody>
          <a:bodyPr wrap="square" rtlCol="0">
            <a:noAutofit/>
          </a:bodyPr>
          <a:p>
            <a:pPr marL="342900" indent="-342900" algn="l">
              <a:buFont typeface="Wingdings" panose="05000000000000000000" charset="0"/>
              <a:buChar char="ü"/>
            </a:pPr>
            <a:r>
              <a:rPr lang="en-US" sz="2000">
                <a:latin typeface="Cambria" panose="02040503050406030204" charset="0"/>
                <a:cs typeface="Cambria" panose="02040503050406030204" charset="0"/>
              </a:rPr>
              <a:t>Visualizing employee data and performance is a critical practice that enables organizations to gain insights into workforce dynamics, identify areas for improvement, and make data-driven decisions. By utilizing various visualization tools and techniques, organizations can transform complex data sets into easily interpretable visual formats, fostering better understanding among managers and decision-makers.</a:t>
            </a:r>
            <a:endParaRPr lang="en-US" sz="2000">
              <a:latin typeface="Cambria" panose="02040503050406030204" charset="0"/>
              <a:cs typeface="Cambria" panose="02040503050406030204" charset="0"/>
            </a:endParaRPr>
          </a:p>
          <a:p>
            <a:pPr algn="l"/>
            <a:endParaRPr lang="en-US" sz="2000">
              <a:latin typeface="Cambria" panose="02040503050406030204" charset="0"/>
              <a:cs typeface="Cambria" panose="02040503050406030204" charset="0"/>
            </a:endParaRPr>
          </a:p>
          <a:p>
            <a:pPr marL="342900" indent="-342900" algn="l">
              <a:buFont typeface="Wingdings" panose="05000000000000000000" charset="0"/>
              <a:buChar char="ü"/>
            </a:pPr>
            <a:r>
              <a:rPr lang="en-US" sz="2000">
                <a:latin typeface="Cambria" panose="02040503050406030204" charset="0"/>
                <a:cs typeface="Cambria" panose="02040503050406030204" charset="0"/>
              </a:rPr>
              <a:t>In conclusion, the effective visualization of employee data and performance is an invaluable tool for optimizing workforce management, enhancing productivity, and driving business success. By leveraging the right visualization techniques and tools, organizations can turn raw data into actionable insights, leading to better outcomes for both employees and the organization as a whole</a:t>
            </a:r>
            <a:endParaRPr lang="en-US" sz="2000">
              <a:latin typeface="Cambria" panose="02040503050406030204" charset="0"/>
              <a:cs typeface="Cambria" panose="02040503050406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676627" y="2743031"/>
            <a:ext cx="8593228" cy="7683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IN" altLang="en-US" sz="4400" b="1" dirty="0">
                <a:solidFill>
                  <a:srgbClr val="0F0F0F"/>
                </a:solidFill>
                <a:latin typeface="Times New Roman" panose="02020603050405020304" pitchFamily="18" charset="0"/>
                <a:cs typeface="Times New Roman" panose="02020603050405020304" pitchFamily="18" charset="0"/>
              </a:rPr>
              <a:t>Data &amp; Performance </a:t>
            </a:r>
            <a:endParaRPr lang="en-IN" altLang="en-US" sz="4400"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34400" y="3124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676275" y="1752600"/>
            <a:ext cx="8056880" cy="4292600"/>
          </a:xfrm>
          <a:prstGeom prst="rect">
            <a:avLst/>
          </a:prstGeom>
          <a:noFill/>
        </p:spPr>
        <p:txBody>
          <a:bodyPr wrap="square" rtlCol="0">
            <a:noAutofit/>
          </a:bodyPr>
          <a:p>
            <a:pPr marL="285750" indent="-285750">
              <a:lnSpc>
                <a:spcPct val="100000"/>
              </a:lnSpc>
              <a:buFont typeface="Wingdings" panose="05000000000000000000" charset="0"/>
              <a:buChar char="§"/>
            </a:pPr>
            <a:endParaRPr lang="en-US" sz="2000" b="1">
              <a:latin typeface="Cambria" panose="02040503050406030204" charset="0"/>
              <a:cs typeface="Cambria" panose="02040503050406030204" charset="0"/>
            </a:endParaRPr>
          </a:p>
          <a:p>
            <a:pPr marL="285750" indent="-285750">
              <a:lnSpc>
                <a:spcPct val="100000"/>
              </a:lnSpc>
              <a:buFont typeface="Wingdings" panose="05000000000000000000" charset="0"/>
              <a:buChar char="§"/>
            </a:pPr>
            <a:endParaRPr lang="en-US" sz="2000" b="1">
              <a:latin typeface="Cambria" panose="02040503050406030204" charset="0"/>
              <a:cs typeface="Cambria" panose="02040503050406030204" charset="0"/>
            </a:endParaRPr>
          </a:p>
          <a:p>
            <a:pPr marL="285750" indent="-285750">
              <a:lnSpc>
                <a:spcPct val="100000"/>
              </a:lnSpc>
              <a:buFont typeface="Wingdings" panose="05000000000000000000" charset="0"/>
              <a:buChar char="§"/>
            </a:pPr>
            <a:r>
              <a:rPr lang="en-IN" altLang="en-US" sz="2000" b="1">
                <a:latin typeface="Cambria" panose="02040503050406030204" charset="0"/>
                <a:cs typeface="Cambria" panose="02040503050406030204" charset="0"/>
              </a:rPr>
              <a:t>Analysis data : </a:t>
            </a:r>
            <a:r>
              <a:rPr lang="en-IN" altLang="en-US" sz="2000">
                <a:latin typeface="Cambria" panose="02040503050406030204" charset="0"/>
                <a:cs typeface="Cambria" panose="02040503050406030204" charset="0"/>
              </a:rPr>
              <a:t>The data is taken for the purpose employee data, because While many companies collect various forms of employee data, such as attendance records, performance reviews, and training completion, this data often remains underutilized.</a:t>
            </a:r>
            <a:endParaRPr lang="en-US" sz="2000" b="1">
              <a:latin typeface="Cambria" panose="02040503050406030204" charset="0"/>
              <a:cs typeface="Cambria" panose="02040503050406030204" charset="0"/>
            </a:endParaRPr>
          </a:p>
          <a:p>
            <a:pPr marL="285750" indent="-285750">
              <a:lnSpc>
                <a:spcPct val="100000"/>
              </a:lnSpc>
              <a:buFont typeface="Wingdings" panose="05000000000000000000" charset="0"/>
              <a:buChar char="§"/>
            </a:pPr>
            <a:endParaRPr lang="en-US" sz="2000" b="1">
              <a:latin typeface="Cambria" panose="02040503050406030204" charset="0"/>
              <a:cs typeface="Cambria" panose="02040503050406030204" charset="0"/>
            </a:endParaRPr>
          </a:p>
          <a:p>
            <a:pPr marL="285750" indent="-285750">
              <a:lnSpc>
                <a:spcPct val="100000"/>
              </a:lnSpc>
              <a:buFont typeface="Wingdings" panose="05000000000000000000" charset="0"/>
              <a:buChar char="§"/>
            </a:pPr>
            <a:r>
              <a:rPr lang="en-US" sz="2000" b="1">
                <a:latin typeface="Cambria" panose="02040503050406030204" charset="0"/>
                <a:cs typeface="Cambria" panose="02040503050406030204" charset="0"/>
              </a:rPr>
              <a:t>Data Silos:</a:t>
            </a:r>
            <a:r>
              <a:rPr lang="en-US" sz="2000">
                <a:latin typeface="Cambria" panose="02040503050406030204" charset="0"/>
                <a:cs typeface="Cambria" panose="02040503050406030204" charset="0"/>
              </a:rPr>
              <a:t> Employee data is stored in different systems, such as HR software, performance management tools, and spreadsheets, making it difficult to get a unified view of an employee's performance.</a:t>
            </a:r>
            <a:endParaRPr lang="en-US" sz="2000">
              <a:latin typeface="Cambria" panose="02040503050406030204" charset="0"/>
              <a:cs typeface="Cambria" panose="02040503050406030204" charset="0"/>
            </a:endParaRPr>
          </a:p>
          <a:p>
            <a:pPr marL="285750" indent="-285750">
              <a:lnSpc>
                <a:spcPct val="100000"/>
              </a:lnSpc>
              <a:buFont typeface="Wingdings" panose="05000000000000000000" charset="0"/>
              <a:buChar char="§"/>
            </a:pPr>
            <a:endParaRPr lang="en-US" sz="2000">
              <a:latin typeface="Cambria" panose="02040503050406030204" charset="0"/>
              <a:cs typeface="Cambria" panose="02040503050406030204" charset="0"/>
            </a:endParaRPr>
          </a:p>
          <a:p>
            <a:pPr marL="285750" indent="-285750">
              <a:buFont typeface="Wingdings" panose="05000000000000000000" charset="0"/>
              <a:buChar char="§"/>
            </a:pPr>
            <a:r>
              <a:rPr lang="en-US" sz="2000" b="1">
                <a:latin typeface="Cambria" panose="02040503050406030204" charset="0"/>
                <a:cs typeface="Cambria" panose="02040503050406030204" charset="0"/>
              </a:rPr>
              <a:t>Inconsistent Performance Metrics:</a:t>
            </a:r>
            <a:r>
              <a:rPr lang="en-US" sz="2000">
                <a:latin typeface="Cambria" panose="02040503050406030204" charset="0"/>
                <a:cs typeface="Cambria" panose="02040503050406030204" charset="0"/>
              </a:rPr>
              <a:t> There is no standardized approach to measuring employee performance across different departments, leading to inconsistent evaluations and potentially biased decisions.</a:t>
            </a:r>
            <a:endParaRPr lang="en-US" sz="2000">
              <a:latin typeface="Cambria" panose="02040503050406030204" charset="0"/>
              <a:cs typeface="Cambria" panose="02040503050406030204" charset="0"/>
            </a:endParaRPr>
          </a:p>
          <a:p>
            <a:pPr marL="285750" indent="-285750">
              <a:lnSpc>
                <a:spcPct val="100000"/>
              </a:lnSpc>
              <a:buFont typeface="Wingdings" panose="05000000000000000000" charset="0"/>
              <a:buChar char="§"/>
            </a:pPr>
            <a:endParaRPr lang="en-US" sz="2000">
              <a:latin typeface="Cambria" panose="02040503050406030204" charset="0"/>
              <a:cs typeface="Cambria" panose="02040503050406030204" charset="0"/>
            </a:endParaRPr>
          </a:p>
          <a:p>
            <a:pPr marL="285750" indent="-285750">
              <a:lnSpc>
                <a:spcPct val="100000"/>
              </a:lnSpc>
              <a:buFont typeface="Wingdings" panose="05000000000000000000" charset="0"/>
              <a:buChar char="§"/>
            </a:pPr>
            <a:endParaRPr lang="en-US" sz="2000">
              <a:latin typeface="Cambria" panose="02040503050406030204" charset="0"/>
              <a:cs typeface="Cambria" panose="02040503050406030204" charset="0"/>
            </a:endParaRPr>
          </a:p>
          <a:p>
            <a:pPr marL="285750" indent="-285750">
              <a:buFont typeface="Wingdings" panose="05000000000000000000" charset="0"/>
              <a:buChar char="§"/>
            </a:pPr>
            <a:endParaRPr lang="en-US" sz="2000">
              <a:latin typeface="Cambria" panose="02040503050406030204" charset="0"/>
              <a:cs typeface="Cambria" panose="02040503050406030204" charset="0"/>
            </a:endParaRPr>
          </a:p>
          <a:p>
            <a:pPr marL="285750" indent="-285750">
              <a:buFont typeface="Wingdings" panose="05000000000000000000" charset="0"/>
              <a:buChar char="§"/>
            </a:pPr>
            <a:endParaRPr lang="en-US" sz="2000">
              <a:latin typeface="Cambria" panose="02040503050406030204" charset="0"/>
              <a:cs typeface="Cambria" panose="02040503050406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667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38131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411480" y="1447800"/>
            <a:ext cx="8454390" cy="4836795"/>
          </a:xfrm>
          <a:prstGeom prst="rect">
            <a:avLst/>
          </a:prstGeom>
          <a:noFill/>
        </p:spPr>
        <p:txBody>
          <a:bodyPr wrap="square" rtlCol="0">
            <a:noAutofit/>
          </a:bodyPr>
          <a:lstStyle/>
          <a:p>
            <a:pPr marL="457200" indent="-457200" algn="l">
              <a:buFont typeface="Wingdings" panose="05000000000000000000" charset="0"/>
              <a:buChar char="ü"/>
            </a:pPr>
            <a:r>
              <a:rPr lang="en-US" sz="2000" b="1" i="0" dirty="0">
                <a:solidFill>
                  <a:srgbClr val="0D0D0D"/>
                </a:solidFill>
                <a:effectLst/>
                <a:latin typeface="Times New Roman" panose="02020603050405020304" pitchFamily="18" charset="0"/>
                <a:cs typeface="Times New Roman" panose="02020603050405020304" pitchFamily="18" charset="0"/>
              </a:rPr>
              <a:t> Project Objective:</a:t>
            </a:r>
            <a:r>
              <a:rPr lang="en-IN" altLang="en-US" sz="2000" b="1" i="0" dirty="0">
                <a:solidFill>
                  <a:srgbClr val="0D0D0D"/>
                </a:solidFill>
                <a:effectLst/>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The primary goal of this project is to develop a comprehensive system to collect, manage, and analyze employee data to enhance performance management, optimize workforce productivity, and inform strategic decision-making.</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ü"/>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Wingdings" panose="05000000000000000000" charset="0"/>
              <a:buNone/>
            </a:pPr>
            <a:r>
              <a:rPr lang="en-US" sz="2000" b="1" i="0" dirty="0">
                <a:solidFill>
                  <a:srgbClr val="0D0D0D"/>
                </a:solidFill>
                <a:effectLst/>
                <a:latin typeface="Times New Roman" panose="02020603050405020304" pitchFamily="18" charset="0"/>
                <a:cs typeface="Times New Roman" panose="02020603050405020304" pitchFamily="18" charset="0"/>
              </a:rPr>
              <a:t>Scope of the Project:</a:t>
            </a:r>
            <a:endParaRPr lang="en-US" sz="2000" b="1" i="0" dirty="0">
              <a:solidFill>
                <a:srgbClr val="0D0D0D"/>
              </a:solidFill>
              <a:effectLst/>
              <a:latin typeface="Times New Roman" panose="02020603050405020304" pitchFamily="18" charset="0"/>
              <a:cs typeface="Times New Roman" panose="02020603050405020304" pitchFamily="18" charset="0"/>
            </a:endParaRPr>
          </a:p>
          <a:p>
            <a:pPr indent="0" algn="l">
              <a:buFont typeface="Wingdings" panose="05000000000000000000" charset="0"/>
              <a:buNone/>
            </a:pPr>
            <a:endParaRPr lang="en-US" sz="2000" b="1"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ü"/>
            </a:pPr>
            <a:r>
              <a:rPr lang="en-US" sz="2000" b="1" i="0" dirty="0">
                <a:solidFill>
                  <a:srgbClr val="0D0D0D"/>
                </a:solidFill>
                <a:effectLst/>
                <a:latin typeface="Times New Roman" panose="02020603050405020304" pitchFamily="18" charset="0"/>
                <a:cs typeface="Times New Roman" panose="02020603050405020304" pitchFamily="18" charset="0"/>
              </a:rPr>
              <a:t>Data Collection:</a:t>
            </a:r>
            <a:r>
              <a:rPr lang="en-US" sz="2000" b="0" i="0" dirty="0">
                <a:solidFill>
                  <a:srgbClr val="0D0D0D"/>
                </a:solidFill>
                <a:effectLst/>
                <a:latin typeface="Times New Roman" panose="02020603050405020304" pitchFamily="18" charset="0"/>
                <a:cs typeface="Times New Roman" panose="02020603050405020304" pitchFamily="18" charset="0"/>
              </a:rPr>
              <a:t> Gather data on employees from various sources such as HR records, performance reviews</a:t>
            </a:r>
            <a:r>
              <a:rPr lang="en-US" sz="2000" i="0" dirty="0">
                <a:solidFill>
                  <a:srgbClr val="0D0D0D"/>
                </a:solidFill>
                <a:effectLst/>
                <a:latin typeface="Times New Roman" panose="02020603050405020304" pitchFamily="18" charset="0"/>
                <a:cs typeface="Times New Roman" panose="02020603050405020304" pitchFamily="18" charset="0"/>
              </a:rPr>
              <a:t>, attendance</a:t>
            </a:r>
            <a:r>
              <a:rPr lang="en-US" sz="2000" b="1" i="0" dirty="0">
                <a:solidFill>
                  <a:srgbClr val="0D0D0D"/>
                </a:solidFill>
                <a:effectLst/>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systems, and project management tools.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ü"/>
            </a:pPr>
            <a:r>
              <a:rPr lang="en-US" sz="2000" b="1" i="0" dirty="0">
                <a:solidFill>
                  <a:srgbClr val="0D0D0D"/>
                </a:solidFill>
                <a:effectLst/>
                <a:latin typeface="Times New Roman" panose="02020603050405020304" pitchFamily="18" charset="0"/>
                <a:cs typeface="Times New Roman" panose="02020603050405020304" pitchFamily="18" charset="0"/>
              </a:rPr>
              <a:t>Data Management:</a:t>
            </a:r>
            <a:r>
              <a:rPr lang="en-US" sz="2000" b="0" i="0" dirty="0">
                <a:solidFill>
                  <a:srgbClr val="0D0D0D"/>
                </a:solidFill>
                <a:effectLst/>
                <a:latin typeface="Times New Roman" panose="02020603050405020304" pitchFamily="18" charset="0"/>
                <a:cs typeface="Times New Roman" panose="02020603050405020304" pitchFamily="18" charset="0"/>
              </a:rPr>
              <a:t> Develop a centralized repository for storing employee data securely and ensuring easy access for authorized personnel.</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ü"/>
            </a:pPr>
            <a:r>
              <a:rPr lang="en-US" sz="2000" b="1" i="0" dirty="0">
                <a:solidFill>
                  <a:srgbClr val="0D0D0D"/>
                </a:solidFill>
                <a:effectLst/>
                <a:latin typeface="Times New Roman" panose="02020603050405020304" pitchFamily="18" charset="0"/>
                <a:cs typeface="Times New Roman" panose="02020603050405020304" pitchFamily="18" charset="0"/>
              </a:rPr>
              <a:t>Performance Analysis: </a:t>
            </a:r>
            <a:r>
              <a:rPr lang="en-US" sz="2000" b="0" i="0" dirty="0">
                <a:solidFill>
                  <a:srgbClr val="0D0D0D"/>
                </a:solidFill>
                <a:effectLst/>
                <a:latin typeface="Times New Roman" panose="02020603050405020304" pitchFamily="18" charset="0"/>
                <a:cs typeface="Times New Roman" panose="02020603050405020304" pitchFamily="18" charset="0"/>
              </a:rPr>
              <a:t>Create metrics and KPIs to measure employee performance, track progress over time, and identify areas for improvement.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ü"/>
            </a:pPr>
            <a:r>
              <a:rPr lang="en-US" sz="2000" b="1" i="0" dirty="0">
                <a:solidFill>
                  <a:srgbClr val="0D0D0D"/>
                </a:solidFill>
                <a:effectLst/>
                <a:latin typeface="Times New Roman" panose="02020603050405020304" pitchFamily="18" charset="0"/>
                <a:cs typeface="Times New Roman" panose="02020603050405020304" pitchFamily="18" charset="0"/>
              </a:rPr>
              <a:t>Reporting and Visualization: </a:t>
            </a:r>
            <a:r>
              <a:rPr lang="en-US" sz="2000" b="0" i="0" dirty="0">
                <a:solidFill>
                  <a:srgbClr val="0D0D0D"/>
                </a:solidFill>
                <a:effectLst/>
                <a:latin typeface="Times New Roman" panose="02020603050405020304" pitchFamily="18" charset="0"/>
                <a:cs typeface="Times New Roman" panose="02020603050405020304" pitchFamily="18" charset="0"/>
              </a:rPr>
              <a:t>Generate dashboards and reports that provide insights into employee performance trends, high-performing individuals, and departments that may need support.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427355" y="1676400"/>
            <a:ext cx="9512935" cy="2887980"/>
          </a:xfrm>
          <a:prstGeom prst="rect">
            <a:avLst/>
          </a:prstGeom>
          <a:noFill/>
        </p:spPr>
        <p:txBody>
          <a:bodyPr wrap="square" rtlCol="0">
            <a:noAutofit/>
          </a:bodyPr>
          <a:p>
            <a:pPr marL="285750" indent="-285750">
              <a:buFont typeface="Wingdings" panose="05000000000000000000" charset="0"/>
              <a:buChar char="Ø"/>
            </a:pPr>
            <a:r>
              <a:rPr lang="en-US" b="1">
                <a:latin typeface="Cambria" panose="02040503050406030204" charset="0"/>
                <a:cs typeface="Cambria" panose="02040503050406030204" charset="0"/>
              </a:rPr>
              <a:t>H</a:t>
            </a:r>
            <a:r>
              <a:rPr lang="en-US" sz="2000" b="1">
                <a:latin typeface="Cambria" panose="02040503050406030204" charset="0"/>
                <a:cs typeface="Cambria" panose="02040503050406030204" charset="0"/>
              </a:rPr>
              <a:t>R Managers and Professionals:</a:t>
            </a:r>
            <a:r>
              <a:rPr lang="en-US" sz="2000">
                <a:latin typeface="Cambria" panose="02040503050406030204" charset="0"/>
                <a:cs typeface="Cambria" panose="02040503050406030204" charset="0"/>
              </a:rPr>
              <a:t> They use employee data to manage payroll, benefits, recruitment, onboarding, compliance, and other HR functions. Performance data is used for evaluating employee productivity, conducting performance reviews, and implementing training and development programs.</a:t>
            </a:r>
            <a:endParaRPr lang="en-US" sz="2000">
              <a:latin typeface="Cambria" panose="02040503050406030204" charset="0"/>
              <a:cs typeface="Cambria" panose="02040503050406030204" charset="0"/>
            </a:endParaRPr>
          </a:p>
          <a:p>
            <a:pPr marL="285750" indent="-285750">
              <a:buFont typeface="Wingdings" panose="05000000000000000000" charset="0"/>
              <a:buChar char="Ø"/>
            </a:pP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b="1">
                <a:latin typeface="Cambria" panose="02040503050406030204" charset="0"/>
                <a:cs typeface="Cambria" panose="02040503050406030204" charset="0"/>
              </a:rPr>
              <a:t>Team Managers and Supervisors:</a:t>
            </a:r>
            <a:r>
              <a:rPr lang="en-US" sz="2000">
                <a:latin typeface="Cambria" panose="02040503050406030204" charset="0"/>
                <a:cs typeface="Cambria" panose="02040503050406030204" charset="0"/>
              </a:rPr>
              <a:t> Managers use this data to understand how their team members are performing, identify high performers and those needing support, and make informed decisions about promotions, rewards, and disciplinary actions</a:t>
            </a:r>
            <a:r>
              <a:rPr lang="en-US">
                <a:latin typeface="Cambria" panose="02040503050406030204" charset="0"/>
                <a:cs typeface="Cambria" panose="02040503050406030204" charset="0"/>
              </a:rPr>
              <a:t>.</a:t>
            </a:r>
            <a:endParaRPr lang="en-US">
              <a:latin typeface="Cambria" panose="02040503050406030204" charset="0"/>
              <a:cs typeface="Cambria" panose="02040503050406030204" charset="0"/>
            </a:endParaRPr>
          </a:p>
          <a:p>
            <a:pPr marL="285750" indent="-285750">
              <a:buFont typeface="Wingdings" panose="05000000000000000000" charset="0"/>
              <a:buChar char="Ø"/>
            </a:pPr>
            <a:r>
              <a:rPr lang="en-US" b="1">
                <a:latin typeface="Cambria" panose="02040503050406030204" charset="0"/>
                <a:cs typeface="Cambria" panose="02040503050406030204" charset="0"/>
              </a:rPr>
              <a:t>Employe</a:t>
            </a:r>
            <a:r>
              <a:rPr lang="en-US" sz="2000" b="1">
                <a:latin typeface="Cambria" panose="02040503050406030204" charset="0"/>
                <a:cs typeface="Cambria" panose="02040503050406030204" charset="0"/>
              </a:rPr>
              <a:t>es:</a:t>
            </a:r>
            <a:r>
              <a:rPr lang="en-US" sz="2000">
                <a:latin typeface="Cambria" panose="02040503050406030204" charset="0"/>
                <a:cs typeface="Cambria" panose="02040503050406030204" charset="0"/>
              </a:rPr>
              <a:t> Employees themselves may access their own data and performance feedback to understand expectations, track their own progress, set personal goals, and engage in self-improvement.</a:t>
            </a:r>
            <a:endParaRPr lang="en-US" sz="2000">
              <a:latin typeface="Cambria" panose="02040503050406030204" charset="0"/>
              <a:cs typeface="Cambria" panose="02040503050406030204" charset="0"/>
            </a:endParaRPr>
          </a:p>
          <a:p>
            <a:pPr marL="285750" indent="-285750">
              <a:buFont typeface="Wingdings" panose="05000000000000000000" charset="0"/>
              <a:buChar char="Ø"/>
            </a:pP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b="1">
                <a:latin typeface="Cambria" panose="02040503050406030204" charset="0"/>
                <a:cs typeface="Cambria" panose="02040503050406030204" charset="0"/>
              </a:rPr>
              <a:t>Finance Departments:</a:t>
            </a:r>
            <a:r>
              <a:rPr lang="en-US" sz="2000">
                <a:latin typeface="Cambria" panose="02040503050406030204" charset="0"/>
                <a:cs typeface="Cambria" panose="02040503050406030204" charset="0"/>
              </a:rPr>
              <a:t> They might use employee data for budgeting purposes, payroll processing, and financial planning. Understanding the cost of the workforce and performance ROI is critical for financial forecasting.</a:t>
            </a:r>
            <a:endParaRPr lang="en-US" sz="2000">
              <a:latin typeface="Cambria" panose="02040503050406030204" charset="0"/>
              <a:cs typeface="Cambria" panose="02040503050406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0134600" y="3742055"/>
            <a:ext cx="2053590" cy="3115945"/>
          </a:xfrm>
          <a:prstGeom prst="rect">
            <a:avLst/>
          </a:prstGeom>
        </p:spPr>
      </p:pic>
      <p:sp>
        <p:nvSpPr>
          <p:cNvPr id="6" name="object 6"/>
          <p:cNvSpPr txBox="1">
            <a:spLocks noGrp="1"/>
          </p:cNvSpPr>
          <p:nvPr>
            <p:ph type="title"/>
          </p:nvPr>
        </p:nvSpPr>
        <p:spPr>
          <a:xfrm>
            <a:off x="304800" y="3810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02895" y="1219200"/>
            <a:ext cx="9832340" cy="4312285"/>
          </a:xfrm>
          <a:prstGeom prst="rect">
            <a:avLst/>
          </a:prstGeom>
          <a:noFill/>
        </p:spPr>
        <p:txBody>
          <a:bodyPr wrap="square" rtlCol="0">
            <a:noAutofit/>
          </a:bodyPr>
          <a:p>
            <a:pPr indent="0">
              <a:buFont typeface="Wingdings" panose="05000000000000000000" charset="0"/>
              <a:buNone/>
            </a:pPr>
            <a:r>
              <a:rPr lang="en-US" sz="2000" b="1">
                <a:latin typeface="Cambria" panose="02040503050406030204" charset="0"/>
                <a:cs typeface="Cambria" panose="02040503050406030204" charset="0"/>
              </a:rPr>
              <a:t>Data Import and Integration:</a:t>
            </a: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a:latin typeface="Cambria" panose="02040503050406030204" charset="0"/>
                <a:cs typeface="Cambria" panose="02040503050406030204" charset="0"/>
              </a:rPr>
              <a:t>Seamless import of employee data from various sources (HR systems, payroll, attendance, etc.).</a:t>
            </a: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a:latin typeface="Cambria" panose="02040503050406030204" charset="0"/>
                <a:cs typeface="Cambria" panose="02040503050406030204" charset="0"/>
              </a:rPr>
              <a:t>Integration with existing HR and performance management systems</a:t>
            </a:r>
            <a:r>
              <a:rPr lang="en-IN" altLang="en-US" sz="2000">
                <a:latin typeface="Cambria" panose="02040503050406030204" charset="0"/>
                <a:cs typeface="Cambria" panose="02040503050406030204" charset="0"/>
              </a:rPr>
              <a:t>.</a:t>
            </a:r>
            <a:endParaRPr lang="en-IN" altLang="en-US" sz="2000">
              <a:latin typeface="Cambria" panose="02040503050406030204" charset="0"/>
              <a:cs typeface="Cambria" panose="02040503050406030204" charset="0"/>
            </a:endParaRPr>
          </a:p>
          <a:p>
            <a:pPr marL="285750" indent="-285750">
              <a:buFont typeface="Wingdings" panose="05000000000000000000" charset="0"/>
              <a:buChar char="Ø"/>
            </a:pPr>
            <a:endParaRPr lang="en-US" sz="2000">
              <a:latin typeface="Cambria" panose="02040503050406030204" charset="0"/>
              <a:cs typeface="Cambria" panose="02040503050406030204" charset="0"/>
            </a:endParaRPr>
          </a:p>
          <a:p>
            <a:pPr indent="0">
              <a:buFont typeface="Wingdings" panose="05000000000000000000" charset="0"/>
              <a:buNone/>
            </a:pPr>
            <a:r>
              <a:rPr lang="en-US" sz="2000" b="1">
                <a:latin typeface="Cambria" panose="02040503050406030204" charset="0"/>
                <a:cs typeface="Cambria" panose="02040503050406030204" charset="0"/>
              </a:rPr>
              <a:t>Pivot Table Summaries:</a:t>
            </a: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a:latin typeface="Cambria" panose="02040503050406030204" charset="0"/>
                <a:cs typeface="Cambria" panose="02040503050406030204" charset="0"/>
              </a:rPr>
              <a:t>Ability to create pivot tables for summarizing employee data across different dimensions such as departments, roles, or time periods.</a:t>
            </a: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a:latin typeface="Cambria" panose="02040503050406030204" charset="0"/>
                <a:cs typeface="Cambria" panose="02040503050406030204" charset="0"/>
              </a:rPr>
              <a:t>Easily analyze key performance indicators (KPIs) by aggregating data to find insights.</a:t>
            </a:r>
            <a:endParaRPr lang="en-US" sz="2000">
              <a:latin typeface="Cambria" panose="02040503050406030204" charset="0"/>
              <a:cs typeface="Cambria" panose="02040503050406030204" charset="0"/>
            </a:endParaRPr>
          </a:p>
          <a:p>
            <a:pPr indent="0">
              <a:buFont typeface="Wingdings" panose="05000000000000000000" charset="0"/>
              <a:buNone/>
            </a:pP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b="1">
                <a:latin typeface="Cambria" panose="02040503050406030204" charset="0"/>
                <a:cs typeface="Cambria" panose="02040503050406030204" charset="0"/>
              </a:rPr>
              <a:t>Graph and Data Visualization:</a:t>
            </a: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a:latin typeface="Cambria" panose="02040503050406030204" charset="0"/>
                <a:cs typeface="Cambria" panose="02040503050406030204" charset="0"/>
              </a:rPr>
              <a:t>Dynamic graphing capabilities to visualize trends and patterns in employee performance.</a:t>
            </a:r>
            <a:endParaRPr lang="en-US" sz="2000">
              <a:latin typeface="Cambria" panose="02040503050406030204" charset="0"/>
              <a:cs typeface="Cambria" panose="02040503050406030204" charset="0"/>
            </a:endParaRPr>
          </a:p>
          <a:p>
            <a:pPr indent="0">
              <a:buFont typeface="Wingdings" panose="05000000000000000000" charset="0"/>
              <a:buNone/>
            </a:pP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a:latin typeface="Cambria" panose="02040503050406030204" charset="0"/>
                <a:cs typeface="Cambria" panose="02040503050406030204" charset="0"/>
              </a:rPr>
              <a:t>Support for various chart types (bar, line, pie, scatter, etc.) to suit different analysis needs.</a:t>
            </a: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a:latin typeface="Cambria" panose="02040503050406030204" charset="0"/>
                <a:cs typeface="Cambria" panose="02040503050406030204" charset="0"/>
              </a:rPr>
              <a:t>Interactive dashboards that provide real-time updates and drill-down capabilities.</a:t>
            </a:r>
            <a:endParaRPr lang="en-US" sz="2000">
              <a:latin typeface="Cambria" panose="02040503050406030204" charset="0"/>
              <a:cs typeface="Cambria" panose="02040503050406030204" charset="0"/>
            </a:endParaRPr>
          </a:p>
          <a:p>
            <a:pPr indent="0">
              <a:buFont typeface="Wingdings" panose="05000000000000000000" charset="0"/>
              <a:buNone/>
            </a:pPr>
            <a:endParaRPr lang="en-US" sz="2000"/>
          </a:p>
          <a:p>
            <a:pPr indent="0">
              <a:buFont typeface="Wingdings" panose="05000000000000000000" charset="0"/>
              <a:buNone/>
            </a:pP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21640" y="362585"/>
            <a:ext cx="9701530" cy="4578350"/>
          </a:xfrm>
        </p:spPr>
        <p:txBody>
          <a:bodyPr wrap="square">
            <a:noAutofit/>
          </a:bodyPr>
          <a:p>
            <a:pPr marL="342900" indent="-342900">
              <a:buFont typeface="Wingdings" panose="05000000000000000000" charset="0"/>
              <a:buChar char="Ø"/>
            </a:pPr>
            <a:r>
              <a:rPr lang="en-IN" altLang="en-US" sz="2000" b="1">
                <a:latin typeface="Cambria" panose="02040503050406030204" charset="0"/>
                <a:cs typeface="Cambria" panose="02040503050406030204" charset="0"/>
                <a:sym typeface="+mn-ea"/>
              </a:rPr>
              <a:t>C</a:t>
            </a:r>
            <a:r>
              <a:rPr lang="en-US" sz="2000" b="1">
                <a:latin typeface="Cambria" panose="02040503050406030204" charset="0"/>
                <a:cs typeface="Cambria" panose="02040503050406030204" charset="0"/>
                <a:sym typeface="+mn-ea"/>
              </a:rPr>
              <a:t>onditional Formatting:</a:t>
            </a:r>
            <a:br>
              <a:rPr lang="en-US" sz="2000" b="1">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Use of conditional formatting to highlight key metrics (e.g., low performance, high absenteeism).</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Visual cues (colors, icons) to make it easier to spot trends and anomalies</a:t>
            </a:r>
            <a:br>
              <a:rPr lang="en-US" sz="2000">
                <a:latin typeface="Cambria" panose="02040503050406030204" charset="0"/>
                <a:cs typeface="Cambria" panose="02040503050406030204" charset="0"/>
                <a:sym typeface="+mn-ea"/>
              </a:rPr>
            </a:br>
            <a:br>
              <a:rPr lang="en-US" sz="2000">
                <a:latin typeface="Cambria" panose="02040503050406030204" charset="0"/>
                <a:cs typeface="Cambria" panose="02040503050406030204" charset="0"/>
                <a:sym typeface="+mn-ea"/>
              </a:rPr>
            </a:br>
            <a:r>
              <a:rPr lang="en-US" sz="2000" b="1">
                <a:latin typeface="Cambria" panose="02040503050406030204" charset="0"/>
                <a:cs typeface="Cambria" panose="02040503050406030204" charset="0"/>
                <a:sym typeface="+mn-ea"/>
              </a:rPr>
              <a:t>Data Export and Sharing:</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Export options for reports and dashboards in various formats (Excel, PDF, CSV).</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Easy sharing of insights with stakeholders through email or cloud-based platforms.</a:t>
            </a:r>
            <a:br>
              <a:rPr lang="en-US" sz="2000">
                <a:latin typeface="Cambria" panose="02040503050406030204" charset="0"/>
                <a:cs typeface="Cambria" panose="02040503050406030204" charset="0"/>
                <a:sym typeface="+mn-ea"/>
              </a:rPr>
            </a:br>
            <a:br>
              <a:rPr lang="en-US" sz="2000">
                <a:latin typeface="Cambria" panose="02040503050406030204" charset="0"/>
                <a:cs typeface="Cambria" panose="02040503050406030204" charset="0"/>
              </a:rPr>
            </a:br>
            <a:r>
              <a:rPr lang="en-US" sz="2000" b="1">
                <a:latin typeface="Cambria" panose="02040503050406030204" charset="0"/>
                <a:cs typeface="Cambria" panose="02040503050406030204" charset="0"/>
                <a:sym typeface="+mn-ea"/>
              </a:rPr>
              <a:t>Performance Tracking and Reporting:</a:t>
            </a:r>
            <a:br>
              <a:rPr lang="en-US" sz="2000" b="1">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Customizable performance tracking templates that align with company goals and metrics.</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Automated report generation to save time and provide consistent performance reviews.</a:t>
            </a:r>
            <a:br>
              <a:rPr lang="en-US" sz="2000">
                <a:latin typeface="Cambria" panose="02040503050406030204" charset="0"/>
                <a:cs typeface="Cambria" panose="02040503050406030204" charset="0"/>
                <a:sym typeface="+mn-ea"/>
              </a:rPr>
            </a:br>
            <a:br>
              <a:rPr lang="en-US" sz="2000">
                <a:latin typeface="Cambria" panose="02040503050406030204" charset="0"/>
                <a:cs typeface="Cambria" panose="02040503050406030204" charset="0"/>
                <a:sym typeface="+mn-ea"/>
              </a:rPr>
            </a:br>
            <a:r>
              <a:rPr lang="en-US" sz="2000" b="1">
                <a:latin typeface="Cambria" panose="02040503050406030204" charset="0"/>
                <a:cs typeface="Cambria" panose="02040503050406030204" charset="0"/>
                <a:sym typeface="+mn-ea"/>
              </a:rPr>
              <a:t>Advanced Filtering and Sorting:</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Custom filters to view data based on specific criteria (e.g., by department, job role, performance score).</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Ability to sort data to highlight top and bottom performers.</a:t>
            </a:r>
            <a:endParaRPr lang="en-US" sz="2000">
              <a:latin typeface="Cambria" panose="02040503050406030204" charset="0"/>
              <a:cs typeface="Cambria" panose="02040503050406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320675" y="1600200"/>
            <a:ext cx="7097395" cy="4584065"/>
          </a:xfrm>
          <a:prstGeom prst="rect">
            <a:avLst/>
          </a:prstGeom>
          <a:noFill/>
        </p:spPr>
        <p:txBody>
          <a:bodyPr wrap="square" rtlCol="0">
            <a:noAutofit/>
          </a:bodyPr>
          <a:p>
            <a:r>
              <a:rPr lang="en-US" b="1">
                <a:latin typeface="Cambria" panose="02040503050406030204" charset="0"/>
                <a:cs typeface="Cambria" panose="02040503050406030204" charset="0"/>
              </a:rPr>
              <a:t>Employee Information:</a:t>
            </a:r>
            <a:endParaRPr lang="en-US" b="1">
              <a:latin typeface="Cambria" panose="02040503050406030204" charset="0"/>
              <a:cs typeface="Cambria" panose="02040503050406030204" charset="0"/>
            </a:endParaRPr>
          </a:p>
          <a:p>
            <a:r>
              <a:rPr lang="en-US" b="1">
                <a:latin typeface="Cambria" panose="02040503050406030204" charset="0"/>
                <a:cs typeface="Cambria" panose="02040503050406030204" charset="0"/>
              </a:rPr>
              <a:t> </a:t>
            </a:r>
            <a:r>
              <a:rPr lang="en-IN" altLang="en-US" b="1">
                <a:latin typeface="Cambria" panose="02040503050406030204" charset="0"/>
                <a:cs typeface="Cambria" panose="02040503050406030204" charset="0"/>
              </a:rPr>
              <a:t> </a:t>
            </a:r>
            <a:endParaRPr lang="en-US" b="1">
              <a:latin typeface="Cambria" panose="02040503050406030204" charset="0"/>
              <a:cs typeface="Cambria" panose="02040503050406030204" charset="0"/>
            </a:endParaRPr>
          </a:p>
          <a:p>
            <a:pPr marL="342900" indent="-342900">
              <a:buFont typeface="Arial" panose="020B0604020202020204" pitchFamily="34" charset="0"/>
              <a:buChar char="•"/>
            </a:pPr>
            <a:r>
              <a:rPr lang="en-US" sz="2000">
                <a:latin typeface="Cambria" panose="02040503050406030204" charset="0"/>
                <a:cs typeface="Cambria" panose="02040503050406030204" charset="0"/>
              </a:rPr>
              <a:t>Employee</a:t>
            </a:r>
            <a:r>
              <a:rPr lang="en-IN" altLang="en-US" sz="2000">
                <a:latin typeface="Cambria" panose="02040503050406030204" charset="0"/>
                <a:cs typeface="Cambria" panose="02040503050406030204" charset="0"/>
              </a:rPr>
              <a:t>: Kaggle </a:t>
            </a:r>
            <a:endParaRPr lang="en-IN" altLang="en-US" sz="2000">
              <a:latin typeface="Cambria" panose="02040503050406030204" charset="0"/>
              <a:cs typeface="Cambria" panose="02040503050406030204" charset="0"/>
            </a:endParaRPr>
          </a:p>
          <a:p>
            <a:r>
              <a:rPr lang="en-IN" altLang="en-US" sz="2000">
                <a:latin typeface="Cambria" panose="02040503050406030204" charset="0"/>
                <a:cs typeface="Cambria" panose="02040503050406030204" charset="0"/>
              </a:rPr>
              <a:t>26 Feature </a:t>
            </a:r>
            <a:endParaRPr lang="en-IN" altLang="en-US" sz="2000">
              <a:latin typeface="Cambria" panose="02040503050406030204" charset="0"/>
              <a:cs typeface="Cambria" panose="02040503050406030204" charset="0"/>
            </a:endParaRPr>
          </a:p>
          <a:p>
            <a:r>
              <a:rPr lang="en-IN" altLang="en-US" sz="2000">
                <a:latin typeface="Cambria" panose="02040503050406030204" charset="0"/>
                <a:cs typeface="Cambria" panose="02040503050406030204" charset="0"/>
              </a:rPr>
              <a:t>9- Feature</a:t>
            </a:r>
            <a:endParaRPr lang="en-IN" altLang="en-US" sz="2000">
              <a:latin typeface="Cambria" panose="02040503050406030204" charset="0"/>
              <a:cs typeface="Cambria" panose="02040503050406030204" charset="0"/>
            </a:endParaRP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Emp Id No: In kaggle employee no</a:t>
            </a:r>
            <a:endParaRPr lang="en-IN" altLang="en-US" sz="2000">
              <a:latin typeface="Cambria" panose="02040503050406030204" charset="0"/>
              <a:cs typeface="Cambria" panose="02040503050406030204" charset="0"/>
            </a:endParaRP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Name - text of employee name</a:t>
            </a:r>
            <a:endParaRPr lang="en-IN" altLang="en-US" sz="2000">
              <a:latin typeface="Cambria" panose="02040503050406030204" charset="0"/>
              <a:cs typeface="Cambria" panose="02040503050406030204" charset="0"/>
            </a:endParaRP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Emp type: Permanant , temprary, contract.</a:t>
            </a:r>
            <a:endParaRPr lang="en-IN" altLang="en-US" sz="2000">
              <a:latin typeface="Cambria" panose="02040503050406030204" charset="0"/>
              <a:cs typeface="Cambria" panose="02040503050406030204" charset="0"/>
            </a:endParaRP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Pertofrmance level : employee performance rating ( very high , high, medium, low)</a:t>
            </a:r>
            <a:endParaRPr lang="en-IN" altLang="en-US" sz="2000">
              <a:latin typeface="Cambria" panose="02040503050406030204" charset="0"/>
              <a:cs typeface="Cambria" panose="02040503050406030204" charset="0"/>
            </a:endParaRP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Gender : Male ,Female</a:t>
            </a:r>
            <a:endParaRPr lang="en-IN" altLang="en-US" sz="2000">
              <a:latin typeface="Cambria" panose="02040503050406030204" charset="0"/>
              <a:cs typeface="Cambria" panose="02040503050406030204" charset="0"/>
            </a:endParaRP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Location code:  Location code of the working place</a:t>
            </a:r>
            <a:endParaRPr lang="en-IN" altLang="en-US" sz="2000">
              <a:latin typeface="Cambria" panose="02040503050406030204" charset="0"/>
              <a:cs typeface="Cambria" panose="02040503050406030204" charset="0"/>
            </a:endParaRP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Employee rating num- maximum 5 </a:t>
            </a:r>
            <a:endParaRPr lang="en-US" sz="2000">
              <a:latin typeface="Cambria" panose="02040503050406030204" charset="0"/>
              <a:cs typeface="Cambria" panose="02040503050406030204" charset="0"/>
            </a:endParaRPr>
          </a:p>
          <a:p>
            <a:endParaRPr lang="en-IN" altLang="en-US" sz="2000">
              <a:latin typeface="Cambria" panose="02040503050406030204" charset="0"/>
              <a:cs typeface="Cambria" panose="02040503050406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7509</Words>
  <Application>WPS Presentation</Application>
  <PresentationFormat>Widescreen</PresentationFormat>
  <Paragraphs>181</Paragraphs>
  <Slides>14</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Trebuchet MS</vt:lpstr>
      <vt:lpstr>Times New Roman</vt:lpstr>
      <vt:lpstr>Roboto</vt:lpstr>
      <vt:lpstr>Wingdings</vt:lpstr>
      <vt:lpstr>Cambria</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Conditional Formatting: Use of conditional formatting to highlight key metrics (e.g., low performance, high absenteeism). Visual cues (colors, icons) to make it easier to spot trends and anomalies  Data Export and Sharing: Export options for reports and dashboards in various formats (Excel, PDF, CSV). Easy sharing of insights with stakeholders through email or cloud-based platforms.  Performance Tracking and Reporting: Customizable performance tracking templates that align with company goals and metrics. Automated report generation to save time and provide consistent performance reviews.  Advanced Filtering and Sorting: Custom filters to view data based on specific criteria (e.g., by department, job role, performance score). Ability to sort data to highlight top and bottom performers.</vt:lpstr>
      <vt:lpstr>Dataset Description</vt:lpstr>
      <vt:lpstr>THE "WOW" IN OUR SOLUTION</vt:lpstr>
      <vt:lpstr>PowerPoint 演示文稿</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Dell</cp:lastModifiedBy>
  <cp:revision>16</cp:revision>
  <dcterms:created xsi:type="dcterms:W3CDTF">2024-03-29T15:07:00Z</dcterms:created>
  <dcterms:modified xsi:type="dcterms:W3CDTF">2024-10-17T12:01:48Z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393EC0DCEF6040E79D63BB04FC0EED09_13</vt:lpwstr>
  </property>
  <property fmtid="{D5CDD505-2E9C-101B-9397-08002B2CF9AE}" pid="5" name="KSOProductBuildVer">
    <vt:lpwstr>1033-12.2.0.17562</vt:lpwstr>
  </property>
</Properties>
</file>