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8288000" cy="10287000"/>
  <p:notesSz cx="6858000" cy="9144000"/>
  <p:embeddedFontLst>
    <p:embeddedFont>
      <p:font typeface="Alata" pitchFamily="2" charset="0"/>
      <p:regular r:id="rId15"/>
    </p:embeddedFont>
    <p:embeddedFont>
      <p:font typeface="Atkinson Hyperlegible Bold" pitchFamily="2" charset="0"/>
      <p:regular r:id="rId16"/>
    </p:embeddedFont>
    <p:embeddedFont>
      <p:font typeface="Garet" pitchFamily="2" charset="0"/>
      <p:regular r:id="rId17"/>
    </p:embeddedFont>
    <p:embeddedFont>
      <p:font typeface="Garet Bold" pitchFamily="2" charset="0"/>
      <p:regular r:id="rId18"/>
    </p:embeddedFont>
    <p:embeddedFont>
      <p:font typeface="Lexend Exa" pitchFamily="2" charset="0"/>
      <p:regular r:id="rId19"/>
    </p:embeddedFont>
    <p:embeddedFont>
      <p:font typeface="Liham" pitchFamily="2" charset="0"/>
      <p:regular r:id="rId20"/>
    </p:embeddedFont>
    <p:embeddedFont>
      <p:font typeface="Trebuchet MS" panose="020B0603020202020204" pitchFamily="34" charset="0"/>
      <p:regular r:id="rId21"/>
    </p:embeddedFont>
    <p:embeddedFont>
      <p:font typeface="Trebuchet MS Bold" panose="020B0703020202020204" pitchFamily="3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4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104889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8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10488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104860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10486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10486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9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9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0873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36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96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32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61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1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3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0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2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1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6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8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7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0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7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2.png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6" name="Group 23"/>
          <p:cNvGrpSpPr/>
          <p:nvPr/>
        </p:nvGrpSpPr>
        <p:grpSpPr>
          <a:xfrm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595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37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59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gdLst/>
              <a:ahLst/>
              <a:cxn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Freeform 27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1048598" name="TextBox 28"/>
          <p:cNvSpPr txBox="1"/>
          <p:nvPr/>
        </p:nvSpPr>
        <p:spPr>
          <a:xfrm>
            <a:off x="401309" y="1746495"/>
            <a:ext cx="1497330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F0F0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  <a:endParaRPr lang="en-US" sz="4800">
              <a:solidFill>
                <a:srgbClr val="0F0F0F"/>
              </a:solidFill>
              <a:latin typeface="Atkinson Hyperlegible Bold"/>
              <a:ea typeface="Atkinson Hyperlegible Bold"/>
              <a:cs typeface="Atkinson Hyperlegible Bold"/>
              <a:sym typeface="Atkinson Hyperlegible Bold"/>
            </a:endParaRPr>
          </a:p>
        </p:txBody>
      </p:sp>
      <p:sp>
        <p:nvSpPr>
          <p:cNvPr id="1048599" name="TextBox 29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600" name="TextBox 30"/>
          <p:cNvSpPr txBox="1"/>
          <p:nvPr/>
        </p:nvSpPr>
        <p:spPr>
          <a:xfrm>
            <a:off x="1006394" y="3668749"/>
            <a:ext cx="13223081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STUDENT NAME :</a:t>
            </a:r>
            <a:r>
              <a:rPr lang="en-GB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SURIYA S</a:t>
            </a:r>
          </a:p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REGISTER NO      : </a:t>
            </a:r>
            <a:r>
              <a:rPr lang="en-US" altLang="en-GB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312205618</a:t>
            </a:r>
            <a:endParaRPr lang="en-US" sz="3738" spc="3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DEPARTMENT      : B.COM(G)</a:t>
            </a:r>
          </a:p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COLLEGE              : </a:t>
            </a:r>
          </a:p>
        </p:txBody>
      </p:sp>
      <p:sp>
        <p:nvSpPr>
          <p:cNvPr id="1048601" name="TextBox 32"/>
          <p:cNvSpPr txBox="1"/>
          <p:nvPr/>
        </p:nvSpPr>
        <p:spPr>
          <a:xfrm>
            <a:off x="5217841" y="5356152"/>
            <a:ext cx="12728264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SRI MUTHUKUMARAN ARTS &amp;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 spc="32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SCIENCE COLLEGE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7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3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8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8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8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8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4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8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4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8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8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46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89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90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grpSp>
        <p:nvGrpSpPr>
          <p:cNvPr id="147" name="Group 25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791" name="Freeform 26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92" name="TextBox 27"/>
          <p:cNvSpPr txBox="1"/>
          <p:nvPr/>
        </p:nvSpPr>
        <p:spPr>
          <a:xfrm>
            <a:off x="1109662" y="2314575"/>
            <a:ext cx="13356874" cy="507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spc="33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Logisitics</a:t>
            </a:r>
            <a:r>
              <a:rPr lang="en-US" sz="3699" spc="33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modelling is a process that uses computer system to simulate different scenarios related to transportation o goods.</a:t>
            </a:r>
          </a:p>
          <a:p>
            <a:pPr algn="l">
              <a:lnSpc>
                <a:spcPts val="4439"/>
              </a:lnSpc>
            </a:pPr>
            <a:endParaRPr lang="en-US" sz="3699" spc="33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lang="en-US" sz="3699" spc="33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helps companies gain a better understanding opportunities for cost saving and efficiency and anticipate future trends </a:t>
            </a:r>
            <a:r>
              <a:rPr lang="en-US" sz="3699" spc="33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efficieny</a:t>
            </a:r>
            <a:r>
              <a:rPr lang="en-US" sz="3699" spc="33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anticipate future trends and changes.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lang="en-US" sz="3699" spc="33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93" name="TextBox 28"/>
          <p:cNvSpPr txBox="1"/>
          <p:nvPr/>
        </p:nvSpPr>
        <p:spPr>
          <a:xfrm>
            <a:off x="1109662" y="431005"/>
            <a:ext cx="4955856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id="1048794" name="AutoShape 29"/>
          <p:cNvSpPr/>
          <p:nvPr/>
        </p:nvSpPr>
        <p:spPr>
          <a:xfrm>
            <a:off x="944913" y="1574005"/>
            <a:ext cx="539400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95" name="Freeform 30"/>
          <p:cNvSpPr/>
          <p:nvPr/>
        </p:nvSpPr>
        <p:spPr>
          <a:xfrm>
            <a:off x="749545" y="2504222"/>
            <a:ext cx="279155" cy="279155"/>
          </a:xfrm>
          <a:custGeom>
            <a:avLst/>
            <a:gdLst/>
            <a:ahLst/>
            <a:cxn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96" name="Freeform 31"/>
          <p:cNvSpPr/>
          <p:nvPr/>
        </p:nvSpPr>
        <p:spPr>
          <a:xfrm>
            <a:off x="749545" y="4735860"/>
            <a:ext cx="279155" cy="279155"/>
          </a:xfrm>
          <a:custGeom>
            <a:avLst/>
            <a:gdLst/>
            <a:ahLst/>
            <a:cxn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97" name="TextBox 32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9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9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0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5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0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5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0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0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5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0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5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80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0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0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59" name="Group 22"/>
          <p:cNvGrpSpPr/>
          <p:nvPr/>
        </p:nvGrpSpPr>
        <p:grpSpPr>
          <a:xfrm>
            <a:off x="10930030" y="542925"/>
            <a:ext cx="471488" cy="485775"/>
            <a:chOff x="0" y="0"/>
            <a:chExt cx="628650" cy="647700"/>
          </a:xfrm>
        </p:grpSpPr>
        <p:sp>
          <p:nvSpPr>
            <p:cNvPr id="1048808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809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1048810" name="TextBox 25"/>
          <p:cNvSpPr txBox="1"/>
          <p:nvPr/>
        </p:nvSpPr>
        <p:spPr>
          <a:xfrm>
            <a:off x="671512" y="766762"/>
            <a:ext cx="741023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811" name="TextBox 26"/>
          <p:cNvSpPr txBox="1"/>
          <p:nvPr/>
        </p:nvSpPr>
        <p:spPr>
          <a:xfrm>
            <a:off x="858357" y="2441349"/>
            <a:ext cx="13872149" cy="653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June 2024: Net sales of Rs: 22.08 crore a 17.01% increase year over year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March 2024: Net sales of Rs: 20.05 Crore a 6.77% decrease year over year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December 2023: Net sales of Rs: 16.25 crore, a 25.04% decrease year over year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September 2023: Net sales of Rs.16.46 crore, a 13.06% decrease year over year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12" name="AutoShape 27"/>
          <p:cNvSpPr/>
          <p:nvPr/>
        </p:nvSpPr>
        <p:spPr>
          <a:xfrm>
            <a:off x="335756" y="1881188"/>
            <a:ext cx="503215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13" name="Freeform 28"/>
          <p:cNvSpPr/>
          <p:nvPr/>
        </p:nvSpPr>
        <p:spPr>
          <a:xfrm>
            <a:off x="530890" y="2590611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14" name="TextBox 29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1048815" name="Freeform 30"/>
          <p:cNvSpPr/>
          <p:nvPr/>
        </p:nvSpPr>
        <p:spPr>
          <a:xfrm>
            <a:off x="530890" y="4290755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16" name="Freeform 31"/>
          <p:cNvSpPr/>
          <p:nvPr/>
        </p:nvSpPr>
        <p:spPr>
          <a:xfrm>
            <a:off x="530890" y="5874415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17" name="Freeform 32"/>
          <p:cNvSpPr/>
          <p:nvPr/>
        </p:nvSpPr>
        <p:spPr>
          <a:xfrm>
            <a:off x="530890" y="7460585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2097153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542" y="8656792"/>
            <a:ext cx="6772386" cy="20888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81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81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2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6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2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6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2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2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2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8" name="Group 16"/>
          <p:cNvGrpSpPr/>
          <p:nvPr/>
        </p:nvGrpSpPr>
        <p:grpSpPr>
          <a:xfrm>
            <a:off x="16558069" y="6000"/>
            <a:ext cx="1884045" cy="10287000"/>
            <a:chOff x="0" y="0"/>
            <a:chExt cx="2512060" cy="13716000"/>
          </a:xfrm>
        </p:grpSpPr>
        <p:sp>
          <p:nvSpPr>
            <p:cNvPr id="104882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2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2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828" name="TextBox 22"/>
          <p:cNvSpPr txBox="1"/>
          <p:nvPr/>
        </p:nvSpPr>
        <p:spPr>
          <a:xfrm>
            <a:off x="1132998" y="587691"/>
            <a:ext cx="1602200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</p:txBody>
      </p:sp>
      <p:sp>
        <p:nvSpPr>
          <p:cNvPr id="1048829" name="TextBox 23"/>
          <p:cNvSpPr txBox="1"/>
          <p:nvPr/>
        </p:nvSpPr>
        <p:spPr>
          <a:xfrm>
            <a:off x="1333631" y="2381250"/>
            <a:ext cx="12439519" cy="436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is a vital part of modern business operation it can help business and improve efficiency reduce costs, and enhance customer experiencce here are some logistics companies in india 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conclusion logistics management is a critical component of modern business operation, and its importances cannot be overstated.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30" name="AutoShape 24"/>
          <p:cNvSpPr/>
          <p:nvPr/>
        </p:nvSpPr>
        <p:spPr>
          <a:xfrm flipV="1">
            <a:off x="1132998" y="1673541"/>
            <a:ext cx="473064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31" name="Freeform 25"/>
          <p:cNvSpPr/>
          <p:nvPr/>
        </p:nvSpPr>
        <p:spPr>
          <a:xfrm>
            <a:off x="848757" y="2514892"/>
            <a:ext cx="359887" cy="359887"/>
          </a:xfrm>
          <a:custGeom>
            <a:avLst/>
            <a:gdLst/>
            <a:ahLst/>
            <a:cxn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832" name="Freeform 26"/>
          <p:cNvSpPr/>
          <p:nvPr/>
        </p:nvSpPr>
        <p:spPr>
          <a:xfrm>
            <a:off x="848757" y="5206444"/>
            <a:ext cx="359887" cy="359887"/>
          </a:xfrm>
          <a:custGeom>
            <a:avLst/>
            <a:gdLst/>
            <a:ahLst/>
            <a:cxn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833" name="AutoShape 27"/>
          <p:cNvSpPr/>
          <p:nvPr/>
        </p:nvSpPr>
        <p:spPr>
          <a:xfrm>
            <a:off x="4307271" y="7817644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1048834" name="Freeform 28"/>
          <p:cNvSpPr/>
          <p:nvPr/>
        </p:nvSpPr>
        <p:spPr>
          <a:xfrm>
            <a:off x="11863642" y="6962202"/>
            <a:ext cx="481746" cy="488857"/>
          </a:xfrm>
          <a:custGeom>
            <a:avLst/>
            <a:gdLst/>
            <a:ahLst/>
            <a:cxnLst/>
            <a:rect l="l" t="t" r="r" b="b"/>
            <a:pathLst>
              <a:path w="481746" h="488857">
                <a:moveTo>
                  <a:pt x="0" y="0"/>
                </a:moveTo>
                <a:lnTo>
                  <a:pt x="481746" y="0"/>
                </a:lnTo>
                <a:lnTo>
                  <a:pt x="481746" y="488857"/>
                </a:lnTo>
                <a:lnTo>
                  <a:pt x="0" y="4888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35" name="Freeform 29"/>
          <p:cNvSpPr/>
          <p:nvPr/>
        </p:nvSpPr>
        <p:spPr>
          <a:xfrm>
            <a:off x="11863642" y="7669562"/>
            <a:ext cx="145928" cy="148082"/>
          </a:xfrm>
          <a:custGeom>
            <a:avLst/>
            <a:gdLst/>
            <a:ahLst/>
            <a:cxnLst/>
            <a:rect l="l" t="t" r="r" b="b"/>
            <a:pathLst>
              <a:path w="145928" h="148082">
                <a:moveTo>
                  <a:pt x="0" y="0"/>
                </a:moveTo>
                <a:lnTo>
                  <a:pt x="145928" y="0"/>
                </a:lnTo>
                <a:lnTo>
                  <a:pt x="145928" y="148082"/>
                </a:lnTo>
                <a:lnTo>
                  <a:pt x="0" y="148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36" name="Freeform 30"/>
          <p:cNvSpPr/>
          <p:nvPr/>
        </p:nvSpPr>
        <p:spPr>
          <a:xfrm>
            <a:off x="-7144" y="7429500"/>
            <a:ext cx="2257014" cy="3118990"/>
          </a:xfrm>
          <a:custGeom>
            <a:avLst/>
            <a:gdLst/>
            <a:ahLst/>
            <a:cxnLst/>
            <a:rect l="l" t="t" r="r" b="b"/>
            <a:pathLst>
              <a:path w="2257014" h="3118990">
                <a:moveTo>
                  <a:pt x="0" y="0"/>
                </a:moveTo>
                <a:lnTo>
                  <a:pt x="2257015" y="0"/>
                </a:lnTo>
                <a:lnTo>
                  <a:pt x="2257015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837" name="Freeform 31"/>
          <p:cNvSpPr/>
          <p:nvPr/>
        </p:nvSpPr>
        <p:spPr>
          <a:xfrm>
            <a:off x="16130793" y="-244211"/>
            <a:ext cx="2257014" cy="3118990"/>
          </a:xfrm>
          <a:custGeom>
            <a:avLst/>
            <a:gdLst/>
            <a:ahLst/>
            <a:cxnLst/>
            <a:rect l="l" t="t" r="r" b="b"/>
            <a:pathLst>
              <a:path w="2257014" h="3118990">
                <a:moveTo>
                  <a:pt x="0" y="0"/>
                </a:moveTo>
                <a:lnTo>
                  <a:pt x="2257014" y="0"/>
                </a:lnTo>
                <a:lnTo>
                  <a:pt x="2257014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4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10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45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11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6" name="Group 9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12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47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13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14" name="TextBox 13"/>
          <p:cNvSpPr txBox="1"/>
          <p:nvPr/>
        </p:nvSpPr>
        <p:spPr>
          <a:xfrm>
            <a:off x="1917723" y="1019175"/>
            <a:ext cx="859787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PROJECT TITLE</a:t>
            </a:r>
          </a:p>
        </p:txBody>
      </p:sp>
      <p:sp>
        <p:nvSpPr>
          <p:cNvPr id="1048615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1048616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24" b="-124"/>
            </a:stretch>
          </a:blipFill>
        </p:spPr>
      </p:sp>
      <p:sp>
        <p:nvSpPr>
          <p:cNvPr id="1048617" name="TextBox 16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8" name="TextBox 17"/>
          <p:cNvSpPr txBox="1"/>
          <p:nvPr/>
        </p:nvSpPr>
        <p:spPr>
          <a:xfrm>
            <a:off x="1917723" y="3230626"/>
            <a:ext cx="12706962" cy="200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Garet Bold"/>
                <a:ea typeface="Garet Bold"/>
                <a:cs typeface="Garet Bold"/>
                <a:sym typeface="Garet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21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22" name="TextBox 7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1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3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624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625" name="Freeform 11"/>
          <p:cNvSpPr/>
          <p:nvPr/>
        </p:nvSpPr>
        <p:spPr>
          <a:xfrm>
            <a:off x="16030575" y="9201150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627" name="Freeform 13"/>
          <p:cNvSpPr/>
          <p:nvPr/>
        </p:nvSpPr>
        <p:spPr>
          <a:xfrm>
            <a:off x="12030076" y="4607091"/>
            <a:ext cx="3355673" cy="5826329"/>
          </a:xfrm>
          <a:custGeom>
            <a:avLst/>
            <a:gdLst/>
            <a:ahLst/>
            <a:cxnLst/>
            <a:rect l="l" t="t" r="r" b="b"/>
            <a:pathLst>
              <a:path w="3355673" h="5826329">
                <a:moveTo>
                  <a:pt x="0" y="0"/>
                </a:moveTo>
                <a:lnTo>
                  <a:pt x="3355673" y="0"/>
                </a:lnTo>
                <a:lnTo>
                  <a:pt x="3355673" y="5826330"/>
                </a:lnTo>
                <a:lnTo>
                  <a:pt x="0" y="58263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" r="-3"/>
            </a:stretch>
          </a:blipFill>
        </p:spPr>
      </p:sp>
      <p:sp>
        <p:nvSpPr>
          <p:cNvPr id="1048628" name="TextBox 14"/>
          <p:cNvSpPr txBox="1"/>
          <p:nvPr/>
        </p:nvSpPr>
        <p:spPr>
          <a:xfrm>
            <a:off x="3789045" y="490537"/>
            <a:ext cx="8765138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AGENDA</a:t>
            </a:r>
          </a:p>
        </p:txBody>
      </p:sp>
      <p:sp>
        <p:nvSpPr>
          <p:cNvPr id="1048629" name="TextBox 15"/>
          <p:cNvSpPr txBox="1"/>
          <p:nvPr/>
        </p:nvSpPr>
        <p:spPr>
          <a:xfrm>
            <a:off x="3637978" y="1907222"/>
            <a:ext cx="8483433" cy="8090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8"/>
              </a:lnSpc>
            </a:pPr>
            <a:endParaRPr/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Problem Statement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Project Overview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End Users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Our Solution and Proposition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Dataset Description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Modelling Approach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Results and Discussion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  <a:p>
            <a:pPr marL="876007" lvl="1" indent="-438003" algn="l">
              <a:lnSpc>
                <a:spcPts val="5808"/>
              </a:lnSpc>
            </a:pPr>
            <a:endParaRPr lang="en-US" sz="4840">
              <a:solidFill>
                <a:srgbClr val="0D0D0D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48630" name="AutoShape 16"/>
          <p:cNvSpPr/>
          <p:nvPr/>
        </p:nvSpPr>
        <p:spPr>
          <a:xfrm>
            <a:off x="4055760" y="1762966"/>
            <a:ext cx="4404329" cy="784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31" name="TextBox 17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1385D-1D8A-01BF-AFA7-4953819F35E8}"/>
              </a:ext>
            </a:extLst>
          </p:cNvPr>
          <p:cNvSpPr txBox="1"/>
          <p:nvPr/>
        </p:nvSpPr>
        <p:spPr>
          <a:xfrm>
            <a:off x="8018895" y="423775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 err="1"/>
              <a:t>AAmb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32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33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34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6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35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7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6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8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37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59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38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0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39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1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40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2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4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3" name="Group 22"/>
          <p:cNvGrpSpPr/>
          <p:nvPr/>
        </p:nvGrpSpPr>
        <p:grpSpPr>
          <a:xfrm>
            <a:off x="328612" y="306410"/>
            <a:ext cx="685800" cy="685800"/>
            <a:chOff x="0" y="0"/>
            <a:chExt cx="914400" cy="914400"/>
          </a:xfrm>
        </p:grpSpPr>
        <p:sp>
          <p:nvSpPr>
            <p:cNvPr id="1048642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4" name="Group 24"/>
          <p:cNvGrpSpPr/>
          <p:nvPr/>
        </p:nvGrpSpPr>
        <p:grpSpPr>
          <a:xfrm>
            <a:off x="400050" y="1243741"/>
            <a:ext cx="271462" cy="271462"/>
            <a:chOff x="0" y="0"/>
            <a:chExt cx="361950" cy="361950"/>
          </a:xfrm>
        </p:grpSpPr>
        <p:sp>
          <p:nvSpPr>
            <p:cNvPr id="1048643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44" name="Freeform 26"/>
          <p:cNvSpPr/>
          <p:nvPr/>
        </p:nvSpPr>
        <p:spPr>
          <a:xfrm rot="-872738">
            <a:off x="15901130" y="207295"/>
            <a:ext cx="2218092" cy="2615818"/>
          </a:xfrm>
          <a:custGeom>
            <a:avLst/>
            <a:gdLst/>
            <a:ahLst/>
            <a:cxnLst/>
            <a:rect l="l" t="t" r="r" b="b"/>
            <a:pathLst>
              <a:path w="2218092" h="2615818">
                <a:moveTo>
                  <a:pt x="0" y="0"/>
                </a:moveTo>
                <a:lnTo>
                  <a:pt x="2218092" y="0"/>
                </a:lnTo>
                <a:lnTo>
                  <a:pt x="2218092" y="2615818"/>
                </a:lnTo>
                <a:lnTo>
                  <a:pt x="0" y="2615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r="-21"/>
            </a:stretch>
          </a:blipFill>
        </p:spPr>
      </p:sp>
      <p:grpSp>
        <p:nvGrpSpPr>
          <p:cNvPr id="65" name="Group 27"/>
          <p:cNvGrpSpPr/>
          <p:nvPr/>
        </p:nvGrpSpPr>
        <p:grpSpPr>
          <a:xfrm>
            <a:off x="12802651" y="419527"/>
            <a:ext cx="446049" cy="459565"/>
            <a:chOff x="0" y="0"/>
            <a:chExt cx="628650" cy="647700"/>
          </a:xfrm>
        </p:grpSpPr>
        <p:sp>
          <p:nvSpPr>
            <p:cNvPr id="1048645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46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1048647" name="TextBox 30"/>
          <p:cNvSpPr txBox="1"/>
          <p:nvPr/>
        </p:nvSpPr>
        <p:spPr>
          <a:xfrm>
            <a:off x="1688232" y="2530063"/>
            <a:ext cx="12477824" cy="6035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Transportation management: Inefficient transportation management.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 management issues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Warehouse management concerns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Order fulfillment bottlenecks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Demands prediction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Customers solvency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 solvency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Idle cars 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Unknown risks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8" name="Freeform 31"/>
          <p:cNvSpPr/>
          <p:nvPr/>
        </p:nvSpPr>
        <p:spPr>
          <a:xfrm>
            <a:off x="1251108" y="2692180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49" name="TextBox 32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50" name="Freeform 33"/>
          <p:cNvSpPr/>
          <p:nvPr/>
        </p:nvSpPr>
        <p:spPr>
          <a:xfrm>
            <a:off x="1251108" y="3690482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1" name="Freeform 34"/>
          <p:cNvSpPr/>
          <p:nvPr/>
        </p:nvSpPr>
        <p:spPr>
          <a:xfrm>
            <a:off x="1251108" y="4264591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2" name="Freeform 35"/>
          <p:cNvSpPr/>
          <p:nvPr/>
        </p:nvSpPr>
        <p:spPr>
          <a:xfrm>
            <a:off x="1251108" y="4836091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3" name="Freeform 36"/>
          <p:cNvSpPr/>
          <p:nvPr/>
        </p:nvSpPr>
        <p:spPr>
          <a:xfrm>
            <a:off x="1251108" y="5381496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4" name="Freeform 37"/>
          <p:cNvSpPr/>
          <p:nvPr/>
        </p:nvSpPr>
        <p:spPr>
          <a:xfrm>
            <a:off x="1251108" y="5927030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5" name="Freeform 38"/>
          <p:cNvSpPr/>
          <p:nvPr/>
        </p:nvSpPr>
        <p:spPr>
          <a:xfrm>
            <a:off x="1251108" y="6472564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6" name="Freeform 39"/>
          <p:cNvSpPr/>
          <p:nvPr/>
        </p:nvSpPr>
        <p:spPr>
          <a:xfrm>
            <a:off x="1251108" y="7018098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10"/>
                </a:lnTo>
                <a:lnTo>
                  <a:pt x="0" y="3074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7" name="Freeform 40"/>
          <p:cNvSpPr/>
          <p:nvPr/>
        </p:nvSpPr>
        <p:spPr>
          <a:xfrm>
            <a:off x="1251108" y="7529285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8" name="Freeform 41"/>
          <p:cNvSpPr/>
          <p:nvPr/>
        </p:nvSpPr>
        <p:spPr>
          <a:xfrm flipH="1">
            <a:off x="11165774" y="3297714"/>
            <a:ext cx="6192090" cy="6964518"/>
          </a:xfrm>
          <a:custGeom>
            <a:avLst/>
            <a:gdLst/>
            <a:ahLst/>
            <a:cxnLst/>
            <a:rect l="l" t="t" r="r" b="b"/>
            <a:pathLst>
              <a:path w="6192090" h="6964518">
                <a:moveTo>
                  <a:pt x="6192090" y="0"/>
                </a:moveTo>
                <a:lnTo>
                  <a:pt x="0" y="0"/>
                </a:lnTo>
                <a:lnTo>
                  <a:pt x="0" y="6964518"/>
                </a:lnTo>
                <a:lnTo>
                  <a:pt x="6192090" y="6964518"/>
                </a:lnTo>
                <a:lnTo>
                  <a:pt x="619209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66" name="Group 42"/>
          <p:cNvGrpSpPr/>
          <p:nvPr/>
        </p:nvGrpSpPr>
        <p:grpSpPr>
          <a:xfrm>
            <a:off x="10596402" y="8521288"/>
            <a:ext cx="569372" cy="569372"/>
            <a:chOff x="0" y="0"/>
            <a:chExt cx="812800" cy="812800"/>
          </a:xfrm>
        </p:grpSpPr>
        <p:sp>
          <p:nvSpPr>
            <p:cNvPr id="1048659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0" name="TextBox 44"/>
            <p:cNvSpPr txBox="1"/>
            <p:nvPr/>
          </p:nvSpPr>
          <p:spPr>
            <a:xfrm>
              <a:off x="139700" y="130175"/>
              <a:ext cx="533400" cy="542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sp>
        <p:nvSpPr>
          <p:cNvPr id="1048661" name="TextBox 45"/>
          <p:cNvSpPr txBox="1"/>
          <p:nvPr/>
        </p:nvSpPr>
        <p:spPr>
          <a:xfrm>
            <a:off x="1251108" y="869567"/>
            <a:ext cx="8455343" cy="97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67" name="Group 46"/>
          <p:cNvGrpSpPr/>
          <p:nvPr/>
        </p:nvGrpSpPr>
        <p:grpSpPr>
          <a:xfrm>
            <a:off x="11165774" y="8521288"/>
            <a:ext cx="569372" cy="569372"/>
            <a:chOff x="0" y="0"/>
            <a:chExt cx="812800" cy="812800"/>
          </a:xfrm>
        </p:grpSpPr>
        <p:sp>
          <p:nvSpPr>
            <p:cNvPr id="1048662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3" name="TextBox 48"/>
            <p:cNvSpPr txBox="1"/>
            <p:nvPr/>
          </p:nvSpPr>
          <p:spPr>
            <a:xfrm>
              <a:off x="139700" y="130175"/>
              <a:ext cx="533400" cy="542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sp>
        <p:nvSpPr>
          <p:cNvPr id="1048664" name="AutoShape 49"/>
          <p:cNvSpPr/>
          <p:nvPr/>
        </p:nvSpPr>
        <p:spPr>
          <a:xfrm>
            <a:off x="1688232" y="1898902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65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66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6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68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69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0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1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2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3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74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9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75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80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76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77" name="Freeform 26"/>
          <p:cNvSpPr/>
          <p:nvPr/>
        </p:nvSpPr>
        <p:spPr>
          <a:xfrm>
            <a:off x="8771991" y="-178342"/>
            <a:ext cx="2298486" cy="2478152"/>
          </a:xfrm>
          <a:custGeom>
            <a:avLst/>
            <a:gdLst/>
            <a:ahLst/>
            <a:cxnLst/>
            <a:rect l="l" t="t" r="r" b="b"/>
            <a:pathLst>
              <a:path w="2298486" h="2478152">
                <a:moveTo>
                  <a:pt x="0" y="0"/>
                </a:moveTo>
                <a:lnTo>
                  <a:pt x="2298486" y="0"/>
                </a:lnTo>
                <a:lnTo>
                  <a:pt x="2298486" y="2478152"/>
                </a:lnTo>
                <a:lnTo>
                  <a:pt x="0" y="2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1" name="Group 27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7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79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grpSp>
        <p:nvGrpSpPr>
          <p:cNvPr id="82" name="Group 30"/>
          <p:cNvGrpSpPr/>
          <p:nvPr/>
        </p:nvGrpSpPr>
        <p:grpSpPr>
          <a:xfrm>
            <a:off x="1714616" y="8358188"/>
            <a:ext cx="471488" cy="485775"/>
            <a:chOff x="0" y="0"/>
            <a:chExt cx="628650" cy="647700"/>
          </a:xfrm>
        </p:grpSpPr>
        <p:sp>
          <p:nvSpPr>
            <p:cNvPr id="1048680" name="Freeform 31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83" name="Group 32"/>
          <p:cNvGrpSpPr/>
          <p:nvPr/>
        </p:nvGrpSpPr>
        <p:grpSpPr>
          <a:xfrm>
            <a:off x="2621756" y="8843962"/>
            <a:ext cx="471488" cy="485775"/>
            <a:chOff x="0" y="0"/>
            <a:chExt cx="628650" cy="647700"/>
          </a:xfrm>
        </p:grpSpPr>
        <p:sp>
          <p:nvSpPr>
            <p:cNvPr id="1048681" name="Freeform 3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</p:grpSp>
      <p:sp>
        <p:nvSpPr>
          <p:cNvPr id="1048682" name="AutoShape 34"/>
          <p:cNvSpPr/>
          <p:nvPr/>
        </p:nvSpPr>
        <p:spPr>
          <a:xfrm flipV="1">
            <a:off x="1342607" y="2280760"/>
            <a:ext cx="742938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83" name="Freeform 35"/>
          <p:cNvSpPr/>
          <p:nvPr/>
        </p:nvSpPr>
        <p:spPr>
          <a:xfrm>
            <a:off x="800935" y="2815472"/>
            <a:ext cx="426956" cy="426956"/>
          </a:xfrm>
          <a:custGeom>
            <a:avLst/>
            <a:gdLst/>
            <a:ahLst/>
            <a:cxn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84" name="TextBox 36"/>
          <p:cNvSpPr txBox="1"/>
          <p:nvPr/>
        </p:nvSpPr>
        <p:spPr>
          <a:xfrm>
            <a:off x="1109662" y="1251425"/>
            <a:ext cx="789527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685" name="TextBox 37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86" name="TextBox 38"/>
          <p:cNvSpPr txBox="1"/>
          <p:nvPr/>
        </p:nvSpPr>
        <p:spPr>
          <a:xfrm>
            <a:off x="1424446" y="2681288"/>
            <a:ext cx="8619667" cy="533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overall process of managing how resources are acquired, stored and transportation to their final destination.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involves identifying prospective distributors and suppliers and determining their effectiveness and accessibility.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managers are referred to as logisticians 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500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7" name="Freeform 39"/>
          <p:cNvSpPr/>
          <p:nvPr/>
        </p:nvSpPr>
        <p:spPr>
          <a:xfrm>
            <a:off x="800935" y="4358522"/>
            <a:ext cx="426956" cy="426956"/>
          </a:xfrm>
          <a:custGeom>
            <a:avLst/>
            <a:gdLst/>
            <a:ahLst/>
            <a:cxn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88" name="Freeform 40"/>
          <p:cNvSpPr/>
          <p:nvPr/>
        </p:nvSpPr>
        <p:spPr>
          <a:xfrm>
            <a:off x="800935" y="6615947"/>
            <a:ext cx="426956" cy="426956"/>
          </a:xfrm>
          <a:custGeom>
            <a:avLst/>
            <a:gdLst/>
            <a:ahLst/>
            <a:cxn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89" name="Freeform 41"/>
          <p:cNvSpPr/>
          <p:nvPr/>
        </p:nvSpPr>
        <p:spPr>
          <a:xfrm flipH="1">
            <a:off x="10715625" y="2700338"/>
            <a:ext cx="3754672" cy="7528165"/>
          </a:xfrm>
          <a:custGeom>
            <a:avLst/>
            <a:gdLst/>
            <a:ahLst/>
            <a:cxnLst/>
            <a:rect l="l" t="t" r="r" b="b"/>
            <a:pathLst>
              <a:path w="3754672" h="7528165">
                <a:moveTo>
                  <a:pt x="3754672" y="0"/>
                </a:moveTo>
                <a:lnTo>
                  <a:pt x="0" y="0"/>
                </a:lnTo>
                <a:lnTo>
                  <a:pt x="0" y="7528164"/>
                </a:lnTo>
                <a:lnTo>
                  <a:pt x="3754672" y="7528164"/>
                </a:lnTo>
                <a:lnTo>
                  <a:pt x="3754672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90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6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91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7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92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93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9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4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0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95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91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6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92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93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8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4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99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5" name="Group 22"/>
          <p:cNvGrpSpPr/>
          <p:nvPr/>
        </p:nvGrpSpPr>
        <p:grpSpPr>
          <a:xfrm>
            <a:off x="400050" y="342900"/>
            <a:ext cx="685800" cy="685800"/>
            <a:chOff x="0" y="0"/>
            <a:chExt cx="914400" cy="914400"/>
          </a:xfrm>
        </p:grpSpPr>
        <p:sp>
          <p:nvSpPr>
            <p:cNvPr id="1048700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6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701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97" name="Group 26"/>
          <p:cNvGrpSpPr/>
          <p:nvPr/>
        </p:nvGrpSpPr>
        <p:grpSpPr>
          <a:xfrm>
            <a:off x="400050" y="1246346"/>
            <a:ext cx="271462" cy="271462"/>
            <a:chOff x="0" y="0"/>
            <a:chExt cx="361950" cy="361950"/>
          </a:xfrm>
        </p:grpSpPr>
        <p:sp>
          <p:nvSpPr>
            <p:cNvPr id="1048702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03" name="Freeform 28"/>
          <p:cNvSpPr/>
          <p:nvPr/>
        </p:nvSpPr>
        <p:spPr>
          <a:xfrm>
            <a:off x="1085850" y="9258300"/>
            <a:ext cx="3271838" cy="728662"/>
          </a:xfrm>
          <a:custGeom>
            <a:avLst/>
            <a:gdLst/>
            <a:ahLst/>
            <a:cxn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04" name="Freeform 29"/>
          <p:cNvSpPr/>
          <p:nvPr/>
        </p:nvSpPr>
        <p:spPr>
          <a:xfrm>
            <a:off x="2140343" y="2754015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5" name="TextBox 30"/>
          <p:cNvSpPr txBox="1"/>
          <p:nvPr/>
        </p:nvSpPr>
        <p:spPr>
          <a:xfrm>
            <a:off x="1893292" y="1372553"/>
            <a:ext cx="7521893" cy="7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706" name="Freeform 31"/>
          <p:cNvSpPr/>
          <p:nvPr/>
        </p:nvSpPr>
        <p:spPr>
          <a:xfrm>
            <a:off x="2140343" y="3293166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7" name="Freeform 32"/>
          <p:cNvSpPr/>
          <p:nvPr/>
        </p:nvSpPr>
        <p:spPr>
          <a:xfrm>
            <a:off x="2140343" y="3834801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8" name="Freeform 33"/>
          <p:cNvSpPr/>
          <p:nvPr/>
        </p:nvSpPr>
        <p:spPr>
          <a:xfrm>
            <a:off x="2140343" y="4376436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9" name="Freeform 34"/>
          <p:cNvSpPr/>
          <p:nvPr/>
        </p:nvSpPr>
        <p:spPr>
          <a:xfrm>
            <a:off x="2140343" y="5006033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10" name="AutoShape 35"/>
          <p:cNvSpPr/>
          <p:nvPr/>
        </p:nvSpPr>
        <p:spPr>
          <a:xfrm flipV="1">
            <a:off x="1893292" y="2142806"/>
            <a:ext cx="725070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11" name="Freeform 36"/>
          <p:cNvSpPr/>
          <p:nvPr/>
        </p:nvSpPr>
        <p:spPr>
          <a:xfrm>
            <a:off x="671512" y="6217089"/>
            <a:ext cx="7315200" cy="4069911"/>
          </a:xfrm>
          <a:custGeom>
            <a:avLst/>
            <a:gdLst/>
            <a:ahLst/>
            <a:cxnLst/>
            <a:rect l="l" t="t" r="r" b="b"/>
            <a:pathLst>
              <a:path w="7315200" h="4069911">
                <a:moveTo>
                  <a:pt x="0" y="0"/>
                </a:moveTo>
                <a:lnTo>
                  <a:pt x="7315200" y="0"/>
                </a:lnTo>
                <a:lnTo>
                  <a:pt x="7315200" y="4069911"/>
                </a:lnTo>
                <a:lnTo>
                  <a:pt x="0" y="4069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712" name="Freeform 37"/>
          <p:cNvSpPr/>
          <p:nvPr/>
        </p:nvSpPr>
        <p:spPr>
          <a:xfrm flipH="1">
            <a:off x="11670259" y="3887807"/>
            <a:ext cx="4665359" cy="6335673"/>
          </a:xfrm>
          <a:custGeom>
            <a:avLst/>
            <a:gdLst/>
            <a:ahLst/>
            <a:cxnLst/>
            <a:rect l="l" t="t" r="r" b="b"/>
            <a:pathLst>
              <a:path w="4665359" h="6335673">
                <a:moveTo>
                  <a:pt x="4665360" y="0"/>
                </a:moveTo>
                <a:lnTo>
                  <a:pt x="0" y="0"/>
                </a:lnTo>
                <a:lnTo>
                  <a:pt x="0" y="6335673"/>
                </a:lnTo>
                <a:lnTo>
                  <a:pt x="4665360" y="6335673"/>
                </a:lnTo>
                <a:lnTo>
                  <a:pt x="466536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48713" name="TextBox 38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714" name="TextBox 39"/>
          <p:cNvSpPr txBox="1"/>
          <p:nvPr/>
        </p:nvSpPr>
        <p:spPr>
          <a:xfrm>
            <a:off x="2551668" y="2566987"/>
            <a:ext cx="3102571" cy="338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Blue Dart </a:t>
            </a:r>
          </a:p>
          <a:p>
            <a:pPr algn="l">
              <a:lnSpc>
                <a:spcPts val="4439"/>
              </a:lnSpc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Ekart Logistics</a:t>
            </a:r>
          </a:p>
          <a:p>
            <a:pPr algn="l">
              <a:lnSpc>
                <a:spcPts val="4439"/>
              </a:lnSpc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Gait Ltd 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Ecom Express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Delhivery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lang="en-US" sz="3699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5" name="Freeform 41"/>
          <p:cNvSpPr/>
          <p:nvPr/>
        </p:nvSpPr>
        <p:spPr>
          <a:xfrm>
            <a:off x="17393367" y="6761754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16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17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8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1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20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21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22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23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24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25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09" name="Group 22"/>
          <p:cNvGrpSpPr/>
          <p:nvPr/>
        </p:nvGrpSpPr>
        <p:grpSpPr>
          <a:xfrm>
            <a:off x="435769" y="542925"/>
            <a:ext cx="471488" cy="485775"/>
            <a:chOff x="0" y="0"/>
            <a:chExt cx="628650" cy="647700"/>
          </a:xfrm>
        </p:grpSpPr>
        <p:sp>
          <p:nvSpPr>
            <p:cNvPr id="1048726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727" name="Freeform 2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1048728" name="TextBox 25"/>
          <p:cNvSpPr txBox="1"/>
          <p:nvPr/>
        </p:nvSpPr>
        <p:spPr>
          <a:xfrm>
            <a:off x="1126658" y="2915703"/>
            <a:ext cx="12383691" cy="4962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 your target customer understand your target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in detail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your business your business strengths.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the value explain how your product or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offer value.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Track the market monitor what competitors are doing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Quantify your value your offers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 interactive content to promote your value proposition.</a:t>
            </a:r>
          </a:p>
          <a:p>
            <a:pPr algn="l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9" name="TextBox 26"/>
          <p:cNvSpPr txBox="1"/>
          <p:nvPr/>
        </p:nvSpPr>
        <p:spPr>
          <a:xfrm>
            <a:off x="837248" y="1290637"/>
            <a:ext cx="14644688" cy="8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730" name="Freeform 27"/>
          <p:cNvSpPr/>
          <p:nvPr/>
        </p:nvSpPr>
        <p:spPr>
          <a:xfrm>
            <a:off x="760311" y="3151236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89"/>
                </a:lnTo>
                <a:lnTo>
                  <a:pt x="0" y="293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1" name="Freeform 28"/>
          <p:cNvSpPr/>
          <p:nvPr/>
        </p:nvSpPr>
        <p:spPr>
          <a:xfrm>
            <a:off x="760311" y="4196273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2" name="Freeform 29"/>
          <p:cNvSpPr/>
          <p:nvPr/>
        </p:nvSpPr>
        <p:spPr>
          <a:xfrm>
            <a:off x="760311" y="4711178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3" name="Freeform 30"/>
          <p:cNvSpPr/>
          <p:nvPr/>
        </p:nvSpPr>
        <p:spPr>
          <a:xfrm>
            <a:off x="812872" y="5721148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4" name="Freeform 31"/>
          <p:cNvSpPr/>
          <p:nvPr/>
        </p:nvSpPr>
        <p:spPr>
          <a:xfrm>
            <a:off x="812872" y="6287675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5" name="Freeform 32"/>
          <p:cNvSpPr/>
          <p:nvPr/>
        </p:nvSpPr>
        <p:spPr>
          <a:xfrm>
            <a:off x="812872" y="6838740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6" name="AutoShape 33"/>
          <p:cNvSpPr/>
          <p:nvPr/>
        </p:nvSpPr>
        <p:spPr>
          <a:xfrm flipV="1">
            <a:off x="947727" y="2149792"/>
            <a:ext cx="1378277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97152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20" y="8466879"/>
            <a:ext cx="6546730" cy="2019243"/>
          </a:xfrm>
          <a:prstGeom prst="rect">
            <a:avLst/>
          </a:prstGeom>
        </p:spPr>
      </p:pic>
      <p:sp>
        <p:nvSpPr>
          <p:cNvPr id="1048737" name="Freeform 35"/>
          <p:cNvSpPr/>
          <p:nvPr/>
        </p:nvSpPr>
        <p:spPr>
          <a:xfrm>
            <a:off x="9608344" y="7452465"/>
            <a:ext cx="7315200" cy="3059683"/>
          </a:xfrm>
          <a:custGeom>
            <a:avLst/>
            <a:gdLst/>
            <a:ahLst/>
            <a:cxnLst/>
            <a:rect l="l" t="t" r="r" b="b"/>
            <a:pathLst>
              <a:path w="7315200" h="3059683">
                <a:moveTo>
                  <a:pt x="0" y="0"/>
                </a:moveTo>
                <a:lnTo>
                  <a:pt x="7315200" y="0"/>
                </a:lnTo>
                <a:lnTo>
                  <a:pt x="7315200" y="3059684"/>
                </a:lnTo>
                <a:lnTo>
                  <a:pt x="0" y="3059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48738" name="TextBox 36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3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4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4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1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4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1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4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4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1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4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18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4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1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4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4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49" name="TextBox 22"/>
          <p:cNvSpPr txBox="1"/>
          <p:nvPr/>
        </p:nvSpPr>
        <p:spPr>
          <a:xfrm>
            <a:off x="1132998" y="559116"/>
            <a:ext cx="16022002" cy="115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750" name="TextBox 23"/>
          <p:cNvSpPr txBox="1"/>
          <p:nvPr/>
        </p:nvSpPr>
        <p:spPr>
          <a:xfrm>
            <a:off x="1381610" y="2686050"/>
            <a:ext cx="13022707" cy="375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logistics company dataset may include information about the content of shipment and how to delivery them to their intended destination.</a:t>
            </a:r>
          </a:p>
          <a:p>
            <a:pPr algn="l">
              <a:lnSpc>
                <a:spcPts val="4200"/>
              </a:lnSpc>
            </a:pPr>
            <a:endParaRPr lang="en-US" sz="3500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may also include information about the logistics company services which could included both international and domestics operations. </a:t>
            </a:r>
          </a:p>
        </p:txBody>
      </p:sp>
      <p:sp>
        <p:nvSpPr>
          <p:cNvPr id="1048751" name="AutoShape 24"/>
          <p:cNvSpPr/>
          <p:nvPr/>
        </p:nvSpPr>
        <p:spPr>
          <a:xfrm flipV="1">
            <a:off x="1132998" y="1715451"/>
            <a:ext cx="906634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52" name="Freeform 25"/>
          <p:cNvSpPr/>
          <p:nvPr/>
        </p:nvSpPr>
        <p:spPr>
          <a:xfrm>
            <a:off x="830842" y="2882983"/>
            <a:ext cx="395717" cy="395717"/>
          </a:xfrm>
          <a:custGeom>
            <a:avLst/>
            <a:gdLst/>
            <a:ahLst/>
            <a:cxn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53" name="Freeform 26"/>
          <p:cNvSpPr/>
          <p:nvPr/>
        </p:nvSpPr>
        <p:spPr>
          <a:xfrm>
            <a:off x="830842" y="4990671"/>
            <a:ext cx="395717" cy="395717"/>
          </a:xfrm>
          <a:custGeom>
            <a:avLst/>
            <a:gdLst/>
            <a:ahLst/>
            <a:cxn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3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4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5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25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5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26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7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28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29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0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1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6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32" name="Group 22"/>
          <p:cNvGrpSpPr/>
          <p:nvPr/>
        </p:nvGrpSpPr>
        <p:grpSpPr>
          <a:xfrm>
            <a:off x="11868150" y="5410200"/>
            <a:ext cx="685800" cy="685800"/>
            <a:chOff x="0" y="0"/>
            <a:chExt cx="914400" cy="914400"/>
          </a:xfrm>
        </p:grpSpPr>
        <p:sp>
          <p:nvSpPr>
            <p:cNvPr id="1048764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33" name="Group 24"/>
          <p:cNvGrpSpPr/>
          <p:nvPr/>
        </p:nvGrpSpPr>
        <p:grpSpPr>
          <a:xfrm>
            <a:off x="12796838" y="513142"/>
            <a:ext cx="471488" cy="485775"/>
            <a:chOff x="0" y="0"/>
            <a:chExt cx="628650" cy="647700"/>
          </a:xfrm>
        </p:grpSpPr>
        <p:sp>
          <p:nvSpPr>
            <p:cNvPr id="104876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34" name="Group 26"/>
          <p:cNvGrpSpPr/>
          <p:nvPr/>
        </p:nvGrpSpPr>
        <p:grpSpPr>
          <a:xfrm>
            <a:off x="12211050" y="6397457"/>
            <a:ext cx="271462" cy="271462"/>
            <a:chOff x="0" y="0"/>
            <a:chExt cx="361950" cy="361950"/>
          </a:xfrm>
        </p:grpSpPr>
        <p:sp>
          <p:nvSpPr>
            <p:cNvPr id="1048766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67" name="TextBox 28"/>
          <p:cNvSpPr txBox="1"/>
          <p:nvPr/>
        </p:nvSpPr>
        <p:spPr>
          <a:xfrm>
            <a:off x="1109662" y="989392"/>
            <a:ext cx="12720638" cy="99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768" name="TextBox 29"/>
          <p:cNvSpPr txBox="1"/>
          <p:nvPr/>
        </p:nvSpPr>
        <p:spPr>
          <a:xfrm>
            <a:off x="1507563" y="2457450"/>
            <a:ext cx="12322737" cy="646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 is a logistics a company that </a:t>
            </a:r>
            <a:r>
              <a:rPr lang="en-US" sz="3500" spc="31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offeres</a:t>
            </a: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end to end solutions for e- commerce companies in </a:t>
            </a:r>
            <a:r>
              <a:rPr lang="en-US" sz="3500" spc="31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india</a:t>
            </a: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They have over 100 centers in 50 cities and handle 70,000 – 75,000 shipments per day. 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express’s services include: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First mile pickups 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Intra and intercity movement 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last mile deliveries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Cash on delivery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payment collection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 time visibility and updates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500" spc="3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69" name="AutoShape 30"/>
          <p:cNvSpPr/>
          <p:nvPr/>
        </p:nvSpPr>
        <p:spPr>
          <a:xfrm>
            <a:off x="1128712" y="1969401"/>
            <a:ext cx="11903869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70" name="Freeform 31"/>
          <p:cNvSpPr/>
          <p:nvPr/>
        </p:nvSpPr>
        <p:spPr>
          <a:xfrm>
            <a:off x="1028700" y="2573303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1" name="Freeform 32"/>
          <p:cNvSpPr/>
          <p:nvPr/>
        </p:nvSpPr>
        <p:spPr>
          <a:xfrm>
            <a:off x="1028700" y="5262371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2" name="Freeform 33"/>
          <p:cNvSpPr/>
          <p:nvPr/>
        </p:nvSpPr>
        <p:spPr>
          <a:xfrm>
            <a:off x="1028700" y="5867209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3" name="Freeform 34"/>
          <p:cNvSpPr/>
          <p:nvPr/>
        </p:nvSpPr>
        <p:spPr>
          <a:xfrm>
            <a:off x="1028700" y="6373262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4" name="Freeform 35"/>
          <p:cNvSpPr/>
          <p:nvPr/>
        </p:nvSpPr>
        <p:spPr>
          <a:xfrm>
            <a:off x="1028700" y="6879316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5" name="Freeform 36"/>
          <p:cNvSpPr/>
          <p:nvPr/>
        </p:nvSpPr>
        <p:spPr>
          <a:xfrm>
            <a:off x="1028700" y="7385369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6" name="Freeform 37"/>
          <p:cNvSpPr/>
          <p:nvPr/>
        </p:nvSpPr>
        <p:spPr>
          <a:xfrm>
            <a:off x="1028700" y="7891423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7" name="TextBox 38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1048778" name="TextBox 39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Employee_Data_Analysis_2 (1).pptx</dc:title>
  <dc:creator>RMX3660</dc:creator>
  <cp:lastModifiedBy>suriyariya808@gmail.com</cp:lastModifiedBy>
  <cp:revision>3</cp:revision>
  <dcterms:created xsi:type="dcterms:W3CDTF">2006-08-14T15:00:00Z</dcterms:created>
  <dcterms:modified xsi:type="dcterms:W3CDTF">2024-09-02T05:14:07Z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b448b0af425f4492b71e0354939ba34f</vt:lpwstr>
  </property>
</Properties>
</file>