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2" r:id="rId2"/>
    <p:sldId id="279" r:id="rId3"/>
    <p:sldId id="278" r:id="rId4"/>
    <p:sldId id="277" r:id="rId5"/>
    <p:sldId id="276" r:id="rId6"/>
    <p:sldId id="280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88" y="2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40684" y="1630121"/>
            <a:ext cx="5310631" cy="859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0" i="0">
                <a:solidFill>
                  <a:srgbClr val="0D39A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0" i="0">
                <a:solidFill>
                  <a:srgbClr val="0D39A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0" i="0">
                <a:solidFill>
                  <a:srgbClr val="0D39A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59211" y="6281928"/>
            <a:ext cx="1644396" cy="51206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55745" y="2784094"/>
            <a:ext cx="4080509" cy="859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50" b="0" i="0">
                <a:solidFill>
                  <a:srgbClr val="0D39A9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6963" y="1828927"/>
            <a:ext cx="11098072" cy="1858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3000" y="600000"/>
            <a:ext cx="2560320" cy="690573"/>
          </a:xfrm>
          <a:prstGeom prst="rect">
            <a:avLst/>
          </a:prstGeom>
          <a:solidFill>
            <a:srgbClr val="4471C4"/>
          </a:solidFill>
          <a:ln w="12192">
            <a:solidFill>
              <a:srgbClr val="42709B"/>
            </a:solidFill>
          </a:ln>
        </p:spPr>
        <p:txBody>
          <a:bodyPr vert="horz" wrap="square" lIns="0" tIns="120014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944"/>
              </a:spcBef>
            </a:pPr>
            <a:r>
              <a:rPr lang="en-US" sz="1850" spc="10" dirty="0" smtClean="0">
                <a:solidFill>
                  <a:srgbClr val="FFFFFF"/>
                </a:solidFill>
                <a:latin typeface="Calibri"/>
                <a:cs typeface="Calibri"/>
              </a:rPr>
              <a:t>FACTORS AFFECT REALESTATE MARKET</a:t>
            </a:r>
            <a:endParaRPr sz="185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61232" y="1290573"/>
            <a:ext cx="5530850" cy="588010"/>
          </a:xfrm>
          <a:custGeom>
            <a:avLst/>
            <a:gdLst/>
            <a:ahLst/>
            <a:cxnLst/>
            <a:rect l="l" t="t" r="r" b="b"/>
            <a:pathLst>
              <a:path w="5530850" h="588010">
                <a:moveTo>
                  <a:pt x="5530342" y="548386"/>
                </a:moveTo>
                <a:lnTo>
                  <a:pt x="5517642" y="542036"/>
                </a:lnTo>
                <a:lnTo>
                  <a:pt x="5454142" y="510286"/>
                </a:lnTo>
                <a:lnTo>
                  <a:pt x="5454142" y="542036"/>
                </a:lnTo>
                <a:lnTo>
                  <a:pt x="1807337" y="542036"/>
                </a:lnTo>
                <a:lnTo>
                  <a:pt x="1807337" y="14224"/>
                </a:lnTo>
                <a:lnTo>
                  <a:pt x="2756662" y="14224"/>
                </a:lnTo>
                <a:lnTo>
                  <a:pt x="2756662" y="12700"/>
                </a:lnTo>
                <a:lnTo>
                  <a:pt x="2773667" y="12700"/>
                </a:lnTo>
                <a:lnTo>
                  <a:pt x="2773667" y="6350"/>
                </a:lnTo>
                <a:lnTo>
                  <a:pt x="2773667" y="0"/>
                </a:lnTo>
                <a:lnTo>
                  <a:pt x="1794637" y="0"/>
                </a:lnTo>
                <a:lnTo>
                  <a:pt x="1794637" y="1524"/>
                </a:lnTo>
                <a:lnTo>
                  <a:pt x="375031" y="1524"/>
                </a:lnTo>
                <a:lnTo>
                  <a:pt x="375031" y="543560"/>
                </a:lnTo>
                <a:lnTo>
                  <a:pt x="76200" y="543560"/>
                </a:lnTo>
                <a:lnTo>
                  <a:pt x="76200" y="511810"/>
                </a:lnTo>
                <a:lnTo>
                  <a:pt x="0" y="549910"/>
                </a:lnTo>
                <a:lnTo>
                  <a:pt x="76200" y="588010"/>
                </a:lnTo>
                <a:lnTo>
                  <a:pt x="76200" y="556260"/>
                </a:lnTo>
                <a:lnTo>
                  <a:pt x="387731" y="556260"/>
                </a:lnTo>
                <a:lnTo>
                  <a:pt x="387731" y="549910"/>
                </a:lnTo>
                <a:lnTo>
                  <a:pt x="387731" y="543560"/>
                </a:lnTo>
                <a:lnTo>
                  <a:pt x="387731" y="14224"/>
                </a:lnTo>
                <a:lnTo>
                  <a:pt x="1794637" y="14224"/>
                </a:lnTo>
                <a:lnTo>
                  <a:pt x="1794637" y="554736"/>
                </a:lnTo>
                <a:lnTo>
                  <a:pt x="5454142" y="554736"/>
                </a:lnTo>
                <a:lnTo>
                  <a:pt x="5454142" y="586486"/>
                </a:lnTo>
                <a:lnTo>
                  <a:pt x="5517642" y="554736"/>
                </a:lnTo>
                <a:lnTo>
                  <a:pt x="5530342" y="54838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74035" y="1883664"/>
            <a:ext cx="1958339" cy="367408"/>
          </a:xfrm>
          <a:prstGeom prst="rect">
            <a:avLst/>
          </a:prstGeom>
          <a:solidFill>
            <a:srgbClr val="4471C4"/>
          </a:solidFill>
          <a:ln w="12192">
            <a:solidFill>
              <a:srgbClr val="42709B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461009">
              <a:lnSpc>
                <a:spcPct val="100000"/>
              </a:lnSpc>
              <a:spcBef>
                <a:spcPts val="645"/>
              </a:spcBef>
            </a:pPr>
            <a:r>
              <a:rPr lang="en-US" sz="1850" spc="5" dirty="0" smtClean="0">
                <a:solidFill>
                  <a:srgbClr val="FFFFFF"/>
                </a:solidFill>
                <a:latin typeface="Calibri"/>
                <a:cs typeface="Calibri"/>
              </a:rPr>
              <a:t>DEMAND</a:t>
            </a:r>
            <a:endParaRPr sz="185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16240" y="1883664"/>
            <a:ext cx="1960245" cy="367408"/>
          </a:xfrm>
          <a:prstGeom prst="rect">
            <a:avLst/>
          </a:prstGeom>
          <a:solidFill>
            <a:srgbClr val="4471C4"/>
          </a:solidFill>
          <a:ln w="12192">
            <a:solidFill>
              <a:srgbClr val="42709B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415290">
              <a:lnSpc>
                <a:spcPct val="100000"/>
              </a:lnSpc>
              <a:spcBef>
                <a:spcPts val="645"/>
              </a:spcBef>
            </a:pPr>
            <a:r>
              <a:rPr lang="en-US" sz="1850" spc="5" dirty="0" smtClean="0">
                <a:solidFill>
                  <a:srgbClr val="FFFFFF"/>
                </a:solidFill>
                <a:latin typeface="Calibri"/>
                <a:cs typeface="Calibri"/>
              </a:rPr>
              <a:t>    SUPPLY</a:t>
            </a:r>
            <a:endParaRPr sz="185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7552" y="2360421"/>
            <a:ext cx="4867275" cy="588645"/>
          </a:xfrm>
          <a:custGeom>
            <a:avLst/>
            <a:gdLst/>
            <a:ahLst/>
            <a:cxnLst/>
            <a:rect l="l" t="t" r="r" b="b"/>
            <a:pathLst>
              <a:path w="4867275" h="588644">
                <a:moveTo>
                  <a:pt x="2484120" y="346202"/>
                </a:moveTo>
                <a:lnTo>
                  <a:pt x="2452370" y="346202"/>
                </a:lnTo>
                <a:lnTo>
                  <a:pt x="2452370" y="151130"/>
                </a:lnTo>
                <a:lnTo>
                  <a:pt x="2439670" y="151130"/>
                </a:lnTo>
                <a:lnTo>
                  <a:pt x="2439670" y="346202"/>
                </a:lnTo>
                <a:lnTo>
                  <a:pt x="2407920" y="346202"/>
                </a:lnTo>
                <a:lnTo>
                  <a:pt x="2446020" y="422402"/>
                </a:lnTo>
                <a:lnTo>
                  <a:pt x="2477770" y="358902"/>
                </a:lnTo>
                <a:lnTo>
                  <a:pt x="2484120" y="346202"/>
                </a:lnTo>
                <a:close/>
              </a:path>
              <a:path w="4867275" h="588644">
                <a:moveTo>
                  <a:pt x="4867021" y="548767"/>
                </a:moveTo>
                <a:lnTo>
                  <a:pt x="4854321" y="542417"/>
                </a:lnTo>
                <a:lnTo>
                  <a:pt x="4790821" y="510667"/>
                </a:lnTo>
                <a:lnTo>
                  <a:pt x="4790821" y="542417"/>
                </a:lnTo>
                <a:lnTo>
                  <a:pt x="4032250" y="542417"/>
                </a:lnTo>
                <a:lnTo>
                  <a:pt x="4032250" y="12700"/>
                </a:lnTo>
                <a:lnTo>
                  <a:pt x="4032250" y="6350"/>
                </a:lnTo>
                <a:lnTo>
                  <a:pt x="4032250" y="0"/>
                </a:lnTo>
                <a:lnTo>
                  <a:pt x="2441448" y="0"/>
                </a:lnTo>
                <a:lnTo>
                  <a:pt x="2441448" y="1524"/>
                </a:lnTo>
                <a:lnTo>
                  <a:pt x="2425573" y="1524"/>
                </a:lnTo>
                <a:lnTo>
                  <a:pt x="2425573" y="14224"/>
                </a:lnTo>
                <a:lnTo>
                  <a:pt x="2769489" y="14224"/>
                </a:lnTo>
                <a:lnTo>
                  <a:pt x="2769489" y="543941"/>
                </a:lnTo>
                <a:lnTo>
                  <a:pt x="76200" y="543941"/>
                </a:lnTo>
                <a:lnTo>
                  <a:pt x="76200" y="512191"/>
                </a:lnTo>
                <a:lnTo>
                  <a:pt x="0" y="550291"/>
                </a:lnTo>
                <a:lnTo>
                  <a:pt x="76200" y="588391"/>
                </a:lnTo>
                <a:lnTo>
                  <a:pt x="76200" y="556641"/>
                </a:lnTo>
                <a:lnTo>
                  <a:pt x="2782189" y="556641"/>
                </a:lnTo>
                <a:lnTo>
                  <a:pt x="2782189" y="550291"/>
                </a:lnTo>
                <a:lnTo>
                  <a:pt x="2782189" y="543941"/>
                </a:lnTo>
                <a:lnTo>
                  <a:pt x="2782189" y="14224"/>
                </a:lnTo>
                <a:lnTo>
                  <a:pt x="2782189" y="12700"/>
                </a:lnTo>
                <a:lnTo>
                  <a:pt x="4019550" y="12700"/>
                </a:lnTo>
                <a:lnTo>
                  <a:pt x="4019550" y="555117"/>
                </a:lnTo>
                <a:lnTo>
                  <a:pt x="4790821" y="555117"/>
                </a:lnTo>
                <a:lnTo>
                  <a:pt x="4790821" y="586867"/>
                </a:lnTo>
                <a:lnTo>
                  <a:pt x="4854321" y="555117"/>
                </a:lnTo>
                <a:lnTo>
                  <a:pt x="4867021" y="548767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7115" y="2947228"/>
            <a:ext cx="1384300" cy="657872"/>
          </a:xfrm>
          <a:prstGeom prst="rect">
            <a:avLst/>
          </a:prstGeom>
          <a:solidFill>
            <a:srgbClr val="4471C4"/>
          </a:solidFill>
          <a:ln w="12191">
            <a:solidFill>
              <a:srgbClr val="42709B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690"/>
              </a:spcBef>
            </a:pPr>
            <a:r>
              <a:rPr lang="en-US" sz="1850" spc="10" dirty="0" smtClean="0">
                <a:solidFill>
                  <a:srgbClr val="FFFFFF"/>
                </a:solidFill>
                <a:latin typeface="Calibri"/>
                <a:cs typeface="Calibri"/>
              </a:rPr>
              <a:t>HOUSE PURCHASE</a:t>
            </a:r>
            <a:endParaRPr sz="185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93264" y="2959608"/>
            <a:ext cx="1392936" cy="1226618"/>
          </a:xfrm>
          <a:prstGeom prst="rect">
            <a:avLst/>
          </a:prstGeom>
          <a:solidFill>
            <a:srgbClr val="4471C4"/>
          </a:solidFill>
          <a:ln w="12192">
            <a:solidFill>
              <a:srgbClr val="42709B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685"/>
              </a:spcBef>
            </a:pPr>
            <a:r>
              <a:rPr lang="en-US" sz="1850" spc="10" dirty="0" smtClean="0">
                <a:solidFill>
                  <a:srgbClr val="FFFFFF"/>
                </a:solidFill>
                <a:latin typeface="Calibri"/>
                <a:cs typeface="Calibri"/>
              </a:rPr>
              <a:t>GOVT POLICIES  &amp; FOREIGN INVESTING</a:t>
            </a:r>
            <a:endParaRPr sz="1850" dirty="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08563" y="2987529"/>
            <a:ext cx="1663637" cy="617571"/>
            <a:chOff x="4820158" y="3011170"/>
            <a:chExt cx="1397000" cy="494665"/>
          </a:xfrm>
        </p:grpSpPr>
        <p:sp>
          <p:nvSpPr>
            <p:cNvPr id="14" name="object 14"/>
            <p:cNvSpPr/>
            <p:nvPr/>
          </p:nvSpPr>
          <p:spPr>
            <a:xfrm>
              <a:off x="4826508" y="3017520"/>
              <a:ext cx="1384300" cy="481965"/>
            </a:xfrm>
            <a:custGeom>
              <a:avLst/>
              <a:gdLst/>
              <a:ahLst/>
              <a:cxnLst/>
              <a:rect l="l" t="t" r="r" b="b"/>
              <a:pathLst>
                <a:path w="1384300" h="481964">
                  <a:moveTo>
                    <a:pt x="1383791" y="0"/>
                  </a:moveTo>
                  <a:lnTo>
                    <a:pt x="0" y="0"/>
                  </a:lnTo>
                  <a:lnTo>
                    <a:pt x="0" y="481584"/>
                  </a:lnTo>
                  <a:lnTo>
                    <a:pt x="1383791" y="481584"/>
                  </a:lnTo>
                  <a:lnTo>
                    <a:pt x="138379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26508" y="3017520"/>
              <a:ext cx="1384300" cy="481965"/>
            </a:xfrm>
            <a:custGeom>
              <a:avLst/>
              <a:gdLst/>
              <a:ahLst/>
              <a:cxnLst/>
              <a:rect l="l" t="t" r="r" b="b"/>
              <a:pathLst>
                <a:path w="1384300" h="481964">
                  <a:moveTo>
                    <a:pt x="0" y="481584"/>
                  </a:moveTo>
                  <a:lnTo>
                    <a:pt x="1383791" y="481584"/>
                  </a:lnTo>
                  <a:lnTo>
                    <a:pt x="1383791" y="0"/>
                  </a:lnTo>
                  <a:lnTo>
                    <a:pt x="0" y="0"/>
                  </a:lnTo>
                  <a:lnTo>
                    <a:pt x="0" y="481584"/>
                  </a:lnTo>
                  <a:close/>
                </a:path>
              </a:pathLst>
            </a:custGeom>
            <a:ln w="12192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16125" y="2995457"/>
            <a:ext cx="1648513" cy="584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lang="en-US" sz="1850" spc="5" dirty="0" smtClean="0">
                <a:solidFill>
                  <a:srgbClr val="FFFFFF"/>
                </a:solidFill>
                <a:latin typeface="Calibri"/>
                <a:cs typeface="Calibri"/>
              </a:rPr>
              <a:t>CONSUMER </a:t>
            </a:r>
            <a:r>
              <a:rPr lang="en-US" sz="1850" spc="5" dirty="0" smtClean="0">
                <a:solidFill>
                  <a:srgbClr val="FFFFFF"/>
                </a:solidFill>
                <a:latin typeface="Calibri"/>
                <a:cs typeface="Calibri"/>
              </a:rPr>
              <a:t>PRICING INDEX</a:t>
            </a:r>
            <a:endParaRPr sz="185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729086" y="2908553"/>
            <a:ext cx="744220" cy="594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850" spc="5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endParaRPr sz="18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50" spc="10" dirty="0">
                <a:solidFill>
                  <a:srgbClr val="FFFFFF"/>
                </a:solidFill>
                <a:latin typeface="Calibri"/>
                <a:cs typeface="Calibri"/>
              </a:rPr>
              <a:t>Income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18269" y="2995457"/>
            <a:ext cx="1839595" cy="942566"/>
          </a:xfrm>
          <a:prstGeom prst="rect">
            <a:avLst/>
          </a:prstGeom>
          <a:solidFill>
            <a:srgbClr val="4471C4"/>
          </a:solidFill>
          <a:ln w="12192">
            <a:solidFill>
              <a:srgbClr val="42709B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690"/>
              </a:spcBef>
            </a:pPr>
            <a:r>
              <a:rPr lang="en-US" sz="1850" spc="10" dirty="0" smtClean="0">
                <a:solidFill>
                  <a:srgbClr val="FFFFFF"/>
                </a:solidFill>
                <a:latin typeface="Calibri"/>
                <a:cs typeface="Calibri"/>
              </a:rPr>
              <a:t>RATE OF NEW HOME CONSTRUCTION</a:t>
            </a:r>
            <a:endParaRPr sz="1850" dirty="0">
              <a:latin typeface="Calibri"/>
              <a:cs typeface="Calibri"/>
            </a:endParaRPr>
          </a:p>
        </p:txBody>
      </p:sp>
      <p:pic>
        <p:nvPicPr>
          <p:cNvPr id="56" name="object 5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211" y="6281928"/>
            <a:ext cx="1644396" cy="512061"/>
          </a:xfrm>
          <a:prstGeom prst="rect">
            <a:avLst/>
          </a:prstGeom>
        </p:spPr>
      </p:pic>
      <p:cxnSp>
        <p:nvCxnSpPr>
          <p:cNvPr id="65" name="Elbow Connector 64"/>
          <p:cNvCxnSpPr/>
          <p:nvPr/>
        </p:nvCxnSpPr>
        <p:spPr>
          <a:xfrm>
            <a:off x="5029200" y="2360421"/>
            <a:ext cx="2514600" cy="3827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629400" y="2995457"/>
            <a:ext cx="1431289" cy="601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MORTGAGE PRICE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9292082" y="2327272"/>
            <a:ext cx="0" cy="53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40"/>
            <a:ext cx="4080509" cy="369332"/>
          </a:xfrm>
        </p:spPr>
        <p:txBody>
          <a:bodyPr/>
          <a:lstStyle/>
          <a:p>
            <a:r>
              <a:rPr lang="en-US" sz="2400" b="1" dirty="0" smtClean="0">
                <a:latin typeface="+mn-lt"/>
              </a:rPr>
              <a:t>HOUSE OWNERSHIP RATES</a:t>
            </a:r>
            <a:endParaRPr lang="en-US" sz="2400" b="1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533400"/>
            <a:ext cx="11098072" cy="2154436"/>
          </a:xfrm>
        </p:spPr>
        <p:txBody>
          <a:bodyPr/>
          <a:lstStyle/>
          <a:p>
            <a:r>
              <a:rPr lang="en-US" sz="2000" dirty="0" smtClean="0"/>
              <a:t>House ownership rates are -</a:t>
            </a:r>
            <a:r>
              <a:rPr lang="en-US" sz="2000" dirty="0"/>
              <a:t>is the proportion of occupied households which are occupied by the </a:t>
            </a:r>
            <a:r>
              <a:rPr lang="en-US" sz="2000" dirty="0" smtClean="0"/>
              <a:t>owners . It reached its peak in the year 2004 which is 69%  but after 2005 it dropped to 64%. In the year 2020 again it rose up to 69 percentage </a:t>
            </a:r>
          </a:p>
          <a:p>
            <a:r>
              <a:rPr lang="en-US" sz="2000" dirty="0" smtClean="0"/>
              <a:t>The number household </a:t>
            </a:r>
            <a:r>
              <a:rPr lang="en-US" sz="2000" dirty="0"/>
              <a:t>The number of </a:t>
            </a:r>
            <a:r>
              <a:rPr lang="en-US" sz="2000" dirty="0" smtClean="0"/>
              <a:t>households</a:t>
            </a:r>
            <a:r>
              <a:rPr lang="en-US" sz="2000" dirty="0"/>
              <a:t> increased by just 10.1 million from 2010 to </a:t>
            </a:r>
            <a:r>
              <a:rPr lang="en-US" sz="2000" dirty="0" smtClean="0"/>
              <a:t>2020 . It can impact the demand for housing.</a:t>
            </a:r>
            <a:r>
              <a:rPr lang="en-US" sz="2000" dirty="0"/>
              <a:t> A fundamental driver of household growth is </a:t>
            </a:r>
            <a:r>
              <a:rPr lang="en-US" sz="2000" dirty="0" smtClean="0"/>
              <a:t>population growth. The population may or may not affect the housing market, because </a:t>
            </a:r>
            <a:r>
              <a:rPr lang="en-US" sz="2000" dirty="0" err="1" smtClean="0"/>
              <a:t>multigeneration</a:t>
            </a:r>
            <a:r>
              <a:rPr lang="en-US" sz="2000" dirty="0" smtClean="0"/>
              <a:t> family has been </a:t>
            </a:r>
            <a:r>
              <a:rPr lang="en-US" sz="2000" dirty="0" err="1" smtClean="0"/>
              <a:t>increades</a:t>
            </a:r>
            <a:r>
              <a:rPr lang="en-US" sz="2000" dirty="0" smtClean="0"/>
              <a:t> in the past year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230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648200" cy="369332"/>
          </a:xfrm>
        </p:spPr>
        <p:txBody>
          <a:bodyPr/>
          <a:lstStyle/>
          <a:p>
            <a:r>
              <a:rPr lang="en-US" sz="2400" dirty="0" smtClean="0">
                <a:latin typeface="+mn-lt"/>
              </a:rPr>
              <a:t>GOVT POLICIES </a:t>
            </a:r>
            <a:endParaRPr lang="en-US" sz="2400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0212" y="772443"/>
            <a:ext cx="11098072" cy="4001095"/>
          </a:xfrm>
        </p:spPr>
        <p:txBody>
          <a:bodyPr/>
          <a:lstStyle/>
          <a:p>
            <a:r>
              <a:rPr lang="en-US" sz="2000" dirty="0" smtClean="0"/>
              <a:t>Federal</a:t>
            </a:r>
            <a:r>
              <a:rPr lang="en-US" sz="2000" dirty="0"/>
              <a:t>, state, and local governments modify housing markets through a mixture of taxes, subsidies, and </a:t>
            </a:r>
            <a:r>
              <a:rPr lang="en-US" sz="2000" dirty="0" smtClean="0"/>
              <a:t>regulations. All these policies have direct and indirect affect in the housing market such as Tax credits,</a:t>
            </a:r>
            <a:r>
              <a:rPr lang="en-US" sz="2000" dirty="0"/>
              <a:t> </a:t>
            </a:r>
            <a:r>
              <a:rPr lang="en-US" sz="2000" dirty="0" smtClean="0"/>
              <a:t>deductions </a:t>
            </a:r>
            <a:r>
              <a:rPr lang="en-US" sz="2000" dirty="0"/>
              <a:t>and </a:t>
            </a:r>
            <a:r>
              <a:rPr lang="en-US" sz="2000" dirty="0" smtClean="0"/>
              <a:t>subsidies. These</a:t>
            </a:r>
            <a:r>
              <a:rPr lang="en-US" sz="2000" dirty="0"/>
              <a:t> are some of the ways the government can temporarily boost demand for real estate for as long as they are in </a:t>
            </a:r>
            <a:r>
              <a:rPr lang="en-US" sz="2000" dirty="0" smtClean="0"/>
              <a:t>place. These policies may or may not be active after a party change 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/>
              <a:t>People from all from all over the world coming to America for personnel and work related </a:t>
            </a:r>
            <a:r>
              <a:rPr lang="en-US" sz="2000" dirty="0" smtClean="0"/>
              <a:t>. Before 1965 only 5% of American population were immigrant but after passing the immigrant and nationality act immigration rose up to 15% of American population .15% are settling in America they are buying the houses. These percentage will increase in the future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497" y="2514600"/>
            <a:ext cx="46482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50" b="0" i="0">
                <a:solidFill>
                  <a:srgbClr val="0D39A9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en-US" sz="2400" kern="0" dirty="0" smtClean="0">
                <a:latin typeface="+mn-lt"/>
              </a:rPr>
              <a:t>IMMIGRANT INVESTMENT</a:t>
            </a:r>
            <a:endParaRPr lang="en-US" sz="24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089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5" y="22040"/>
            <a:ext cx="4080509" cy="369332"/>
          </a:xfrm>
        </p:spPr>
        <p:txBody>
          <a:bodyPr/>
          <a:lstStyle/>
          <a:p>
            <a:r>
              <a:rPr lang="en-US" sz="2400" b="1" dirty="0" smtClean="0">
                <a:latin typeface="+mn-lt"/>
              </a:rPr>
              <a:t>CONSUMER PRICING INDEX</a:t>
            </a:r>
            <a:endParaRPr lang="en-US" sz="2400" b="1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609600"/>
            <a:ext cx="11098072" cy="1846659"/>
          </a:xfrm>
        </p:spPr>
        <p:txBody>
          <a:bodyPr/>
          <a:lstStyle/>
          <a:p>
            <a:r>
              <a:rPr lang="en-US" sz="2000" dirty="0" smtClean="0"/>
              <a:t>Consumer pricing index(CPI) is </a:t>
            </a:r>
            <a:r>
              <a:rPr lang="en-US" sz="2000" dirty="0"/>
              <a:t>a measure of the average change over time in the prices paid by urban consumers for a market basket of consumer goods and services. Indexes are available for the U.S. and various geographic areas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In the year 2019 CPI was around 250 but in 3 year it rose up to 300 if the CPI keep on increasing the gasoline ,food ,raw materials because of the which the entire house price will increase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845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259510" cy="430887"/>
          </a:xfrm>
        </p:spPr>
        <p:txBody>
          <a:bodyPr/>
          <a:lstStyle/>
          <a:p>
            <a:r>
              <a:rPr lang="en-US" sz="2800" dirty="0" smtClean="0"/>
              <a:t>FEDERAL MORTGAGE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066800"/>
            <a:ext cx="11098072" cy="3939540"/>
          </a:xfrm>
        </p:spPr>
        <p:txBody>
          <a:bodyPr/>
          <a:lstStyle/>
          <a:p>
            <a:r>
              <a:rPr lang="en-US" sz="2000" dirty="0" smtClean="0">
                <a:latin typeface="+mn-lt"/>
                <a:cs typeface="Arial" panose="020B0604020202020204" pitchFamily="34" charset="0"/>
              </a:rPr>
              <a:t>Before </a:t>
            </a:r>
            <a:r>
              <a:rPr lang="en-US" sz="2000" dirty="0">
                <a:latin typeface="+mn-lt"/>
                <a:cs typeface="Arial" panose="020B0604020202020204" pitchFamily="34" charset="0"/>
              </a:rPr>
              <a:t>many banks were very keen to lend mortgages. They allowed people to borrow large income multiples </a:t>
            </a:r>
            <a:r>
              <a:rPr lang="en-US" sz="2000" dirty="0" smtClean="0">
                <a:latin typeface="+mn-lt"/>
                <a:cs typeface="Arial" panose="020B0604020202020204" pitchFamily="34" charset="0"/>
              </a:rPr>
              <a:t>. </a:t>
            </a:r>
            <a:r>
              <a:rPr lang="en-US" sz="2000" dirty="0">
                <a:latin typeface="+mn-lt"/>
                <a:cs typeface="Arial" panose="020B0604020202020204" pitchFamily="34" charset="0"/>
              </a:rPr>
              <a:t>Also, banks required very low deposits </a:t>
            </a:r>
            <a:r>
              <a:rPr lang="en-US" sz="2000" dirty="0" smtClean="0">
                <a:latin typeface="+mn-lt"/>
                <a:cs typeface="Arial" panose="020B0604020202020204" pitchFamily="34" charset="0"/>
              </a:rPr>
              <a:t>. </a:t>
            </a:r>
            <a:r>
              <a:rPr lang="en-US" sz="2000" dirty="0">
                <a:latin typeface="+mn-lt"/>
                <a:cs typeface="Arial" panose="020B0604020202020204" pitchFamily="34" charset="0"/>
              </a:rPr>
              <a:t>This ease of getting a mortgage meant that demand for housing increased as more people were now able to </a:t>
            </a:r>
            <a:r>
              <a:rPr lang="en-US" sz="2000" dirty="0" smtClean="0">
                <a:latin typeface="+mn-lt"/>
                <a:cs typeface="Arial" panose="020B0604020202020204" pitchFamily="34" charset="0"/>
              </a:rPr>
              <a:t>buy. Because</a:t>
            </a:r>
            <a:r>
              <a:rPr lang="en-US" sz="2000" dirty="0" smtClean="0"/>
              <a:t> of it there was a loan bubble in the USA market .so after that every application came under heavy scrutiny .they set heavy criteria to give a loan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b="1" dirty="0" smtClean="0"/>
              <a:t>Interest rate – </a:t>
            </a:r>
            <a:r>
              <a:rPr lang="en-US" sz="2000" dirty="0" smtClean="0"/>
              <a:t>in 2015 the federal reserve rates were 0.5% .now its 3.25% next year hike percentage would be 1%.</a:t>
            </a:r>
            <a:r>
              <a:rPr lang="en-US" dirty="0"/>
              <a:t> </a:t>
            </a:r>
            <a:r>
              <a:rPr lang="en-US" sz="2000" dirty="0"/>
              <a:t> Changes in interest rates can greatly influence a person's ability to purchase a residential property. That is because the lower interest rates go, the lower the cost to obtain a </a:t>
            </a:r>
            <a:r>
              <a:rPr lang="en-US" sz="2000" dirty="0" smtClean="0"/>
              <a:t>mortgage</a:t>
            </a:r>
            <a:r>
              <a:rPr lang="en-US" sz="2000" dirty="0"/>
              <a:t> to buy a home will be, which creates a higher demand for real estate, which again pushes prices up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sz="2000" dirty="0" smtClean="0"/>
              <a:t>It's also </a:t>
            </a:r>
            <a:r>
              <a:rPr lang="en-US" sz="2000" dirty="0"/>
              <a:t>important to note that as interest rates rise, the cost to obtain a mortgage increases, thus lowering demand and prices of real estate.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146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0894"/>
            <a:ext cx="4080509" cy="369332"/>
          </a:xfrm>
        </p:spPr>
        <p:txBody>
          <a:bodyPr/>
          <a:lstStyle/>
          <a:p>
            <a:r>
              <a:rPr lang="en-US" sz="2400" b="1" dirty="0" smtClean="0">
                <a:latin typeface="+mn-lt"/>
              </a:rPr>
              <a:t>SUPPLY</a:t>
            </a:r>
            <a:endParaRPr lang="en-US" sz="2400" b="1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36" y="685800"/>
            <a:ext cx="10631864" cy="2154436"/>
          </a:xfrm>
        </p:spPr>
        <p:txBody>
          <a:bodyPr/>
          <a:lstStyle/>
          <a:p>
            <a:r>
              <a:rPr lang="en-US" sz="2000" dirty="0"/>
              <a:t>The market size of the U.S. construction sector was valued at around 1.6 trillion U.S. dollars in </a:t>
            </a:r>
            <a:r>
              <a:rPr lang="en-US" sz="2000" dirty="0" smtClean="0"/>
              <a:t>2021 including residential, Non-residential and public. Residential alone In 2010 the construction spending in U.S was 200 billion . In the year 2021 spending was 517 billion .it rose up till now 593 billion in one year the percentage of increase is 14 % and it was expected to increase further in next year.</a:t>
            </a:r>
          </a:p>
          <a:p>
            <a:r>
              <a:rPr lang="en-US" sz="2000" dirty="0" smtClean="0"/>
              <a:t>Now a days people wanted a compact house ,people wanted to use all the area, so they re moving towards the compact house(space saving houses) due to which we can build many houses in small </a:t>
            </a:r>
            <a:r>
              <a:rPr lang="en-US" sz="2000" smtClean="0"/>
              <a:t>its self 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3643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</TotalTime>
  <Words>684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Calibri</vt:lpstr>
      <vt:lpstr>Office Theme</vt:lpstr>
      <vt:lpstr>FACTORS AFFECT REALESTATE MARKET</vt:lpstr>
      <vt:lpstr>HOUSE OWNERSHIP RATES</vt:lpstr>
      <vt:lpstr>GOVT POLICIES </vt:lpstr>
      <vt:lpstr>CONSUMER PRICING INDEX</vt:lpstr>
      <vt:lpstr>FEDERAL MORTGAGE</vt:lpstr>
      <vt:lpstr>SUPPLY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Vikash Chauhan</dc:creator>
  <cp:lastModifiedBy>hp</cp:lastModifiedBy>
  <cp:revision>22</cp:revision>
  <dcterms:created xsi:type="dcterms:W3CDTF">2022-09-30T06:50:46Z</dcterms:created>
  <dcterms:modified xsi:type="dcterms:W3CDTF">2022-09-30T18:01:20Z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2022-09-30T00:00:00Z</vt:filetime>
  </property>
</Properties>
</file>