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76" r:id="rId4"/>
    <p:sldId id="257" r:id="rId5"/>
    <p:sldId id="262" r:id="rId6"/>
    <p:sldId id="275" r:id="rId7"/>
    <p:sldId id="258" r:id="rId8"/>
    <p:sldId id="259" r:id="rId9"/>
    <p:sldId id="260"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surizar2/Statistical-Learning/tree/main/Proyect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109/wi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US" dirty="0" smtClean="0"/>
              <a:t>Clasificación de vinos</a:t>
            </a:r>
            <a:endParaRPr lang="es-US" dirty="0"/>
          </a:p>
        </p:txBody>
      </p:sp>
      <p:sp>
        <p:nvSpPr>
          <p:cNvPr id="3" name="Subtítulo 2"/>
          <p:cNvSpPr>
            <a:spLocks noGrp="1"/>
          </p:cNvSpPr>
          <p:nvPr>
            <p:ph type="subTitle" idx="1"/>
          </p:nvPr>
        </p:nvSpPr>
        <p:spPr/>
        <p:txBody>
          <a:bodyPr/>
          <a:lstStyle/>
          <a:p>
            <a:r>
              <a:rPr lang="es-US" dirty="0" smtClean="0"/>
              <a:t>Silvio Alejandro Urizar Salazar</a:t>
            </a:r>
          </a:p>
          <a:p>
            <a:r>
              <a:rPr lang="es-US" dirty="0" err="1" smtClean="0"/>
              <a:t>Statistical</a:t>
            </a:r>
            <a:r>
              <a:rPr lang="es-US" dirty="0" smtClean="0"/>
              <a:t> </a:t>
            </a:r>
            <a:r>
              <a:rPr lang="es-US" dirty="0" err="1" smtClean="0"/>
              <a:t>Learning</a:t>
            </a:r>
            <a:r>
              <a:rPr lang="es-US" dirty="0" smtClean="0"/>
              <a:t> 1</a:t>
            </a:r>
            <a:endParaRPr lang="es-US" dirty="0"/>
          </a:p>
        </p:txBody>
      </p:sp>
      <p:pic>
        <p:nvPicPr>
          <p:cNvPr id="1032" name="Picture 8" descr="Saving and storing wine - Vacu V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987" y="546453"/>
            <a:ext cx="4835625" cy="319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136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99657" y="123888"/>
            <a:ext cx="6984274" cy="6734112"/>
          </a:xfrm>
          <a:prstGeom prst="rect">
            <a:avLst/>
          </a:prstGeom>
        </p:spPr>
      </p:pic>
    </p:spTree>
    <p:extLst>
      <p:ext uri="{BB962C8B-B14F-4D97-AF65-F5344CB8AC3E}">
        <p14:creationId xmlns:p14="http://schemas.microsoft.com/office/powerpoint/2010/main" val="3370052930"/>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Metodología a implementar</a:t>
            </a:r>
            <a:endParaRPr lang="es-US" dirty="0"/>
          </a:p>
        </p:txBody>
      </p:sp>
      <p:sp>
        <p:nvSpPr>
          <p:cNvPr id="3" name="Marcador de contenido 2"/>
          <p:cNvSpPr>
            <a:spLocks noGrp="1"/>
          </p:cNvSpPr>
          <p:nvPr>
            <p:ph idx="1"/>
          </p:nvPr>
        </p:nvSpPr>
        <p:spPr/>
        <p:txBody>
          <a:bodyPr/>
          <a:lstStyle/>
          <a:p>
            <a:r>
              <a:rPr lang="es-US" dirty="0" smtClean="0"/>
              <a:t>Estandarización de datos</a:t>
            </a:r>
          </a:p>
          <a:p>
            <a:r>
              <a:rPr lang="es-US" dirty="0" smtClean="0"/>
              <a:t>Set de entrenamiento y pruebas</a:t>
            </a:r>
          </a:p>
          <a:p>
            <a:r>
              <a:rPr lang="es-US" dirty="0" smtClean="0"/>
              <a:t>Modelo KNN</a:t>
            </a:r>
          </a:p>
          <a:p>
            <a:r>
              <a:rPr lang="es-US" dirty="0" err="1" smtClean="0"/>
              <a:t>XValidation</a:t>
            </a:r>
            <a:endParaRPr lang="es-US" dirty="0"/>
          </a:p>
        </p:txBody>
      </p:sp>
    </p:spTree>
    <p:extLst>
      <p:ext uri="{BB962C8B-B14F-4D97-AF65-F5344CB8AC3E}">
        <p14:creationId xmlns:p14="http://schemas.microsoft.com/office/powerpoint/2010/main" val="1632307224"/>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Estandarización</a:t>
            </a:r>
            <a:endParaRPr lang="es-US" dirty="0"/>
          </a:p>
        </p:txBody>
      </p:sp>
      <p:pic>
        <p:nvPicPr>
          <p:cNvPr id="4" name="Marcador de contenido 3"/>
          <p:cNvPicPr>
            <a:picLocks noGrp="1" noChangeAspect="1"/>
          </p:cNvPicPr>
          <p:nvPr>
            <p:ph idx="1"/>
          </p:nvPr>
        </p:nvPicPr>
        <p:blipFill>
          <a:blip r:embed="rId2"/>
          <a:stretch>
            <a:fillRect/>
          </a:stretch>
        </p:blipFill>
        <p:spPr>
          <a:xfrm>
            <a:off x="2589212" y="2226629"/>
            <a:ext cx="8915400" cy="3574773"/>
          </a:xfrm>
          <a:prstGeom prst="rect">
            <a:avLst/>
          </a:prstGeom>
        </p:spPr>
      </p:pic>
    </p:spTree>
    <p:extLst>
      <p:ext uri="{BB962C8B-B14F-4D97-AF65-F5344CB8AC3E}">
        <p14:creationId xmlns:p14="http://schemas.microsoft.com/office/powerpoint/2010/main" val="159682342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Set de entrenamiento y pruebas</a:t>
            </a:r>
            <a:endParaRPr lang="es-US" dirty="0"/>
          </a:p>
        </p:txBody>
      </p:sp>
      <p:sp>
        <p:nvSpPr>
          <p:cNvPr id="3" name="Marcador de contenido 2"/>
          <p:cNvSpPr>
            <a:spLocks noGrp="1"/>
          </p:cNvSpPr>
          <p:nvPr>
            <p:ph idx="1"/>
          </p:nvPr>
        </p:nvSpPr>
        <p:spPr/>
        <p:txBody>
          <a:bodyPr/>
          <a:lstStyle/>
          <a:p>
            <a:r>
              <a:rPr lang="es-US" dirty="0" smtClean="0"/>
              <a:t>Se dividió el </a:t>
            </a:r>
            <a:r>
              <a:rPr lang="es-US" dirty="0" err="1" smtClean="0"/>
              <a:t>dataset</a:t>
            </a:r>
            <a:r>
              <a:rPr lang="es-US" dirty="0" smtClean="0"/>
              <a:t> completo en 50% para entrenamiento y 50% para pruebas</a:t>
            </a:r>
            <a:endParaRPr lang="es-US" dirty="0"/>
          </a:p>
        </p:txBody>
      </p:sp>
    </p:spTree>
    <p:extLst>
      <p:ext uri="{BB962C8B-B14F-4D97-AF65-F5344CB8AC3E}">
        <p14:creationId xmlns:p14="http://schemas.microsoft.com/office/powerpoint/2010/main" val="13563389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Método de ML a utilizar</a:t>
            </a:r>
            <a:endParaRPr lang="es-US" dirty="0"/>
          </a:p>
        </p:txBody>
      </p:sp>
      <p:sp>
        <p:nvSpPr>
          <p:cNvPr id="3" name="Marcador de contenido 2"/>
          <p:cNvSpPr>
            <a:spLocks noGrp="1"/>
          </p:cNvSpPr>
          <p:nvPr>
            <p:ph idx="1"/>
          </p:nvPr>
        </p:nvSpPr>
        <p:spPr/>
        <p:txBody>
          <a:bodyPr/>
          <a:lstStyle/>
          <a:p>
            <a:r>
              <a:rPr lang="es-US" dirty="0" smtClean="0"/>
              <a:t>Se utilizó el método KNN</a:t>
            </a:r>
          </a:p>
          <a:p>
            <a:endParaRPr lang="es-US" dirty="0"/>
          </a:p>
        </p:txBody>
      </p:sp>
      <p:pic>
        <p:nvPicPr>
          <p:cNvPr id="1028" name="Picture 4" descr="K-Nearest Neighbor(KNN) Algorithm for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467" y="2593661"/>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55412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X </a:t>
            </a:r>
            <a:r>
              <a:rPr lang="es-US" dirty="0" err="1" smtClean="0"/>
              <a:t>Validation</a:t>
            </a:r>
            <a:endParaRPr lang="es-US" dirty="0"/>
          </a:p>
        </p:txBody>
      </p:sp>
      <p:sp>
        <p:nvSpPr>
          <p:cNvPr id="3" name="Marcador de contenido 2"/>
          <p:cNvSpPr>
            <a:spLocks noGrp="1"/>
          </p:cNvSpPr>
          <p:nvPr>
            <p:ph idx="1"/>
          </p:nvPr>
        </p:nvSpPr>
        <p:spPr/>
        <p:txBody>
          <a:bodyPr/>
          <a:lstStyle/>
          <a:p>
            <a:r>
              <a:rPr lang="es-US" dirty="0" smtClean="0"/>
              <a:t>Set de datos pequeño</a:t>
            </a:r>
          </a:p>
          <a:p>
            <a:r>
              <a:rPr lang="es-US" dirty="0" smtClean="0"/>
              <a:t>Se formaron diversos sets de entrenamiento y pruebas</a:t>
            </a:r>
          </a:p>
          <a:p>
            <a:r>
              <a:rPr lang="es-US" dirty="0" err="1" smtClean="0"/>
              <a:t>Accuracy</a:t>
            </a:r>
            <a:r>
              <a:rPr lang="es-US" dirty="0" smtClean="0"/>
              <a:t> promedio para un valor de K</a:t>
            </a:r>
            <a:endParaRPr lang="es-US" dirty="0"/>
          </a:p>
        </p:txBody>
      </p:sp>
    </p:spTree>
    <p:extLst>
      <p:ext uri="{BB962C8B-B14F-4D97-AF65-F5344CB8AC3E}">
        <p14:creationId xmlns:p14="http://schemas.microsoft.com/office/powerpoint/2010/main" val="3383175298"/>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Resultados</a:t>
            </a:r>
            <a:endParaRPr lang="es-US" dirty="0"/>
          </a:p>
        </p:txBody>
      </p:sp>
      <p:pic>
        <p:nvPicPr>
          <p:cNvPr id="6" name="Marcador de contenido 5"/>
          <p:cNvPicPr>
            <a:picLocks noGrp="1" noChangeAspect="1"/>
          </p:cNvPicPr>
          <p:nvPr>
            <p:ph idx="1"/>
          </p:nvPr>
        </p:nvPicPr>
        <p:blipFill>
          <a:blip r:embed="rId2"/>
          <a:stretch>
            <a:fillRect/>
          </a:stretch>
        </p:blipFill>
        <p:spPr>
          <a:xfrm>
            <a:off x="2592925" y="1654628"/>
            <a:ext cx="7410994" cy="4515337"/>
          </a:xfrm>
          <a:prstGeom prst="rect">
            <a:avLst/>
          </a:prstGeom>
        </p:spPr>
      </p:pic>
    </p:spTree>
    <p:extLst>
      <p:ext uri="{BB962C8B-B14F-4D97-AF65-F5344CB8AC3E}">
        <p14:creationId xmlns:p14="http://schemas.microsoft.com/office/powerpoint/2010/main" val="361839580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Resultados</a:t>
            </a:r>
            <a:endParaRPr lang="es-US" dirty="0"/>
          </a:p>
        </p:txBody>
      </p:sp>
      <p:pic>
        <p:nvPicPr>
          <p:cNvPr id="4" name="Marcador de contenido 3"/>
          <p:cNvPicPr>
            <a:picLocks noGrp="1" noChangeAspect="1"/>
          </p:cNvPicPr>
          <p:nvPr>
            <p:ph idx="1"/>
          </p:nvPr>
        </p:nvPicPr>
        <p:blipFill>
          <a:blip r:embed="rId2"/>
          <a:stretch>
            <a:fillRect/>
          </a:stretch>
        </p:blipFill>
        <p:spPr>
          <a:xfrm>
            <a:off x="2960914" y="1697114"/>
            <a:ext cx="7715795" cy="4681781"/>
          </a:xfrm>
          <a:prstGeom prst="rect">
            <a:avLst/>
          </a:prstGeom>
        </p:spPr>
      </p:pic>
    </p:spTree>
    <p:extLst>
      <p:ext uri="{BB962C8B-B14F-4D97-AF65-F5344CB8AC3E}">
        <p14:creationId xmlns:p14="http://schemas.microsoft.com/office/powerpoint/2010/main" val="429367399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Resultados</a:t>
            </a:r>
            <a:endParaRPr lang="es-US" dirty="0"/>
          </a:p>
        </p:txBody>
      </p:sp>
      <p:sp>
        <p:nvSpPr>
          <p:cNvPr id="3" name="Marcador de contenido 2"/>
          <p:cNvSpPr>
            <a:spLocks noGrp="1"/>
          </p:cNvSpPr>
          <p:nvPr>
            <p:ph idx="1"/>
          </p:nvPr>
        </p:nvSpPr>
        <p:spPr/>
        <p:txBody>
          <a:bodyPr/>
          <a:lstStyle/>
          <a:p>
            <a:r>
              <a:rPr lang="es-US" dirty="0" err="1" smtClean="0"/>
              <a:t>Accuracy</a:t>
            </a:r>
            <a:r>
              <a:rPr lang="es-US" dirty="0" smtClean="0"/>
              <a:t> máximo para modelo sin estandarizar: 0.71, k = 1</a:t>
            </a:r>
          </a:p>
          <a:p>
            <a:r>
              <a:rPr lang="es-US" dirty="0" err="1" smtClean="0"/>
              <a:t>Accuracy</a:t>
            </a:r>
            <a:r>
              <a:rPr lang="es-US" dirty="0" smtClean="0"/>
              <a:t> máximo para modelo estandarizado: 0.96 k = 17</a:t>
            </a:r>
            <a:endParaRPr lang="es-US" dirty="0"/>
          </a:p>
        </p:txBody>
      </p:sp>
    </p:spTree>
    <p:extLst>
      <p:ext uri="{BB962C8B-B14F-4D97-AF65-F5344CB8AC3E}">
        <p14:creationId xmlns:p14="http://schemas.microsoft.com/office/powerpoint/2010/main" val="28535044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Conclusiones</a:t>
            </a:r>
            <a:endParaRPr lang="es-US" dirty="0"/>
          </a:p>
        </p:txBody>
      </p:sp>
      <p:sp>
        <p:nvSpPr>
          <p:cNvPr id="3" name="Marcador de contenido 2"/>
          <p:cNvSpPr>
            <a:spLocks noGrp="1"/>
          </p:cNvSpPr>
          <p:nvPr>
            <p:ph idx="1"/>
          </p:nvPr>
        </p:nvSpPr>
        <p:spPr/>
        <p:txBody>
          <a:bodyPr/>
          <a:lstStyle/>
          <a:p>
            <a:r>
              <a:rPr lang="es-US" dirty="0" smtClean="0"/>
              <a:t>El modelo KNN fue eficiente para clasificar los vinos</a:t>
            </a:r>
          </a:p>
          <a:p>
            <a:r>
              <a:rPr lang="es-US" dirty="0" smtClean="0"/>
              <a:t>El </a:t>
            </a:r>
            <a:r>
              <a:rPr lang="es-US" dirty="0" err="1" smtClean="0"/>
              <a:t>accuracy</a:t>
            </a:r>
            <a:r>
              <a:rPr lang="es-US" dirty="0" smtClean="0"/>
              <a:t> máximo obtenido fue de 0.96, para k = 17</a:t>
            </a:r>
          </a:p>
          <a:p>
            <a:r>
              <a:rPr lang="es-US" dirty="0" smtClean="0"/>
              <a:t>La estandarización de los datos permitió obtener mejores resultados</a:t>
            </a:r>
            <a:endParaRPr lang="es-US" dirty="0"/>
          </a:p>
        </p:txBody>
      </p:sp>
    </p:spTree>
    <p:extLst>
      <p:ext uri="{BB962C8B-B14F-4D97-AF65-F5344CB8AC3E}">
        <p14:creationId xmlns:p14="http://schemas.microsoft.com/office/powerpoint/2010/main" val="350401007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Contenido</a:t>
            </a:r>
            <a:endParaRPr lang="es-US" dirty="0"/>
          </a:p>
        </p:txBody>
      </p:sp>
      <p:sp>
        <p:nvSpPr>
          <p:cNvPr id="3" name="Marcador de contenido 2"/>
          <p:cNvSpPr>
            <a:spLocks noGrp="1"/>
          </p:cNvSpPr>
          <p:nvPr>
            <p:ph idx="1"/>
          </p:nvPr>
        </p:nvSpPr>
        <p:spPr/>
        <p:txBody>
          <a:bodyPr>
            <a:normAutofit lnSpcReduction="10000"/>
          </a:bodyPr>
          <a:lstStyle/>
          <a:p>
            <a:r>
              <a:rPr lang="es-US" dirty="0" smtClean="0"/>
              <a:t>Objetivos</a:t>
            </a:r>
          </a:p>
          <a:p>
            <a:r>
              <a:rPr lang="es-US" dirty="0" smtClean="0"/>
              <a:t>Origen de los datos</a:t>
            </a:r>
            <a:endParaRPr lang="es-US" dirty="0" smtClean="0"/>
          </a:p>
          <a:p>
            <a:r>
              <a:rPr lang="es-US" dirty="0" smtClean="0"/>
              <a:t>Descripción del problema</a:t>
            </a:r>
          </a:p>
          <a:p>
            <a:r>
              <a:rPr lang="es-US" dirty="0" smtClean="0"/>
              <a:t>Solución planteada</a:t>
            </a:r>
          </a:p>
          <a:p>
            <a:r>
              <a:rPr lang="es-US" dirty="0" smtClean="0"/>
              <a:t>Descripción de los datos</a:t>
            </a:r>
          </a:p>
          <a:p>
            <a:r>
              <a:rPr lang="es-US" dirty="0" smtClean="0"/>
              <a:t>Modelo y metodología</a:t>
            </a:r>
          </a:p>
          <a:p>
            <a:r>
              <a:rPr lang="es-US" dirty="0" smtClean="0"/>
              <a:t>Resultados</a:t>
            </a:r>
          </a:p>
          <a:p>
            <a:r>
              <a:rPr lang="es-US" dirty="0" smtClean="0"/>
              <a:t>Conclusiones</a:t>
            </a:r>
          </a:p>
          <a:p>
            <a:r>
              <a:rPr lang="es-US" dirty="0" smtClean="0"/>
              <a:t>Recomendaciones</a:t>
            </a:r>
          </a:p>
          <a:p>
            <a:r>
              <a:rPr lang="es-US" dirty="0" smtClean="0"/>
              <a:t>Informe detallado</a:t>
            </a:r>
          </a:p>
          <a:p>
            <a:endParaRPr lang="es-US" dirty="0"/>
          </a:p>
        </p:txBody>
      </p:sp>
    </p:spTree>
    <p:extLst>
      <p:ext uri="{BB962C8B-B14F-4D97-AF65-F5344CB8AC3E}">
        <p14:creationId xmlns:p14="http://schemas.microsoft.com/office/powerpoint/2010/main" val="229834734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Recomendaciones</a:t>
            </a:r>
            <a:endParaRPr lang="es-US" dirty="0"/>
          </a:p>
        </p:txBody>
      </p:sp>
      <p:sp>
        <p:nvSpPr>
          <p:cNvPr id="3" name="Marcador de contenido 2"/>
          <p:cNvSpPr>
            <a:spLocks noGrp="1"/>
          </p:cNvSpPr>
          <p:nvPr>
            <p:ph idx="1"/>
          </p:nvPr>
        </p:nvSpPr>
        <p:spPr/>
        <p:txBody>
          <a:bodyPr/>
          <a:lstStyle/>
          <a:p>
            <a:r>
              <a:rPr lang="es-US" dirty="0" smtClean="0"/>
              <a:t>Obtener más muestras para evitar sobreestimación</a:t>
            </a:r>
          </a:p>
          <a:p>
            <a:r>
              <a:rPr lang="es-US" dirty="0" smtClean="0"/>
              <a:t>Analizar el patrón periódico en el </a:t>
            </a:r>
            <a:r>
              <a:rPr lang="es-US" dirty="0" err="1" smtClean="0"/>
              <a:t>accuracy</a:t>
            </a:r>
            <a:r>
              <a:rPr lang="es-US" dirty="0" smtClean="0"/>
              <a:t> para el modelo estandarizado</a:t>
            </a:r>
          </a:p>
          <a:p>
            <a:r>
              <a:rPr lang="es-US" dirty="0" smtClean="0"/>
              <a:t>Comparar los resultados con otros modelos</a:t>
            </a:r>
            <a:endParaRPr lang="es-US" dirty="0"/>
          </a:p>
        </p:txBody>
      </p:sp>
    </p:spTree>
    <p:extLst>
      <p:ext uri="{BB962C8B-B14F-4D97-AF65-F5344CB8AC3E}">
        <p14:creationId xmlns:p14="http://schemas.microsoft.com/office/powerpoint/2010/main" val="109466430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Informe detallado</a:t>
            </a:r>
            <a:endParaRPr lang="es-US" dirty="0"/>
          </a:p>
        </p:txBody>
      </p:sp>
      <p:sp>
        <p:nvSpPr>
          <p:cNvPr id="3" name="Marcador de contenido 2"/>
          <p:cNvSpPr>
            <a:spLocks noGrp="1"/>
          </p:cNvSpPr>
          <p:nvPr>
            <p:ph idx="1"/>
          </p:nvPr>
        </p:nvSpPr>
        <p:spPr/>
        <p:txBody>
          <a:bodyPr/>
          <a:lstStyle/>
          <a:p>
            <a:r>
              <a:rPr lang="es-US" dirty="0" smtClean="0"/>
              <a:t>Enlace para visualización de análisis completo:</a:t>
            </a:r>
          </a:p>
          <a:p>
            <a:endParaRPr lang="es-US" dirty="0"/>
          </a:p>
          <a:p>
            <a:endParaRPr lang="es-US" dirty="0" smtClean="0"/>
          </a:p>
          <a:p>
            <a:endParaRPr lang="es-US" dirty="0"/>
          </a:p>
          <a:p>
            <a:r>
              <a:rPr lang="es-US" dirty="0">
                <a:hlinkClick r:id="rId2"/>
              </a:rPr>
              <a:t>https://</a:t>
            </a:r>
            <a:r>
              <a:rPr lang="es-US" dirty="0" smtClean="0">
                <a:hlinkClick r:id="rId2"/>
              </a:rPr>
              <a:t>github.com/surizar2/Statistical-Learning/tree/main/Proyecto</a:t>
            </a:r>
            <a:endParaRPr lang="es-US" dirty="0" smtClean="0"/>
          </a:p>
          <a:p>
            <a:endParaRPr lang="es-US" dirty="0"/>
          </a:p>
        </p:txBody>
      </p:sp>
    </p:spTree>
    <p:extLst>
      <p:ext uri="{BB962C8B-B14F-4D97-AF65-F5344CB8AC3E}">
        <p14:creationId xmlns:p14="http://schemas.microsoft.com/office/powerpoint/2010/main" val="3806144133"/>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Origen de los datos</a:t>
            </a:r>
            <a:endParaRPr lang="es-US" dirty="0"/>
          </a:p>
        </p:txBody>
      </p:sp>
      <p:sp>
        <p:nvSpPr>
          <p:cNvPr id="3" name="Marcador de contenido 2"/>
          <p:cNvSpPr>
            <a:spLocks noGrp="1"/>
          </p:cNvSpPr>
          <p:nvPr>
            <p:ph idx="1"/>
          </p:nvPr>
        </p:nvSpPr>
        <p:spPr/>
        <p:txBody>
          <a:bodyPr/>
          <a:lstStyle/>
          <a:p>
            <a:r>
              <a:rPr lang="es-US" dirty="0" smtClean="0"/>
              <a:t>Los datos fueron obtenidos del repositorio de la Universidad de California, Irvine</a:t>
            </a:r>
          </a:p>
          <a:p>
            <a:endParaRPr lang="es-US" dirty="0"/>
          </a:p>
          <a:p>
            <a:endParaRPr lang="es-US" dirty="0" smtClean="0"/>
          </a:p>
          <a:p>
            <a:r>
              <a:rPr lang="es-US" dirty="0">
                <a:hlinkClick r:id="rId2"/>
              </a:rPr>
              <a:t>https://</a:t>
            </a:r>
            <a:r>
              <a:rPr lang="es-US" dirty="0" smtClean="0">
                <a:hlinkClick r:id="rId2"/>
              </a:rPr>
              <a:t>archive.ics.uci.edu/dataset/109/wine</a:t>
            </a:r>
            <a:endParaRPr lang="es-US" dirty="0" smtClean="0"/>
          </a:p>
          <a:p>
            <a:endParaRPr lang="es-US" u="sng" dirty="0"/>
          </a:p>
        </p:txBody>
      </p:sp>
    </p:spTree>
    <p:extLst>
      <p:ext uri="{BB962C8B-B14F-4D97-AF65-F5344CB8AC3E}">
        <p14:creationId xmlns:p14="http://schemas.microsoft.com/office/powerpoint/2010/main" val="87126766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Objetivos</a:t>
            </a:r>
            <a:endParaRPr lang="es-US" dirty="0"/>
          </a:p>
        </p:txBody>
      </p:sp>
      <p:sp>
        <p:nvSpPr>
          <p:cNvPr id="3" name="Marcador de contenido 2"/>
          <p:cNvSpPr>
            <a:spLocks noGrp="1"/>
          </p:cNvSpPr>
          <p:nvPr>
            <p:ph idx="1"/>
          </p:nvPr>
        </p:nvSpPr>
        <p:spPr/>
        <p:txBody>
          <a:bodyPr/>
          <a:lstStyle/>
          <a:p>
            <a:r>
              <a:rPr lang="es-US" dirty="0" smtClean="0"/>
              <a:t>Analizar los datos proporcionados sobre las propiedades físicas y químicas de un conjunto de vinos italianos.</a:t>
            </a:r>
          </a:p>
          <a:p>
            <a:r>
              <a:rPr lang="es-US" dirty="0" smtClean="0"/>
              <a:t>Determinar la clase de vino que se está analizando utilizando métodos de Machine </a:t>
            </a:r>
            <a:r>
              <a:rPr lang="es-US" dirty="0" err="1" smtClean="0"/>
              <a:t>Learning</a:t>
            </a:r>
            <a:r>
              <a:rPr lang="es-US" dirty="0" smtClean="0"/>
              <a:t>.</a:t>
            </a:r>
            <a:endParaRPr lang="es-US" dirty="0"/>
          </a:p>
        </p:txBody>
      </p:sp>
      <p:pic>
        <p:nvPicPr>
          <p:cNvPr id="2050" name="Picture 2" descr="What Is A Standard Pour And Why Should I Care? | VineP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432" y="3988850"/>
            <a:ext cx="3679180" cy="192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02595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Descripción del problema</a:t>
            </a:r>
            <a:endParaRPr lang="es-US" dirty="0"/>
          </a:p>
        </p:txBody>
      </p:sp>
      <p:sp>
        <p:nvSpPr>
          <p:cNvPr id="3" name="Marcador de contenido 2"/>
          <p:cNvSpPr>
            <a:spLocks noGrp="1"/>
          </p:cNvSpPr>
          <p:nvPr>
            <p:ph idx="1"/>
          </p:nvPr>
        </p:nvSpPr>
        <p:spPr/>
        <p:txBody>
          <a:bodyPr/>
          <a:lstStyle/>
          <a:p>
            <a:pPr algn="just"/>
            <a:r>
              <a:rPr lang="es-US" dirty="0" smtClean="0"/>
              <a:t>Una empresa distribuidora de vinos basada en </a:t>
            </a:r>
            <a:r>
              <a:rPr lang="es-US" dirty="0" err="1" smtClean="0"/>
              <a:t>Genoa</a:t>
            </a:r>
            <a:r>
              <a:rPr lang="es-US" dirty="0" smtClean="0"/>
              <a:t> posee vinos que provienen de tres distintos viñedos. En algunos lotes recibidos o almacenados, se tiene dificultades para determinar el lugar de origen de las botellas. Para poder verificar el viñedo de origen del lote, se realizan análisis fisicoquímicos de una muestra de este, y se compara con un patrón de cada uno de los posibles viñedos.</a:t>
            </a:r>
            <a:endParaRPr lang="es-US" dirty="0"/>
          </a:p>
        </p:txBody>
      </p:sp>
    </p:spTree>
    <p:extLst>
      <p:ext uri="{BB962C8B-B14F-4D97-AF65-F5344CB8AC3E}">
        <p14:creationId xmlns:p14="http://schemas.microsoft.com/office/powerpoint/2010/main" val="23257302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Solución planteada</a:t>
            </a:r>
            <a:endParaRPr lang="es-US" dirty="0"/>
          </a:p>
        </p:txBody>
      </p:sp>
      <p:sp>
        <p:nvSpPr>
          <p:cNvPr id="3" name="Marcador de contenido 2"/>
          <p:cNvSpPr>
            <a:spLocks noGrp="1"/>
          </p:cNvSpPr>
          <p:nvPr>
            <p:ph idx="1"/>
          </p:nvPr>
        </p:nvSpPr>
        <p:spPr/>
        <p:txBody>
          <a:bodyPr/>
          <a:lstStyle/>
          <a:p>
            <a:pPr algn="just"/>
            <a:r>
              <a:rPr lang="es-US" dirty="0" smtClean="0"/>
              <a:t>Mediante un algoritmo de clasificación de ML, se pretende determinar el viñedo de procedencia de los vinos. Se analizarán las variables fisicoquímicas de una muestra de vinos provenientes de cada lote, con lo que se podrá construir el algoritmo a utilizar.</a:t>
            </a:r>
            <a:endParaRPr lang="es-US" dirty="0"/>
          </a:p>
        </p:txBody>
      </p:sp>
    </p:spTree>
    <p:extLst>
      <p:ext uri="{BB962C8B-B14F-4D97-AF65-F5344CB8AC3E}">
        <p14:creationId xmlns:p14="http://schemas.microsoft.com/office/powerpoint/2010/main" val="190508670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Descripción de los datos</a:t>
            </a:r>
            <a:endParaRPr lang="es-US" dirty="0"/>
          </a:p>
        </p:txBody>
      </p:sp>
      <p:sp>
        <p:nvSpPr>
          <p:cNvPr id="3" name="Marcador de contenido 2"/>
          <p:cNvSpPr>
            <a:spLocks noGrp="1"/>
          </p:cNvSpPr>
          <p:nvPr>
            <p:ph idx="1"/>
          </p:nvPr>
        </p:nvSpPr>
        <p:spPr/>
        <p:txBody>
          <a:bodyPr/>
          <a:lstStyle/>
          <a:p>
            <a:r>
              <a:rPr lang="es-US" dirty="0" smtClean="0"/>
              <a:t>178 registros</a:t>
            </a:r>
          </a:p>
          <a:p>
            <a:r>
              <a:rPr lang="es-US" dirty="0" smtClean="0"/>
              <a:t>13 variables independientes</a:t>
            </a:r>
          </a:p>
          <a:p>
            <a:r>
              <a:rPr lang="es-US" dirty="0" smtClean="0"/>
              <a:t>Variable objetivo ‘</a:t>
            </a:r>
            <a:r>
              <a:rPr lang="es-US" dirty="0" err="1" smtClean="0"/>
              <a:t>class</a:t>
            </a:r>
            <a:r>
              <a:rPr lang="es-US" dirty="0" smtClean="0"/>
              <a:t>’</a:t>
            </a:r>
            <a:endParaRPr lang="es-US" dirty="0"/>
          </a:p>
        </p:txBody>
      </p:sp>
      <p:pic>
        <p:nvPicPr>
          <p:cNvPr id="4" name="Imagen 3"/>
          <p:cNvPicPr>
            <a:picLocks noChangeAspect="1"/>
          </p:cNvPicPr>
          <p:nvPr/>
        </p:nvPicPr>
        <p:blipFill>
          <a:blip r:embed="rId2"/>
          <a:stretch>
            <a:fillRect/>
          </a:stretch>
        </p:blipFill>
        <p:spPr>
          <a:xfrm>
            <a:off x="2589212" y="3441167"/>
            <a:ext cx="8712083" cy="2044115"/>
          </a:xfrm>
          <a:prstGeom prst="rect">
            <a:avLst/>
          </a:prstGeom>
        </p:spPr>
      </p:pic>
    </p:spTree>
    <p:extLst>
      <p:ext uri="{BB962C8B-B14F-4D97-AF65-F5344CB8AC3E}">
        <p14:creationId xmlns:p14="http://schemas.microsoft.com/office/powerpoint/2010/main" val="137604357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Descripción de los datos</a:t>
            </a:r>
            <a:endParaRPr lang="es-US" dirty="0"/>
          </a:p>
        </p:txBody>
      </p:sp>
      <p:sp>
        <p:nvSpPr>
          <p:cNvPr id="5" name="Marcador de contenido 4"/>
          <p:cNvSpPr>
            <a:spLocks noGrp="1"/>
          </p:cNvSpPr>
          <p:nvPr>
            <p:ph idx="1"/>
          </p:nvPr>
        </p:nvSpPr>
        <p:spPr/>
        <p:txBody>
          <a:bodyPr/>
          <a:lstStyle/>
          <a:p>
            <a:endParaRPr lang="es-US"/>
          </a:p>
        </p:txBody>
      </p:sp>
      <p:pic>
        <p:nvPicPr>
          <p:cNvPr id="7" name="Imagen 6"/>
          <p:cNvPicPr>
            <a:picLocks noChangeAspect="1"/>
          </p:cNvPicPr>
          <p:nvPr/>
        </p:nvPicPr>
        <p:blipFill>
          <a:blip r:embed="rId2"/>
          <a:stretch>
            <a:fillRect/>
          </a:stretch>
        </p:blipFill>
        <p:spPr>
          <a:xfrm>
            <a:off x="1201781" y="1623454"/>
            <a:ext cx="10504171" cy="4287768"/>
          </a:xfrm>
          <a:prstGeom prst="rect">
            <a:avLst/>
          </a:prstGeom>
        </p:spPr>
      </p:pic>
    </p:spTree>
    <p:extLst>
      <p:ext uri="{BB962C8B-B14F-4D97-AF65-F5344CB8AC3E}">
        <p14:creationId xmlns:p14="http://schemas.microsoft.com/office/powerpoint/2010/main" val="12560099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US" dirty="0"/>
          </a:p>
        </p:txBody>
      </p:sp>
      <p:sp>
        <p:nvSpPr>
          <p:cNvPr id="3" name="Marcador de contenido 2"/>
          <p:cNvSpPr>
            <a:spLocks noGrp="1"/>
          </p:cNvSpPr>
          <p:nvPr>
            <p:ph idx="1"/>
          </p:nvPr>
        </p:nvSpPr>
        <p:spPr/>
        <p:txBody>
          <a:bodyPr/>
          <a:lstStyle/>
          <a:p>
            <a:endParaRPr lang="es-US" dirty="0"/>
          </a:p>
        </p:txBody>
      </p:sp>
      <p:pic>
        <p:nvPicPr>
          <p:cNvPr id="4" name="Imagen 3"/>
          <p:cNvPicPr>
            <a:picLocks noChangeAspect="1"/>
          </p:cNvPicPr>
          <p:nvPr/>
        </p:nvPicPr>
        <p:blipFill>
          <a:blip r:embed="rId2"/>
          <a:stretch>
            <a:fillRect/>
          </a:stretch>
        </p:blipFill>
        <p:spPr>
          <a:xfrm>
            <a:off x="1357584" y="1466579"/>
            <a:ext cx="10451239" cy="4234920"/>
          </a:xfrm>
          <a:prstGeom prst="rect">
            <a:avLst/>
          </a:prstGeom>
        </p:spPr>
      </p:pic>
    </p:spTree>
    <p:extLst>
      <p:ext uri="{BB962C8B-B14F-4D97-AF65-F5344CB8AC3E}">
        <p14:creationId xmlns:p14="http://schemas.microsoft.com/office/powerpoint/2010/main" val="1284078282"/>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81</TotalTime>
  <Words>383</Words>
  <Application>Microsoft Office PowerPoint</Application>
  <PresentationFormat>Panorámica</PresentationFormat>
  <Paragraphs>64</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Century Gothic</vt:lpstr>
      <vt:lpstr>Wingdings 3</vt:lpstr>
      <vt:lpstr>Espiral</vt:lpstr>
      <vt:lpstr>Clasificación de vinos</vt:lpstr>
      <vt:lpstr>Contenido</vt:lpstr>
      <vt:lpstr>Origen de los datos</vt:lpstr>
      <vt:lpstr>Objetivos</vt:lpstr>
      <vt:lpstr>Descripción del problema</vt:lpstr>
      <vt:lpstr>Solución planteada</vt:lpstr>
      <vt:lpstr>Descripción de los datos</vt:lpstr>
      <vt:lpstr>Descripción de los datos</vt:lpstr>
      <vt:lpstr>Presentación de PowerPoint</vt:lpstr>
      <vt:lpstr>Presentación de PowerPoint</vt:lpstr>
      <vt:lpstr>Metodología a implementar</vt:lpstr>
      <vt:lpstr>Estandarización</vt:lpstr>
      <vt:lpstr>Set de entrenamiento y pruebas</vt:lpstr>
      <vt:lpstr>Método de ML a utilizar</vt:lpstr>
      <vt:lpstr>X Validation</vt:lpstr>
      <vt:lpstr>Resultados</vt:lpstr>
      <vt:lpstr>Resultados</vt:lpstr>
      <vt:lpstr>Resultados</vt:lpstr>
      <vt:lpstr>Conclusiones</vt:lpstr>
      <vt:lpstr>Recomendaciones</vt:lpstr>
      <vt:lpstr>Informe detallado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de vinos</dc:title>
  <dc:creator>silvio urizar</dc:creator>
  <cp:lastModifiedBy>silvio urizar</cp:lastModifiedBy>
  <cp:revision>12</cp:revision>
  <dcterms:created xsi:type="dcterms:W3CDTF">2023-06-21T03:44:46Z</dcterms:created>
  <dcterms:modified xsi:type="dcterms:W3CDTF">2023-06-21T23:49:11Z</dcterms:modified>
</cp:coreProperties>
</file>