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2"/>
  </p:notesMasterIdLst>
  <p:handoutMasterIdLst>
    <p:handoutMasterId r:id="rId23"/>
  </p:handoutMasterIdLst>
  <p:sldIdLst>
    <p:sldId id="258" r:id="rId5"/>
    <p:sldId id="264" r:id="rId6"/>
    <p:sldId id="415" r:id="rId7"/>
    <p:sldId id="266" r:id="rId8"/>
    <p:sldId id="267" r:id="rId9"/>
    <p:sldId id="406" r:id="rId10"/>
    <p:sldId id="407" r:id="rId11"/>
    <p:sldId id="408" r:id="rId12"/>
    <p:sldId id="409" r:id="rId13"/>
    <p:sldId id="410" r:id="rId14"/>
    <p:sldId id="411" r:id="rId15"/>
    <p:sldId id="412" r:id="rId16"/>
    <p:sldId id="413" r:id="rId17"/>
    <p:sldId id="414" r:id="rId18"/>
    <p:sldId id="405" r:id="rId19"/>
    <p:sldId id="351" r:id="rId20"/>
    <p:sldId id="273" r:id="rId21"/>
  </p:sldIdLst>
  <p:sldSz cx="12192000" cy="6858000"/>
  <p:notesSz cx="6858000" cy="9144000"/>
  <p:custDataLst>
    <p:tags r:id="rId2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58"/>
            <p14:sldId id="264"/>
            <p14:sldId id="415"/>
            <p14:sldId id="266"/>
            <p14:sldId id="267"/>
            <p14:sldId id="406"/>
            <p14:sldId id="407"/>
            <p14:sldId id="408"/>
            <p14:sldId id="409"/>
            <p14:sldId id="410"/>
            <p14:sldId id="411"/>
            <p14:sldId id="412"/>
            <p14:sldId id="413"/>
            <p14:sldId id="414"/>
            <p14:sldId id="405"/>
            <p14:sldId id="351"/>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291" autoAdjust="0"/>
  </p:normalViewPr>
  <p:slideViewPr>
    <p:cSldViewPr>
      <p:cViewPr varScale="1">
        <p:scale>
          <a:sx n="61" d="100"/>
          <a:sy n="61" d="100"/>
        </p:scale>
        <p:origin x="42" y="27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09/11/2019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09/11/2019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0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87"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5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9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9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205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8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6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oleObject" Target="../embeddings/oleObject6.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5.xml"/><Relationship Id="rId7" Type="http://schemas.openxmlformats.org/officeDocument/2006/relationships/vmlDrawing" Target="../drawings/vmlDrawing10.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oleObject" Target="../embeddings/oleObject10.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5.bin"/><Relationship Id="rId5" Type="http://schemas.openxmlformats.org/officeDocument/2006/relationships/tags" Target="../tags/tag17.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2" r:id="rId7"/>
    <p:sldLayoutId id="2147483821" r:id="rId8"/>
    <p:sldLayoutId id="2147483877"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89"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7"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64"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16499" y="3124201"/>
            <a:ext cx="6899275" cy="1142999"/>
          </a:xfrm>
        </p:spPr>
        <p:txBody>
          <a:bodyPr/>
          <a:lstStyle/>
          <a:p>
            <a:r>
              <a:rPr lang="en-GB" sz="4000" dirty="0">
                <a:latin typeface="Arial Black" panose="020B0A04020102020204" pitchFamily="34" charset="0"/>
              </a:rPr>
              <a:t>Cab Booking Application</a:t>
            </a:r>
          </a:p>
        </p:txBody>
      </p:sp>
      <p:sp>
        <p:nvSpPr>
          <p:cNvPr id="5" name="Subtitle 4"/>
          <p:cNvSpPr>
            <a:spLocks noGrp="1"/>
          </p:cNvSpPr>
          <p:nvPr>
            <p:ph type="subTitle" idx="1"/>
          </p:nvPr>
        </p:nvSpPr>
        <p:spPr>
          <a:xfrm>
            <a:off x="381000" y="4419600"/>
            <a:ext cx="2527301" cy="1965086"/>
          </a:xfrm>
        </p:spPr>
        <p:txBody>
          <a:bodyPr/>
          <a:lstStyle/>
          <a:p>
            <a:r>
              <a:rPr lang="en-US" sz="2000" dirty="0">
                <a:solidFill>
                  <a:schemeClr val="tx1"/>
                </a:solidFill>
                <a:latin typeface="Arial" panose="020B0604020202020204" pitchFamily="34" charset="0"/>
                <a:cs typeface="Arial" panose="020B0604020202020204" pitchFamily="34" charset="0"/>
              </a:rPr>
              <a:t>By: -</a:t>
            </a:r>
          </a:p>
          <a:p>
            <a:r>
              <a:rPr lang="en-US" sz="2000" dirty="0">
                <a:solidFill>
                  <a:schemeClr val="tx1"/>
                </a:solidFill>
                <a:latin typeface="Arial" panose="020B0604020202020204" pitchFamily="34" charset="0"/>
                <a:cs typeface="Arial" panose="020B0604020202020204" pitchFamily="34" charset="0"/>
              </a:rPr>
              <a:t>Akash (46001179)</a:t>
            </a:r>
          </a:p>
          <a:p>
            <a:r>
              <a:rPr lang="en-US" sz="2000" dirty="0">
                <a:solidFill>
                  <a:schemeClr val="tx1"/>
                </a:solidFill>
                <a:latin typeface="Arial" panose="020B0604020202020204" pitchFamily="34" charset="0"/>
                <a:cs typeface="Arial" panose="020B0604020202020204" pitchFamily="34" charset="0"/>
              </a:rPr>
              <a:t>Aman (46001780)</a:t>
            </a:r>
          </a:p>
          <a:p>
            <a:r>
              <a:rPr lang="en-US" sz="2000" dirty="0">
                <a:solidFill>
                  <a:schemeClr val="tx1"/>
                </a:solidFill>
                <a:latin typeface="Arial" panose="020B0604020202020204" pitchFamily="34" charset="0"/>
                <a:cs typeface="Arial" panose="020B0604020202020204" pitchFamily="34" charset="0"/>
              </a:rPr>
              <a:t>Anchita (46002265)</a:t>
            </a:r>
          </a:p>
          <a:p>
            <a:r>
              <a:rPr lang="en-US" sz="2000" dirty="0">
                <a:solidFill>
                  <a:schemeClr val="tx1"/>
                </a:solidFill>
                <a:latin typeface="Arial" panose="020B0604020202020204" pitchFamily="34" charset="0"/>
                <a:cs typeface="Arial" panose="020B0604020202020204" pitchFamily="34" charset="0"/>
              </a:rPr>
              <a:t>Shubham (46002223)</a:t>
            </a:r>
          </a:p>
          <a:p>
            <a:r>
              <a:rPr lang="en-US" sz="2000" dirty="0">
                <a:solidFill>
                  <a:schemeClr val="tx1"/>
                </a:solidFill>
                <a:latin typeface="Arial" panose="020B0604020202020204" pitchFamily="34" charset="0"/>
                <a:cs typeface="Arial" panose="020B0604020202020204" pitchFamily="34" charset="0"/>
              </a:rPr>
              <a:t>Surjani (46001701)</a:t>
            </a:r>
          </a:p>
          <a:p>
            <a:r>
              <a:rPr lang="en-US" sz="2000" dirty="0">
                <a:solidFill>
                  <a:schemeClr val="tx1"/>
                </a:solidFill>
                <a:latin typeface="Arial" panose="020B0604020202020204" pitchFamily="34" charset="0"/>
                <a:cs typeface="Arial" panose="020B0604020202020204" pitchFamily="34" charset="0"/>
              </a:rPr>
              <a:t>Vineeta (46004887)</a:t>
            </a:r>
          </a:p>
          <a:p>
            <a:r>
              <a:rPr lang="en-US" sz="2000" dirty="0">
                <a:solidFill>
                  <a:schemeClr val="tx1"/>
                </a:solidFill>
                <a:latin typeface="Arial" panose="020B0604020202020204" pitchFamily="34" charset="0"/>
                <a:cs typeface="Arial" panose="020B0604020202020204" pitchFamily="34" charset="0"/>
              </a:rPr>
              <a:t>Vishal (46001972)</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35FE9F-5A95-4BC3-96CE-E1A48309BF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3150" y="728662"/>
            <a:ext cx="7505700" cy="5400675"/>
          </a:xfrm>
          <a:prstGeom prst="rect">
            <a:avLst/>
          </a:prstGeom>
          <a:noFill/>
          <a:ln>
            <a:noFill/>
          </a:ln>
        </p:spPr>
      </p:pic>
      <p:sp>
        <p:nvSpPr>
          <p:cNvPr id="3" name="TextBox 2">
            <a:extLst>
              <a:ext uri="{FF2B5EF4-FFF2-40B4-BE49-F238E27FC236}">
                <a16:creationId xmlns:a16="http://schemas.microsoft.com/office/drawing/2014/main" id="{AFF710CB-74E1-4AF8-ACA1-8448AEA699FB}"/>
              </a:ext>
            </a:extLst>
          </p:cNvPr>
          <p:cNvSpPr txBox="1"/>
          <p:nvPr/>
        </p:nvSpPr>
        <p:spPr>
          <a:xfrm>
            <a:off x="0" y="61912"/>
            <a:ext cx="2895600" cy="707886"/>
          </a:xfrm>
          <a:prstGeom prst="rect">
            <a:avLst/>
          </a:prstGeom>
          <a:noFill/>
        </p:spPr>
        <p:txBody>
          <a:bodyPr wrap="square" rtlCol="0">
            <a:spAutoFit/>
          </a:bodyPr>
          <a:lstStyle/>
          <a:p>
            <a:r>
              <a:rPr lang="en-US" sz="2000" u="sng" dirty="0"/>
              <a:t>Sequence Diagram</a:t>
            </a:r>
          </a:p>
          <a:p>
            <a:r>
              <a:rPr lang="en-US" sz="2000" u="sng" dirty="0"/>
              <a:t>(Driver)</a:t>
            </a:r>
          </a:p>
        </p:txBody>
      </p:sp>
    </p:spTree>
    <p:extLst>
      <p:ext uri="{BB962C8B-B14F-4D97-AF65-F5344CB8AC3E}">
        <p14:creationId xmlns:p14="http://schemas.microsoft.com/office/powerpoint/2010/main" val="91561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18120-FE08-41A7-9379-C56FB23C4BC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0"/>
            <a:ext cx="7315200" cy="6796088"/>
          </a:xfrm>
          <a:prstGeom prst="rect">
            <a:avLst/>
          </a:prstGeom>
          <a:noFill/>
          <a:ln>
            <a:noFill/>
          </a:ln>
        </p:spPr>
      </p:pic>
      <p:sp>
        <p:nvSpPr>
          <p:cNvPr id="3" name="TextBox 2">
            <a:extLst>
              <a:ext uri="{FF2B5EF4-FFF2-40B4-BE49-F238E27FC236}">
                <a16:creationId xmlns:a16="http://schemas.microsoft.com/office/drawing/2014/main" id="{26D8EB0D-DCD1-44F2-BBA2-5F257F545AC5}"/>
              </a:ext>
            </a:extLst>
          </p:cNvPr>
          <p:cNvSpPr txBox="1"/>
          <p:nvPr/>
        </p:nvSpPr>
        <p:spPr>
          <a:xfrm>
            <a:off x="0" y="61912"/>
            <a:ext cx="2895600" cy="707886"/>
          </a:xfrm>
          <a:prstGeom prst="rect">
            <a:avLst/>
          </a:prstGeom>
          <a:noFill/>
        </p:spPr>
        <p:txBody>
          <a:bodyPr wrap="square" rtlCol="0">
            <a:spAutoFit/>
          </a:bodyPr>
          <a:lstStyle/>
          <a:p>
            <a:r>
              <a:rPr lang="en-US" sz="2000" u="sng" dirty="0"/>
              <a:t>Activity Diagram</a:t>
            </a:r>
          </a:p>
          <a:p>
            <a:r>
              <a:rPr lang="en-US" sz="2000" u="sng" dirty="0"/>
              <a:t>(Customer)</a:t>
            </a:r>
          </a:p>
        </p:txBody>
      </p:sp>
    </p:spTree>
    <p:extLst>
      <p:ext uri="{BB962C8B-B14F-4D97-AF65-F5344CB8AC3E}">
        <p14:creationId xmlns:p14="http://schemas.microsoft.com/office/powerpoint/2010/main" val="24401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77EF9B-90DA-4520-A874-4C91F25827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29672" y="0"/>
            <a:ext cx="5185728" cy="6858000"/>
          </a:xfrm>
          <a:prstGeom prst="rect">
            <a:avLst/>
          </a:prstGeom>
          <a:noFill/>
          <a:ln>
            <a:noFill/>
          </a:ln>
        </p:spPr>
      </p:pic>
      <p:sp>
        <p:nvSpPr>
          <p:cNvPr id="3" name="TextBox 2">
            <a:extLst>
              <a:ext uri="{FF2B5EF4-FFF2-40B4-BE49-F238E27FC236}">
                <a16:creationId xmlns:a16="http://schemas.microsoft.com/office/drawing/2014/main" id="{E3B8F0BC-9FB2-4E32-94C6-E37DAA49662B}"/>
              </a:ext>
            </a:extLst>
          </p:cNvPr>
          <p:cNvSpPr txBox="1"/>
          <p:nvPr/>
        </p:nvSpPr>
        <p:spPr>
          <a:xfrm>
            <a:off x="0" y="61912"/>
            <a:ext cx="2895600" cy="707886"/>
          </a:xfrm>
          <a:prstGeom prst="rect">
            <a:avLst/>
          </a:prstGeom>
          <a:noFill/>
        </p:spPr>
        <p:txBody>
          <a:bodyPr wrap="square" rtlCol="0">
            <a:spAutoFit/>
          </a:bodyPr>
          <a:lstStyle/>
          <a:p>
            <a:r>
              <a:rPr lang="en-US" sz="2000" u="sng" dirty="0"/>
              <a:t>Activity Diagram</a:t>
            </a:r>
          </a:p>
          <a:p>
            <a:r>
              <a:rPr lang="en-US" sz="2000" u="sng" dirty="0"/>
              <a:t>(Driver)</a:t>
            </a:r>
          </a:p>
        </p:txBody>
      </p:sp>
    </p:spTree>
    <p:extLst>
      <p:ext uri="{BB962C8B-B14F-4D97-AF65-F5344CB8AC3E}">
        <p14:creationId xmlns:p14="http://schemas.microsoft.com/office/powerpoint/2010/main" val="1180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988C73-2A5B-4330-905A-856E7D4B63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ln>
            <a:noFill/>
          </a:ln>
        </p:spPr>
      </p:pic>
      <p:sp>
        <p:nvSpPr>
          <p:cNvPr id="3" name="TextBox 2">
            <a:extLst>
              <a:ext uri="{FF2B5EF4-FFF2-40B4-BE49-F238E27FC236}">
                <a16:creationId xmlns:a16="http://schemas.microsoft.com/office/drawing/2014/main" id="{852F5B67-49A4-4FA6-86D7-6683661B90FE}"/>
              </a:ext>
            </a:extLst>
          </p:cNvPr>
          <p:cNvSpPr txBox="1"/>
          <p:nvPr/>
        </p:nvSpPr>
        <p:spPr>
          <a:xfrm>
            <a:off x="0" y="61912"/>
            <a:ext cx="2895600" cy="707886"/>
          </a:xfrm>
          <a:prstGeom prst="rect">
            <a:avLst/>
          </a:prstGeom>
          <a:noFill/>
        </p:spPr>
        <p:txBody>
          <a:bodyPr wrap="square" rtlCol="0">
            <a:spAutoFit/>
          </a:bodyPr>
          <a:lstStyle/>
          <a:p>
            <a:r>
              <a:rPr lang="en-US" sz="2000" u="sng" dirty="0"/>
              <a:t>Activity Diagram</a:t>
            </a:r>
          </a:p>
          <a:p>
            <a:r>
              <a:rPr lang="en-US" sz="2000" u="sng" dirty="0"/>
              <a:t>(Admin)</a:t>
            </a:r>
          </a:p>
        </p:txBody>
      </p:sp>
    </p:spTree>
    <p:extLst>
      <p:ext uri="{BB962C8B-B14F-4D97-AF65-F5344CB8AC3E}">
        <p14:creationId xmlns:p14="http://schemas.microsoft.com/office/powerpoint/2010/main" val="64190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30CEF6-3C56-452A-90CF-243808CC25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7162800" cy="6858000"/>
          </a:xfrm>
          <a:prstGeom prst="rect">
            <a:avLst/>
          </a:prstGeom>
          <a:noFill/>
          <a:ln>
            <a:noFill/>
          </a:ln>
        </p:spPr>
      </p:pic>
      <p:sp>
        <p:nvSpPr>
          <p:cNvPr id="3" name="TextBox 2">
            <a:extLst>
              <a:ext uri="{FF2B5EF4-FFF2-40B4-BE49-F238E27FC236}">
                <a16:creationId xmlns:a16="http://schemas.microsoft.com/office/drawing/2014/main" id="{7A662500-7ABC-4004-8DD2-9F67DA766BCD}"/>
              </a:ext>
            </a:extLst>
          </p:cNvPr>
          <p:cNvSpPr txBox="1"/>
          <p:nvPr/>
        </p:nvSpPr>
        <p:spPr>
          <a:xfrm>
            <a:off x="0" y="61912"/>
            <a:ext cx="2895600" cy="707886"/>
          </a:xfrm>
          <a:prstGeom prst="rect">
            <a:avLst/>
          </a:prstGeom>
          <a:noFill/>
        </p:spPr>
        <p:txBody>
          <a:bodyPr wrap="square" rtlCol="0">
            <a:spAutoFit/>
          </a:bodyPr>
          <a:lstStyle/>
          <a:p>
            <a:r>
              <a:rPr lang="en-US" sz="2000" u="sng" dirty="0"/>
              <a:t>ER Diagram</a:t>
            </a:r>
          </a:p>
          <a:p>
            <a:endParaRPr lang="en-US" sz="2000" u="sng" dirty="0"/>
          </a:p>
        </p:txBody>
      </p:sp>
    </p:spTree>
    <p:extLst>
      <p:ext uri="{BB962C8B-B14F-4D97-AF65-F5344CB8AC3E}">
        <p14:creationId xmlns:p14="http://schemas.microsoft.com/office/powerpoint/2010/main" val="423995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0DCC97-8C98-4727-8956-C381CAC0E08D}"/>
              </a:ext>
            </a:extLst>
          </p:cNvPr>
          <p:cNvSpPr txBox="1"/>
          <p:nvPr/>
        </p:nvSpPr>
        <p:spPr>
          <a:xfrm>
            <a:off x="304800" y="381000"/>
            <a:ext cx="11277600" cy="1569660"/>
          </a:xfrm>
          <a:prstGeom prst="rect">
            <a:avLst/>
          </a:prstGeom>
          <a:noFill/>
        </p:spPr>
        <p:txBody>
          <a:bodyPr wrap="square" rtlCol="0">
            <a:spAutoFit/>
          </a:bodyPr>
          <a:lstStyle/>
          <a:p>
            <a:r>
              <a:rPr lang="en-US" sz="3200" u="sng" dirty="0">
                <a:latin typeface="Calibri" panose="020F0502020204030204" pitchFamily="34" charset="0"/>
                <a:cs typeface="Calibri" panose="020F0502020204030204" pitchFamily="34" charset="0"/>
              </a:rPr>
              <a:t>Modules:</a:t>
            </a:r>
          </a:p>
          <a:p>
            <a:pPr algn="ctr"/>
            <a:endParaRPr lang="en-US" sz="3200" u="sng" dirty="0">
              <a:latin typeface="Calibri" panose="020F0502020204030204" pitchFamily="34" charset="0"/>
              <a:cs typeface="Calibri" panose="020F0502020204030204" pitchFamily="34" charset="0"/>
            </a:endParaRPr>
          </a:p>
          <a:p>
            <a:pPr algn="ctr"/>
            <a:endParaRPr lang="en-US" sz="3200" u="sng" dirty="0">
              <a:latin typeface="Calibri" panose="020F0502020204030204" pitchFamily="34" charset="0"/>
              <a:cs typeface="Calibri" panose="020F0502020204030204" pitchFamily="34" charset="0"/>
            </a:endParaRPr>
          </a:p>
        </p:txBody>
      </p:sp>
      <p:sp>
        <p:nvSpPr>
          <p:cNvPr id="3" name="Oval 2">
            <a:extLst>
              <a:ext uri="{FF2B5EF4-FFF2-40B4-BE49-F238E27FC236}">
                <a16:creationId xmlns:a16="http://schemas.microsoft.com/office/drawing/2014/main" id="{2CE176EB-12F3-4F3B-B785-D70E4128AA88}"/>
              </a:ext>
            </a:extLst>
          </p:cNvPr>
          <p:cNvSpPr/>
          <p:nvPr/>
        </p:nvSpPr>
        <p:spPr>
          <a:xfrm>
            <a:off x="2590800" y="1846202"/>
            <a:ext cx="1904999" cy="1704754"/>
          </a:xfrm>
          <a:prstGeom prst="ellipse">
            <a:avLst/>
          </a:prstGeom>
          <a:solidFill>
            <a:srgbClr val="FFC0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Payment/Feedback</a:t>
            </a:r>
          </a:p>
        </p:txBody>
      </p:sp>
      <p:sp>
        <p:nvSpPr>
          <p:cNvPr id="5" name="Oval 4">
            <a:extLst>
              <a:ext uri="{FF2B5EF4-FFF2-40B4-BE49-F238E27FC236}">
                <a16:creationId xmlns:a16="http://schemas.microsoft.com/office/drawing/2014/main" id="{3BF52351-731F-4BA8-951C-113DDF0429F0}"/>
              </a:ext>
            </a:extLst>
          </p:cNvPr>
          <p:cNvSpPr/>
          <p:nvPr/>
        </p:nvSpPr>
        <p:spPr>
          <a:xfrm>
            <a:off x="5215103" y="2971468"/>
            <a:ext cx="1600200" cy="1569660"/>
          </a:xfrm>
          <a:prstGeom prst="ellipse">
            <a:avLst/>
          </a:prstGeom>
          <a:solidFill>
            <a:schemeClr val="tx2">
              <a:lumMod val="25000"/>
              <a:lumOff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Login/</a:t>
            </a:r>
          </a:p>
          <a:p>
            <a:pPr algn="ctr"/>
            <a:r>
              <a:rPr lang="en-US" dirty="0">
                <a:solidFill>
                  <a:schemeClr val="tx1"/>
                </a:solidFill>
              </a:rPr>
              <a:t>SignUp</a:t>
            </a:r>
          </a:p>
        </p:txBody>
      </p:sp>
      <p:sp>
        <p:nvSpPr>
          <p:cNvPr id="6" name="Oval 5">
            <a:extLst>
              <a:ext uri="{FF2B5EF4-FFF2-40B4-BE49-F238E27FC236}">
                <a16:creationId xmlns:a16="http://schemas.microsoft.com/office/drawing/2014/main" id="{024D7239-0FA2-4928-8362-2AB5E96767F8}"/>
              </a:ext>
            </a:extLst>
          </p:cNvPr>
          <p:cNvSpPr/>
          <p:nvPr/>
        </p:nvSpPr>
        <p:spPr>
          <a:xfrm>
            <a:off x="2397021" y="4038600"/>
            <a:ext cx="1904998" cy="1704754"/>
          </a:xfrm>
          <a:prstGeom prst="ellipse">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Transit</a:t>
            </a:r>
            <a:endParaRPr lang="en-US" dirty="0"/>
          </a:p>
        </p:txBody>
      </p:sp>
      <p:sp>
        <p:nvSpPr>
          <p:cNvPr id="7" name="Oval 6">
            <a:extLst>
              <a:ext uri="{FF2B5EF4-FFF2-40B4-BE49-F238E27FC236}">
                <a16:creationId xmlns:a16="http://schemas.microsoft.com/office/drawing/2014/main" id="{56909A93-4984-4017-ADC0-A98A1DFED596}"/>
              </a:ext>
            </a:extLst>
          </p:cNvPr>
          <p:cNvSpPr/>
          <p:nvPr/>
        </p:nvSpPr>
        <p:spPr>
          <a:xfrm>
            <a:off x="5056133" y="5153246"/>
            <a:ext cx="2079734" cy="1352387"/>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Cab Allocation   </a:t>
            </a:r>
          </a:p>
          <a:p>
            <a:pPr algn="ctr"/>
            <a:r>
              <a:rPr lang="en-US" dirty="0">
                <a:solidFill>
                  <a:schemeClr val="tx1"/>
                </a:solidFill>
              </a:rPr>
              <a:t>(Driver Side)</a:t>
            </a:r>
          </a:p>
          <a:p>
            <a:pPr algn="ctr"/>
            <a:endParaRPr lang="en-US" dirty="0"/>
          </a:p>
        </p:txBody>
      </p:sp>
      <p:sp>
        <p:nvSpPr>
          <p:cNvPr id="8" name="Oval 7">
            <a:extLst>
              <a:ext uri="{FF2B5EF4-FFF2-40B4-BE49-F238E27FC236}">
                <a16:creationId xmlns:a16="http://schemas.microsoft.com/office/drawing/2014/main" id="{CAFB4054-FA4E-4D2D-9548-C5D000CFBFE3}"/>
              </a:ext>
            </a:extLst>
          </p:cNvPr>
          <p:cNvSpPr/>
          <p:nvPr/>
        </p:nvSpPr>
        <p:spPr>
          <a:xfrm>
            <a:off x="7914946" y="4226936"/>
            <a:ext cx="2079734" cy="1704754"/>
          </a:xfrm>
          <a:prstGeom prst="ellipse">
            <a:avLst/>
          </a:prstGeom>
          <a:solidFill>
            <a:schemeClr val="accent5">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Cab Allocation   </a:t>
            </a:r>
          </a:p>
          <a:p>
            <a:pPr algn="ctr"/>
            <a:r>
              <a:rPr lang="en-US" dirty="0">
                <a:solidFill>
                  <a:schemeClr val="tx1"/>
                </a:solidFill>
              </a:rPr>
              <a:t>(Customer Side)</a:t>
            </a:r>
          </a:p>
          <a:p>
            <a:pPr algn="ctr"/>
            <a:endParaRPr lang="en-US" dirty="0">
              <a:solidFill>
                <a:schemeClr val="tx1"/>
              </a:solidFill>
            </a:endParaRPr>
          </a:p>
        </p:txBody>
      </p:sp>
      <p:sp>
        <p:nvSpPr>
          <p:cNvPr id="9" name="Oval 8">
            <a:extLst>
              <a:ext uri="{FF2B5EF4-FFF2-40B4-BE49-F238E27FC236}">
                <a16:creationId xmlns:a16="http://schemas.microsoft.com/office/drawing/2014/main" id="{916C7658-860F-4226-9D02-B0EFB0C7011D}"/>
              </a:ext>
            </a:extLst>
          </p:cNvPr>
          <p:cNvSpPr/>
          <p:nvPr/>
        </p:nvSpPr>
        <p:spPr>
          <a:xfrm>
            <a:off x="5143499" y="1006963"/>
            <a:ext cx="1904999" cy="1352387"/>
          </a:xfrm>
          <a:prstGeom prst="ellipse">
            <a:avLst/>
          </a:prstGeom>
          <a:solidFill>
            <a:schemeClr val="accent2">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Admin</a:t>
            </a:r>
          </a:p>
        </p:txBody>
      </p:sp>
      <p:sp>
        <p:nvSpPr>
          <p:cNvPr id="10" name="Oval 9">
            <a:extLst>
              <a:ext uri="{FF2B5EF4-FFF2-40B4-BE49-F238E27FC236}">
                <a16:creationId xmlns:a16="http://schemas.microsoft.com/office/drawing/2014/main" id="{845533DD-A89B-405B-A759-B946B9253259}"/>
              </a:ext>
            </a:extLst>
          </p:cNvPr>
          <p:cNvSpPr/>
          <p:nvPr/>
        </p:nvSpPr>
        <p:spPr>
          <a:xfrm>
            <a:off x="8001000" y="1950660"/>
            <a:ext cx="1993679" cy="1478340"/>
          </a:xfrm>
          <a:prstGeom prst="ellipse">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Trip Selector</a:t>
            </a:r>
          </a:p>
        </p:txBody>
      </p:sp>
    </p:spTree>
    <p:extLst>
      <p:ext uri="{BB962C8B-B14F-4D97-AF65-F5344CB8AC3E}">
        <p14:creationId xmlns:p14="http://schemas.microsoft.com/office/powerpoint/2010/main" val="54857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303A75A8-FCE0-4121-B68F-DBCEADABDE77}"/>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Section break</a:t>
            </a:r>
          </a:p>
        </p:txBody>
      </p:sp>
    </p:spTree>
    <p:extLst>
      <p:ext uri="{BB962C8B-B14F-4D97-AF65-F5344CB8AC3E}">
        <p14:creationId xmlns:p14="http://schemas.microsoft.com/office/powerpoint/2010/main" val="29669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lvl="1"/>
            <a:endParaRPr lang="en-US" dirty="0"/>
          </a:p>
          <a:p>
            <a:endParaRPr lang="en-GB" dirty="0"/>
          </a:p>
        </p:txBody>
      </p:sp>
      <p:sp>
        <p:nvSpPr>
          <p:cNvPr id="2" name="TextBox 1">
            <a:extLst>
              <a:ext uri="{FF2B5EF4-FFF2-40B4-BE49-F238E27FC236}">
                <a16:creationId xmlns:a16="http://schemas.microsoft.com/office/drawing/2014/main" id="{451AC84D-37F0-4641-8A5D-DF519D3404F3}"/>
              </a:ext>
            </a:extLst>
          </p:cNvPr>
          <p:cNvSpPr txBox="1"/>
          <p:nvPr/>
        </p:nvSpPr>
        <p:spPr>
          <a:xfrm>
            <a:off x="227348" y="838200"/>
            <a:ext cx="11700000" cy="590931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Cab Booking Application </a:t>
            </a:r>
            <a:r>
              <a:rPr lang="en-US" sz="2800" dirty="0">
                <a:latin typeface="Calibri" panose="020F0502020204030204" pitchFamily="34" charset="0"/>
                <a:cs typeface="Calibri" panose="020F0502020204030204" pitchFamily="34" charset="0"/>
              </a:rPr>
              <a:t>is created to meet the needs of the online cab booking application with the </a:t>
            </a:r>
            <a:r>
              <a:rPr lang="en-US" sz="2800" b="1" u="sng" dirty="0">
                <a:latin typeface="Calibri" panose="020F0502020204030204" pitchFamily="34" charset="0"/>
                <a:cs typeface="Calibri" panose="020F0502020204030204" pitchFamily="34" charset="0"/>
              </a:rPr>
              <a:t>customer</a:t>
            </a:r>
            <a:r>
              <a:rPr lang="en-US" sz="2800" dirty="0">
                <a:latin typeface="Calibri" panose="020F0502020204030204" pitchFamily="34" charset="0"/>
                <a:cs typeface="Calibri" panose="020F0502020204030204" pitchFamily="34" charset="0"/>
              </a:rPr>
              <a:t> being able to: </a:t>
            </a:r>
          </a:p>
          <a:p>
            <a:pPr marL="342900" indent="-342900">
              <a:buFont typeface="Arial" panose="020B0604020202020204" pitchFamily="34" charset="0"/>
              <a:buChar char="•"/>
            </a:pPr>
            <a:r>
              <a:rPr lang="en-US" sz="2800" u="sng" dirty="0">
                <a:latin typeface="Calibri" panose="020F0502020204030204" pitchFamily="34" charset="0"/>
                <a:cs typeface="Calibri" panose="020F0502020204030204" pitchFamily="34" charset="0"/>
              </a:rPr>
              <a:t>Login:</a:t>
            </a:r>
          </a:p>
          <a:p>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Into the application using his/her credentials.</a:t>
            </a:r>
          </a:p>
          <a:p>
            <a:pPr marL="342900" indent="-342900">
              <a:buFont typeface="Arial" panose="020B0604020202020204" pitchFamily="34" charset="0"/>
              <a:buChar char="•"/>
            </a:pPr>
            <a:r>
              <a:rPr lang="en-US" sz="2800" u="sng" dirty="0">
                <a:latin typeface="Calibri" panose="020F0502020204030204" pitchFamily="34" charset="0"/>
                <a:cs typeface="Calibri" panose="020F0502020204030204" pitchFamily="34" charset="0"/>
              </a:rPr>
              <a:t>Sign up:</a:t>
            </a:r>
          </a:p>
          <a:p>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By entering valid details.</a:t>
            </a:r>
          </a:p>
          <a:p>
            <a:pPr marL="342900" indent="-342900">
              <a:buFont typeface="Arial" panose="020B0604020202020204" pitchFamily="34" charset="0"/>
              <a:buChar char="•"/>
            </a:pPr>
            <a:r>
              <a:rPr lang="en-US" sz="2800" u="sng" dirty="0">
                <a:latin typeface="Calibri" panose="020F0502020204030204" pitchFamily="34" charset="0"/>
                <a:cs typeface="Calibri" panose="020F0502020204030204" pitchFamily="34" charset="0"/>
              </a:rPr>
              <a:t>Book a cab:</a:t>
            </a:r>
          </a:p>
          <a:p>
            <a:r>
              <a:rPr lang="en-US" sz="2800" dirty="0">
                <a:latin typeface="Calibri" panose="020F0502020204030204" pitchFamily="34" charset="0"/>
                <a:cs typeface="Calibri" panose="020F0502020204030204" pitchFamily="34" charset="0"/>
              </a:rPr>
              <a:t>    By entering source, destination and vehicle model.</a:t>
            </a:r>
          </a:p>
          <a:p>
            <a:pPr marL="342900" indent="-342900">
              <a:buFont typeface="Arial" panose="020B0604020202020204" pitchFamily="34" charset="0"/>
              <a:buChar char="•"/>
            </a:pPr>
            <a:r>
              <a:rPr lang="en-US" sz="2800" u="sng" dirty="0">
                <a:latin typeface="Calibri" panose="020F0502020204030204" pitchFamily="34" charset="0"/>
                <a:cs typeface="Calibri" panose="020F0502020204030204" pitchFamily="34" charset="0"/>
              </a:rPr>
              <a:t>View:</a:t>
            </a:r>
          </a:p>
          <a:p>
            <a:r>
              <a:rPr lang="en-US" sz="2800" dirty="0">
                <a:latin typeface="Calibri" panose="020F0502020204030204" pitchFamily="34" charset="0"/>
                <a:cs typeface="Calibri" panose="020F0502020204030204" pitchFamily="34" charset="0"/>
              </a:rPr>
              <a:t>    Past rides.</a:t>
            </a:r>
          </a:p>
          <a:p>
            <a:pPr marL="342900" indent="-342900">
              <a:buFont typeface="Arial" panose="020B0604020202020204" pitchFamily="34" charset="0"/>
              <a:buChar char="•"/>
            </a:pPr>
            <a:r>
              <a:rPr lang="en-US" sz="2800" u="sng" dirty="0">
                <a:latin typeface="Calibri" panose="020F0502020204030204" pitchFamily="34" charset="0"/>
                <a:cs typeface="Calibri" panose="020F0502020204030204" pitchFamily="34" charset="0"/>
              </a:rPr>
              <a:t>Send feedback:</a:t>
            </a:r>
          </a:p>
          <a:p>
            <a:r>
              <a:rPr lang="en-US" sz="2800" dirty="0">
                <a:latin typeface="Calibri" panose="020F0502020204030204" pitchFamily="34" charset="0"/>
                <a:cs typeface="Calibri" panose="020F0502020204030204" pitchFamily="34" charset="0"/>
              </a:rPr>
              <a:t>    For past trips</a:t>
            </a:r>
            <a:r>
              <a:rPr lang="en-US" sz="2400" dirty="0">
                <a:latin typeface="Calibri" panose="020F0502020204030204" pitchFamily="34" charset="0"/>
                <a:cs typeface="Calibri" panose="020F0502020204030204" pitchFamily="34" charset="0"/>
              </a:rPr>
              <a:t>.</a:t>
            </a:r>
          </a:p>
          <a:p>
            <a:endParaRPr lang="en-US" dirty="0"/>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29774F-5802-4685-8EB6-DDE213330B7B}"/>
              </a:ext>
            </a:extLst>
          </p:cNvPr>
          <p:cNvSpPr txBox="1"/>
          <p:nvPr/>
        </p:nvSpPr>
        <p:spPr>
          <a:xfrm>
            <a:off x="304800" y="381000"/>
            <a:ext cx="4800600" cy="5109091"/>
          </a:xfrm>
          <a:prstGeom prst="rect">
            <a:avLst/>
          </a:prstGeom>
          <a:noFill/>
        </p:spPr>
        <p:txBody>
          <a:bodyPr wrap="square" rtlCol="0">
            <a:spAutoFit/>
          </a:bodyPr>
          <a:lstStyle/>
          <a:p>
            <a:pPr algn="just"/>
            <a:endParaRPr lang="en-GB" sz="2800" b="1" dirty="0">
              <a:latin typeface="Calibri" panose="020F0502020204030204" pitchFamily="34" charset="0"/>
              <a:cs typeface="Calibri" panose="020F0502020204030204" pitchFamily="34" charset="0"/>
            </a:endParaRPr>
          </a:p>
          <a:p>
            <a:pPr algn="just"/>
            <a:endParaRPr lang="en-GB" sz="2800" b="1" dirty="0">
              <a:latin typeface="Calibri" panose="020F0502020204030204" pitchFamily="34" charset="0"/>
              <a:cs typeface="Calibri" panose="020F0502020204030204" pitchFamily="34" charset="0"/>
            </a:endParaRPr>
          </a:p>
          <a:p>
            <a:pPr algn="just"/>
            <a:endParaRPr lang="en-GB" sz="2800" b="1" dirty="0">
              <a:latin typeface="Calibri" panose="020F0502020204030204" pitchFamily="34" charset="0"/>
              <a:cs typeface="Calibri" panose="020F0502020204030204" pitchFamily="34" charset="0"/>
            </a:endParaRPr>
          </a:p>
          <a:p>
            <a:pPr algn="just"/>
            <a:r>
              <a:rPr lang="en-GB" sz="2800" b="1" dirty="0">
                <a:latin typeface="Calibri" panose="020F0502020204030204" pitchFamily="34" charset="0"/>
                <a:cs typeface="Calibri" panose="020F0502020204030204" pitchFamily="34" charset="0"/>
              </a:rPr>
              <a:t>Driver </a:t>
            </a:r>
            <a:r>
              <a:rPr lang="en-GB" sz="2800" dirty="0">
                <a:latin typeface="Calibri" panose="020F0502020204030204" pitchFamily="34" charset="0"/>
                <a:cs typeface="Calibri" panose="020F0502020204030204" pitchFamily="34" charset="0"/>
              </a:rPr>
              <a:t>will be able to</a:t>
            </a:r>
            <a:r>
              <a:rPr lang="en-GB" sz="2800" b="1" dirty="0">
                <a:latin typeface="Calibri" panose="020F0502020204030204" pitchFamily="34" charset="0"/>
                <a:cs typeface="Calibri" panose="020F0502020204030204" pitchFamily="34" charset="0"/>
              </a:rPr>
              <a:t>:</a:t>
            </a:r>
          </a:p>
          <a:p>
            <a:pPr marL="342900" indent="-342900" algn="just">
              <a:lnSpc>
                <a:spcPct val="10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Login:</a:t>
            </a:r>
          </a:p>
          <a:p>
            <a:pPr>
              <a:lnSpc>
                <a:spcPct val="100000"/>
              </a:lnSpc>
            </a:pPr>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Into the application using his/her credentials.</a:t>
            </a:r>
          </a:p>
          <a:p>
            <a:pPr marL="342900" indent="-342900" algn="just">
              <a:lnSpc>
                <a:spcPct val="10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Sign up:</a:t>
            </a:r>
          </a:p>
          <a:p>
            <a:pPr algn="just">
              <a:lnSpc>
                <a:spcPct val="100000"/>
              </a:lnSpc>
            </a:pPr>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By entering valid details.</a:t>
            </a:r>
          </a:p>
          <a:p>
            <a:pPr marL="457200" indent="-457200" algn="just">
              <a:lnSpc>
                <a:spcPct val="100000"/>
              </a:lnSpc>
              <a:buFont typeface="Arial" panose="020B0604020202020204" pitchFamily="34" charset="0"/>
              <a:buChar char="•"/>
            </a:pPr>
            <a:r>
              <a:rPr lang="en-US" sz="2800" u="sng" dirty="0">
                <a:latin typeface="Calibri" panose="020F0502020204030204" pitchFamily="34" charset="0"/>
                <a:cs typeface="Calibri" panose="020F0502020204030204" pitchFamily="34" charset="0"/>
              </a:rPr>
              <a:t>View:</a:t>
            </a:r>
          </a:p>
          <a:p>
            <a:pPr algn="just">
              <a:lnSpc>
                <a:spcPct val="100000"/>
              </a:lnSpc>
            </a:pPr>
            <a:r>
              <a:rPr lang="en-US" sz="2800" dirty="0">
                <a:latin typeface="Calibri" panose="020F0502020204030204" pitchFamily="34" charset="0"/>
                <a:cs typeface="Calibri" panose="020F0502020204030204" pitchFamily="34" charset="0"/>
              </a:rPr>
              <a:t>        Past rides.</a:t>
            </a:r>
          </a:p>
          <a:p>
            <a:endParaRPr lang="en-US" dirty="0"/>
          </a:p>
        </p:txBody>
      </p:sp>
      <p:sp>
        <p:nvSpPr>
          <p:cNvPr id="8" name="TextBox 7">
            <a:extLst>
              <a:ext uri="{FF2B5EF4-FFF2-40B4-BE49-F238E27FC236}">
                <a16:creationId xmlns:a16="http://schemas.microsoft.com/office/drawing/2014/main" id="{EB2372F4-74AB-40DF-8381-80471BAE0278}"/>
              </a:ext>
            </a:extLst>
          </p:cNvPr>
          <p:cNvSpPr txBox="1"/>
          <p:nvPr/>
        </p:nvSpPr>
        <p:spPr>
          <a:xfrm>
            <a:off x="7086602" y="1524000"/>
            <a:ext cx="4648200" cy="5109091"/>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Admin </a:t>
            </a:r>
            <a:r>
              <a:rPr lang="en-US" sz="2800" dirty="0">
                <a:latin typeface="Calibri" panose="020F0502020204030204" pitchFamily="34" charset="0"/>
                <a:cs typeface="Calibri" panose="020F0502020204030204" pitchFamily="34" charset="0"/>
              </a:rPr>
              <a:t>will be able to</a:t>
            </a:r>
            <a:r>
              <a:rPr lang="en-US" sz="2800" b="1"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Login:</a:t>
            </a:r>
          </a:p>
          <a:p>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Into the application using his/her credentials.</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Verify:</a:t>
            </a:r>
          </a:p>
          <a:p>
            <a:r>
              <a:rPr lang="en-US" sz="2800" dirty="0">
                <a:latin typeface="Calibri" panose="020F0502020204030204" pitchFamily="34" charset="0"/>
                <a:cs typeface="Calibri" panose="020F0502020204030204" pitchFamily="34" charset="0"/>
              </a:rPr>
              <a:t>        The details of the driver while registration.</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View: </a:t>
            </a:r>
          </a:p>
          <a:p>
            <a:r>
              <a:rPr lang="en-US" sz="2800" dirty="0">
                <a:latin typeface="Calibri" panose="020F0502020204030204" pitchFamily="34" charset="0"/>
                <a:cs typeface="Calibri" panose="020F0502020204030204" pitchFamily="34" charset="0"/>
              </a:rPr>
              <a:t>         Past rides.</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u="sng" dirty="0">
                <a:latin typeface="Calibri" panose="020F0502020204030204" pitchFamily="34" charset="0"/>
                <a:cs typeface="Calibri" panose="020F0502020204030204" pitchFamily="34" charset="0"/>
              </a:rPr>
              <a:t>Handle:</a:t>
            </a:r>
          </a:p>
          <a:p>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Customer Issues.</a:t>
            </a:r>
          </a:p>
          <a:p>
            <a:endParaRPr lang="en-US" dirty="0"/>
          </a:p>
        </p:txBody>
      </p:sp>
    </p:spTree>
    <p:extLst>
      <p:ext uri="{BB962C8B-B14F-4D97-AF65-F5344CB8AC3E}">
        <p14:creationId xmlns:p14="http://schemas.microsoft.com/office/powerpoint/2010/main" val="215259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F5707FF-3F83-4496-9BC3-3C9F0DE09B1F}"/>
              </a:ext>
            </a:extLst>
          </p:cNvPr>
          <p:cNvSpPr txBox="1"/>
          <p:nvPr/>
        </p:nvSpPr>
        <p:spPr>
          <a:xfrm>
            <a:off x="304800" y="381000"/>
            <a:ext cx="9677400" cy="6063198"/>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Technology Used: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Java 8(base programming language)</a:t>
            </a:r>
          </a:p>
          <a:p>
            <a:r>
              <a:rPr lang="en-US" sz="2400" dirty="0">
                <a:latin typeface="Calibri" panose="020F0502020204030204" pitchFamily="34" charset="0"/>
                <a:cs typeface="Calibri" panose="020F0502020204030204" pitchFamily="34" charset="0"/>
              </a:rPr>
              <a:t>Jdk1.8.0_65</a:t>
            </a:r>
          </a:p>
          <a:p>
            <a:r>
              <a:rPr lang="en-US" sz="2400" dirty="0">
                <a:latin typeface="Calibri" panose="020F0502020204030204" pitchFamily="34" charset="0"/>
                <a:cs typeface="Calibri" panose="020F0502020204030204" pitchFamily="34" charset="0"/>
              </a:rPr>
              <a:t>Jre1.8.0_65</a:t>
            </a:r>
          </a:p>
          <a:p>
            <a:r>
              <a:rPr lang="en-US" sz="2400" dirty="0">
                <a:latin typeface="Calibri" panose="020F0502020204030204" pitchFamily="34" charset="0"/>
                <a:cs typeface="Calibri" panose="020F0502020204030204" pitchFamily="34" charset="0"/>
              </a:rPr>
              <a:t>Log4j-api-2.11.2.jar</a:t>
            </a:r>
          </a:p>
          <a:p>
            <a:r>
              <a:rPr lang="en-US" sz="2400" dirty="0">
                <a:latin typeface="Calibri" panose="020F0502020204030204" pitchFamily="34" charset="0"/>
                <a:cs typeface="Calibri" panose="020F0502020204030204" pitchFamily="34" charset="0"/>
              </a:rPr>
              <a:t>Junit 4.12</a:t>
            </a:r>
          </a:p>
          <a:p>
            <a:r>
              <a:rPr lang="en-US" sz="2400" dirty="0">
                <a:latin typeface="Calibri" panose="020F0502020204030204" pitchFamily="34" charset="0"/>
                <a:cs typeface="Calibri" panose="020F0502020204030204" pitchFamily="34" charset="0"/>
              </a:rPr>
              <a:t>Spring Web 5.1.10.RELEASE</a:t>
            </a:r>
          </a:p>
          <a:p>
            <a:r>
              <a:rPr lang="en-US" sz="2400" dirty="0">
                <a:latin typeface="Calibri" panose="020F0502020204030204" pitchFamily="34" charset="0"/>
                <a:cs typeface="Calibri" panose="020F0502020204030204" pitchFamily="34" charset="0"/>
              </a:rPr>
              <a:t>Spring Boot 2.1.9</a:t>
            </a:r>
          </a:p>
          <a:p>
            <a:r>
              <a:rPr lang="en-US" sz="2400" dirty="0">
                <a:latin typeface="Calibri" panose="020F0502020204030204" pitchFamily="34" charset="0"/>
                <a:cs typeface="Calibri" panose="020F0502020204030204" pitchFamily="34" charset="0"/>
              </a:rPr>
              <a:t>Spring Data 2.1.9</a:t>
            </a:r>
          </a:p>
          <a:p>
            <a:r>
              <a:rPr lang="en-US" sz="2400" dirty="0">
                <a:latin typeface="Calibri" panose="020F0502020204030204" pitchFamily="34" charset="0"/>
                <a:cs typeface="Calibri" panose="020F0502020204030204" pitchFamily="34" charset="0"/>
              </a:rPr>
              <a:t>My SQL 5.5.43(database storage)</a:t>
            </a:r>
          </a:p>
          <a:p>
            <a:r>
              <a:rPr lang="en-US" sz="2400" dirty="0">
                <a:latin typeface="Calibri" panose="020F0502020204030204" pitchFamily="34" charset="0"/>
                <a:cs typeface="Calibri" panose="020F0502020204030204" pitchFamily="34" charset="0"/>
              </a:rPr>
              <a:t>GIT 2.23.0(DevOps VCS tool)</a:t>
            </a:r>
          </a:p>
          <a:p>
            <a:r>
              <a:rPr lang="en-US" sz="2400" dirty="0">
                <a:latin typeface="Calibri" panose="020F0502020204030204" pitchFamily="34" charset="0"/>
                <a:cs typeface="Calibri" panose="020F0502020204030204" pitchFamily="34" charset="0"/>
              </a:rPr>
              <a:t>Maven 4.0.0(DevOps tool- Build &amp; manage project)</a:t>
            </a:r>
          </a:p>
          <a:p>
            <a:r>
              <a:rPr lang="en-US" sz="2400" dirty="0">
                <a:latin typeface="Calibri" panose="020F0502020204030204" pitchFamily="34" charset="0"/>
                <a:cs typeface="Calibri" panose="020F0502020204030204" pitchFamily="34" charset="0"/>
              </a:rPr>
              <a:t>Postman 7.11.0(for running RESTful service)</a:t>
            </a:r>
          </a:p>
          <a:p>
            <a:r>
              <a:rPr lang="en-US" sz="2400" dirty="0">
                <a:latin typeface="Calibri" panose="020F0502020204030204" pitchFamily="34" charset="0"/>
                <a:cs typeface="Calibri" panose="020F0502020204030204" pitchFamily="34" charset="0"/>
              </a:rPr>
              <a:t>Node JS 10.16.2(Javascript Runtime Environment)</a:t>
            </a:r>
          </a:p>
          <a:p>
            <a:r>
              <a:rPr lang="en-US" sz="2400" dirty="0">
                <a:latin typeface="Calibri" panose="020F0502020204030204" pitchFamily="34" charset="0"/>
                <a:cs typeface="Calibri" panose="020F0502020204030204" pitchFamily="34" charset="0"/>
              </a:rPr>
              <a:t>Angular CLI 6.2.9(Framework to develop web apps)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042B90-A9E4-4415-B4A6-FECB94A161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61912"/>
            <a:ext cx="7696200" cy="6734175"/>
          </a:xfrm>
          <a:prstGeom prst="rect">
            <a:avLst/>
          </a:prstGeom>
          <a:noFill/>
          <a:ln>
            <a:noFill/>
          </a:ln>
        </p:spPr>
      </p:pic>
      <p:sp>
        <p:nvSpPr>
          <p:cNvPr id="22" name="TextBox 21">
            <a:extLst>
              <a:ext uri="{FF2B5EF4-FFF2-40B4-BE49-F238E27FC236}">
                <a16:creationId xmlns:a16="http://schemas.microsoft.com/office/drawing/2014/main" id="{B056E594-8C83-4598-8E4D-F1D2FB2FB564}"/>
              </a:ext>
            </a:extLst>
          </p:cNvPr>
          <p:cNvSpPr txBox="1"/>
          <p:nvPr/>
        </p:nvSpPr>
        <p:spPr>
          <a:xfrm>
            <a:off x="0" y="61912"/>
            <a:ext cx="2667000" cy="400110"/>
          </a:xfrm>
          <a:prstGeom prst="rect">
            <a:avLst/>
          </a:prstGeom>
          <a:noFill/>
        </p:spPr>
        <p:txBody>
          <a:bodyPr wrap="square" rtlCol="0">
            <a:spAutoFit/>
          </a:bodyPr>
          <a:lstStyle/>
          <a:p>
            <a:r>
              <a:rPr lang="en-US" sz="2000" u="sng" dirty="0"/>
              <a:t>Use Case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83F655-204C-4E40-982E-DE42EAE9B5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90537"/>
            <a:ext cx="6858000" cy="5876925"/>
          </a:xfrm>
          <a:prstGeom prst="rect">
            <a:avLst/>
          </a:prstGeom>
          <a:noFill/>
          <a:ln>
            <a:noFill/>
          </a:ln>
        </p:spPr>
      </p:pic>
      <p:sp>
        <p:nvSpPr>
          <p:cNvPr id="3" name="TextBox 2">
            <a:extLst>
              <a:ext uri="{FF2B5EF4-FFF2-40B4-BE49-F238E27FC236}">
                <a16:creationId xmlns:a16="http://schemas.microsoft.com/office/drawing/2014/main" id="{C8982359-EA52-4F85-97F2-5DD6303AB732}"/>
              </a:ext>
            </a:extLst>
          </p:cNvPr>
          <p:cNvSpPr txBox="1"/>
          <p:nvPr/>
        </p:nvSpPr>
        <p:spPr>
          <a:xfrm>
            <a:off x="0" y="61912"/>
            <a:ext cx="2895600" cy="707886"/>
          </a:xfrm>
          <a:prstGeom prst="rect">
            <a:avLst/>
          </a:prstGeom>
          <a:noFill/>
        </p:spPr>
        <p:txBody>
          <a:bodyPr wrap="square" rtlCol="0">
            <a:spAutoFit/>
          </a:bodyPr>
          <a:lstStyle/>
          <a:p>
            <a:r>
              <a:rPr lang="en-US" sz="2000" u="sng" dirty="0"/>
              <a:t>Use Case Diagram</a:t>
            </a:r>
          </a:p>
          <a:p>
            <a:r>
              <a:rPr lang="en-US" sz="2000" u="sng" dirty="0"/>
              <a:t>(CUSTOMER)</a:t>
            </a:r>
          </a:p>
        </p:txBody>
      </p:sp>
    </p:spTree>
    <p:extLst>
      <p:ext uri="{BB962C8B-B14F-4D97-AF65-F5344CB8AC3E}">
        <p14:creationId xmlns:p14="http://schemas.microsoft.com/office/powerpoint/2010/main" val="352421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98583F-D4F4-4543-8816-979BFABDDF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71500"/>
            <a:ext cx="6858000" cy="5715000"/>
          </a:xfrm>
          <a:prstGeom prst="rect">
            <a:avLst/>
          </a:prstGeom>
          <a:noFill/>
          <a:ln>
            <a:noFill/>
          </a:ln>
        </p:spPr>
      </p:pic>
      <p:sp>
        <p:nvSpPr>
          <p:cNvPr id="4" name="TextBox 3">
            <a:extLst>
              <a:ext uri="{FF2B5EF4-FFF2-40B4-BE49-F238E27FC236}">
                <a16:creationId xmlns:a16="http://schemas.microsoft.com/office/drawing/2014/main" id="{A1E3AE63-E903-4E05-A054-9AA877C44EB6}"/>
              </a:ext>
            </a:extLst>
          </p:cNvPr>
          <p:cNvSpPr txBox="1"/>
          <p:nvPr/>
        </p:nvSpPr>
        <p:spPr>
          <a:xfrm>
            <a:off x="0" y="61912"/>
            <a:ext cx="2895600" cy="707886"/>
          </a:xfrm>
          <a:prstGeom prst="rect">
            <a:avLst/>
          </a:prstGeom>
          <a:noFill/>
        </p:spPr>
        <p:txBody>
          <a:bodyPr wrap="square" rtlCol="0">
            <a:spAutoFit/>
          </a:bodyPr>
          <a:lstStyle/>
          <a:p>
            <a:r>
              <a:rPr lang="en-US" sz="2000" u="sng" dirty="0"/>
              <a:t>Use Case Diagram</a:t>
            </a:r>
          </a:p>
          <a:p>
            <a:r>
              <a:rPr lang="en-US" sz="2000" u="sng" dirty="0"/>
              <a:t>(DRIVER)</a:t>
            </a:r>
          </a:p>
        </p:txBody>
      </p:sp>
    </p:spTree>
    <p:extLst>
      <p:ext uri="{BB962C8B-B14F-4D97-AF65-F5344CB8AC3E}">
        <p14:creationId xmlns:p14="http://schemas.microsoft.com/office/powerpoint/2010/main" val="23268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92EE57-6B05-44CE-AAD2-8A02FA9FA6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71537"/>
            <a:ext cx="6858000" cy="5114925"/>
          </a:xfrm>
          <a:prstGeom prst="rect">
            <a:avLst/>
          </a:prstGeom>
          <a:noFill/>
          <a:ln>
            <a:noFill/>
          </a:ln>
        </p:spPr>
      </p:pic>
      <p:sp>
        <p:nvSpPr>
          <p:cNvPr id="3" name="TextBox 2">
            <a:extLst>
              <a:ext uri="{FF2B5EF4-FFF2-40B4-BE49-F238E27FC236}">
                <a16:creationId xmlns:a16="http://schemas.microsoft.com/office/drawing/2014/main" id="{633D3268-9A2C-435F-9310-36DD457C8D72}"/>
              </a:ext>
            </a:extLst>
          </p:cNvPr>
          <p:cNvSpPr txBox="1"/>
          <p:nvPr/>
        </p:nvSpPr>
        <p:spPr>
          <a:xfrm>
            <a:off x="0" y="61912"/>
            <a:ext cx="2895600" cy="707886"/>
          </a:xfrm>
          <a:prstGeom prst="rect">
            <a:avLst/>
          </a:prstGeom>
          <a:noFill/>
        </p:spPr>
        <p:txBody>
          <a:bodyPr wrap="square" rtlCol="0">
            <a:spAutoFit/>
          </a:bodyPr>
          <a:lstStyle/>
          <a:p>
            <a:r>
              <a:rPr lang="en-US" sz="2000" u="sng" dirty="0"/>
              <a:t>Use Case Diagram</a:t>
            </a:r>
          </a:p>
          <a:p>
            <a:r>
              <a:rPr lang="en-US" sz="2000" u="sng" dirty="0"/>
              <a:t>(ADMIN)</a:t>
            </a:r>
          </a:p>
        </p:txBody>
      </p:sp>
    </p:spTree>
    <p:extLst>
      <p:ext uri="{BB962C8B-B14F-4D97-AF65-F5344CB8AC3E}">
        <p14:creationId xmlns:p14="http://schemas.microsoft.com/office/powerpoint/2010/main" val="129919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12E958-6ED9-47A7-8150-9DE0F2FA3A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1262" y="495300"/>
            <a:ext cx="7229475" cy="5867400"/>
          </a:xfrm>
          <a:prstGeom prst="rect">
            <a:avLst/>
          </a:prstGeom>
          <a:noFill/>
          <a:ln>
            <a:noFill/>
          </a:ln>
        </p:spPr>
      </p:pic>
      <p:sp>
        <p:nvSpPr>
          <p:cNvPr id="3" name="TextBox 2">
            <a:extLst>
              <a:ext uri="{FF2B5EF4-FFF2-40B4-BE49-F238E27FC236}">
                <a16:creationId xmlns:a16="http://schemas.microsoft.com/office/drawing/2014/main" id="{EFC8E338-7013-4853-8B9E-B2974149DF66}"/>
              </a:ext>
            </a:extLst>
          </p:cNvPr>
          <p:cNvSpPr txBox="1"/>
          <p:nvPr/>
        </p:nvSpPr>
        <p:spPr>
          <a:xfrm>
            <a:off x="0" y="61912"/>
            <a:ext cx="2895600" cy="707886"/>
          </a:xfrm>
          <a:prstGeom prst="rect">
            <a:avLst/>
          </a:prstGeom>
          <a:noFill/>
        </p:spPr>
        <p:txBody>
          <a:bodyPr wrap="square" rtlCol="0">
            <a:spAutoFit/>
          </a:bodyPr>
          <a:lstStyle/>
          <a:p>
            <a:r>
              <a:rPr lang="en-US" sz="2000" u="sng" dirty="0"/>
              <a:t>Sequence Diagram</a:t>
            </a:r>
          </a:p>
          <a:p>
            <a:r>
              <a:rPr lang="en-US" sz="2000" u="sng" dirty="0"/>
              <a:t>(Customer)</a:t>
            </a:r>
          </a:p>
        </p:txBody>
      </p:sp>
    </p:spTree>
    <p:extLst>
      <p:ext uri="{BB962C8B-B14F-4D97-AF65-F5344CB8AC3E}">
        <p14:creationId xmlns:p14="http://schemas.microsoft.com/office/powerpoint/2010/main" val="437025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CBS_PLP</Template>
  <TotalTime>561</TotalTime>
  <Words>337</Words>
  <Application>Microsoft Office PowerPoint</Application>
  <PresentationFormat>Widescreen</PresentationFormat>
  <Paragraphs>85</Paragraphs>
  <Slides>17</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17</vt:i4>
      </vt:variant>
    </vt:vector>
  </HeadingPairs>
  <TitlesOfParts>
    <vt:vector size="27" baseType="lpstr">
      <vt:lpstr>Arial</vt:lpstr>
      <vt:lpstr>Arial Black</vt:lpstr>
      <vt:lpstr>Calibri</vt:lpstr>
      <vt:lpstr>Verdana</vt:lpstr>
      <vt:lpstr>Wingdings</vt:lpstr>
      <vt:lpstr>Capgemini Master</vt:lpstr>
      <vt:lpstr>Section break</vt:lpstr>
      <vt:lpstr>Cover options</vt:lpstr>
      <vt:lpstr>Final slides</vt:lpstr>
      <vt:lpstr>think-cell Slide</vt:lpstr>
      <vt:lpstr>Cab Booking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admin</dc:creator>
  <cp:lastModifiedBy>admin</cp:lastModifiedBy>
  <cp:revision>30</cp:revision>
  <dcterms:created xsi:type="dcterms:W3CDTF">2019-11-08T06:04:13Z</dcterms:created>
  <dcterms:modified xsi:type="dcterms:W3CDTF">2019-11-09T12:03:54Z</dcterms:modified>
</cp:coreProperties>
</file>