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7" r:id="rId4"/>
    <p:sldId id="258" r:id="rId5"/>
    <p:sldId id="259" r:id="rId6"/>
    <p:sldId id="261" r:id="rId7"/>
    <p:sldId id="262" r:id="rId8"/>
    <p:sldId id="270" r:id="rId9"/>
    <p:sldId id="265" r:id="rId10"/>
    <p:sldId id="274" r:id="rId11"/>
    <p:sldId id="275" r:id="rId12"/>
    <p:sldId id="276" r:id="rId13"/>
    <p:sldId id="277" r:id="rId14"/>
    <p:sldId id="266" r:id="rId15"/>
    <p:sldId id="267" r:id="rId16"/>
    <p:sldId id="268" r:id="rId17"/>
    <p:sldId id="269" r:id="rId18"/>
    <p:sldId id="264" r:id="rId19"/>
    <p:sldId id="273" r:id="rId20"/>
    <p:sldId id="271" r:id="rId21"/>
    <p:sldId id="272" r:id="rId22"/>
    <p:sldId id="263" r:id="rId23"/>
    <p:sldId id="280" r:id="rId24"/>
    <p:sldId id="279" r:id="rId25"/>
    <p:sldId id="260" r:id="rId26"/>
    <p:sldId id="283" r:id="rId27"/>
    <p:sldId id="285" r:id="rId28"/>
    <p:sldId id="286" r:id="rId29"/>
    <p:sldId id="282" r:id="rId30"/>
    <p:sldId id="287" r:id="rId31"/>
    <p:sldId id="288" r:id="rId32"/>
    <p:sldId id="289" r:id="rId33"/>
    <p:sldId id="29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E9234FF-B1A8-47AF-BF52-8BC5B2CE1FB1}"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3238510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9234FF-B1A8-47AF-BF52-8BC5B2CE1FB1}"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1327363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9234FF-B1A8-47AF-BF52-8BC5B2CE1FB1}"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830823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9234FF-B1A8-47AF-BF52-8BC5B2CE1FB1}"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90746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9234FF-B1A8-47AF-BF52-8BC5B2CE1FB1}"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109935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E9234FF-B1A8-47AF-BF52-8BC5B2CE1FB1}" type="datetimeFigureOut">
              <a:rPr lang="en-IN" smtClean="0"/>
              <a:t>05-03-2024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3347766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E9234FF-B1A8-47AF-BF52-8BC5B2CE1FB1}" type="datetimeFigureOut">
              <a:rPr lang="en-IN" smtClean="0"/>
              <a:t>05-03-2024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1433462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E9234FF-B1A8-47AF-BF52-8BC5B2CE1FB1}" type="datetimeFigureOut">
              <a:rPr lang="en-IN" smtClean="0"/>
              <a:t>05-03-2024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365997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9234FF-B1A8-47AF-BF52-8BC5B2CE1FB1}" type="datetimeFigureOut">
              <a:rPr lang="en-IN" smtClean="0"/>
              <a:t>05-03-2024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2333015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9234FF-B1A8-47AF-BF52-8BC5B2CE1FB1}" type="datetimeFigureOut">
              <a:rPr lang="en-IN" smtClean="0"/>
              <a:t>05-03-2024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222126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9234FF-B1A8-47AF-BF52-8BC5B2CE1FB1}" type="datetimeFigureOut">
              <a:rPr lang="en-IN" smtClean="0"/>
              <a:t>05-03-2024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2465716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9234FF-B1A8-47AF-BF52-8BC5B2CE1FB1}" type="datetimeFigureOut">
              <a:rPr lang="en-IN" smtClean="0"/>
              <a:t>05-03-2024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CD1736-17DD-4994-AF8A-A913866DE0BC}" type="slidenum">
              <a:rPr lang="en-IN" smtClean="0"/>
              <a:t>‹#›</a:t>
            </a:fld>
            <a:endParaRPr lang="en-IN"/>
          </a:p>
        </p:txBody>
      </p:sp>
    </p:spTree>
    <p:extLst>
      <p:ext uri="{BB962C8B-B14F-4D97-AF65-F5344CB8AC3E}">
        <p14:creationId xmlns:p14="http://schemas.microsoft.com/office/powerpoint/2010/main" val="3516866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Apache Kafka Fundamentals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513680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Partitioning</a:t>
            </a:r>
            <a:endParaRPr lang="en-IN" dirty="0"/>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6038" y="1600200"/>
            <a:ext cx="807192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3835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Serialization</a:t>
            </a:r>
            <a:endParaRPr lang="en-IN" dirty="0"/>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6664" y="1600200"/>
            <a:ext cx="547067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2889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Deserialization</a:t>
            </a:r>
            <a:endParaRPr lang="en-IN" dirty="0"/>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6672" y="1600200"/>
            <a:ext cx="451065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0131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Kafka Producer </a:t>
            </a:r>
            <a:r>
              <a:rPr lang="en-IN" dirty="0"/>
              <a:t>M</a:t>
            </a:r>
            <a:r>
              <a:rPr lang="en-IN" dirty="0" smtClean="0"/>
              <a:t>essage </a:t>
            </a:r>
            <a:r>
              <a:rPr lang="en-IN" dirty="0" err="1" smtClean="0"/>
              <a:t>Fromat</a:t>
            </a:r>
            <a:endParaRPr lang="en-IN" dirty="0"/>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2146" y="1600200"/>
            <a:ext cx="657970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906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Message Offset and Consumer Group </a:t>
            </a:r>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6996" y="2270463"/>
            <a:ext cx="6790008" cy="3185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582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Consumer Group – partition assignment</a:t>
            </a:r>
            <a:endParaRPr lang="en-IN" sz="3600"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9487" y="1600200"/>
            <a:ext cx="64450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0739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Consumer Group – partition assignment</a:t>
            </a:r>
            <a:endParaRPr lang="en-IN" sz="3600"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3655" y="1600200"/>
            <a:ext cx="615669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7206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Consumer Group – partition assignment</a:t>
            </a:r>
            <a:endParaRPr lang="en-IN" sz="3600"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9024" y="1600200"/>
            <a:ext cx="5605951"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2193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Consumer Group – partition assignment</a:t>
            </a:r>
            <a:endParaRPr lang="en-IN" sz="3600"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6000" y="1600200"/>
            <a:ext cx="38520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1626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Kafka Consumer </a:t>
            </a:r>
            <a:r>
              <a:rPr lang="en-IN" dirty="0"/>
              <a:t>M</a:t>
            </a:r>
            <a:r>
              <a:rPr lang="en-IN" dirty="0" smtClean="0"/>
              <a:t>essage </a:t>
            </a:r>
            <a:r>
              <a:rPr lang="en-IN" dirty="0"/>
              <a:t>P</a:t>
            </a:r>
            <a:r>
              <a:rPr lang="en-IN" dirty="0" smtClean="0"/>
              <a:t>ooling</a:t>
            </a:r>
            <a:endParaRPr lang="en-IN"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5065" y="1900861"/>
            <a:ext cx="7033870" cy="3924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8312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lstStyle/>
          <a:p>
            <a:r>
              <a:rPr lang="en-IN" dirty="0" smtClean="0">
                <a:latin typeface="Agency FB" pitchFamily="34" charset="0"/>
              </a:rPr>
              <a:t>Kafka fundamentals</a:t>
            </a:r>
          </a:p>
          <a:p>
            <a:r>
              <a:rPr lang="en-IN" dirty="0" err="1" smtClean="0">
                <a:latin typeface="Agency FB" pitchFamily="34" charset="0"/>
              </a:rPr>
              <a:t>Kubernetes</a:t>
            </a:r>
            <a:r>
              <a:rPr lang="en-IN" dirty="0" smtClean="0">
                <a:latin typeface="Agency FB" pitchFamily="34" charset="0"/>
              </a:rPr>
              <a:t> (K8s) fundamentals</a:t>
            </a:r>
          </a:p>
          <a:p>
            <a:r>
              <a:rPr lang="en-IN" dirty="0" err="1" smtClean="0">
                <a:latin typeface="Agency FB" pitchFamily="34" charset="0"/>
              </a:rPr>
              <a:t>Kubernetes</a:t>
            </a:r>
            <a:r>
              <a:rPr lang="en-IN" dirty="0" smtClean="0">
                <a:latin typeface="Agency FB" pitchFamily="34" charset="0"/>
              </a:rPr>
              <a:t> operator</a:t>
            </a:r>
          </a:p>
          <a:p>
            <a:r>
              <a:rPr lang="en-IN" dirty="0" err="1" smtClean="0">
                <a:latin typeface="Agency FB" pitchFamily="34" charset="0"/>
              </a:rPr>
              <a:t>Strimzi</a:t>
            </a:r>
            <a:r>
              <a:rPr lang="en-IN" dirty="0" smtClean="0">
                <a:latin typeface="Agency FB" pitchFamily="34" charset="0"/>
              </a:rPr>
              <a:t> overview</a:t>
            </a:r>
          </a:p>
          <a:p>
            <a:r>
              <a:rPr lang="en-IN" dirty="0" smtClean="0">
                <a:latin typeface="Agency FB" pitchFamily="34" charset="0"/>
              </a:rPr>
              <a:t>Kafka on </a:t>
            </a:r>
            <a:r>
              <a:rPr lang="en-IN" dirty="0" err="1" smtClean="0">
                <a:latin typeface="Agency FB" pitchFamily="34" charset="0"/>
              </a:rPr>
              <a:t>Kubernetes</a:t>
            </a:r>
            <a:r>
              <a:rPr lang="en-IN" dirty="0" smtClean="0">
                <a:latin typeface="Agency FB" pitchFamily="34" charset="0"/>
              </a:rPr>
              <a:t> using </a:t>
            </a:r>
            <a:r>
              <a:rPr lang="en-IN" dirty="0" err="1" smtClean="0">
                <a:latin typeface="Agency FB" pitchFamily="34" charset="0"/>
              </a:rPr>
              <a:t>Strimzi</a:t>
            </a:r>
            <a:endParaRPr lang="en-IN" dirty="0" smtClean="0">
              <a:latin typeface="Agency FB" pitchFamily="34" charset="0"/>
            </a:endParaRPr>
          </a:p>
          <a:p>
            <a:r>
              <a:rPr lang="en-IN" dirty="0" smtClean="0">
                <a:latin typeface="Agency FB" pitchFamily="34" charset="0"/>
              </a:rPr>
              <a:t>Demo</a:t>
            </a:r>
          </a:p>
          <a:p>
            <a:pPr marL="0" indent="0">
              <a:buNone/>
            </a:pPr>
            <a:endParaRPr lang="en-IN" dirty="0" smtClean="0"/>
          </a:p>
          <a:p>
            <a:endParaRPr lang="en-IN" dirty="0"/>
          </a:p>
        </p:txBody>
      </p:sp>
    </p:spTree>
    <p:extLst>
      <p:ext uri="{BB962C8B-B14F-4D97-AF65-F5344CB8AC3E}">
        <p14:creationId xmlns:p14="http://schemas.microsoft.com/office/powerpoint/2010/main" val="971381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Group Coordinator</a:t>
            </a:r>
            <a:endParaRPr lang="en-IN"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2220" y="1721776"/>
            <a:ext cx="6919560" cy="4282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059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Group Leader</a:t>
            </a:r>
            <a:endParaRPr lang="en-IN"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8892" y="1836086"/>
            <a:ext cx="6866215" cy="4054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634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Group Leader vs. Group </a:t>
            </a:r>
            <a:r>
              <a:rPr lang="en-IN" dirty="0"/>
              <a:t>C</a:t>
            </a:r>
            <a:r>
              <a:rPr lang="en-IN" dirty="0" smtClean="0"/>
              <a:t>oordinator</a:t>
            </a:r>
            <a:endParaRPr lang="en-IN" dirty="0"/>
          </a:p>
        </p:txBody>
      </p:sp>
      <p:sp>
        <p:nvSpPr>
          <p:cNvPr id="3" name="Content Placeholder 2"/>
          <p:cNvSpPr>
            <a:spLocks noGrp="1"/>
          </p:cNvSpPr>
          <p:nvPr>
            <p:ph idx="1"/>
          </p:nvPr>
        </p:nvSpPr>
        <p:spPr/>
        <p:txBody>
          <a:bodyPr>
            <a:normAutofit fontScale="55000" lnSpcReduction="20000"/>
          </a:bodyPr>
          <a:lstStyle/>
          <a:p>
            <a:r>
              <a:rPr lang="en-US" b="1" dirty="0"/>
              <a:t>Group Leader:</a:t>
            </a:r>
            <a:endParaRPr lang="en-US" dirty="0"/>
          </a:p>
          <a:p>
            <a:pPr lvl="1"/>
            <a:r>
              <a:rPr lang="en-US" dirty="0"/>
              <a:t>The group leader is responsible for coordinating the partition assignments among the members of the consumer group.</a:t>
            </a:r>
          </a:p>
          <a:p>
            <a:pPr lvl="1"/>
            <a:r>
              <a:rPr lang="en-US" dirty="0"/>
              <a:t>When a consumer group is rebalanced (e.g., when a new consumer joins or leaves the group), the group leader facilitates the negotiation process to redistribute the partitions among the group members.</a:t>
            </a:r>
          </a:p>
          <a:p>
            <a:pPr lvl="1"/>
            <a:r>
              <a:rPr lang="en-US" dirty="0"/>
              <a:t>The group leader is chosen dynamically by Kafka based on certain criteria such as consumer ID and group membership metadata stored in Apache </a:t>
            </a:r>
            <a:r>
              <a:rPr lang="en-US" dirty="0" smtClean="0"/>
              <a:t>Zookeeper.</a:t>
            </a:r>
            <a:endParaRPr lang="en-US" dirty="0"/>
          </a:p>
          <a:p>
            <a:pPr lvl="1"/>
            <a:r>
              <a:rPr lang="en-US" dirty="0"/>
              <a:t>The leader ensures that the partition assignments are fair and balanced across the consumers in the group</a:t>
            </a:r>
            <a:r>
              <a:rPr lang="en-US" dirty="0" smtClean="0"/>
              <a:t>.</a:t>
            </a:r>
          </a:p>
          <a:p>
            <a:pPr marL="457200" lvl="1" indent="0">
              <a:buNone/>
            </a:pPr>
            <a:endParaRPr lang="en-US" dirty="0"/>
          </a:p>
          <a:p>
            <a:r>
              <a:rPr lang="en-US" b="1" dirty="0"/>
              <a:t>Group Coordinator:</a:t>
            </a:r>
            <a:endParaRPr lang="en-US" dirty="0"/>
          </a:p>
          <a:p>
            <a:pPr lvl="1"/>
            <a:r>
              <a:rPr lang="en-US" dirty="0"/>
              <a:t>The group coordinator is a broker responsible for managing the state of consumer groups and coordinating group-related operations.</a:t>
            </a:r>
          </a:p>
          <a:p>
            <a:pPr lvl="1"/>
            <a:r>
              <a:rPr lang="en-US" dirty="0"/>
              <a:t>It acts as the central point of contact for consumer group metadata and handles tasks such as joining and leaving groups, committing offsets, and detecting consumer failures.</a:t>
            </a:r>
          </a:p>
          <a:p>
            <a:pPr lvl="1"/>
            <a:r>
              <a:rPr lang="en-US" dirty="0"/>
              <a:t>Each consumer group has its own group coordinator, which is dynamically elected by Kafka from among the available brokers in the cluster.</a:t>
            </a:r>
          </a:p>
          <a:p>
            <a:pPr lvl="1"/>
            <a:r>
              <a:rPr lang="en-US" dirty="0"/>
              <a:t>The group coordinator maintains metadata about consumer groups, monitors consumer health, and handles administrative tasks related to group management.</a:t>
            </a:r>
          </a:p>
          <a:p>
            <a:endParaRPr lang="en-IN" dirty="0"/>
          </a:p>
        </p:txBody>
      </p:sp>
    </p:spTree>
    <p:extLst>
      <p:ext uri="{BB962C8B-B14F-4D97-AF65-F5344CB8AC3E}">
        <p14:creationId xmlns:p14="http://schemas.microsoft.com/office/powerpoint/2010/main" val="2221212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Replication Factor and In-Sync Replicas</a:t>
            </a:r>
            <a:endParaRPr lang="en-IN" dirty="0"/>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988840"/>
            <a:ext cx="6596953" cy="3909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499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Role of Apache </a:t>
            </a:r>
            <a:r>
              <a:rPr lang="en-IN" sz="3600" dirty="0" err="1" smtClean="0"/>
              <a:t>ZooKeeper</a:t>
            </a:r>
            <a:r>
              <a:rPr lang="en-IN" sz="3600" dirty="0" smtClean="0"/>
              <a:t> in Apache Kafka</a:t>
            </a:r>
            <a:endParaRPr lang="en-IN" sz="3600" dirty="0"/>
          </a:p>
        </p:txBody>
      </p:sp>
      <p:sp>
        <p:nvSpPr>
          <p:cNvPr id="3" name="Content Placeholder 2"/>
          <p:cNvSpPr>
            <a:spLocks noGrp="1"/>
          </p:cNvSpPr>
          <p:nvPr>
            <p:ph idx="1"/>
          </p:nvPr>
        </p:nvSpPr>
        <p:spPr>
          <a:xfrm>
            <a:off x="457200" y="1340768"/>
            <a:ext cx="8507288" cy="5688632"/>
          </a:xfrm>
        </p:spPr>
        <p:txBody>
          <a:bodyPr>
            <a:normAutofit fontScale="47500" lnSpcReduction="20000"/>
          </a:bodyPr>
          <a:lstStyle/>
          <a:p>
            <a:r>
              <a:rPr lang="en-US" b="1" dirty="0"/>
              <a:t>Cluster Coordination:</a:t>
            </a:r>
            <a:endParaRPr lang="en-US" dirty="0"/>
          </a:p>
          <a:p>
            <a:pPr lvl="1"/>
            <a:r>
              <a:rPr lang="en-US" dirty="0" err="1"/>
              <a:t>ZooKeeper</a:t>
            </a:r>
            <a:r>
              <a:rPr lang="en-US" dirty="0"/>
              <a:t> serves as a distributed coordination service for Apache Kafka clusters.</a:t>
            </a:r>
          </a:p>
          <a:p>
            <a:pPr lvl="1"/>
            <a:r>
              <a:rPr lang="en-US" dirty="0"/>
              <a:t>It maintains metadata about brokers, topics, partitions, and consumer groups, ensuring consistency and coherence across the cluster</a:t>
            </a:r>
            <a:r>
              <a:rPr lang="en-US" dirty="0" smtClean="0"/>
              <a:t>.</a:t>
            </a:r>
            <a:endParaRPr lang="en-US" dirty="0"/>
          </a:p>
          <a:p>
            <a:r>
              <a:rPr lang="en-US" b="1" dirty="0"/>
              <a:t>Broker Registration:</a:t>
            </a:r>
            <a:endParaRPr lang="en-US" dirty="0"/>
          </a:p>
          <a:p>
            <a:pPr lvl="1"/>
            <a:r>
              <a:rPr lang="en-US" dirty="0"/>
              <a:t>Kafka brokers register themselves with </a:t>
            </a:r>
            <a:r>
              <a:rPr lang="en-US" dirty="0" err="1"/>
              <a:t>ZooKeeper</a:t>
            </a:r>
            <a:r>
              <a:rPr lang="en-US" dirty="0"/>
              <a:t> upon startup.</a:t>
            </a:r>
          </a:p>
          <a:p>
            <a:pPr lvl="1"/>
            <a:r>
              <a:rPr lang="en-US" dirty="0" err="1"/>
              <a:t>ZooKeeper</a:t>
            </a:r>
            <a:r>
              <a:rPr lang="en-US" dirty="0"/>
              <a:t> maintains a list of active brokers, their endpoints, and other relevant metadata, facilitating cluster discovery and communication</a:t>
            </a:r>
            <a:r>
              <a:rPr lang="en-US" dirty="0" smtClean="0"/>
              <a:t>.</a:t>
            </a:r>
            <a:endParaRPr lang="en-US" dirty="0"/>
          </a:p>
          <a:p>
            <a:r>
              <a:rPr lang="en-US" b="1" dirty="0"/>
              <a:t>Leader Election:</a:t>
            </a:r>
            <a:endParaRPr lang="en-US" dirty="0"/>
          </a:p>
          <a:p>
            <a:pPr lvl="1"/>
            <a:r>
              <a:rPr lang="en-US" dirty="0" err="1"/>
              <a:t>ZooKeeper</a:t>
            </a:r>
            <a:r>
              <a:rPr lang="en-US" dirty="0"/>
              <a:t> coordinates leader election for topic partitions among Kafka brokers.</a:t>
            </a:r>
          </a:p>
          <a:p>
            <a:pPr lvl="1"/>
            <a:r>
              <a:rPr lang="en-US" dirty="0"/>
              <a:t>It ensures that each partition has </a:t>
            </a:r>
            <a:r>
              <a:rPr lang="en-US" dirty="0" smtClean="0"/>
              <a:t>a </a:t>
            </a:r>
            <a:r>
              <a:rPr lang="en-US" dirty="0"/>
              <a:t>leader broker responsible for handling read and write requests, maintaining high availability and fault tolerance</a:t>
            </a:r>
            <a:r>
              <a:rPr lang="en-US" dirty="0" smtClean="0"/>
              <a:t>.</a:t>
            </a:r>
            <a:endParaRPr lang="en-US" dirty="0"/>
          </a:p>
          <a:p>
            <a:r>
              <a:rPr lang="en-US" b="1" dirty="0"/>
              <a:t>Consumer Group Management:</a:t>
            </a:r>
            <a:endParaRPr lang="en-US" dirty="0"/>
          </a:p>
          <a:p>
            <a:pPr lvl="1"/>
            <a:r>
              <a:rPr lang="en-US" dirty="0" err="1"/>
              <a:t>ZooKeeper</a:t>
            </a:r>
            <a:r>
              <a:rPr lang="en-US" dirty="0"/>
              <a:t> tracks the membership and state of consumer groups.</a:t>
            </a:r>
          </a:p>
          <a:p>
            <a:pPr lvl="1"/>
            <a:r>
              <a:rPr lang="en-US" dirty="0"/>
              <a:t>It stores metadata about active consumers, their partition assignments, and offset commits, enabling reliable and scalable group coordination.</a:t>
            </a:r>
          </a:p>
          <a:p>
            <a:r>
              <a:rPr lang="en-US" b="1" dirty="0" smtClean="0"/>
              <a:t>Health </a:t>
            </a:r>
            <a:r>
              <a:rPr lang="en-US" b="1" dirty="0"/>
              <a:t>Monitoring:</a:t>
            </a:r>
            <a:endParaRPr lang="en-US" dirty="0"/>
          </a:p>
          <a:p>
            <a:pPr lvl="1"/>
            <a:r>
              <a:rPr lang="en-US" dirty="0" err="1"/>
              <a:t>ZooKeeper</a:t>
            </a:r>
            <a:r>
              <a:rPr lang="en-US" dirty="0"/>
              <a:t> monitors the health and </a:t>
            </a:r>
            <a:r>
              <a:rPr lang="en-US" dirty="0" err="1"/>
              <a:t>liveness</a:t>
            </a:r>
            <a:r>
              <a:rPr lang="en-US" dirty="0"/>
              <a:t> of Kafka brokers and consumers.</a:t>
            </a:r>
          </a:p>
          <a:p>
            <a:pPr lvl="1"/>
            <a:r>
              <a:rPr lang="en-US" dirty="0"/>
              <a:t>It detects failures, timeouts, and network partitions, triggering appropriate actions such as leader re-election or consumer rebalancing.</a:t>
            </a:r>
          </a:p>
          <a:p>
            <a:r>
              <a:rPr lang="en-US" b="1" dirty="0"/>
              <a:t>Dynamic Configuration:</a:t>
            </a:r>
            <a:endParaRPr lang="en-US" dirty="0"/>
          </a:p>
          <a:p>
            <a:pPr lvl="1"/>
            <a:r>
              <a:rPr lang="en-US" dirty="0"/>
              <a:t>Kafka clusters can dynamically update their configurations using </a:t>
            </a:r>
            <a:r>
              <a:rPr lang="en-US" dirty="0" err="1"/>
              <a:t>ZooKeeper</a:t>
            </a:r>
            <a:r>
              <a:rPr lang="en-US" dirty="0"/>
              <a:t>.</a:t>
            </a:r>
          </a:p>
          <a:p>
            <a:pPr lvl="1"/>
            <a:r>
              <a:rPr lang="en-US" dirty="0" err="1"/>
              <a:t>ZooKeeper</a:t>
            </a:r>
            <a:r>
              <a:rPr lang="en-US" dirty="0"/>
              <a:t> stores and distributes configuration changes, ensuring consistency and synchronicity across the cluster.</a:t>
            </a:r>
          </a:p>
          <a:p>
            <a:r>
              <a:rPr lang="en-US" b="1" dirty="0"/>
              <a:t>Scalability and Reliability:</a:t>
            </a:r>
            <a:endParaRPr lang="en-US" dirty="0"/>
          </a:p>
          <a:p>
            <a:pPr lvl="1"/>
            <a:r>
              <a:rPr lang="en-US" dirty="0" err="1"/>
              <a:t>ZooKeeper's</a:t>
            </a:r>
            <a:r>
              <a:rPr lang="en-US" dirty="0"/>
              <a:t> distributed architecture ensures scalability and reliability.</a:t>
            </a:r>
          </a:p>
          <a:p>
            <a:pPr lvl="1"/>
            <a:r>
              <a:rPr lang="en-US" dirty="0"/>
              <a:t>It employs consensus protocols (e.g., ZAB) to maintain consistency and fault tolerance, even in the presence of network partitions or node failures.</a:t>
            </a:r>
          </a:p>
          <a:p>
            <a:endParaRPr lang="en-IN" dirty="0"/>
          </a:p>
        </p:txBody>
      </p:sp>
    </p:spTree>
    <p:extLst>
      <p:ext uri="{BB962C8B-B14F-4D97-AF65-F5344CB8AC3E}">
        <p14:creationId xmlns:p14="http://schemas.microsoft.com/office/powerpoint/2010/main" val="2713806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Processing semantics</a:t>
            </a:r>
            <a:endParaRPr lang="en-IN" dirty="0"/>
          </a:p>
        </p:txBody>
      </p:sp>
      <p:sp>
        <p:nvSpPr>
          <p:cNvPr id="3" name="Content Placeholder 2"/>
          <p:cNvSpPr>
            <a:spLocks noGrp="1"/>
          </p:cNvSpPr>
          <p:nvPr>
            <p:ph idx="1"/>
          </p:nvPr>
        </p:nvSpPr>
        <p:spPr>
          <a:xfrm>
            <a:off x="467544" y="1471396"/>
            <a:ext cx="8352928" cy="5357192"/>
          </a:xfrm>
        </p:spPr>
        <p:txBody>
          <a:bodyPr>
            <a:normAutofit fontScale="55000" lnSpcReduction="20000"/>
          </a:bodyPr>
          <a:lstStyle/>
          <a:p>
            <a:r>
              <a:rPr lang="en-US" b="1" dirty="0"/>
              <a:t>At-most-once:</a:t>
            </a:r>
            <a:r>
              <a:rPr lang="en-US" dirty="0"/>
              <a:t> In at-most-once processing, messages may be delivered to consumers at most once, meaning that messages may be lost but are never duplicated. This processing semantics prioritizes minimizing duplicates but may result in potential message loss if delivery failures occur</a:t>
            </a:r>
            <a:r>
              <a:rPr lang="en-US" dirty="0" smtClean="0"/>
              <a:t>.</a:t>
            </a:r>
          </a:p>
          <a:p>
            <a:endParaRPr lang="en-US" dirty="0"/>
          </a:p>
          <a:p>
            <a:r>
              <a:rPr lang="en-US" b="1" dirty="0"/>
              <a:t>At-least-once:</a:t>
            </a:r>
            <a:r>
              <a:rPr lang="en-US" dirty="0"/>
              <a:t> At-least-once processing ensures that messages are delivered to consumers at least once, meaning that messages may be duplicated but are never lost. This processing semantics prioritizes message delivery reliability but may result in potential duplicates if delivery failures occur and messages are reprocessed</a:t>
            </a:r>
            <a:r>
              <a:rPr lang="en-US" dirty="0" smtClean="0"/>
              <a:t>.</a:t>
            </a:r>
          </a:p>
          <a:p>
            <a:endParaRPr lang="en-US" dirty="0"/>
          </a:p>
          <a:p>
            <a:r>
              <a:rPr lang="en-US" b="1" dirty="0"/>
              <a:t>Exactly-once:</a:t>
            </a:r>
            <a:r>
              <a:rPr lang="en-US" dirty="0"/>
              <a:t> Exactly-once processing guarantees that messages are processed exactly once by consumers, meaning that messages are neither lost nor duplicated. This processing semantics ensures both message delivery reliability and </a:t>
            </a:r>
            <a:r>
              <a:rPr lang="en-US" dirty="0" err="1"/>
              <a:t>deduplication</a:t>
            </a:r>
            <a:r>
              <a:rPr lang="en-US" dirty="0"/>
              <a:t>, providing stronger guarantees for data integrity and consistency</a:t>
            </a:r>
            <a:r>
              <a:rPr lang="en-US" dirty="0" smtClean="0"/>
              <a:t>.</a:t>
            </a:r>
          </a:p>
          <a:p>
            <a:endParaRPr lang="en-US" dirty="0"/>
          </a:p>
          <a:p>
            <a:pPr marL="0" indent="0">
              <a:buNone/>
            </a:pPr>
            <a:r>
              <a:rPr lang="en-US" dirty="0"/>
              <a:t>These processing semantics represent different trade-offs between message delivery reliability, message duplication, and potential message loss. The choice of processing semantics depends on the specific requirements and use cases of the Kafka application, considering factors such as data consistency, latency requirements, and fault tolerance considerations.</a:t>
            </a:r>
          </a:p>
          <a:p>
            <a:endParaRPr lang="en-IN" dirty="0"/>
          </a:p>
        </p:txBody>
      </p:sp>
    </p:spTree>
    <p:extLst>
      <p:ext uri="{BB962C8B-B14F-4D97-AF65-F5344CB8AC3E}">
        <p14:creationId xmlns:p14="http://schemas.microsoft.com/office/powerpoint/2010/main" val="3493052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08920"/>
            <a:ext cx="8229600" cy="1143000"/>
          </a:xfrm>
        </p:spPr>
        <p:txBody>
          <a:bodyPr/>
          <a:lstStyle/>
          <a:p>
            <a:r>
              <a:rPr lang="en-IN" dirty="0" err="1" smtClean="0"/>
              <a:t>Kubernetes</a:t>
            </a:r>
            <a:r>
              <a:rPr lang="en-IN" dirty="0" smtClean="0"/>
              <a:t> Fundamentals</a:t>
            </a:r>
            <a:endParaRPr lang="en-IN" dirty="0"/>
          </a:p>
        </p:txBody>
      </p:sp>
    </p:spTree>
    <p:extLst>
      <p:ext uri="{BB962C8B-B14F-4D97-AF65-F5344CB8AC3E}">
        <p14:creationId xmlns:p14="http://schemas.microsoft.com/office/powerpoint/2010/main" val="3781290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720" y="690733"/>
            <a:ext cx="6298560" cy="4124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9149591"/>
      </p:ext>
    </p:extLst>
  </p:cSld>
  <p:clrMapOvr>
    <a:masterClrMapping/>
  </p:clrMapOvr>
  <mc:AlternateContent xmlns:mc="http://schemas.openxmlformats.org/markup-compatibility/2006" xmlns:p14="http://schemas.microsoft.com/office/powerpoint/2010/main">
    <mc:Choice Requires="p14">
      <p:transition spd="slow" p14:dur="2000">
        <p:cover dir="d"/>
      </p:transition>
    </mc:Choice>
    <mc:Fallback xmlns:p15="http://schemas.microsoft.com/office/powerpoint/2012/main" xmlns="">
      <p:transition spd="slow">
        <p:cover dir="d"/>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IN" dirty="0" err="1" smtClean="0"/>
              <a:t>Kubernetes</a:t>
            </a:r>
            <a:r>
              <a:rPr lang="en-IN" dirty="0"/>
              <a:t>?</a:t>
            </a:r>
          </a:p>
        </p:txBody>
      </p:sp>
      <p:sp>
        <p:nvSpPr>
          <p:cNvPr id="3" name="Content Placeholder 2"/>
          <p:cNvSpPr>
            <a:spLocks noGrp="1"/>
          </p:cNvSpPr>
          <p:nvPr>
            <p:ph idx="1"/>
          </p:nvPr>
        </p:nvSpPr>
        <p:spPr>
          <a:xfrm>
            <a:off x="467544" y="1500808"/>
            <a:ext cx="8229600" cy="5357192"/>
          </a:xfrm>
        </p:spPr>
        <p:txBody>
          <a:bodyPr>
            <a:normAutofit fontScale="55000" lnSpcReduction="20000"/>
          </a:bodyPr>
          <a:lstStyle/>
          <a:p>
            <a:pPr marL="0" indent="0">
              <a:buNone/>
            </a:pPr>
            <a:r>
              <a:rPr lang="en-US" dirty="0" err="1" smtClean="0"/>
              <a:t>Kubernetes</a:t>
            </a:r>
            <a:r>
              <a:rPr lang="en-US" dirty="0"/>
              <a:t>, often abbreviated as K8s, is an open-source container orchestration platform designed to automate the deployment, scaling, and management of containerized applications</a:t>
            </a:r>
            <a:r>
              <a:rPr lang="en-US" dirty="0" smtClean="0"/>
              <a:t>.</a:t>
            </a:r>
          </a:p>
          <a:p>
            <a:pPr marL="0" indent="0">
              <a:buNone/>
            </a:pPr>
            <a:endParaRPr lang="en-US" dirty="0"/>
          </a:p>
          <a:p>
            <a:pPr marL="0" indent="0">
              <a:buNone/>
            </a:pPr>
            <a:r>
              <a:rPr lang="en-US" b="1" dirty="0"/>
              <a:t>Key Features:</a:t>
            </a:r>
            <a:endParaRPr lang="en-US" dirty="0"/>
          </a:p>
          <a:p>
            <a:pPr lvl="1"/>
            <a:r>
              <a:rPr lang="en-US" b="1" dirty="0"/>
              <a:t>Container </a:t>
            </a:r>
            <a:r>
              <a:rPr lang="en-US" b="1" dirty="0" smtClean="0"/>
              <a:t>Orchestration:</a:t>
            </a:r>
            <a:r>
              <a:rPr lang="en-US" dirty="0" smtClean="0"/>
              <a:t> </a:t>
            </a:r>
            <a:r>
              <a:rPr lang="en-US" dirty="0" err="1" smtClean="0"/>
              <a:t>Kubernetes</a:t>
            </a:r>
            <a:r>
              <a:rPr lang="en-US" dirty="0" smtClean="0"/>
              <a:t> automates the deployment, scaling, and management of containerized applications, providing a platform for running and managing distributed systems at scale.</a:t>
            </a:r>
          </a:p>
          <a:p>
            <a:pPr lvl="1"/>
            <a:endParaRPr lang="en-US" dirty="0" smtClean="0"/>
          </a:p>
          <a:p>
            <a:pPr lvl="1"/>
            <a:r>
              <a:rPr lang="en-US" b="1" dirty="0" smtClean="0"/>
              <a:t>Service Discovery and Load Balancing:</a:t>
            </a:r>
            <a:r>
              <a:rPr lang="en-US" dirty="0" smtClean="0"/>
              <a:t> </a:t>
            </a:r>
            <a:r>
              <a:rPr lang="en-US" dirty="0" err="1" smtClean="0"/>
              <a:t>Kubernetes</a:t>
            </a:r>
            <a:r>
              <a:rPr lang="en-US" dirty="0" smtClean="0"/>
              <a:t> provides built-in mechanisms for service discovery and load balancing, allowing applications to communicate with each other seamlessly and distributing traffic across multiple instances.</a:t>
            </a:r>
          </a:p>
          <a:p>
            <a:pPr lvl="1"/>
            <a:endParaRPr lang="en-US" dirty="0" smtClean="0"/>
          </a:p>
          <a:p>
            <a:pPr lvl="1"/>
            <a:r>
              <a:rPr lang="en-US" b="1" dirty="0" smtClean="0"/>
              <a:t>Self-Healing:</a:t>
            </a:r>
            <a:r>
              <a:rPr lang="en-US" dirty="0" smtClean="0"/>
              <a:t> </a:t>
            </a:r>
            <a:r>
              <a:rPr lang="en-US" dirty="0" err="1" smtClean="0"/>
              <a:t>Kubernetes</a:t>
            </a:r>
            <a:r>
              <a:rPr lang="en-US" dirty="0" smtClean="0"/>
              <a:t> automatically detects and replaces failed containers or nodes, ensuring that applications remain available and responsive even in the event of failures.</a:t>
            </a:r>
          </a:p>
          <a:p>
            <a:pPr lvl="1"/>
            <a:endParaRPr lang="en-US" dirty="0" smtClean="0"/>
          </a:p>
          <a:p>
            <a:pPr lvl="1"/>
            <a:r>
              <a:rPr lang="en-US" b="1" dirty="0" smtClean="0"/>
              <a:t>Horizontal Scaling:</a:t>
            </a:r>
            <a:r>
              <a:rPr lang="en-US" dirty="0" smtClean="0"/>
              <a:t> </a:t>
            </a:r>
            <a:r>
              <a:rPr lang="en-US" dirty="0" err="1" smtClean="0"/>
              <a:t>Kubernetes</a:t>
            </a:r>
            <a:r>
              <a:rPr lang="en-US" dirty="0" smtClean="0"/>
              <a:t> supports horizontal scaling of applications, allowing them to dynamically scale up or down based on demand, ensuring optimal resource utilization and performance.</a:t>
            </a:r>
          </a:p>
          <a:p>
            <a:pPr lvl="1"/>
            <a:endParaRPr lang="en-US" dirty="0" smtClean="0"/>
          </a:p>
          <a:p>
            <a:pPr lvl="1"/>
            <a:r>
              <a:rPr lang="en-US" b="1" dirty="0" smtClean="0"/>
              <a:t>Rolling </a:t>
            </a:r>
            <a:r>
              <a:rPr lang="en-US" b="1" dirty="0"/>
              <a:t>Updates and Rollbacks:</a:t>
            </a:r>
            <a:r>
              <a:rPr lang="en-US" dirty="0"/>
              <a:t> </a:t>
            </a:r>
            <a:r>
              <a:rPr lang="en-US" dirty="0" err="1"/>
              <a:t>Kubernetes</a:t>
            </a:r>
            <a:r>
              <a:rPr lang="en-US" dirty="0"/>
              <a:t> facilitates rolling updates and rollbacks of application deployments, enabling continuous delivery and ensuring smooth transitions between different versions of applications.</a:t>
            </a:r>
          </a:p>
          <a:p>
            <a:endParaRPr lang="en-IN" dirty="0"/>
          </a:p>
        </p:txBody>
      </p:sp>
    </p:spTree>
    <p:extLst>
      <p:ext uri="{BB962C8B-B14F-4D97-AF65-F5344CB8AC3E}">
        <p14:creationId xmlns:p14="http://schemas.microsoft.com/office/powerpoint/2010/main" val="2044478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391861" y="261232"/>
            <a:ext cx="8228437" cy="114419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4400" dirty="0" err="1">
                <a:latin typeface="+mj-lt"/>
                <a:ea typeface="+mj-ea"/>
                <a:cs typeface="+mj-cs"/>
              </a:rPr>
              <a:t>Kubernetes</a:t>
            </a:r>
            <a:r>
              <a:rPr lang="en-IN" sz="3300" b="0" strike="noStrike" spc="-1" dirty="0">
                <a:solidFill>
                  <a:srgbClr val="006699"/>
                </a:solidFill>
                <a:latin typeface="Arial"/>
              </a:rPr>
              <a:t> </a:t>
            </a:r>
            <a:r>
              <a:rPr lang="en-IN" sz="4400" dirty="0">
                <a:latin typeface="+mj-lt"/>
                <a:ea typeface="+mj-ea"/>
                <a:cs typeface="+mj-cs"/>
              </a:rPr>
              <a:t>Architecture</a:t>
            </a:r>
          </a:p>
        </p:txBody>
      </p:sp>
      <p:pic>
        <p:nvPicPr>
          <p:cNvPr id="210" name="Picture 209"/>
          <p:cNvPicPr/>
          <p:nvPr/>
        </p:nvPicPr>
        <p:blipFill>
          <a:blip r:embed="rId2"/>
          <a:stretch/>
        </p:blipFill>
        <p:spPr>
          <a:xfrm>
            <a:off x="783723" y="1044927"/>
            <a:ext cx="7443081" cy="4706091"/>
          </a:xfrm>
          <a:prstGeom prst="rect">
            <a:avLst/>
          </a:prstGeom>
          <a:ln>
            <a:noFill/>
          </a:ln>
        </p:spPr>
      </p:pic>
    </p:spTree>
    <p:extLst>
      <p:ext uri="{BB962C8B-B14F-4D97-AF65-F5344CB8AC3E}">
        <p14:creationId xmlns:p14="http://schemas.microsoft.com/office/powerpoint/2010/main" val="3929956916"/>
      </p:ext>
    </p:extLst>
  </p:cSld>
  <p:clrMapOvr>
    <a:masterClrMapping/>
  </p:clrMapOvr>
  <mc:AlternateContent xmlns:mc="http://schemas.openxmlformats.org/markup-compatibility/2006" xmlns:p14="http://schemas.microsoft.com/office/powerpoint/2010/main">
    <mc:Choice Requires="p14">
      <p:transition spd="slow" p14:dur="2000">
        <p:cover dir="d"/>
      </p:transition>
    </mc:Choice>
    <mc:Fallback xmlns:p15="http://schemas.microsoft.com/office/powerpoint/2012/main" xmlns="">
      <p:transition spd="slow">
        <p:cover dir="d"/>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Kafka?</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Apache Kafka is an open-source </a:t>
            </a:r>
            <a:r>
              <a:rPr lang="en-US" b="1" dirty="0"/>
              <a:t>distributed</a:t>
            </a:r>
            <a:r>
              <a:rPr lang="en-US" dirty="0"/>
              <a:t> event streaming platform developed by LinkedIn and later handed over to the Apache Software Foundation. It is designed for high-throughput, fault-tolerant, and real-time data streaming</a:t>
            </a:r>
            <a:r>
              <a:rPr lang="en-US" dirty="0" smtClean="0"/>
              <a:t>.</a:t>
            </a:r>
          </a:p>
          <a:p>
            <a:pPr marL="0" indent="0">
              <a:buNone/>
            </a:pPr>
            <a:endParaRPr lang="en-US" dirty="0"/>
          </a:p>
          <a:p>
            <a:pPr marL="0" indent="0">
              <a:buNone/>
            </a:pPr>
            <a:r>
              <a:rPr lang="en-US" dirty="0"/>
              <a:t>At its core, Kafka is a distributed publish-subscribe messaging system. Data is written to Kafka topics by producers and consumed from those topics by consumers. Kafka topics can be partitioned, enabling the parallel processing of data, and topics can be replicated across multiple brokers for fault tolerance.</a:t>
            </a:r>
            <a:endParaRPr lang="en-IN" dirty="0"/>
          </a:p>
        </p:txBody>
      </p:sp>
    </p:spTree>
    <p:extLst>
      <p:ext uri="{BB962C8B-B14F-4D97-AF65-F5344CB8AC3E}">
        <p14:creationId xmlns:p14="http://schemas.microsoft.com/office/powerpoint/2010/main" val="4251868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Master Nodes</a:t>
            </a:r>
            <a:endParaRPr lang="en-IN" dirty="0"/>
          </a:p>
        </p:txBody>
      </p:sp>
      <p:pic>
        <p:nvPicPr>
          <p:cNvPr id="3" name="Picture 2"/>
          <p:cNvPicPr/>
          <p:nvPr/>
        </p:nvPicPr>
        <p:blipFill>
          <a:blip r:embed="rId2"/>
          <a:stretch/>
        </p:blipFill>
        <p:spPr>
          <a:xfrm>
            <a:off x="683568" y="1916832"/>
            <a:ext cx="8013960" cy="3623400"/>
          </a:xfrm>
          <a:prstGeom prst="rect">
            <a:avLst/>
          </a:prstGeom>
          <a:ln>
            <a:noFill/>
          </a:ln>
        </p:spPr>
      </p:pic>
    </p:spTree>
    <p:extLst>
      <p:ext uri="{BB962C8B-B14F-4D97-AF65-F5344CB8AC3E}">
        <p14:creationId xmlns:p14="http://schemas.microsoft.com/office/powerpoint/2010/main" val="1607811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Worker Nodes</a:t>
            </a:r>
            <a:endParaRPr lang="en-IN"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736" y="1772816"/>
            <a:ext cx="8283575" cy="464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658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K8s Basic Resources</a:t>
            </a:r>
            <a:endParaRPr lang="en-IN"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416629"/>
            <a:ext cx="7401123" cy="5306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K8s Operator</a:t>
            </a:r>
            <a:endParaRPr lang="en-IN"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524000"/>
            <a:ext cx="7344816" cy="4569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6489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Features</a:t>
            </a:r>
            <a:endParaRPr lang="en-IN" dirty="0"/>
          </a:p>
        </p:txBody>
      </p:sp>
      <p:sp>
        <p:nvSpPr>
          <p:cNvPr id="3" name="Content Placeholder 2"/>
          <p:cNvSpPr>
            <a:spLocks noGrp="1"/>
          </p:cNvSpPr>
          <p:nvPr>
            <p:ph idx="1"/>
          </p:nvPr>
        </p:nvSpPr>
        <p:spPr>
          <a:xfrm>
            <a:off x="539552" y="1196752"/>
            <a:ext cx="8424936" cy="4525963"/>
          </a:xfrm>
        </p:spPr>
        <p:txBody>
          <a:bodyPr>
            <a:noAutofit/>
          </a:bodyPr>
          <a:lstStyle/>
          <a:p>
            <a:r>
              <a:rPr lang="en-US" sz="1400" b="1" dirty="0"/>
              <a:t>Low Latency</a:t>
            </a:r>
            <a:r>
              <a:rPr lang="en-US" sz="1400" b="1" dirty="0" smtClean="0"/>
              <a:t>:</a:t>
            </a:r>
            <a:r>
              <a:rPr lang="en-US" sz="1400" dirty="0" smtClean="0"/>
              <a:t> </a:t>
            </a:r>
            <a:r>
              <a:rPr lang="en-US" sz="1400" dirty="0"/>
              <a:t>It ensures that messages are delivered to consumers with minimal delay, enabling timely insights and actions.</a:t>
            </a:r>
          </a:p>
          <a:p>
            <a:r>
              <a:rPr lang="en-US" sz="1400" b="1" dirty="0"/>
              <a:t>Horizontal Scalability:</a:t>
            </a:r>
            <a:r>
              <a:rPr lang="en-US" sz="1400" dirty="0"/>
              <a:t> Kafka scales horizontally by adding more brokers to the cluster, allowing it to handle increasing data volumes and throughput. </a:t>
            </a:r>
            <a:endParaRPr lang="en-US" sz="1400" dirty="0" smtClean="0"/>
          </a:p>
          <a:p>
            <a:r>
              <a:rPr lang="en-US" sz="1400" b="1" dirty="0" smtClean="0"/>
              <a:t>Retention </a:t>
            </a:r>
            <a:r>
              <a:rPr lang="en-US" sz="1400" b="1" dirty="0"/>
              <a:t>Policies:</a:t>
            </a:r>
            <a:r>
              <a:rPr lang="en-US" sz="1400" dirty="0"/>
              <a:t> Kafka supports configurable retention policies for data stored in topics. </a:t>
            </a:r>
            <a:r>
              <a:rPr lang="en-US" sz="1400" u="sng" dirty="0"/>
              <a:t>Users can define retention periods or storage size limits for messages</a:t>
            </a:r>
            <a:r>
              <a:rPr lang="en-US" sz="1400" dirty="0"/>
              <a:t>, allowing them to control how long data is retained in the cluster. This feature is essential for managing storage costs and complying with data retention regulations.</a:t>
            </a:r>
          </a:p>
          <a:p>
            <a:r>
              <a:rPr lang="en-US" sz="1400" b="1" dirty="0"/>
              <a:t>Partitioning:</a:t>
            </a:r>
            <a:r>
              <a:rPr lang="en-US" sz="1400" dirty="0"/>
              <a:t> Kafka partitions data across multiple brokers to distribute workload and improve </a:t>
            </a:r>
            <a:r>
              <a:rPr lang="en-US" sz="1400" u="sng" dirty="0"/>
              <a:t>parallelism</a:t>
            </a:r>
            <a:r>
              <a:rPr lang="en-US" sz="1400" dirty="0"/>
              <a:t>. Each topic is divided into one or more partitions, and </a:t>
            </a:r>
            <a:r>
              <a:rPr lang="en-US" sz="1400" u="sng" dirty="0"/>
              <a:t>messages within a partition are ordered and sequentially appended</a:t>
            </a:r>
            <a:r>
              <a:rPr lang="en-US" sz="1400" dirty="0"/>
              <a:t>. Partitioning enables efficient data distribution and parallel processing, enhancing Kafka's throughput and scalability.</a:t>
            </a:r>
          </a:p>
          <a:p>
            <a:r>
              <a:rPr lang="en-US" sz="1400" b="1" dirty="0"/>
              <a:t>Fault Tolerance:</a:t>
            </a:r>
            <a:r>
              <a:rPr lang="en-US" sz="1400" dirty="0"/>
              <a:t> Kafka provides built-in fault tolerance mechanisms </a:t>
            </a:r>
            <a:r>
              <a:rPr lang="en-US" sz="1400" u="sng" dirty="0"/>
              <a:t>to ensure high availability and data durability</a:t>
            </a:r>
            <a:r>
              <a:rPr lang="en-US" sz="1400" dirty="0"/>
              <a:t>. It </a:t>
            </a:r>
            <a:r>
              <a:rPr lang="en-US" sz="1400" u="sng" dirty="0"/>
              <a:t>replicates data across multiple brokers </a:t>
            </a:r>
            <a:r>
              <a:rPr lang="en-US" sz="1400" dirty="0"/>
              <a:t>using leader-follower replication, allowing Kafka to continue operating even in the event of broker failures. Additionally, Kafka's distributed architecture minimizes single points of failure, further enhancing its resilience.</a:t>
            </a:r>
          </a:p>
          <a:p>
            <a:r>
              <a:rPr lang="en-US" sz="1400" b="1" dirty="0"/>
              <a:t>Exactly-Once Semantics:</a:t>
            </a:r>
            <a:r>
              <a:rPr lang="en-US" sz="1400" dirty="0"/>
              <a:t> Kafka introduced support for exactly-once message delivery semantics, which </a:t>
            </a:r>
            <a:r>
              <a:rPr lang="en-US" sz="1400" u="sng" dirty="0"/>
              <a:t>guarantees that messages are processed exactly once by consumers</a:t>
            </a:r>
            <a:r>
              <a:rPr lang="en-US" sz="1400" dirty="0"/>
              <a:t>. This feature ensures data integrity and consistency in stream processing applications, eliminating duplicates and ensuring accurate results.</a:t>
            </a:r>
          </a:p>
          <a:p>
            <a:r>
              <a:rPr lang="en-US" sz="1400" b="1" dirty="0"/>
              <a:t>Integration Ecosystem:</a:t>
            </a:r>
            <a:r>
              <a:rPr lang="en-US" sz="1400" dirty="0"/>
              <a:t> Kafka integrates seamlessly with a wide range of data systems, including databases, stream processing frameworks, data lakes, and more. It </a:t>
            </a:r>
            <a:r>
              <a:rPr lang="en-US" sz="1400" u="sng" dirty="0"/>
              <a:t>offers a variety of connectors and client libraries for popular programming languages</a:t>
            </a:r>
            <a:r>
              <a:rPr lang="en-US" sz="1400" dirty="0"/>
              <a:t>, simplifying data integration and enabling interoperability with existing infrastructure</a:t>
            </a:r>
            <a:r>
              <a:rPr lang="en-US" sz="1400" dirty="0" smtClean="0"/>
              <a:t>.</a:t>
            </a:r>
            <a:endParaRPr lang="en-US" sz="1400" dirty="0"/>
          </a:p>
        </p:txBody>
      </p:sp>
    </p:spTree>
    <p:extLst>
      <p:ext uri="{BB962C8B-B14F-4D97-AF65-F5344CB8AC3E}">
        <p14:creationId xmlns:p14="http://schemas.microsoft.com/office/powerpoint/2010/main" val="3911237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Brief history of Kafka</a:t>
            </a:r>
            <a:endParaRPr lang="en-IN" dirty="0"/>
          </a:p>
        </p:txBody>
      </p:sp>
      <p:sp>
        <p:nvSpPr>
          <p:cNvPr id="3" name="Content Placeholder 2"/>
          <p:cNvSpPr>
            <a:spLocks noGrp="1"/>
          </p:cNvSpPr>
          <p:nvPr>
            <p:ph idx="1"/>
          </p:nvPr>
        </p:nvSpPr>
        <p:spPr>
          <a:xfrm>
            <a:off x="251520" y="1340768"/>
            <a:ext cx="8579296" cy="5661248"/>
          </a:xfrm>
        </p:spPr>
        <p:txBody>
          <a:bodyPr>
            <a:normAutofit fontScale="40000" lnSpcReduction="20000"/>
          </a:bodyPr>
          <a:lstStyle/>
          <a:p>
            <a:pPr marL="0" indent="0">
              <a:buNone/>
            </a:pPr>
            <a:r>
              <a:rPr lang="en-US" sz="3400" b="1" dirty="0"/>
              <a:t>2008:</a:t>
            </a:r>
            <a:r>
              <a:rPr lang="en-US" sz="3400" dirty="0"/>
              <a:t> Kafka was originally developed by LinkedIn as a project to address the growing need for a scalable and reliable messaging system to handle the massive amounts of data generated by its social network</a:t>
            </a:r>
            <a:r>
              <a:rPr lang="en-US" sz="3400" dirty="0" smtClean="0"/>
              <a:t>.</a:t>
            </a:r>
          </a:p>
          <a:p>
            <a:pPr marL="0" indent="0">
              <a:buNone/>
            </a:pPr>
            <a:endParaRPr lang="en-US" sz="3400" dirty="0"/>
          </a:p>
          <a:p>
            <a:pPr marL="0" indent="0">
              <a:buNone/>
            </a:pPr>
            <a:r>
              <a:rPr lang="en-US" sz="3400" b="1" dirty="0"/>
              <a:t>2011:</a:t>
            </a:r>
            <a:r>
              <a:rPr lang="en-US" sz="3400" dirty="0"/>
              <a:t> LinkedIn open-sourced Kafka and released it to the public under the Apache 2.0 license. This move allowed other organizations to benefit from Kafka's capabilities and contribute to its development</a:t>
            </a:r>
            <a:r>
              <a:rPr lang="en-US" sz="3400" dirty="0" smtClean="0"/>
              <a:t>.</a:t>
            </a:r>
          </a:p>
          <a:p>
            <a:pPr marL="0" indent="0">
              <a:buNone/>
            </a:pPr>
            <a:endParaRPr lang="en-US" sz="3400" dirty="0"/>
          </a:p>
          <a:p>
            <a:pPr marL="0" indent="0">
              <a:buNone/>
            </a:pPr>
            <a:r>
              <a:rPr lang="en-US" sz="3400" b="1" dirty="0"/>
              <a:t>2012:</a:t>
            </a:r>
            <a:r>
              <a:rPr lang="en-US" sz="3400" dirty="0"/>
              <a:t> Kafka became a top-level Apache project, indicating its maturity and widespread adoption within the open-source community</a:t>
            </a:r>
            <a:r>
              <a:rPr lang="en-US" sz="3400" dirty="0" smtClean="0"/>
              <a:t>.</a:t>
            </a:r>
          </a:p>
          <a:p>
            <a:pPr marL="0" indent="0">
              <a:buNone/>
            </a:pPr>
            <a:endParaRPr lang="en-US" sz="3400" dirty="0"/>
          </a:p>
          <a:p>
            <a:pPr marL="0" indent="0">
              <a:buNone/>
            </a:pPr>
            <a:r>
              <a:rPr lang="en-US" sz="3400" b="1" dirty="0"/>
              <a:t>2014:</a:t>
            </a:r>
            <a:r>
              <a:rPr lang="en-US" sz="3400" dirty="0"/>
              <a:t> Confluent, a company founded by the creators of Kafka, was established to provide commercial support and services for Kafka users. This marked a significant milestone in Kafka's journey towards enterprise adoption</a:t>
            </a:r>
            <a:r>
              <a:rPr lang="en-US" sz="3400" dirty="0" smtClean="0"/>
              <a:t>.</a:t>
            </a:r>
          </a:p>
          <a:p>
            <a:pPr marL="0" indent="0">
              <a:buNone/>
            </a:pPr>
            <a:endParaRPr lang="en-US" sz="3400" dirty="0"/>
          </a:p>
          <a:p>
            <a:pPr marL="0" indent="0">
              <a:buNone/>
            </a:pPr>
            <a:r>
              <a:rPr lang="en-US" sz="3400" b="1" dirty="0"/>
              <a:t>2017:</a:t>
            </a:r>
            <a:r>
              <a:rPr lang="en-US" sz="3400" dirty="0"/>
              <a:t> Kafka continued to gain popularity across various industries for its ability to handle real-time data streams, support for distributed systems, fault tolerance, and scalability</a:t>
            </a:r>
            <a:r>
              <a:rPr lang="en-US" sz="3400" dirty="0" smtClean="0"/>
              <a:t>.</a:t>
            </a:r>
          </a:p>
          <a:p>
            <a:pPr marL="0" indent="0">
              <a:buNone/>
            </a:pPr>
            <a:endParaRPr lang="en-US" sz="3400" dirty="0"/>
          </a:p>
          <a:p>
            <a:pPr marL="0" indent="0">
              <a:buNone/>
            </a:pPr>
            <a:r>
              <a:rPr lang="en-US" sz="3400" b="1" dirty="0"/>
              <a:t>2020:</a:t>
            </a:r>
            <a:r>
              <a:rPr lang="en-US" sz="3400" dirty="0"/>
              <a:t> Kafka remained one of the most widely used event streaming platforms, powering critical use cases such as real-time analytics, log aggregation, monitoring, and stream processing in organizations of all sizes</a:t>
            </a:r>
            <a:r>
              <a:rPr lang="en-US" sz="3400" dirty="0" smtClean="0"/>
              <a:t>.</a:t>
            </a:r>
          </a:p>
          <a:p>
            <a:pPr marL="0" indent="0">
              <a:buNone/>
            </a:pPr>
            <a:endParaRPr lang="en-US" sz="3400" dirty="0"/>
          </a:p>
          <a:p>
            <a:pPr marL="0" indent="0">
              <a:buNone/>
            </a:pPr>
            <a:r>
              <a:rPr lang="en-US" sz="3400" b="1" dirty="0"/>
              <a:t>Present:</a:t>
            </a:r>
            <a:r>
              <a:rPr lang="en-US" sz="3400" dirty="0"/>
              <a:t> Kafka continues to evolve rapidly, with regular releases introducing new features, improvements, and optimizations to meet the evolving needs of its users in the era of real-time data processing and analytics</a:t>
            </a:r>
            <a:r>
              <a:rPr lang="en-US" sz="3400" dirty="0" smtClean="0"/>
              <a:t>.</a:t>
            </a:r>
          </a:p>
          <a:p>
            <a:pPr marL="0" indent="0">
              <a:buNone/>
            </a:pPr>
            <a:endParaRPr lang="en-US" sz="3400" dirty="0"/>
          </a:p>
          <a:p>
            <a:pPr marL="0" indent="0">
              <a:buNone/>
            </a:pPr>
            <a:r>
              <a:rPr lang="en-US" sz="3400" dirty="0"/>
              <a:t>Throughout its history, Kafka has emerged as a foundational component in modern data architectures, enabling organizations to build robust, scalable, and real-time data pipelines to power their applications and services.</a:t>
            </a:r>
          </a:p>
          <a:p>
            <a:endParaRPr lang="en-IN" dirty="0"/>
          </a:p>
        </p:txBody>
      </p:sp>
    </p:spTree>
    <p:extLst>
      <p:ext uri="{BB962C8B-B14F-4D97-AF65-F5344CB8AC3E}">
        <p14:creationId xmlns:p14="http://schemas.microsoft.com/office/powerpoint/2010/main" val="3705848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Kafka high level architecture</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2220" y="1737016"/>
            <a:ext cx="7908934" cy="4860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2851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Kafka High Level Architecture</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340768"/>
            <a:ext cx="7308523" cy="514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4700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Kafka High </a:t>
            </a:r>
            <a:r>
              <a:rPr lang="en-IN" dirty="0"/>
              <a:t>L</a:t>
            </a:r>
            <a:r>
              <a:rPr lang="en-IN" dirty="0" smtClean="0"/>
              <a:t>evel </a:t>
            </a:r>
            <a:r>
              <a:rPr lang="en-IN" dirty="0"/>
              <a:t>A</a:t>
            </a:r>
            <a:r>
              <a:rPr lang="en-IN" dirty="0" smtClean="0"/>
              <a:t>rchitecture</a:t>
            </a:r>
            <a:endParaRPr lang="en-IN"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4730" y="1600200"/>
            <a:ext cx="575453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9773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Topic partitions</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3702" y="1973257"/>
            <a:ext cx="6416596" cy="3779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1031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3019</TotalTime>
  <Words>1580</Words>
  <Application>Microsoft Office PowerPoint</Application>
  <PresentationFormat>On-screen Show (4:3)</PresentationFormat>
  <Paragraphs>114</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Apache Kafka Fundamentals</vt:lpstr>
      <vt:lpstr>Agenda</vt:lpstr>
      <vt:lpstr>What is Kafka?</vt:lpstr>
      <vt:lpstr>Key Features</vt:lpstr>
      <vt:lpstr>Brief history of Kafka</vt:lpstr>
      <vt:lpstr>Kafka high level architecture</vt:lpstr>
      <vt:lpstr>Kafka High Level Architecture</vt:lpstr>
      <vt:lpstr>Kafka High Level Architecture</vt:lpstr>
      <vt:lpstr>Topic partitions</vt:lpstr>
      <vt:lpstr>Partitioning</vt:lpstr>
      <vt:lpstr>Serialization</vt:lpstr>
      <vt:lpstr>Deserialization</vt:lpstr>
      <vt:lpstr>Kafka Producer Message Fromat</vt:lpstr>
      <vt:lpstr>Message Offset and Consumer Group </vt:lpstr>
      <vt:lpstr>Consumer Group – partition assignment</vt:lpstr>
      <vt:lpstr>Consumer Group – partition assignment</vt:lpstr>
      <vt:lpstr>Consumer Group – partition assignment</vt:lpstr>
      <vt:lpstr>Consumer Group – partition assignment</vt:lpstr>
      <vt:lpstr>Kafka Consumer Message Pooling</vt:lpstr>
      <vt:lpstr>Group Coordinator</vt:lpstr>
      <vt:lpstr>Group Leader</vt:lpstr>
      <vt:lpstr>Group Leader vs. Group Coordinator</vt:lpstr>
      <vt:lpstr>Replication Factor and In-Sync Replicas</vt:lpstr>
      <vt:lpstr>Role of Apache ZooKeeper in Apache Kafka</vt:lpstr>
      <vt:lpstr>Processing semantics</vt:lpstr>
      <vt:lpstr>Kubernetes Fundamentals</vt:lpstr>
      <vt:lpstr>PowerPoint Presentation</vt:lpstr>
      <vt:lpstr>What is Kubernetes?</vt:lpstr>
      <vt:lpstr>PowerPoint Presentation</vt:lpstr>
      <vt:lpstr>Master Nodes</vt:lpstr>
      <vt:lpstr>Worker Nodes</vt:lpstr>
      <vt:lpstr>K8s Basic Resources</vt:lpstr>
      <vt:lpstr>K8s Operator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Kafka on Kubernetes</dc:title>
  <dc:creator>Surjeet</dc:creator>
  <cp:lastModifiedBy>Surjeet</cp:lastModifiedBy>
  <cp:revision>29</cp:revision>
  <dcterms:created xsi:type="dcterms:W3CDTF">2024-03-05T04:35:37Z</dcterms:created>
  <dcterms:modified xsi:type="dcterms:W3CDTF">2024-03-07T06:55:01Z</dcterms:modified>
</cp:coreProperties>
</file>