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40"/>
  </p:notesMasterIdLst>
  <p:sldIdLst>
    <p:sldId id="256" r:id="rId5"/>
    <p:sldId id="257" r:id="rId6"/>
    <p:sldId id="259" r:id="rId7"/>
    <p:sldId id="260" r:id="rId8"/>
    <p:sldId id="297" r:id="rId9"/>
    <p:sldId id="263" r:id="rId10"/>
    <p:sldId id="261" r:id="rId11"/>
    <p:sldId id="262" r:id="rId12"/>
    <p:sldId id="264" r:id="rId13"/>
    <p:sldId id="265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96" r:id="rId27"/>
    <p:sldId id="280" r:id="rId28"/>
    <p:sldId id="295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93" r:id="rId37"/>
    <p:sldId id="294" r:id="rId38"/>
    <p:sldId id="292" r:id="rId39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100" d="100"/>
          <a:sy n="100" d="100"/>
        </p:scale>
        <p:origin x="-1661" y="-821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3926" y="-96"/>
      </p:cViewPr>
      <p:guideLst>
        <p:guide orient="horz" pos="3367"/>
        <p:guide pos="238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49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3E6DF-98A4-4BE8-B9E4-A29BFDB2B7A3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5900" y="801688"/>
            <a:ext cx="7127875" cy="4010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078413"/>
            <a:ext cx="6048375" cy="4811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4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A5A86-AE9C-4E73-8FC7-754816B61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928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09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Types of Namespaces:</a:t>
            </a:r>
          </a:p>
          <a:p>
            <a:r>
              <a:rPr lang="en-US" b="1" dirty="0" smtClean="0"/>
              <a:t>PID Namespace</a:t>
            </a:r>
            <a:r>
              <a:rPr lang="en-US" dirty="0" smtClean="0"/>
              <a:t>: Isolates process IDs, so processes in one container cannot see or interact with processes in another.</a:t>
            </a:r>
          </a:p>
          <a:p>
            <a:r>
              <a:rPr lang="en-US" b="1" dirty="0" smtClean="0"/>
              <a:t>Mount Namespace</a:t>
            </a:r>
            <a:r>
              <a:rPr lang="en-US" dirty="0" smtClean="0"/>
              <a:t>: Isolates the file system view, so containers can have their own directories and cannot access the host or other containers' file systems unless explicitly shared.</a:t>
            </a:r>
          </a:p>
          <a:p>
            <a:r>
              <a:rPr lang="en-US" b="1" dirty="0" smtClean="0"/>
              <a:t>Network Namespace</a:t>
            </a:r>
            <a:r>
              <a:rPr lang="en-US" dirty="0" smtClean="0"/>
              <a:t>: Provides a separate network stack (e.g., IP addresses, routing tables, ports) for each container.</a:t>
            </a:r>
          </a:p>
          <a:p>
            <a:r>
              <a:rPr lang="en-US" b="1" dirty="0" smtClean="0"/>
              <a:t>IPC Namespace</a:t>
            </a:r>
            <a:r>
              <a:rPr lang="en-US" dirty="0" smtClean="0"/>
              <a:t>: Isolates inter-process communication (e.g., message queues, semaphores, shared memory).</a:t>
            </a:r>
          </a:p>
          <a:p>
            <a:r>
              <a:rPr lang="en-US" b="1" dirty="0" smtClean="0"/>
              <a:t>UTS Namespace</a:t>
            </a:r>
            <a:r>
              <a:rPr lang="en-US" dirty="0" smtClean="0"/>
              <a:t>: Isolates the hostname and domain name, so containers can have their own names.</a:t>
            </a:r>
          </a:p>
          <a:p>
            <a:r>
              <a:rPr lang="en-US" b="1" dirty="0" smtClean="0"/>
              <a:t>User Namespace</a:t>
            </a:r>
            <a:r>
              <a:rPr lang="en-US" dirty="0" smtClean="0"/>
              <a:t>: Allows mapping of user IDs (UIDs) and group IDs (GIDs) between the host and the container, enhancing security.</a:t>
            </a:r>
          </a:p>
          <a:p>
            <a:endParaRPr lang="en-IN" dirty="0" smtClean="0"/>
          </a:p>
          <a:p>
            <a:r>
              <a:rPr lang="en-IN" dirty="0" smtClean="0"/>
              <a:t>-&gt; </a:t>
            </a:r>
            <a:r>
              <a:rPr lang="en-US" dirty="0" err="1" smtClean="0"/>
              <a:t>Docker</a:t>
            </a:r>
            <a:r>
              <a:rPr lang="en-US" dirty="0" smtClean="0"/>
              <a:t> uses namespaces to give each container its own process tree (via PID namespace) and file system view (via mount namespace).</a:t>
            </a:r>
          </a:p>
          <a:p>
            <a:endParaRPr lang="en-US" dirty="0"/>
          </a:p>
          <a:p>
            <a:r>
              <a:rPr lang="en-IN" b="1" dirty="0" smtClean="0"/>
              <a:t>Capabilities of </a:t>
            </a:r>
            <a:r>
              <a:rPr lang="en-IN" b="1" dirty="0" err="1" smtClean="0"/>
              <a:t>cgroups</a:t>
            </a:r>
            <a:r>
              <a:rPr lang="en-IN" b="1" dirty="0" smtClean="0"/>
              <a:t>:</a:t>
            </a:r>
          </a:p>
          <a:p>
            <a:r>
              <a:rPr lang="en-IN" b="1" dirty="0" smtClean="0"/>
              <a:t>CPU Limiting</a:t>
            </a:r>
            <a:r>
              <a:rPr lang="en-IN" dirty="0" smtClean="0"/>
              <a:t>: Restrict the percentage of CPU a container can use.</a:t>
            </a:r>
          </a:p>
          <a:p>
            <a:r>
              <a:rPr lang="en-IN" b="1" dirty="0" smtClean="0"/>
              <a:t>Memory Limiting</a:t>
            </a:r>
            <a:r>
              <a:rPr lang="en-IN" dirty="0" smtClean="0"/>
              <a:t>: Define memory limits to prevent a container from using excessive memory.</a:t>
            </a:r>
          </a:p>
          <a:p>
            <a:r>
              <a:rPr lang="en-IN" b="1" dirty="0" smtClean="0"/>
              <a:t>I/O Control</a:t>
            </a:r>
            <a:r>
              <a:rPr lang="en-IN" dirty="0" smtClean="0"/>
              <a:t>: Limit disk I/O bandwidth (e.g., how fast a container can read/write to disks).</a:t>
            </a:r>
          </a:p>
          <a:p>
            <a:r>
              <a:rPr lang="en-IN" b="1" dirty="0" smtClean="0"/>
              <a:t>Network Bandwidth</a:t>
            </a:r>
            <a:r>
              <a:rPr lang="en-IN" dirty="0" smtClean="0"/>
              <a:t>: Control network usage per container.</a:t>
            </a:r>
          </a:p>
          <a:p>
            <a:r>
              <a:rPr lang="en-IN" b="1" dirty="0" smtClean="0"/>
              <a:t>Device Access</a:t>
            </a:r>
            <a:r>
              <a:rPr lang="en-IN" dirty="0" smtClean="0"/>
              <a:t>: Restrict access to specific devices (e.g., USB devices).</a:t>
            </a:r>
          </a:p>
          <a:p>
            <a:endParaRPr lang="en-IN" dirty="0" smtClean="0"/>
          </a:p>
          <a:p>
            <a:r>
              <a:rPr lang="en-IN" dirty="0" smtClean="0"/>
              <a:t>-&gt; </a:t>
            </a:r>
            <a:r>
              <a:rPr lang="en-US" dirty="0" err="1" smtClean="0"/>
              <a:t>Docker</a:t>
            </a:r>
            <a:r>
              <a:rPr lang="en-US" dirty="0" smtClean="0"/>
              <a:t> sets CPU and memory limits for containers via </a:t>
            </a:r>
            <a:r>
              <a:rPr lang="en-US" dirty="0" err="1" smtClean="0"/>
              <a:t>cgroups</a:t>
            </a:r>
            <a:r>
              <a:rPr lang="en-US" dirty="0" smtClean="0"/>
              <a:t> to avoid one container impacting others or the host system.</a:t>
            </a:r>
          </a:p>
          <a:p>
            <a:r>
              <a:rPr lang="en-US" dirty="0" smtClean="0"/>
              <a:t>-&gt; </a:t>
            </a:r>
            <a:r>
              <a:rPr lang="en-US" b="1" dirty="0" err="1" smtClean="0"/>
              <a:t>Cgroups</a:t>
            </a:r>
            <a:r>
              <a:rPr lang="en-US" dirty="0" smtClean="0"/>
              <a:t> ensure that each container gets only its allocated share of CPU, memory, and other resources, preventing a "noisy neighbor" problem.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88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UTS (UNIX Timesharing System) namespaces</a:t>
            </a:r>
            <a:r>
              <a:rPr lang="en-US" dirty="0" smtClean="0"/>
              <a:t> are one of the </a:t>
            </a:r>
            <a:r>
              <a:rPr lang="en-US" b="1" dirty="0" smtClean="0"/>
              <a:t>Linux namespaces</a:t>
            </a:r>
            <a:r>
              <a:rPr lang="en-US" dirty="0" smtClean="0"/>
              <a:t> that help in isolating certain aspects of a container's environment. Specifically, UTS namespaces are used to isolate the </a:t>
            </a:r>
            <a:r>
              <a:rPr lang="en-US" b="1" dirty="0" smtClean="0"/>
              <a:t>hostname</a:t>
            </a:r>
            <a:r>
              <a:rPr lang="en-US" dirty="0" smtClean="0"/>
              <a:t> and </a:t>
            </a:r>
            <a:r>
              <a:rPr lang="en-US" b="1" dirty="0" smtClean="0"/>
              <a:t>domain name</a:t>
            </a:r>
            <a:r>
              <a:rPr lang="en-US" dirty="0" smtClean="0"/>
              <a:t> within containers. This means each container can have its own hostname and domain name, independent of the host system or other containers.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55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 smtClean="0"/>
              <a:t>Docker</a:t>
            </a:r>
            <a:r>
              <a:rPr lang="en-US" b="1" dirty="0" smtClean="0"/>
              <a:t> CLI</a:t>
            </a:r>
            <a:r>
              <a:rPr lang="en-US" dirty="0" smtClean="0"/>
              <a:t>:</a:t>
            </a:r>
          </a:p>
          <a:p>
            <a:r>
              <a:rPr lang="en-US" dirty="0" smtClean="0"/>
              <a:t>Provides an interface for developers to interact with </a:t>
            </a:r>
            <a:r>
              <a:rPr lang="en-US" dirty="0" err="1" smtClean="0"/>
              <a:t>Docker</a:t>
            </a:r>
            <a:r>
              <a:rPr lang="en-US" dirty="0" smtClean="0"/>
              <a:t> (e.g., </a:t>
            </a:r>
            <a:r>
              <a:rPr lang="en-US" dirty="0" err="1" smtClean="0"/>
              <a:t>docker</a:t>
            </a:r>
            <a:r>
              <a:rPr lang="en-US" dirty="0" smtClean="0"/>
              <a:t> run, </a:t>
            </a:r>
            <a:r>
              <a:rPr lang="en-US" dirty="0" err="1" smtClean="0"/>
              <a:t>docker</a:t>
            </a:r>
            <a:r>
              <a:rPr lang="en-US" dirty="0" smtClean="0"/>
              <a:t> build).</a:t>
            </a:r>
          </a:p>
          <a:p>
            <a:r>
              <a:rPr lang="en-US" b="1" dirty="0" err="1" smtClean="0"/>
              <a:t>Docker</a:t>
            </a:r>
            <a:r>
              <a:rPr lang="en-US" b="1" dirty="0" smtClean="0"/>
              <a:t> API/Daemon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daemon (</a:t>
            </a:r>
            <a:r>
              <a:rPr lang="en-US" dirty="0" err="1" smtClean="0"/>
              <a:t>dockerd</a:t>
            </a:r>
            <a:r>
              <a:rPr lang="en-US" dirty="0" smtClean="0"/>
              <a:t>) is responsible for coordinating container operations. It talks to </a:t>
            </a:r>
            <a:r>
              <a:rPr lang="en-US" b="1" dirty="0" err="1" smtClean="0"/>
              <a:t>containerd</a:t>
            </a:r>
            <a:r>
              <a:rPr lang="en-US" dirty="0" smtClean="0"/>
              <a:t> for low-level execution.</a:t>
            </a:r>
          </a:p>
          <a:p>
            <a:r>
              <a:rPr lang="en-US" b="1" dirty="0" err="1" smtClean="0"/>
              <a:t>containerd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lightweight, high-performance runtime that is responsible for container lifecycle management, such as:</a:t>
            </a:r>
          </a:p>
          <a:p>
            <a:pPr lvl="1"/>
            <a:r>
              <a:rPr lang="en-US" dirty="0" smtClean="0"/>
              <a:t>Pulling images</a:t>
            </a:r>
          </a:p>
          <a:p>
            <a:pPr lvl="1"/>
            <a:r>
              <a:rPr lang="en-US" dirty="0" smtClean="0"/>
              <a:t>Starting/stopping containers</a:t>
            </a:r>
          </a:p>
          <a:p>
            <a:pPr lvl="1"/>
            <a:r>
              <a:rPr lang="en-US" dirty="0" smtClean="0"/>
              <a:t>Managing low-level storage and networking</a:t>
            </a:r>
          </a:p>
          <a:p>
            <a:r>
              <a:rPr lang="en-US" dirty="0" err="1" smtClean="0"/>
              <a:t>containerd</a:t>
            </a:r>
            <a:r>
              <a:rPr lang="en-US" dirty="0" smtClean="0"/>
              <a:t> itself relies on </a:t>
            </a:r>
            <a:r>
              <a:rPr lang="en-US" b="1" dirty="0" err="1" smtClean="0"/>
              <a:t>runc</a:t>
            </a:r>
            <a:r>
              <a:rPr lang="en-US" dirty="0" smtClean="0"/>
              <a:t>.</a:t>
            </a:r>
          </a:p>
          <a:p>
            <a:r>
              <a:rPr lang="en-US" b="1" dirty="0" err="1" smtClean="0"/>
              <a:t>runc</a:t>
            </a:r>
            <a:r>
              <a:rPr lang="en-US" dirty="0" smtClean="0"/>
              <a:t>:</a:t>
            </a:r>
          </a:p>
          <a:p>
            <a:r>
              <a:rPr lang="en-US" dirty="0" smtClean="0"/>
              <a:t>A tiny runtime that actually </a:t>
            </a:r>
            <a:r>
              <a:rPr lang="en-US" b="1" dirty="0" smtClean="0"/>
              <a:t>executes the container's process</a:t>
            </a:r>
            <a:r>
              <a:rPr lang="en-US" dirty="0" smtClean="0"/>
              <a:t> by leveraging Linux features like namespaces and </a:t>
            </a:r>
            <a:r>
              <a:rPr lang="en-US" dirty="0" err="1" smtClean="0"/>
              <a:t>cgroups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It's the part of the system closest to the Linux kernel.</a:t>
            </a:r>
          </a:p>
          <a:p>
            <a:endParaRPr lang="en-US" dirty="0"/>
          </a:p>
          <a:p>
            <a:r>
              <a:rPr lang="en-IN" b="1" dirty="0" smtClean="0"/>
              <a:t>Linux Stack: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CLI → </a:t>
            </a:r>
            <a:r>
              <a:rPr lang="en-IN" dirty="0" err="1" smtClean="0"/>
              <a:t>Docker</a:t>
            </a:r>
            <a:r>
              <a:rPr lang="en-IN" dirty="0" smtClean="0"/>
              <a:t> Daemon → </a:t>
            </a:r>
            <a:r>
              <a:rPr lang="en-IN" dirty="0" err="1" smtClean="0"/>
              <a:t>containerd</a:t>
            </a:r>
            <a:r>
              <a:rPr lang="en-IN" dirty="0" smtClean="0"/>
              <a:t> → </a:t>
            </a:r>
            <a:r>
              <a:rPr lang="en-IN" dirty="0" err="1" smtClean="0"/>
              <a:t>runc</a:t>
            </a:r>
            <a:r>
              <a:rPr lang="en-IN" dirty="0" smtClean="0"/>
              <a:t> → Linux kernel</a:t>
            </a:r>
          </a:p>
          <a:p>
            <a:r>
              <a:rPr lang="en-IN" b="1" dirty="0" smtClean="0"/>
              <a:t>Windows Stack: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CLI → </a:t>
            </a:r>
            <a:r>
              <a:rPr lang="en-IN" dirty="0" err="1" smtClean="0"/>
              <a:t>Docker</a:t>
            </a:r>
            <a:r>
              <a:rPr lang="en-IN" dirty="0" smtClean="0"/>
              <a:t> Daemon → </a:t>
            </a:r>
            <a:r>
              <a:rPr lang="en-IN" dirty="0" err="1" smtClean="0"/>
              <a:t>containerd</a:t>
            </a:r>
            <a:r>
              <a:rPr lang="en-IN" dirty="0" smtClean="0"/>
              <a:t> → </a:t>
            </a:r>
            <a:r>
              <a:rPr lang="en-IN" dirty="0" err="1" smtClean="0"/>
              <a:t>HCSShim</a:t>
            </a:r>
            <a:r>
              <a:rPr lang="en-IN" dirty="0" smtClean="0"/>
              <a:t> → Windows kernel (Host Compute Service)</a:t>
            </a:r>
          </a:p>
          <a:p>
            <a:r>
              <a:rPr lang="en-IN" dirty="0" smtClean="0"/>
              <a:t>For Linux containers on Windows (via LCOW):</a:t>
            </a:r>
          </a:p>
          <a:p>
            <a:r>
              <a:rPr lang="en-IN" dirty="0" err="1" smtClean="0"/>
              <a:t>Docker</a:t>
            </a:r>
            <a:r>
              <a:rPr lang="en-IN" dirty="0" smtClean="0"/>
              <a:t> CLI → </a:t>
            </a:r>
            <a:r>
              <a:rPr lang="en-IN" dirty="0" err="1" smtClean="0"/>
              <a:t>Docker</a:t>
            </a:r>
            <a:r>
              <a:rPr lang="en-IN" dirty="0" smtClean="0"/>
              <a:t> Daemon → </a:t>
            </a:r>
            <a:r>
              <a:rPr lang="en-IN" dirty="0" err="1" smtClean="0"/>
              <a:t>containerd</a:t>
            </a:r>
            <a:r>
              <a:rPr lang="en-IN" dirty="0" smtClean="0"/>
              <a:t> → LCOW utility VM → </a:t>
            </a:r>
            <a:r>
              <a:rPr lang="en-IN" dirty="0" err="1" smtClean="0"/>
              <a:t>runc</a:t>
            </a:r>
            <a:r>
              <a:rPr lang="en-IN" dirty="0" smtClean="0"/>
              <a:t> → Linux kernel (inside the VM)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139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A5A86-AE9C-4E73-8FC7-754816B6153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01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8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0" y="1755720"/>
            <a:ext cx="9071280" cy="4386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5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4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8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119"/>
          <p:cNvPicPr/>
          <p:nvPr/>
        </p:nvPicPr>
        <p:blipFill>
          <a:blip r:embed="rId14"/>
          <a:stretch/>
        </p:blipFill>
        <p:spPr>
          <a:xfrm>
            <a:off x="0" y="4354560"/>
            <a:ext cx="10079280" cy="131544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504000" y="30420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PlaceHolder 2"/>
          <p:cNvSpPr>
            <a:spLocks noGrp="1"/>
          </p:cNvSpPr>
          <p:nvPr>
            <p:ph type="title"/>
          </p:nvPr>
        </p:nvSpPr>
        <p:spPr>
          <a:xfrm>
            <a:off x="0" y="1755720"/>
            <a:ext cx="9071280" cy="946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i-o.io/#what-is-cri-o" TargetMode="External"/><Relationship Id="rId2" Type="http://schemas.openxmlformats.org/officeDocument/2006/relationships/hyperlink" Target="https://containerd.io/doc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kubernetes/community/blob/master/contributors/devel/sig-node/container-runtime-interface.md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6840000" y="226080"/>
            <a:ext cx="2735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FFFFFF"/>
                </a:solidFill>
                <a:latin typeface="FreeMono"/>
              </a:rPr>
              <a:t>Containers &amp; Kubernetes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161" name="Picture 160"/>
          <p:cNvPicPr/>
          <p:nvPr/>
        </p:nvPicPr>
        <p:blipFill>
          <a:blip r:embed="rId3"/>
          <a:stretch/>
        </p:blipFill>
        <p:spPr>
          <a:xfrm>
            <a:off x="7272000" y="1350360"/>
            <a:ext cx="2171160" cy="196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pull dir="d"/>
      </p:transition>
    </mc:Choice>
    <mc:Fallback xmlns:p15="http://schemas.microsoft.com/office/powerpoint/2012/main" xmlns="">
      <p:transition spd="slow">
        <p:pull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6699"/>
                </a:solidFill>
                <a:latin typeface="Arial"/>
              </a:rPr>
              <a:t>3) How containers works internally</a:t>
            </a:r>
            <a:endParaRPr lang="en-IN" sz="26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72000" y="720000"/>
            <a:ext cx="9791280" cy="434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 dirty="0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Containers works on following OS kernel primitives of the host machine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Namespaces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600" b="0" strike="noStrike" spc="-1" dirty="0">
                <a:highlight>
                  <a:srgbClr val="FFFFFF"/>
                </a:highlight>
                <a:latin typeface="Arial"/>
              </a:rPr>
              <a:t>Control Groups</a:t>
            </a: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600" b="0" strike="noStrike" spc="-1" dirty="0">
              <a:latin typeface="Arial"/>
            </a:endParaRPr>
          </a:p>
        </p:txBody>
      </p:sp>
      <p:pic>
        <p:nvPicPr>
          <p:cNvPr id="182" name="Picture 181"/>
          <p:cNvPicPr/>
          <p:nvPr/>
        </p:nvPicPr>
        <p:blipFill>
          <a:blip r:embed="rId2"/>
          <a:stretch/>
        </p:blipFill>
        <p:spPr>
          <a:xfrm>
            <a:off x="733680" y="2660072"/>
            <a:ext cx="6158327" cy="159453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184"/>
          <p:cNvPicPr/>
          <p:nvPr/>
        </p:nvPicPr>
        <p:blipFill>
          <a:blip r:embed="rId2"/>
          <a:stretch/>
        </p:blipFill>
        <p:spPr>
          <a:xfrm>
            <a:off x="1677240" y="1161360"/>
            <a:ext cx="6818400" cy="3374280"/>
          </a:xfrm>
          <a:prstGeom prst="rect">
            <a:avLst/>
          </a:prstGeom>
          <a:ln>
            <a:noFill/>
          </a:ln>
        </p:spPr>
      </p:pic>
      <p:sp>
        <p:nvSpPr>
          <p:cNvPr id="186" name="CustomShape 1"/>
          <p:cNvSpPr/>
          <p:nvPr/>
        </p:nvSpPr>
        <p:spPr>
          <a:xfrm>
            <a:off x="57600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Control Groups</a:t>
            </a: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720000" y="86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Internals Of Container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88" name="Picture 187"/>
          <p:cNvPicPr/>
          <p:nvPr/>
        </p:nvPicPr>
        <p:blipFill>
          <a:blip r:embed="rId3"/>
          <a:stretch/>
        </p:blipFill>
        <p:spPr>
          <a:xfrm>
            <a:off x="792000" y="1749960"/>
            <a:ext cx="8277480" cy="328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288000" y="288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Docker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90" name="Picture 189"/>
          <p:cNvPicPr/>
          <p:nvPr/>
        </p:nvPicPr>
        <p:blipFill>
          <a:blip r:embed="rId2"/>
          <a:stretch/>
        </p:blipFill>
        <p:spPr>
          <a:xfrm rot="19200">
            <a:off x="2089440" y="1183320"/>
            <a:ext cx="5100120" cy="3362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144360" y="288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OCI(Open Container initiative)</a:t>
            </a:r>
            <a:endParaRPr lang="en-IN" sz="3300" b="0" strike="noStrike" spc="-1" dirty="0">
              <a:latin typeface="Arial"/>
            </a:endParaRPr>
          </a:p>
        </p:txBody>
      </p:sp>
      <p:pic>
        <p:nvPicPr>
          <p:cNvPr id="192" name="Picture 191"/>
          <p:cNvPicPr/>
          <p:nvPr/>
        </p:nvPicPr>
        <p:blipFill>
          <a:blip r:embed="rId3"/>
          <a:stretch/>
        </p:blipFill>
        <p:spPr>
          <a:xfrm>
            <a:off x="1008000" y="1296000"/>
            <a:ext cx="7055640" cy="326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21636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Conitainer Images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288360" y="1130400"/>
            <a:ext cx="9431280" cy="369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b="0" strike="noStrike" spc="-1" dirty="0">
                <a:latin typeface="Arial"/>
              </a:rPr>
              <a:t>In the container, an image is effectively a stopped container. If you’re a developer, you can think of an image as a class.</a:t>
            </a:r>
          </a:p>
        </p:txBody>
      </p:sp>
      <p:pic>
        <p:nvPicPr>
          <p:cNvPr id="195" name="Picture 194"/>
          <p:cNvPicPr/>
          <p:nvPr/>
        </p:nvPicPr>
        <p:blipFill>
          <a:blip r:embed="rId2"/>
          <a:stretch/>
        </p:blipFill>
        <p:spPr>
          <a:xfrm>
            <a:off x="288000" y="1639874"/>
            <a:ext cx="9143640" cy="25996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20360" y="349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Pulling Images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97" name="Picture 196"/>
          <p:cNvPicPr/>
          <p:nvPr/>
        </p:nvPicPr>
        <p:blipFill>
          <a:blip r:embed="rId2"/>
          <a:stretch/>
        </p:blipFill>
        <p:spPr>
          <a:xfrm>
            <a:off x="1671114" y="1096613"/>
            <a:ext cx="6623640" cy="3735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Picture 197"/>
          <p:cNvPicPr/>
          <p:nvPr/>
        </p:nvPicPr>
        <p:blipFill>
          <a:blip r:embed="rId2"/>
          <a:stretch/>
        </p:blipFill>
        <p:spPr>
          <a:xfrm>
            <a:off x="1872000" y="504000"/>
            <a:ext cx="6783840" cy="3815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216360" y="72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How to build </a:t>
            </a:r>
            <a:r>
              <a:rPr lang="en-IN" sz="3300" b="0" strike="noStrike" spc="-1" dirty="0" smtClean="0">
                <a:solidFill>
                  <a:srgbClr val="006699"/>
                </a:solidFill>
                <a:latin typeface="Arial"/>
              </a:rPr>
              <a:t>custom </a:t>
            </a: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images</a:t>
            </a:r>
            <a:endParaRPr lang="en-IN" sz="3300" b="0" strike="noStrike" spc="-1" dirty="0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32000" y="936000"/>
            <a:ext cx="9071280" cy="4031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file </a:t>
            </a:r>
          </a:p>
        </p:txBody>
      </p:sp>
      <p:pic>
        <p:nvPicPr>
          <p:cNvPr id="201" name="Picture 200"/>
          <p:cNvPicPr/>
          <p:nvPr/>
        </p:nvPicPr>
        <p:blipFill>
          <a:blip r:embed="rId2"/>
          <a:stretch/>
        </p:blipFill>
        <p:spPr>
          <a:xfrm>
            <a:off x="1056600" y="1584000"/>
            <a:ext cx="5495040" cy="2218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864360" y="205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Docker registries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03" name="Picture 202"/>
          <p:cNvPicPr/>
          <p:nvPr/>
        </p:nvPicPr>
        <p:blipFill>
          <a:blip r:embed="rId2"/>
          <a:stretch/>
        </p:blipFill>
        <p:spPr>
          <a:xfrm>
            <a:off x="3024000" y="1152000"/>
            <a:ext cx="4533120" cy="32738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strike="noStrike" spc="-1">
                <a:solidFill>
                  <a:srgbClr val="006699"/>
                </a:solidFill>
                <a:latin typeface="Arial"/>
              </a:rPr>
              <a:t>Session Overview</a:t>
            </a:r>
            <a:endParaRPr lang="en-IN" sz="2800" b="0" strike="noStrike" spc="-1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432360" y="1103760"/>
            <a:ext cx="9071280" cy="3719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Need of containers?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What </a:t>
            </a:r>
            <a:r>
              <a:rPr lang="en-IN" sz="1400" b="1" spc="-1" dirty="0">
                <a:latin typeface="Arial"/>
              </a:rPr>
              <a:t>are</a:t>
            </a:r>
            <a:r>
              <a:rPr lang="en-IN" sz="1400" b="1" strike="noStrike" spc="-1" dirty="0">
                <a:latin typeface="Arial"/>
              </a:rPr>
              <a:t> </a:t>
            </a:r>
            <a:r>
              <a:rPr lang="en-IN" sz="1400" b="1" spc="-1" dirty="0">
                <a:latin typeface="Arial"/>
              </a:rPr>
              <a:t>c</a:t>
            </a:r>
            <a:r>
              <a:rPr lang="en-IN" sz="1400" b="1" strike="noStrike" spc="-1" dirty="0">
                <a:latin typeface="Arial"/>
              </a:rPr>
              <a:t>ontainers?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Working of containers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Images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Docker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Kubernetes </a:t>
            </a:r>
            <a:r>
              <a:rPr lang="en-IN" sz="1400" b="1" spc="-1" dirty="0">
                <a:latin typeface="Arial"/>
              </a:rPr>
              <a:t>o</a:t>
            </a:r>
            <a:r>
              <a:rPr lang="en-IN" sz="1400" b="1" strike="noStrike" spc="-1" dirty="0">
                <a:latin typeface="Arial"/>
              </a:rPr>
              <a:t>verview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Master nodes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Worker nodes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Objects of Kubernetes</a:t>
            </a:r>
            <a:endParaRPr lang="en-IN" sz="1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IN" sz="1400" b="1" strike="noStrike" spc="-1" dirty="0">
                <a:latin typeface="Arial"/>
              </a:rPr>
              <a:t>Q &amp;A</a:t>
            </a: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60000" y="277560"/>
            <a:ext cx="9071280" cy="73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400" b="0" strike="noStrike" spc="-1">
                <a:solidFill>
                  <a:srgbClr val="006699"/>
                </a:solidFill>
                <a:latin typeface="Arial"/>
              </a:rPr>
              <a:t>Some Dokcer Commands</a:t>
            </a:r>
            <a:endParaRPr lang="en-IN" sz="2400" b="0" strike="noStrike" spc="-1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60000" y="1058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run -d -p 8080:80 </a:t>
            </a:r>
            <a:r>
              <a:rPr lang="en-IN" sz="2400" b="0" strike="noStrike" spc="-1" dirty="0" err="1">
                <a:latin typeface="Arial"/>
              </a:rPr>
              <a:t>nginx:latest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run -d -p 8080:80 -v </a:t>
            </a:r>
            <a:r>
              <a:rPr lang="en-IN" sz="2400" b="0" strike="noStrike" spc="-1" dirty="0" err="1">
                <a:latin typeface="Arial"/>
              </a:rPr>
              <a:t>hostFolderPath:containerPath:ro</a:t>
            </a:r>
            <a:r>
              <a:rPr lang="en-IN" sz="2400" b="0" strike="noStrike" spc="-1" dirty="0">
                <a:latin typeface="Arial"/>
              </a:rPr>
              <a:t> --name server </a:t>
            </a:r>
            <a:r>
              <a:rPr lang="en-IN" sz="2400" b="0" strike="noStrike" spc="-1" dirty="0" err="1">
                <a:latin typeface="Arial"/>
              </a:rPr>
              <a:t>nginx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exec -it server(name of running container) bash</a:t>
            </a: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</a:t>
            </a:r>
            <a:r>
              <a:rPr lang="en-IN" sz="2400" b="0" strike="noStrike" spc="-1" dirty="0" err="1">
                <a:latin typeface="Arial"/>
              </a:rPr>
              <a:t>ps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docker build -t </a:t>
            </a:r>
            <a:r>
              <a:rPr lang="en-IN" sz="2400" b="0" strike="noStrike" spc="-1" dirty="0" err="1">
                <a:latin typeface="Arial"/>
              </a:rPr>
              <a:t>website:latest</a:t>
            </a:r>
            <a:r>
              <a:rPr lang="en-IN" sz="2400" b="0" strike="noStrike" spc="-1" dirty="0">
                <a:latin typeface="Arial"/>
              </a:rPr>
              <a:t> 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64800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Kubernets Overview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576360" y="1490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20000"/>
          </a:bodyPr>
          <a:lstStyle/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err="1"/>
              <a:t>Kubernetes</a:t>
            </a:r>
            <a:r>
              <a:rPr lang="en-US" sz="2400" dirty="0"/>
              <a:t> (K8s) is an open-source container orchestration platform that automates deployment, scaling, and management of containerized </a:t>
            </a:r>
            <a:r>
              <a:rPr lang="en-US" sz="2400" dirty="0" smtClean="0"/>
              <a:t>applications</a:t>
            </a:r>
            <a:endParaRPr lang="en-US" sz="2400" dirty="0" smtClean="0"/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dirty="0" err="1" smtClean="0"/>
              <a:t>Kubernetes</a:t>
            </a:r>
            <a:r>
              <a:rPr lang="en-US" sz="2400" dirty="0" smtClean="0"/>
              <a:t> </a:t>
            </a:r>
            <a:r>
              <a:rPr lang="en-US" sz="2400" dirty="0"/>
              <a:t>supports container runtimes such as </a:t>
            </a:r>
            <a:r>
              <a:rPr lang="en-US" sz="2400" dirty="0" err="1">
                <a:hlinkClick r:id="rId2"/>
              </a:rPr>
              <a:t>containerd</a:t>
            </a:r>
            <a:r>
              <a:rPr lang="en-US" sz="2400" dirty="0"/>
              <a:t>, </a:t>
            </a:r>
            <a:r>
              <a:rPr lang="en-US" sz="2400" dirty="0">
                <a:hlinkClick r:id="rId3"/>
              </a:rPr>
              <a:t>CRI-O</a:t>
            </a:r>
            <a:r>
              <a:rPr lang="en-US" sz="2400" dirty="0"/>
              <a:t>, and any other implementation of the </a:t>
            </a:r>
            <a:r>
              <a:rPr lang="en-US" sz="2400" dirty="0" err="1">
                <a:hlinkClick r:id="rId4"/>
              </a:rPr>
              <a:t>Kubernetes</a:t>
            </a:r>
            <a:r>
              <a:rPr lang="en-US" sz="2400" dirty="0">
                <a:hlinkClick r:id="rId4"/>
              </a:rPr>
              <a:t> CRI (Container Runtime Interface</a:t>
            </a:r>
            <a:r>
              <a:rPr lang="en-US" sz="2400" dirty="0" smtClean="0">
                <a:hlinkClick r:id="rId4"/>
              </a:rPr>
              <a:t>)</a:t>
            </a:r>
            <a:endParaRPr lang="en-IN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Orchestration tool</a:t>
            </a:r>
          </a:p>
          <a:p>
            <a:pPr marL="432000" indent="-32364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 dirty="0">
                <a:latin typeface="Arial"/>
              </a:rPr>
              <a:t>Easy to use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43200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Kubernetes Architecture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10" name="Picture 209"/>
          <p:cNvPicPr/>
          <p:nvPr/>
        </p:nvPicPr>
        <p:blipFill>
          <a:blip r:embed="rId2"/>
          <a:stretch/>
        </p:blipFill>
        <p:spPr>
          <a:xfrm>
            <a:off x="864000" y="864000"/>
            <a:ext cx="8205480" cy="3891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iagram showing the relationships and dependencies between docker, Kubernetes, CRI-O, containerd and run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30" y="160338"/>
            <a:ext cx="2650382" cy="4460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533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60360" y="277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Master Nodes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212" name="Picture 211"/>
          <p:cNvPicPr/>
          <p:nvPr/>
        </p:nvPicPr>
        <p:blipFill>
          <a:blip r:embed="rId2"/>
          <a:stretch/>
        </p:blipFill>
        <p:spPr>
          <a:xfrm>
            <a:off x="769680" y="1152000"/>
            <a:ext cx="8013960" cy="3623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omponents of Kuberne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Components of Kubernete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16" y="495837"/>
            <a:ext cx="8621724" cy="4028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559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214"/>
          <p:cNvPicPr/>
          <p:nvPr/>
        </p:nvPicPr>
        <p:blipFill>
          <a:blip r:embed="rId2"/>
          <a:stretch/>
        </p:blipFill>
        <p:spPr>
          <a:xfrm>
            <a:off x="457560" y="317160"/>
            <a:ext cx="8686080" cy="5226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5"/>
          <p:cNvPicPr/>
          <p:nvPr/>
        </p:nvPicPr>
        <p:blipFill>
          <a:blip r:embed="rId2"/>
          <a:stretch/>
        </p:blipFill>
        <p:spPr>
          <a:xfrm>
            <a:off x="1187280" y="72000"/>
            <a:ext cx="7236360" cy="1727640"/>
          </a:xfrm>
          <a:prstGeom prst="rect">
            <a:avLst/>
          </a:prstGeom>
          <a:ln>
            <a:noFill/>
          </a:ln>
        </p:spPr>
      </p:pic>
      <p:pic>
        <p:nvPicPr>
          <p:cNvPr id="217" name="Picture 216"/>
          <p:cNvPicPr/>
          <p:nvPr/>
        </p:nvPicPr>
        <p:blipFill>
          <a:blip r:embed="rId3"/>
          <a:stretch/>
        </p:blipFill>
        <p:spPr>
          <a:xfrm>
            <a:off x="1226160" y="2310840"/>
            <a:ext cx="6621480" cy="2152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Picture 217"/>
          <p:cNvPicPr/>
          <p:nvPr/>
        </p:nvPicPr>
        <p:blipFill>
          <a:blip r:embed="rId2"/>
          <a:stretch/>
        </p:blipFill>
        <p:spPr>
          <a:xfrm>
            <a:off x="1656360" y="864000"/>
            <a:ext cx="7055280" cy="3887640"/>
          </a:xfrm>
          <a:prstGeom prst="rect">
            <a:avLst/>
          </a:prstGeom>
          <a:ln>
            <a:noFill/>
          </a:ln>
        </p:spPr>
      </p:pic>
      <p:sp>
        <p:nvSpPr>
          <p:cNvPr id="219" name="CustomShape 1"/>
          <p:cNvSpPr/>
          <p:nvPr/>
        </p:nvSpPr>
        <p:spPr>
          <a:xfrm>
            <a:off x="432360" y="27756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 dirty="0">
                <a:solidFill>
                  <a:srgbClr val="006699"/>
                </a:solidFill>
                <a:latin typeface="Arial"/>
              </a:rPr>
              <a:t>Application deploy and roll back</a:t>
            </a:r>
            <a:endParaRPr lang="en-IN" sz="33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Picture 219"/>
          <p:cNvPicPr/>
          <p:nvPr/>
        </p:nvPicPr>
        <p:blipFill>
          <a:blip r:embed="rId2"/>
          <a:stretch/>
        </p:blipFill>
        <p:spPr>
          <a:xfrm>
            <a:off x="-143640" y="-111960"/>
            <a:ext cx="10079280" cy="493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450" y="571134"/>
            <a:ext cx="6943725" cy="340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/>
          <p:nvPr/>
        </p:nvPicPr>
        <p:blipFill>
          <a:blip r:embed="rId2"/>
          <a:stretch/>
        </p:blipFill>
        <p:spPr>
          <a:xfrm>
            <a:off x="-72000" y="147240"/>
            <a:ext cx="10079280" cy="4892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Picture 221"/>
          <p:cNvPicPr/>
          <p:nvPr/>
        </p:nvPicPr>
        <p:blipFill>
          <a:blip r:embed="rId2"/>
          <a:stretch/>
        </p:blipFill>
        <p:spPr>
          <a:xfrm>
            <a:off x="-72000" y="72000"/>
            <a:ext cx="10079280" cy="510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Picture 222"/>
          <p:cNvPicPr/>
          <p:nvPr/>
        </p:nvPicPr>
        <p:blipFill>
          <a:blip r:embed="rId2"/>
          <a:stretch/>
        </p:blipFill>
        <p:spPr>
          <a:xfrm>
            <a:off x="-1800" y="360000"/>
            <a:ext cx="10079280" cy="4647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FD7A7C-A06D-4725-AD1E-60C2D709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312507"/>
            <a:ext cx="9011544" cy="926845"/>
          </a:xfrm>
        </p:spPr>
        <p:txBody>
          <a:bodyPr/>
          <a:lstStyle/>
          <a:p>
            <a:r>
              <a:rPr lang="en-IN" sz="3300" spc="-1" dirty="0">
                <a:solidFill>
                  <a:srgbClr val="006699"/>
                </a:solidFill>
                <a:latin typeface="Arial"/>
                <a:ea typeface="+mn-ea"/>
                <a:cs typeface="+mn-cs"/>
              </a:rPr>
              <a:t>Helm charts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B9CFF97-35DE-4C0C-937F-9875FFC93AA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52860" y="952184"/>
            <a:ext cx="9072000" cy="317936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3200" b="0" i="0" dirty="0">
                <a:solidFill>
                  <a:srgbClr val="333333"/>
                </a:solidFill>
                <a:effectLst/>
                <a:latin typeface="Public Sans"/>
              </a:rPr>
              <a:t>Helm uses a packaging format called </a:t>
            </a:r>
            <a:r>
              <a:rPr lang="en-GB" sz="3200" b="0" i="1" dirty="0">
                <a:solidFill>
                  <a:srgbClr val="333333"/>
                </a:solidFill>
                <a:effectLst/>
                <a:latin typeface="Public Sans"/>
              </a:rPr>
              <a:t>charts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solidFill>
                  <a:srgbClr val="333333"/>
                </a:solidFill>
                <a:latin typeface="Public Sans"/>
              </a:rPr>
              <a:t>A chart is a collection of files that describe a related set of Kubernetes resources</a:t>
            </a:r>
            <a:endParaRPr lang="en-IN" sz="3200" dirty="0">
              <a:solidFill>
                <a:srgbClr val="333333"/>
              </a:solidFill>
              <a:latin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139375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A3B45-1F80-4ADF-9628-9F9BE1B9E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517" y="378370"/>
            <a:ext cx="9071280" cy="94608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6A223FCD-D162-4168-AAA0-5B03F6D70A9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07517" y="1057500"/>
            <a:ext cx="9072000" cy="3288600"/>
          </a:xfrm>
        </p:spPr>
        <p:txBody>
          <a:bodyPr/>
          <a:lstStyle/>
          <a:p>
            <a:pPr marL="0" indent="0" algn="ctr">
              <a:buNone/>
            </a:pPr>
            <a:r>
              <a:rPr lang="en-IN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868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288360" y="1800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Thank You</a:t>
            </a:r>
            <a:endParaRPr lang="en-IN" sz="33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 dirty="0" smtClean="0">
                <a:solidFill>
                  <a:srgbClr val="006699"/>
                </a:solidFill>
                <a:latin typeface="Arial"/>
              </a:rPr>
              <a:t>Need </a:t>
            </a: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of Containers</a:t>
            </a:r>
            <a:endParaRPr lang="en-IN" sz="2600" b="0" strike="noStrike" spc="-1" dirty="0">
              <a:latin typeface="Arial"/>
            </a:endParaRPr>
          </a:p>
        </p:txBody>
      </p:sp>
      <p:sp>
        <p:nvSpPr>
          <p:cNvPr id="167" name="CustomShape 2"/>
          <p:cNvSpPr/>
          <p:nvPr/>
        </p:nvSpPr>
        <p:spPr>
          <a:xfrm>
            <a:off x="218664" y="932688"/>
            <a:ext cx="9791280" cy="394476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Bad Old days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For every new application need to buy a new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More expensive and time consuming 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more time to deployments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Virtualization solved few problems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For every new application need new VM instance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Less expensive as compare to physical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less time for deployments 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Wastage of server resources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360">
              <a:lnSpc>
                <a:spcPct val="100000"/>
              </a:lnSpc>
              <a:buClr>
                <a:srgbClr val="000000"/>
              </a:buClr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Containers 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All about isolation (will get back to it shortly)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More </a:t>
            </a:r>
            <a:r>
              <a:rPr lang="en-IN" sz="1400" b="0" strike="noStrike" spc="-1" dirty="0" smtClean="0">
                <a:highlight>
                  <a:srgbClr val="FFFFFF"/>
                </a:highlight>
                <a:latin typeface="Arial"/>
              </a:rPr>
              <a:t>efficient than VM </a:t>
            </a: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and Physical servers</a:t>
            </a:r>
            <a:endParaRPr lang="en-IN" sz="1400" b="0" strike="noStrike" spc="-1" dirty="0">
              <a:latin typeface="Arial"/>
            </a:endParaRPr>
          </a:p>
          <a:p>
            <a:pPr marL="648000" lvl="2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400" b="0" strike="noStrike" spc="-1" dirty="0">
                <a:highlight>
                  <a:srgbClr val="FFFFFF"/>
                </a:highlight>
                <a:latin typeface="Arial"/>
              </a:rPr>
              <a:t>Requires very small time for </a:t>
            </a:r>
            <a:r>
              <a:rPr lang="en-IN" sz="1400" b="0" strike="noStrike" spc="-1" dirty="0" smtClean="0">
                <a:highlight>
                  <a:srgbClr val="FFFFFF"/>
                </a:highlight>
                <a:latin typeface="Arial"/>
              </a:rPr>
              <a:t>deployment</a:t>
            </a:r>
            <a:endParaRPr lang="en-IN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2" y="696839"/>
            <a:ext cx="8624316" cy="3165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735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720000" y="144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Comparision of Virtualization and Containers</a:t>
            </a:r>
            <a:endParaRPr lang="en-IN" sz="3300" b="0" strike="noStrike" spc="-1">
              <a:latin typeface="Arial"/>
            </a:endParaRPr>
          </a:p>
        </p:txBody>
      </p:sp>
      <p:pic>
        <p:nvPicPr>
          <p:cNvPr id="174" name="Picture 173"/>
          <p:cNvPicPr/>
          <p:nvPr/>
        </p:nvPicPr>
        <p:blipFill>
          <a:blip r:embed="rId2"/>
          <a:stretch/>
        </p:blipFill>
        <p:spPr>
          <a:xfrm>
            <a:off x="872640" y="1090440"/>
            <a:ext cx="7335000" cy="3085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>
                <a:solidFill>
                  <a:srgbClr val="006699"/>
                </a:solidFill>
                <a:latin typeface="Arial"/>
              </a:rPr>
              <a:t> Benefits of using containers</a:t>
            </a:r>
            <a:endParaRPr lang="en-IN" sz="2600" b="0" strike="noStrike" spc="-1">
              <a:latin typeface="Arial"/>
            </a:endParaRPr>
          </a:p>
        </p:txBody>
      </p:sp>
      <p:pic>
        <p:nvPicPr>
          <p:cNvPr id="169" name="Picture 168"/>
          <p:cNvPicPr/>
          <p:nvPr/>
        </p:nvPicPr>
        <p:blipFill>
          <a:blip r:embed="rId3"/>
          <a:stretch/>
        </p:blipFill>
        <p:spPr>
          <a:xfrm>
            <a:off x="1152000" y="1727999"/>
            <a:ext cx="7383240" cy="1786017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32360" y="216000"/>
            <a:ext cx="9071280" cy="94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3300" b="0" strike="noStrike" spc="-1">
                <a:solidFill>
                  <a:srgbClr val="006699"/>
                </a:solidFill>
                <a:latin typeface="Arial"/>
              </a:rPr>
              <a:t>Easy to implement microservice architecture</a:t>
            </a:r>
            <a:endParaRPr lang="en-IN" sz="3300" b="0" strike="noStrike" spc="-1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504000" y="1634400"/>
            <a:ext cx="9071280" cy="275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72" name="Picture 171"/>
          <p:cNvPicPr/>
          <p:nvPr/>
        </p:nvPicPr>
        <p:blipFill>
          <a:blip r:embed="rId2"/>
          <a:stretch/>
        </p:blipFill>
        <p:spPr>
          <a:xfrm>
            <a:off x="1137960" y="1085760"/>
            <a:ext cx="7152096" cy="315373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144000" y="216000"/>
            <a:ext cx="9071280" cy="586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2) What </a:t>
            </a:r>
            <a:r>
              <a:rPr lang="en-IN" sz="2600" spc="-1" dirty="0">
                <a:solidFill>
                  <a:srgbClr val="006699"/>
                </a:solidFill>
                <a:latin typeface="Arial"/>
              </a:rPr>
              <a:t>are</a:t>
            </a:r>
            <a:r>
              <a:rPr lang="en-IN" sz="2600" b="0" strike="noStrike" spc="-1" dirty="0">
                <a:solidFill>
                  <a:srgbClr val="006699"/>
                </a:solidFill>
                <a:latin typeface="Arial"/>
              </a:rPr>
              <a:t> containers?</a:t>
            </a:r>
            <a:endParaRPr lang="en-IN" sz="2600" b="0" strike="noStrike" spc="-1" dirty="0">
              <a:latin typeface="Arial"/>
            </a:endParaRPr>
          </a:p>
        </p:txBody>
      </p:sp>
      <p:pic>
        <p:nvPicPr>
          <p:cNvPr id="176" name="Picture 175"/>
          <p:cNvPicPr/>
          <p:nvPr/>
        </p:nvPicPr>
        <p:blipFill>
          <a:blip r:embed="rId3"/>
          <a:stretch/>
        </p:blipFill>
        <p:spPr>
          <a:xfrm>
            <a:off x="2304000" y="864000"/>
            <a:ext cx="4759560" cy="1094040"/>
          </a:xfrm>
          <a:prstGeom prst="rect">
            <a:avLst/>
          </a:prstGeom>
          <a:ln>
            <a:noFill/>
          </a:ln>
        </p:spPr>
      </p:pic>
      <p:pic>
        <p:nvPicPr>
          <p:cNvPr id="177" name="Picture 176"/>
          <p:cNvPicPr/>
          <p:nvPr/>
        </p:nvPicPr>
        <p:blipFill>
          <a:blip r:embed="rId4"/>
          <a:stretch/>
        </p:blipFill>
        <p:spPr>
          <a:xfrm>
            <a:off x="288000" y="2402280"/>
            <a:ext cx="3815640" cy="1773360"/>
          </a:xfrm>
          <a:prstGeom prst="rect">
            <a:avLst/>
          </a:prstGeom>
          <a:ln>
            <a:noFill/>
          </a:ln>
        </p:spPr>
      </p:pic>
      <p:pic>
        <p:nvPicPr>
          <p:cNvPr id="178" name="Picture 177"/>
          <p:cNvPicPr/>
          <p:nvPr/>
        </p:nvPicPr>
        <p:blipFill>
          <a:blip r:embed="rId5"/>
          <a:stretch/>
        </p:blipFill>
        <p:spPr>
          <a:xfrm>
            <a:off x="5400000" y="2428560"/>
            <a:ext cx="4247640" cy="1675080"/>
          </a:xfrm>
          <a:prstGeom prst="rect">
            <a:avLst/>
          </a:prstGeom>
          <a:ln>
            <a:noFill/>
          </a:ln>
        </p:spPr>
      </p:pic>
      <p:pic>
        <p:nvPicPr>
          <p:cNvPr id="179" name="Picture 178"/>
          <p:cNvPicPr/>
          <p:nvPr/>
        </p:nvPicPr>
        <p:blipFill>
          <a:blip r:embed="rId6"/>
          <a:stretch/>
        </p:blipFill>
        <p:spPr>
          <a:xfrm>
            <a:off x="4392000" y="3099600"/>
            <a:ext cx="732600" cy="4280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over dir="d"/>
      </p:transition>
    </mc:Choice>
    <mc:Fallback xmlns:p15="http://schemas.microsoft.com/office/powerpoint/2012/main" xmlns="">
      <p:transition spd="slow">
        <p:cover dir="d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4307</TotalTime>
  <Words>824</Words>
  <Application>Microsoft Office PowerPoint</Application>
  <PresentationFormat>Custom</PresentationFormat>
  <Paragraphs>116</Paragraphs>
  <Slides>35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Helm charts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Umesh Parasram</dc:creator>
  <cp:lastModifiedBy>Surjeet</cp:lastModifiedBy>
  <cp:revision>53</cp:revision>
  <dcterms:created xsi:type="dcterms:W3CDTF">2020-11-26T10:00:04Z</dcterms:created>
  <dcterms:modified xsi:type="dcterms:W3CDTF">2024-11-21T05:39:52Z</dcterms:modified>
  <dc:language>en-IN</dc:language>
</cp:coreProperties>
</file>