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Slab"/>
      <p:regular r:id="rId51"/>
      <p:bold r:id="rId52"/>
    </p:embeddedFon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Slab-regular.fntdata"/><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font" Target="fonts/RobotoSlab-bold.fntdata"/><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90d0a7a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90d0a7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290d0a7a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290d0a7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290d0a7a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290d0a7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290d0a7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290d0a7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290d0a7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290d0a7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290d0a7a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290d0a7a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290d0a7a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290d0a7a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90d0a7a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290d0a7a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290d0a7a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290d0a7a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290d0a7a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290d0a7a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290d0a7a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290d0a7a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290d0a7a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290d0a7a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290d0a7a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290d0a7a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290d0a7a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290d0a7a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290d0a7a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290d0a7a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290d0a7a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290d0a7a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290d0a7a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290d0a7a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290d0a7a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290d0a7a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290d0a7a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290d0a7a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290d0a7a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290d0a7a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290d0a7a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290d0a7a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290d0a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290d0a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290d0a7a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290d0a7a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290d0a7a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290d0a7a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290d0a7a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290d0a7a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290d0a7a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290d0a7a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290d0a7a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290d0a7a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290d0a7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290d0a7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290d0a7a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290d0a7a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290d0a7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290d0a7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290d0a7a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290d0a7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290d0a7a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290d0a7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290d0a7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290d0a7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290d0a7a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290d0a7a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290d0a7a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290d0a7a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290d0a7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290d0a7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290d0a7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290d0a7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290d0a7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290d0a7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290d0a7a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290d0a7a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290d0a7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290d0a7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290d0a7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290d0a7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290d0a7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290d0a7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290d0a7a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290d0a7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90d0a7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90d0a7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Documenting Your Design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460950" y="2162725"/>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Components Of a Design Document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20" name="Google Shape;12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Summarize the change that any solution would need to make in order to appropriately address the problem being solved in 1-2 sentences. </a:t>
            </a:r>
            <a:endParaRPr/>
          </a:p>
          <a:p>
            <a:pPr indent="0" lvl="0" marL="0" rtl="0" algn="l">
              <a:spcBef>
                <a:spcPts val="1200"/>
              </a:spcBef>
              <a:spcAft>
                <a:spcPts val="0"/>
              </a:spcAft>
              <a:buNone/>
            </a:pPr>
            <a:r>
              <a:rPr lang="en-GB"/>
              <a:t>Keep it short and assume familiarity</a:t>
            </a:r>
            <a:endParaRPr/>
          </a:p>
          <a:p>
            <a:pPr indent="0" lvl="0" marL="0" rtl="0" algn="l">
              <a:spcBef>
                <a:spcPts val="1200"/>
              </a:spcBef>
              <a:spcAft>
                <a:spcPts val="1200"/>
              </a:spcAft>
              <a:buNone/>
            </a:pPr>
            <a:r>
              <a:rPr lang="en-GB"/>
              <a:t>Unfamiliar users will get the context from background section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Requirements</a:t>
            </a:r>
            <a:endParaRPr/>
          </a:p>
        </p:txBody>
      </p:sp>
      <p:sp>
        <p:nvSpPr>
          <p:cNvPr id="126" name="Google Shape;12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List all specific requirements that any successful solution would need to meet.</a:t>
            </a:r>
            <a:endParaRPr/>
          </a:p>
          <a:p>
            <a:pPr indent="0" lvl="0" marL="0" rtl="0" algn="l">
              <a:spcBef>
                <a:spcPts val="1200"/>
              </a:spcBef>
              <a:spcAft>
                <a:spcPts val="0"/>
              </a:spcAft>
              <a:buNone/>
            </a:pPr>
            <a:r>
              <a:rPr lang="en-GB"/>
              <a:t>All the requirements together should match the summary above.</a:t>
            </a:r>
            <a:endParaRPr/>
          </a:p>
          <a:p>
            <a:pPr indent="0" lvl="0" marL="0" rtl="0" algn="l">
              <a:spcBef>
                <a:spcPts val="1200"/>
              </a:spcBef>
              <a:spcAft>
                <a:spcPts val="0"/>
              </a:spcAft>
              <a:buNone/>
            </a:pPr>
            <a:r>
              <a:rPr lang="en-GB"/>
              <a:t>These will be used as a criteria to judge if a proposed solution is complete. </a:t>
            </a:r>
            <a:endParaRPr/>
          </a:p>
          <a:p>
            <a:pPr indent="0" lvl="0" marL="0" rtl="0" algn="l">
              <a:spcBef>
                <a:spcPts val="1200"/>
              </a:spcBef>
              <a:spcAft>
                <a:spcPts val="1200"/>
              </a:spcAft>
              <a:buNone/>
            </a:pPr>
            <a:r>
              <a:rPr lang="en-GB"/>
              <a:t>These should contain function and non-functional requirements both.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Out of scope</a:t>
            </a:r>
            <a:endParaRPr/>
          </a:p>
        </p:txBody>
      </p:sp>
      <p:sp>
        <p:nvSpPr>
          <p:cNvPr id="132" name="Google Shape;13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List things that are deliberately placed out of scope for the document may be because it will be addressed in another document or the information is </a:t>
            </a:r>
            <a:r>
              <a:rPr lang="en-GB"/>
              <a:t>obsolete</a:t>
            </a:r>
            <a:r>
              <a:rPr lang="en-GB"/>
              <a:t> or it is not relevant now.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138" name="Google Shape;138;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All the details one need to know to understand the document.</a:t>
            </a:r>
            <a:endParaRPr/>
          </a:p>
          <a:p>
            <a:pPr indent="0" lvl="0" marL="0" rtl="0" algn="l">
              <a:spcBef>
                <a:spcPts val="1200"/>
              </a:spcBef>
              <a:spcAft>
                <a:spcPts val="1200"/>
              </a:spcAft>
              <a:buNone/>
            </a:pPr>
            <a:r>
              <a:rPr lang="en-GB"/>
              <a:t>Link to pull requests, bugs, examples, previous documents.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Flag changes</a:t>
            </a:r>
            <a:endParaRPr/>
          </a:p>
        </p:txBody>
      </p:sp>
      <p:sp>
        <p:nvSpPr>
          <p:cNvPr id="144" name="Google Shape;14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Any requirements for guarding changes </a:t>
            </a:r>
            <a:r>
              <a:rPr lang="en-GB"/>
              <a:t>behind</a:t>
            </a:r>
            <a:r>
              <a:rPr lang="en-GB"/>
              <a:t> a flag, for A/B testing or phased roll out should be called out here.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Mocks</a:t>
            </a:r>
            <a:endParaRPr/>
          </a:p>
        </p:txBody>
      </p:sp>
      <p:sp>
        <p:nvSpPr>
          <p:cNvPr id="150" name="Google Shape;15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If your feature includes any UI changes, or showing the UI makes it easy to understand the backend interaction then it should be mentioned.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Detailed Design</a:t>
            </a:r>
            <a:endParaRPr/>
          </a:p>
        </p:txBody>
      </p:sp>
      <p:sp>
        <p:nvSpPr>
          <p:cNvPr id="156" name="Google Shape;15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Here is your chance to explain how will you achieve each and every requirement</a:t>
            </a:r>
            <a:endParaRPr/>
          </a:p>
          <a:p>
            <a:pPr indent="-342900" lvl="0" marL="457200" rtl="0" algn="l">
              <a:spcBef>
                <a:spcPts val="0"/>
              </a:spcBef>
              <a:spcAft>
                <a:spcPts val="0"/>
              </a:spcAft>
              <a:buSzPts val="1800"/>
              <a:buChar char="-"/>
            </a:pPr>
            <a:r>
              <a:rPr lang="en-GB"/>
              <a:t>All the logical details goes here.</a:t>
            </a:r>
            <a:endParaRPr/>
          </a:p>
          <a:p>
            <a:pPr indent="-342900" lvl="0" marL="457200" rtl="0" algn="l">
              <a:spcBef>
                <a:spcPts val="0"/>
              </a:spcBef>
              <a:spcAft>
                <a:spcPts val="0"/>
              </a:spcAft>
              <a:buSzPts val="1800"/>
              <a:buChar char="-"/>
            </a:pPr>
            <a:r>
              <a:rPr lang="en-GB"/>
              <a:t>This is the most important part of your doc and should not have any mistakes in terms of technicalities.</a:t>
            </a:r>
            <a:endParaRPr/>
          </a:p>
          <a:p>
            <a:pPr indent="-342900" lvl="0" marL="457200" rtl="0" algn="l">
              <a:spcBef>
                <a:spcPts val="0"/>
              </a:spcBef>
              <a:spcAft>
                <a:spcPts val="0"/>
              </a:spcAft>
              <a:buSzPts val="1800"/>
              <a:buChar char="-"/>
            </a:pPr>
            <a:r>
              <a:rPr lang="en-GB"/>
              <a:t>Mention the caveats and comparisons </a:t>
            </a:r>
            <a:endParaRPr/>
          </a:p>
          <a:p>
            <a:pPr indent="-342900" lvl="0" marL="457200" rtl="0" algn="l">
              <a:spcBef>
                <a:spcPts val="0"/>
              </a:spcBef>
              <a:spcAft>
                <a:spcPts val="0"/>
              </a:spcAft>
              <a:buSzPts val="1800"/>
              <a:buChar char="-"/>
            </a:pPr>
            <a:r>
              <a:rPr lang="en-GB"/>
              <a:t>Mention if you can reuse some code, or what new code you will write</a:t>
            </a:r>
            <a:endParaRPr/>
          </a:p>
          <a:p>
            <a:pPr indent="-342900" lvl="0" marL="457200" rtl="0" algn="l">
              <a:spcBef>
                <a:spcPts val="0"/>
              </a:spcBef>
              <a:spcAft>
                <a:spcPts val="0"/>
              </a:spcAft>
              <a:buSzPts val="1800"/>
              <a:buChar char="-"/>
            </a:pPr>
            <a:r>
              <a:rPr lang="en-GB"/>
              <a:t>This section contains both HLD and LLD of the feature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Alternatives considered</a:t>
            </a:r>
            <a:endParaRPr/>
          </a:p>
        </p:txBody>
      </p:sp>
      <p:sp>
        <p:nvSpPr>
          <p:cNvPr id="162" name="Google Shape;162;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Explain why other solutions are not preferable</a:t>
            </a:r>
            <a:endParaRPr/>
          </a:p>
          <a:p>
            <a:pPr indent="-342900" lvl="0" marL="457200" rtl="0" algn="l">
              <a:spcBef>
                <a:spcPts val="0"/>
              </a:spcBef>
              <a:spcAft>
                <a:spcPts val="0"/>
              </a:spcAft>
              <a:buSzPts val="1800"/>
              <a:buChar char="-"/>
            </a:pPr>
            <a:r>
              <a:rPr lang="en-GB"/>
              <a:t>You can consider mentioning cost implications, complexity, feasibility, efficiency of different approaches</a:t>
            </a:r>
            <a:endParaRPr/>
          </a:p>
          <a:p>
            <a:pPr indent="-342900" lvl="0" marL="457200" rtl="0" algn="l">
              <a:spcBef>
                <a:spcPts val="0"/>
              </a:spcBef>
              <a:spcAft>
                <a:spcPts val="0"/>
              </a:spcAft>
              <a:buSzPts val="1800"/>
              <a:buChar char="-"/>
            </a:pPr>
            <a:r>
              <a:rPr lang="en-GB"/>
              <a:t>Mention why the preferred approach is the best of all according to you</a:t>
            </a:r>
            <a:endParaRPr/>
          </a:p>
          <a:p>
            <a:pPr indent="-342900" lvl="0" marL="457200" rtl="0" algn="l">
              <a:spcBef>
                <a:spcPts val="0"/>
              </a:spcBef>
              <a:spcAft>
                <a:spcPts val="0"/>
              </a:spcAft>
              <a:buSzPts val="1800"/>
              <a:buChar char="-"/>
            </a:pPr>
            <a:r>
              <a:rPr lang="en-GB"/>
              <a:t>Write pros and cons of each</a:t>
            </a:r>
            <a:endParaRPr/>
          </a:p>
          <a:p>
            <a:pPr indent="-342900" lvl="0" marL="457200" rtl="0" algn="l">
              <a:spcBef>
                <a:spcPts val="0"/>
              </a:spcBef>
              <a:spcAft>
                <a:spcPts val="0"/>
              </a:spcAft>
              <a:buSzPts val="1800"/>
              <a:buChar char="-"/>
            </a:pPr>
            <a:r>
              <a:rPr lang="en-GB"/>
              <a:t>Mention the tradeoffs if any</a:t>
            </a:r>
            <a:endParaRPr/>
          </a:p>
          <a:p>
            <a:pPr indent="-342900" lvl="0" marL="457200" rtl="0" algn="l">
              <a:spcBef>
                <a:spcPts val="0"/>
              </a:spcBef>
              <a:spcAft>
                <a:spcPts val="0"/>
              </a:spcAft>
              <a:buSzPts val="1800"/>
              <a:buChar char="-"/>
            </a:pPr>
            <a:r>
              <a:rPr lang="en-GB"/>
              <a:t>Mention limitations of each approach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Performance &amp; System health</a:t>
            </a:r>
            <a:endParaRPr/>
          </a:p>
        </p:txBody>
      </p:sp>
      <p:sp>
        <p:nvSpPr>
          <p:cNvPr id="168" name="Google Shape;168;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Performance can mean visual speed, uptime, freshness of information, responsiveness, cost to run</a:t>
            </a:r>
            <a:endParaRPr/>
          </a:p>
          <a:p>
            <a:pPr indent="-342900" lvl="0" marL="457200" rtl="0" algn="l">
              <a:spcBef>
                <a:spcPts val="0"/>
              </a:spcBef>
              <a:spcAft>
                <a:spcPts val="0"/>
              </a:spcAft>
              <a:buSzPts val="1800"/>
              <a:buChar char="-"/>
            </a:pPr>
            <a:r>
              <a:rPr lang="en-GB"/>
              <a:t>Call out key performance goals in your design </a:t>
            </a:r>
            <a:endParaRPr/>
          </a:p>
          <a:p>
            <a:pPr indent="-342900" lvl="0" marL="457200" rtl="0" algn="l">
              <a:spcBef>
                <a:spcPts val="0"/>
              </a:spcBef>
              <a:spcAft>
                <a:spcPts val="0"/>
              </a:spcAft>
              <a:buSzPts val="1800"/>
              <a:buChar char="-"/>
            </a:pPr>
            <a:r>
              <a:rPr lang="en-GB"/>
              <a:t>Mention the dependent systems that might affect performance of your system</a:t>
            </a:r>
            <a:endParaRPr/>
          </a:p>
          <a:p>
            <a:pPr indent="-342900" lvl="0" marL="457200" rtl="0" algn="l">
              <a:spcBef>
                <a:spcPts val="0"/>
              </a:spcBef>
              <a:spcAft>
                <a:spcPts val="0"/>
              </a:spcAft>
              <a:buSzPts val="1800"/>
              <a:buChar char="-"/>
            </a:pPr>
            <a:r>
              <a:rPr lang="en-GB"/>
              <a:t>Consider key system health metrics like:</a:t>
            </a:r>
            <a:endParaRPr/>
          </a:p>
          <a:p>
            <a:pPr indent="-317500" lvl="1" marL="914400" rtl="0" algn="l">
              <a:spcBef>
                <a:spcPts val="0"/>
              </a:spcBef>
              <a:spcAft>
                <a:spcPts val="0"/>
              </a:spcAft>
              <a:buSzPts val="1400"/>
              <a:buChar char="-"/>
            </a:pPr>
            <a:r>
              <a:rPr lang="en-GB"/>
              <a:t>Memory, APP size, Disk usage, network usage,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will you learn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a design document ?</a:t>
            </a:r>
            <a:endParaRPr/>
          </a:p>
          <a:p>
            <a:pPr indent="-342900" lvl="0" marL="457200" rtl="0" algn="l">
              <a:spcBef>
                <a:spcPts val="0"/>
              </a:spcBef>
              <a:spcAft>
                <a:spcPts val="0"/>
              </a:spcAft>
              <a:buSzPts val="1800"/>
              <a:buChar char="-"/>
            </a:pPr>
            <a:r>
              <a:rPr lang="en-GB"/>
              <a:t>When to write a design </a:t>
            </a:r>
            <a:r>
              <a:rPr lang="en-GB"/>
              <a:t>document</a:t>
            </a:r>
            <a:r>
              <a:rPr lang="en-GB"/>
              <a:t> ?</a:t>
            </a:r>
            <a:endParaRPr/>
          </a:p>
          <a:p>
            <a:pPr indent="-342900" lvl="0" marL="457200" rtl="0" algn="l">
              <a:spcBef>
                <a:spcPts val="0"/>
              </a:spcBef>
              <a:spcAft>
                <a:spcPts val="0"/>
              </a:spcAft>
              <a:buSzPts val="1800"/>
              <a:buChar char="-"/>
            </a:pPr>
            <a:r>
              <a:rPr lang="en-GB"/>
              <a:t>One pager vs Design document</a:t>
            </a:r>
            <a:endParaRPr/>
          </a:p>
          <a:p>
            <a:pPr indent="-342900" lvl="0" marL="457200" rtl="0" algn="l">
              <a:spcBef>
                <a:spcPts val="0"/>
              </a:spcBef>
              <a:spcAft>
                <a:spcPts val="0"/>
              </a:spcAft>
              <a:buSzPts val="1800"/>
              <a:buChar char="-"/>
            </a:pPr>
            <a:r>
              <a:rPr lang="en-GB"/>
              <a:t>Important components of a design document</a:t>
            </a:r>
            <a:endParaRPr/>
          </a:p>
          <a:p>
            <a:pPr indent="-342900" lvl="0" marL="457200" rtl="0" algn="l">
              <a:spcBef>
                <a:spcPts val="0"/>
              </a:spcBef>
              <a:spcAft>
                <a:spcPts val="0"/>
              </a:spcAft>
              <a:buSzPts val="1800"/>
              <a:buChar char="-"/>
            </a:pPr>
            <a:r>
              <a:rPr lang="en-GB"/>
              <a:t>Sequence diagrams</a:t>
            </a:r>
            <a:endParaRPr/>
          </a:p>
          <a:p>
            <a:pPr indent="-342900" lvl="0" marL="457200" rtl="0" algn="l">
              <a:spcBef>
                <a:spcPts val="0"/>
              </a:spcBef>
              <a:spcAft>
                <a:spcPts val="0"/>
              </a:spcAft>
              <a:buSzPts val="1800"/>
              <a:buChar char="-"/>
            </a:pPr>
            <a:r>
              <a:rPr lang="en-GB"/>
              <a:t>Flow diagrams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APIs and RPCs</a:t>
            </a:r>
            <a:endParaRPr/>
          </a:p>
        </p:txBody>
      </p:sp>
      <p:sp>
        <p:nvSpPr>
          <p:cNvPr id="174" name="Google Shape;174;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Whatever are the concerned APIs that you will either write or consume, mention them</a:t>
            </a:r>
            <a:endParaRPr/>
          </a:p>
          <a:p>
            <a:pPr indent="-342900" lvl="0" marL="457200" rtl="0" algn="l">
              <a:spcBef>
                <a:spcPts val="0"/>
              </a:spcBef>
              <a:spcAft>
                <a:spcPts val="0"/>
              </a:spcAft>
              <a:buSzPts val="1800"/>
              <a:buChar char="-"/>
            </a:pPr>
            <a:r>
              <a:rPr lang="en-GB"/>
              <a:t>Write the signature of the API and how will you use these API/RPC</a:t>
            </a:r>
            <a:endParaRPr/>
          </a:p>
          <a:p>
            <a:pPr indent="-342900" lvl="0" marL="457200" rtl="0" algn="l">
              <a:spcBef>
                <a:spcPts val="0"/>
              </a:spcBef>
              <a:spcAft>
                <a:spcPts val="0"/>
              </a:spcAft>
              <a:buSzPts val="1800"/>
              <a:buChar char="-"/>
            </a:pPr>
            <a:r>
              <a:rPr lang="en-GB"/>
              <a:t>Write expected server latencies and will the UI wait for the data to be fetched (may be you want to show loading state) or the data might be prefetched</a:t>
            </a:r>
            <a:endParaRPr/>
          </a:p>
          <a:p>
            <a:pPr indent="-342900" lvl="0" marL="457200" rtl="0" algn="l">
              <a:spcBef>
                <a:spcPts val="0"/>
              </a:spcBef>
              <a:spcAft>
                <a:spcPts val="0"/>
              </a:spcAft>
              <a:buSzPts val="1800"/>
              <a:buChar char="-"/>
            </a:pPr>
            <a:r>
              <a:rPr lang="en-GB"/>
              <a:t>Write caching requirements and how staleness can affect the feature</a:t>
            </a:r>
            <a:endParaRPr/>
          </a:p>
          <a:p>
            <a:pPr indent="-342900" lvl="0" marL="457200" rtl="0" algn="l">
              <a:spcBef>
                <a:spcPts val="0"/>
              </a:spcBef>
              <a:spcAft>
                <a:spcPts val="0"/>
              </a:spcAft>
              <a:buSzPts val="1800"/>
              <a:buChar char="-"/>
            </a:pPr>
            <a:r>
              <a:rPr lang="en-GB"/>
              <a:t>If you are changing an existing API/RPC mention if there will be increase in payload size or will there be some latency ?</a:t>
            </a:r>
            <a:endParaRPr/>
          </a:p>
          <a:p>
            <a:pPr indent="-342900" lvl="0" marL="457200" rtl="0" algn="l">
              <a:spcBef>
                <a:spcPts val="0"/>
              </a:spcBef>
              <a:spcAft>
                <a:spcPts val="0"/>
              </a:spcAft>
              <a:buSzPts val="1800"/>
              <a:buChar char="-"/>
            </a:pPr>
            <a:r>
              <a:rPr lang="en-GB"/>
              <a:t>Will the API/RPC be called periodically , if yes then then with what frequency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Database changes</a:t>
            </a:r>
            <a:endParaRPr/>
          </a:p>
        </p:txBody>
      </p:sp>
      <p:sp>
        <p:nvSpPr>
          <p:cNvPr id="180" name="Google Shape;180;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Call out any DB level changes like, new table / collection being introduced, new indexes being introduced</a:t>
            </a:r>
            <a:endParaRPr/>
          </a:p>
          <a:p>
            <a:pPr indent="0" lvl="0" marL="0" rtl="0" algn="l">
              <a:spcBef>
                <a:spcPts val="1200"/>
              </a:spcBef>
              <a:spcAft>
                <a:spcPts val="0"/>
              </a:spcAft>
              <a:buNone/>
            </a:pPr>
            <a:r>
              <a:rPr lang="en-GB"/>
              <a:t>If you are going to do some DB queries, then write why your query is an efficient one and can there be some alternative ex: may be you propose joining multiple tables on the fly, but another approach can be to prepare views prior and then query the view</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Launch plan</a:t>
            </a:r>
            <a:endParaRPr/>
          </a:p>
        </p:txBody>
      </p:sp>
      <p:sp>
        <p:nvSpPr>
          <p:cNvPr id="186" name="Google Shape;186;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How are we planning to ramp up the feature</a:t>
            </a:r>
            <a:endParaRPr/>
          </a:p>
          <a:p>
            <a:pPr indent="-342900" lvl="0" marL="457200" rtl="0" algn="l">
              <a:lnSpc>
                <a:spcPct val="150000"/>
              </a:lnSpc>
              <a:spcBef>
                <a:spcPts val="0"/>
              </a:spcBef>
              <a:spcAft>
                <a:spcPts val="0"/>
              </a:spcAft>
              <a:buSzPts val="1800"/>
              <a:buChar char="-"/>
            </a:pPr>
            <a:r>
              <a:rPr lang="en-GB"/>
              <a:t>Will this launch be periodic or </a:t>
            </a:r>
            <a:r>
              <a:rPr lang="en-GB"/>
              <a:t>released</a:t>
            </a:r>
            <a:r>
              <a:rPr lang="en-GB"/>
              <a:t> in one go</a:t>
            </a:r>
            <a:endParaRPr/>
          </a:p>
          <a:p>
            <a:pPr indent="-342900" lvl="0" marL="457200" rtl="0" algn="l">
              <a:lnSpc>
                <a:spcPct val="150000"/>
              </a:lnSpc>
              <a:spcBef>
                <a:spcPts val="0"/>
              </a:spcBef>
              <a:spcAft>
                <a:spcPts val="0"/>
              </a:spcAft>
              <a:buSzPts val="1800"/>
              <a:buChar char="-"/>
            </a:pPr>
            <a:r>
              <a:rPr lang="en-GB"/>
              <a:t>Do we have flag guarding the changes </a:t>
            </a:r>
            <a:endParaRPr/>
          </a:p>
          <a:p>
            <a:pPr indent="-342900" lvl="0" marL="457200" rtl="0" algn="l">
              <a:lnSpc>
                <a:spcPct val="150000"/>
              </a:lnSpc>
              <a:spcBef>
                <a:spcPts val="0"/>
              </a:spcBef>
              <a:spcAft>
                <a:spcPts val="0"/>
              </a:spcAft>
              <a:buSzPts val="1800"/>
              <a:buChar char="-"/>
            </a:pPr>
            <a:r>
              <a:rPr lang="en-GB"/>
              <a:t>Are we doing A/B </a:t>
            </a:r>
            <a:r>
              <a:rPr lang="en-GB"/>
              <a:t>experiments</a:t>
            </a:r>
            <a:endParaRPr/>
          </a:p>
          <a:p>
            <a:pPr indent="-342900" lvl="0" marL="457200" rtl="0" algn="l">
              <a:lnSpc>
                <a:spcPct val="150000"/>
              </a:lnSpc>
              <a:spcBef>
                <a:spcPts val="0"/>
              </a:spcBef>
              <a:spcAft>
                <a:spcPts val="0"/>
              </a:spcAft>
              <a:buSzPts val="1800"/>
              <a:buChar char="-"/>
            </a:pPr>
            <a:r>
              <a:rPr lang="en-GB"/>
              <a:t>If yes then details of every arm and changes expected in the arms</a:t>
            </a:r>
            <a:endParaRPr/>
          </a:p>
          <a:p>
            <a:pPr indent="-342900" lvl="0" marL="457200" rtl="0" algn="l">
              <a:lnSpc>
                <a:spcPct val="150000"/>
              </a:lnSpc>
              <a:spcBef>
                <a:spcPts val="0"/>
              </a:spcBef>
              <a:spcAft>
                <a:spcPts val="0"/>
              </a:spcAft>
              <a:buSzPts val="1800"/>
              <a:buChar char="-"/>
            </a:pPr>
            <a:r>
              <a:rPr lang="en-GB"/>
              <a:t>Mention rollback strategy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Metrics &amp; Monitoring</a:t>
            </a:r>
            <a:endParaRPr/>
          </a:p>
        </p:txBody>
      </p:sp>
      <p:sp>
        <p:nvSpPr>
          <p:cNvPr id="192" name="Google Shape;192;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GB"/>
              <a:t>Usage metrics</a:t>
            </a:r>
            <a:r>
              <a:rPr lang="en-GB"/>
              <a:t>: It means metrics around visual element interaction by user, how much time they spend on a page, what’s the drop in funnel looking like.</a:t>
            </a:r>
            <a:endParaRPr/>
          </a:p>
          <a:p>
            <a:pPr indent="-342900" lvl="0" marL="457200" rtl="0" algn="l">
              <a:lnSpc>
                <a:spcPct val="150000"/>
              </a:lnSpc>
              <a:spcBef>
                <a:spcPts val="0"/>
              </a:spcBef>
              <a:spcAft>
                <a:spcPts val="0"/>
              </a:spcAft>
              <a:buSzPts val="1800"/>
              <a:buChar char="-"/>
            </a:pPr>
            <a:r>
              <a:rPr b="1" lang="en-GB"/>
              <a:t>Success metrics</a:t>
            </a:r>
            <a:r>
              <a:rPr lang="en-GB"/>
              <a:t>: What change is going to be considered as success</a:t>
            </a:r>
            <a:endParaRPr/>
          </a:p>
          <a:p>
            <a:pPr indent="-342900" lvl="0" marL="457200" rtl="0" algn="l">
              <a:lnSpc>
                <a:spcPct val="150000"/>
              </a:lnSpc>
              <a:spcBef>
                <a:spcPts val="0"/>
              </a:spcBef>
              <a:spcAft>
                <a:spcPts val="0"/>
              </a:spcAft>
              <a:buSzPts val="1800"/>
              <a:buChar char="-"/>
            </a:pPr>
            <a:r>
              <a:rPr b="1" lang="en-GB"/>
              <a:t>Regression metrics</a:t>
            </a:r>
            <a:r>
              <a:rPr lang="en-GB"/>
              <a:t>: What change will be considered as a regression for your feature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Security and Privacy</a:t>
            </a:r>
            <a:endParaRPr/>
          </a:p>
        </p:txBody>
      </p:sp>
      <p:sp>
        <p:nvSpPr>
          <p:cNvPr id="198" name="Google Shape;198;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Server driven configurations</a:t>
            </a:r>
            <a:endParaRPr/>
          </a:p>
        </p:txBody>
      </p:sp>
      <p:sp>
        <p:nvSpPr>
          <p:cNvPr id="204" name="Google Shape;204;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Testing Plan</a:t>
            </a:r>
            <a:endParaRPr/>
          </a:p>
        </p:txBody>
      </p:sp>
      <p:sp>
        <p:nvSpPr>
          <p:cNvPr id="210" name="Google Shape;210;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Do we expect some manual testing to be done ?</a:t>
            </a:r>
            <a:endParaRPr/>
          </a:p>
          <a:p>
            <a:pPr indent="-342900" lvl="0" marL="457200" rtl="0" algn="l">
              <a:lnSpc>
                <a:spcPct val="150000"/>
              </a:lnSpc>
              <a:spcBef>
                <a:spcPts val="0"/>
              </a:spcBef>
              <a:spcAft>
                <a:spcPts val="0"/>
              </a:spcAft>
              <a:buSzPts val="1800"/>
              <a:buChar char="-"/>
            </a:pPr>
            <a:r>
              <a:rPr lang="en-GB"/>
              <a:t>Do we expect some </a:t>
            </a:r>
            <a:r>
              <a:rPr lang="en-GB"/>
              <a:t>integration</a:t>
            </a:r>
            <a:r>
              <a:rPr lang="en-GB"/>
              <a:t> tests and unit tests to be written ?</a:t>
            </a:r>
            <a:endParaRPr/>
          </a:p>
          <a:p>
            <a:pPr indent="-342900" lvl="0" marL="457200" rtl="0" algn="l">
              <a:lnSpc>
                <a:spcPct val="150000"/>
              </a:lnSpc>
              <a:spcBef>
                <a:spcPts val="0"/>
              </a:spcBef>
              <a:spcAft>
                <a:spcPts val="0"/>
              </a:spcAft>
              <a:buSzPts val="1800"/>
              <a:buChar char="-"/>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Work Estimates</a:t>
            </a:r>
            <a:endParaRPr/>
          </a:p>
        </p:txBody>
      </p:sp>
      <p:sp>
        <p:nvSpPr>
          <p:cNvPr id="216" name="Google Shape;216;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Break the whole </a:t>
            </a:r>
            <a:r>
              <a:rPr lang="en-GB"/>
              <a:t>feature</a:t>
            </a:r>
            <a:r>
              <a:rPr lang="en-GB"/>
              <a:t> into multiple small efforts and write an expected timeline</a:t>
            </a:r>
            <a:endParaRPr/>
          </a:p>
          <a:p>
            <a:pPr indent="-342900" lvl="0" marL="457200" rtl="0" algn="l">
              <a:spcBef>
                <a:spcPts val="0"/>
              </a:spcBef>
              <a:spcAft>
                <a:spcPts val="0"/>
              </a:spcAft>
              <a:buSzPts val="1800"/>
              <a:buChar char="-"/>
            </a:pPr>
            <a:r>
              <a:rPr lang="en-GB"/>
              <a:t>Write for each work if it is small medium or large</a:t>
            </a:r>
            <a:endParaRPr/>
          </a:p>
          <a:p>
            <a:pPr indent="-342900" lvl="0" marL="457200" rtl="0" algn="l">
              <a:spcBef>
                <a:spcPts val="0"/>
              </a:spcBef>
              <a:spcAft>
                <a:spcPts val="0"/>
              </a:spcAft>
              <a:buSzPts val="1800"/>
              <a:buChar char="-"/>
            </a:pPr>
            <a:r>
              <a:rPr lang="en-GB"/>
              <a:t>Write the order in which you target to implement the tasks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Future Work</a:t>
            </a:r>
            <a:endParaRPr/>
          </a:p>
        </p:txBody>
      </p:sp>
      <p:sp>
        <p:nvSpPr>
          <p:cNvPr id="222" name="Google Shape;222;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are the work items that are nice to have but not part of this release</a:t>
            </a:r>
            <a:endParaRPr/>
          </a:p>
          <a:p>
            <a:pPr indent="0" lvl="0" marL="0" rtl="0" algn="l">
              <a:spcBef>
                <a:spcPts val="1200"/>
              </a:spcBef>
              <a:spcAft>
                <a:spcPts val="1200"/>
              </a:spcAft>
              <a:buNone/>
            </a:pPr>
            <a:r>
              <a:rPr lang="en-GB"/>
              <a:t>Any technical debt you are incurring or not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Sequence Diagram</a:t>
            </a:r>
            <a:endParaRPr/>
          </a:p>
        </p:txBody>
      </p:sp>
      <p:sp>
        <p:nvSpPr>
          <p:cNvPr id="228" name="Google Shape;228;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360"/>
              <a:t>A sequence diagram in software engineering is a type of diagram that illustrates how objects in a system interact in a specific sequence of events. It's part of the Unified Modeling Language (UML) and is used to depict the flow of messages between different entities (like objects or actors) over time. Key features include:</a:t>
            </a:r>
            <a:endParaRPr sz="1360"/>
          </a:p>
          <a:p>
            <a:pPr indent="0" lvl="0" marL="0" rtl="0" algn="l">
              <a:lnSpc>
                <a:spcPct val="95000"/>
              </a:lnSpc>
              <a:spcBef>
                <a:spcPts val="1200"/>
              </a:spcBef>
              <a:spcAft>
                <a:spcPts val="0"/>
              </a:spcAft>
              <a:buSzPts val="770"/>
              <a:buNone/>
            </a:pPr>
            <a:r>
              <a:rPr lang="en-GB" sz="1360"/>
              <a:t>- </a:t>
            </a:r>
            <a:r>
              <a:rPr b="1" lang="en-GB" sz="1360"/>
              <a:t>Objects and Actors</a:t>
            </a:r>
            <a:r>
              <a:rPr lang="en-GB" sz="1360"/>
              <a:t>: Represent the entities interacting in the system.</a:t>
            </a:r>
            <a:endParaRPr sz="1360"/>
          </a:p>
          <a:p>
            <a:pPr indent="0" lvl="0" marL="0" rtl="0" algn="l">
              <a:lnSpc>
                <a:spcPct val="95000"/>
              </a:lnSpc>
              <a:spcBef>
                <a:spcPts val="1200"/>
              </a:spcBef>
              <a:spcAft>
                <a:spcPts val="0"/>
              </a:spcAft>
              <a:buSzPts val="770"/>
              <a:buNone/>
            </a:pPr>
            <a:r>
              <a:rPr lang="en-GB" sz="1360"/>
              <a:t>- </a:t>
            </a:r>
            <a:r>
              <a:rPr b="1" lang="en-GB" sz="1360"/>
              <a:t>Lifelines</a:t>
            </a:r>
            <a:r>
              <a:rPr lang="en-GB" sz="1360"/>
              <a:t>: Vertical lines showing the presence of an object over time.</a:t>
            </a:r>
            <a:endParaRPr sz="1360"/>
          </a:p>
          <a:p>
            <a:pPr indent="0" lvl="0" marL="0" rtl="0" algn="l">
              <a:lnSpc>
                <a:spcPct val="95000"/>
              </a:lnSpc>
              <a:spcBef>
                <a:spcPts val="1200"/>
              </a:spcBef>
              <a:spcAft>
                <a:spcPts val="0"/>
              </a:spcAft>
              <a:buSzPts val="770"/>
              <a:buNone/>
            </a:pPr>
            <a:r>
              <a:rPr lang="en-GB" sz="1360"/>
              <a:t>- </a:t>
            </a:r>
            <a:r>
              <a:rPr b="1" lang="en-GB" sz="1360"/>
              <a:t>Activation</a:t>
            </a:r>
            <a:r>
              <a:rPr lang="en-GB" sz="1360"/>
              <a:t> </a:t>
            </a:r>
            <a:r>
              <a:rPr b="1" lang="en-GB" sz="1360"/>
              <a:t>Bars</a:t>
            </a:r>
            <a:r>
              <a:rPr lang="en-GB" sz="1360"/>
              <a:t>: Rectangles on lifelines indicating when an object is active.</a:t>
            </a:r>
            <a:endParaRPr sz="1360"/>
          </a:p>
          <a:p>
            <a:pPr indent="0" lvl="0" marL="0" rtl="0" algn="l">
              <a:lnSpc>
                <a:spcPct val="95000"/>
              </a:lnSpc>
              <a:spcBef>
                <a:spcPts val="1200"/>
              </a:spcBef>
              <a:spcAft>
                <a:spcPts val="0"/>
              </a:spcAft>
              <a:buSzPts val="770"/>
              <a:buNone/>
            </a:pPr>
            <a:r>
              <a:rPr lang="en-GB" sz="1360"/>
              <a:t>- </a:t>
            </a:r>
            <a:r>
              <a:rPr b="1" lang="en-GB" sz="1360"/>
              <a:t>Messages</a:t>
            </a:r>
            <a:r>
              <a:rPr lang="en-GB" sz="1360"/>
              <a:t>: Arrows representing communication between objects.</a:t>
            </a:r>
            <a:endParaRPr sz="1360"/>
          </a:p>
          <a:p>
            <a:pPr indent="0" lvl="0" marL="0" rtl="0" algn="l">
              <a:lnSpc>
                <a:spcPct val="95000"/>
              </a:lnSpc>
              <a:spcBef>
                <a:spcPts val="1200"/>
              </a:spcBef>
              <a:spcAft>
                <a:spcPts val="0"/>
              </a:spcAft>
              <a:buSzPts val="770"/>
              <a:buNone/>
            </a:pPr>
            <a:r>
              <a:rPr lang="en-GB" sz="1360"/>
              <a:t>- </a:t>
            </a:r>
            <a:r>
              <a:rPr b="1" lang="en-GB" sz="1360"/>
              <a:t>Return</a:t>
            </a:r>
            <a:r>
              <a:rPr lang="en-GB" sz="1360"/>
              <a:t> </a:t>
            </a:r>
            <a:r>
              <a:rPr b="1" lang="en-GB" sz="1360"/>
              <a:t>Messages</a:t>
            </a:r>
            <a:r>
              <a:rPr lang="en-GB" sz="1360"/>
              <a:t>: Optional dotted arrows showing responses.</a:t>
            </a:r>
            <a:endParaRPr sz="1360"/>
          </a:p>
          <a:p>
            <a:pPr indent="0" lvl="0" marL="0" rtl="0" algn="l">
              <a:lnSpc>
                <a:spcPct val="95000"/>
              </a:lnSpc>
              <a:spcBef>
                <a:spcPts val="1200"/>
              </a:spcBef>
              <a:spcAft>
                <a:spcPts val="1200"/>
              </a:spcAft>
              <a:buSzPts val="770"/>
              <a:buNone/>
            </a:pPr>
            <a:r>
              <a:rPr lang="en-GB" sz="1360"/>
              <a:t>These diagrams are useful for visualizing system interactions, making complex processes easier to understand and analyze.</a:t>
            </a:r>
            <a:endParaRPr sz="13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What</a:t>
            </a:r>
            <a:r>
              <a:rPr lang="en-GB"/>
              <a:t> is a design doc?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2"/>
          <p:cNvPicPr preferRelativeResize="0"/>
          <p:nvPr/>
        </p:nvPicPr>
        <p:blipFill>
          <a:blip r:embed="rId3">
            <a:alphaModFix/>
          </a:blip>
          <a:stretch>
            <a:fillRect/>
          </a:stretch>
        </p:blipFill>
        <p:spPr>
          <a:xfrm>
            <a:off x="1333500" y="428625"/>
            <a:ext cx="6477000" cy="4286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Flow Diagram</a:t>
            </a:r>
            <a:endParaRPr/>
          </a:p>
        </p:txBody>
      </p:sp>
      <p:sp>
        <p:nvSpPr>
          <p:cNvPr id="239" name="Google Shape;239;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flow diagram is a graphical representation used to illustrate the sequence of steps in a process or system. It uses standardized shapes like rectangles, diamonds, and arrows to depict different actions, decision points, and the flow of control. Start and end points are typically shown with rounded shapes, and inputs and outputs are marked with parallelograms. Flow diagrams are useful for simplifying complex processes and identifying areas for improvement.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4"/>
          <p:cNvPicPr preferRelativeResize="0"/>
          <p:nvPr/>
        </p:nvPicPr>
        <p:blipFill>
          <a:blip r:embed="rId3">
            <a:alphaModFix/>
          </a:blip>
          <a:stretch>
            <a:fillRect/>
          </a:stretch>
        </p:blipFill>
        <p:spPr>
          <a:xfrm>
            <a:off x="152400" y="152400"/>
            <a:ext cx="8458200" cy="4752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50" name="Google Shape;250;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56" name="Google Shape;256;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a design document ?</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Explain why &amp; how something will be done. Design document serves as a high-level guide to understand what is being implemented and why.</a:t>
            </a:r>
            <a:endParaRPr/>
          </a:p>
          <a:p>
            <a:pPr indent="-342900" lvl="0" marL="457200" rtl="0" algn="l">
              <a:spcBef>
                <a:spcPts val="0"/>
              </a:spcBef>
              <a:spcAft>
                <a:spcPts val="0"/>
              </a:spcAft>
              <a:buSzPts val="1800"/>
              <a:buChar char="-"/>
            </a:pPr>
            <a:r>
              <a:rPr lang="en-GB"/>
              <a:t>Design document clarifies your design and make you think about the details before you start coding</a:t>
            </a:r>
            <a:endParaRPr/>
          </a:p>
          <a:p>
            <a:pPr indent="-342900" lvl="0" marL="457200" rtl="0" algn="l">
              <a:spcBef>
                <a:spcPts val="0"/>
              </a:spcBef>
              <a:spcAft>
                <a:spcPts val="0"/>
              </a:spcAft>
              <a:buSzPts val="1800"/>
              <a:buChar char="-"/>
            </a:pPr>
            <a:r>
              <a:rPr lang="en-GB"/>
              <a:t>Increase the visibility of the work across the team.</a:t>
            </a:r>
            <a:endParaRPr/>
          </a:p>
          <a:p>
            <a:pPr indent="-342900" lvl="0" marL="457200" rtl="0" algn="l">
              <a:spcBef>
                <a:spcPts val="0"/>
              </a:spcBef>
              <a:spcAft>
                <a:spcPts val="0"/>
              </a:spcAft>
              <a:buSzPts val="1800"/>
              <a:buChar char="-"/>
            </a:pPr>
            <a:r>
              <a:rPr lang="en-GB"/>
              <a:t>Receive early feedback and avoid </a:t>
            </a:r>
            <a:r>
              <a:rPr lang="en-GB"/>
              <a:t>wanted</a:t>
            </a:r>
            <a:r>
              <a:rPr lang="en-GB"/>
              <a:t> work and identify early design issues.</a:t>
            </a:r>
            <a:endParaRPr/>
          </a:p>
          <a:p>
            <a:pPr indent="-342900" lvl="0" marL="457200" rtl="0" algn="l">
              <a:spcBef>
                <a:spcPts val="0"/>
              </a:spcBef>
              <a:spcAft>
                <a:spcPts val="0"/>
              </a:spcAft>
              <a:buSzPts val="1800"/>
              <a:buChar char="-"/>
            </a:pPr>
            <a:r>
              <a:rPr lang="en-GB"/>
              <a:t>Serve as an historical record.</a:t>
            </a:r>
            <a:endParaRPr/>
          </a:p>
          <a:p>
            <a:pPr indent="-342900" lvl="0" marL="457200" rtl="0" algn="l">
              <a:spcBef>
                <a:spcPts val="0"/>
              </a:spcBef>
              <a:spcAft>
                <a:spcPts val="0"/>
              </a:spcAft>
              <a:buSzPts val="1800"/>
              <a:buChar char="-"/>
            </a:pPr>
            <a:r>
              <a:rPr lang="en-GB"/>
              <a:t>Get and record agreement from interested parties.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When to write a Design document?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When to write a design document ?</a:t>
            </a:r>
            <a:endParaRPr/>
          </a:p>
        </p:txBody>
      </p:sp>
      <p:sp>
        <p:nvSpPr>
          <p:cNvPr id="92" name="Google Shape;92;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If a feature is tricky</a:t>
            </a:r>
            <a:endParaRPr/>
          </a:p>
          <a:p>
            <a:pPr indent="-342900" lvl="0" marL="457200" rtl="0" algn="l">
              <a:lnSpc>
                <a:spcPct val="150000"/>
              </a:lnSpc>
              <a:spcBef>
                <a:spcPts val="0"/>
              </a:spcBef>
              <a:spcAft>
                <a:spcPts val="0"/>
              </a:spcAft>
              <a:buSzPts val="1800"/>
              <a:buChar char="-"/>
            </a:pPr>
            <a:r>
              <a:rPr lang="en-GB"/>
              <a:t>If a feature is risky</a:t>
            </a:r>
            <a:endParaRPr/>
          </a:p>
          <a:p>
            <a:pPr indent="-342900" lvl="0" marL="457200" rtl="0" algn="l">
              <a:lnSpc>
                <a:spcPct val="150000"/>
              </a:lnSpc>
              <a:spcBef>
                <a:spcPts val="0"/>
              </a:spcBef>
              <a:spcAft>
                <a:spcPts val="0"/>
              </a:spcAft>
              <a:buSzPts val="1800"/>
              <a:buChar char="-"/>
            </a:pPr>
            <a:r>
              <a:rPr lang="en-GB"/>
              <a:t>If a feature is lengthy</a:t>
            </a:r>
            <a:endParaRPr/>
          </a:p>
          <a:p>
            <a:pPr indent="-342900" lvl="0" marL="457200" rtl="0" algn="l">
              <a:lnSpc>
                <a:spcPct val="150000"/>
              </a:lnSpc>
              <a:spcBef>
                <a:spcPts val="0"/>
              </a:spcBef>
              <a:spcAft>
                <a:spcPts val="0"/>
              </a:spcAft>
              <a:buSzPts val="1800"/>
              <a:buChar char="-"/>
            </a:pPr>
            <a:r>
              <a:rPr lang="en-GB"/>
              <a:t>If a feature required integration with other teams and collaboration with them</a:t>
            </a:r>
            <a:endParaRPr/>
          </a:p>
          <a:p>
            <a:pPr indent="-342900" lvl="0" marL="457200" rtl="0" algn="l">
              <a:lnSpc>
                <a:spcPct val="150000"/>
              </a:lnSpc>
              <a:spcBef>
                <a:spcPts val="0"/>
              </a:spcBef>
              <a:spcAft>
                <a:spcPts val="0"/>
              </a:spcAft>
              <a:buSzPts val="1800"/>
              <a:buChar char="-"/>
            </a:pPr>
            <a:r>
              <a:rPr lang="en-GB"/>
              <a:t>If there are conflicting opinions about the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One Pager vs Design Document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One Pager</a:t>
            </a:r>
            <a:endParaRPr/>
          </a:p>
        </p:txBody>
      </p:sp>
      <p:sp>
        <p:nvSpPr>
          <p:cNvPr id="103" name="Google Shape;103;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018"/>
              <a:buNone/>
            </a:pPr>
            <a:r>
              <a:rPr b="1" lang="en-GB" sz="1302"/>
              <a:t>Purpose</a:t>
            </a:r>
            <a:r>
              <a:rPr lang="en-GB" sz="1302"/>
              <a:t>: A one-pager is a concise document, often literally one page, used to propose a new feature, idea, or provide a high-level overview of a project. Its main goal is to communicate the core concept quickly and efficiently.</a:t>
            </a:r>
            <a:endParaRPr sz="1302"/>
          </a:p>
          <a:p>
            <a:pPr indent="0" lvl="0" marL="0" rtl="0" algn="l">
              <a:lnSpc>
                <a:spcPct val="140000"/>
              </a:lnSpc>
              <a:spcBef>
                <a:spcPts val="1200"/>
              </a:spcBef>
              <a:spcAft>
                <a:spcPts val="0"/>
              </a:spcAft>
              <a:buSzPts val="1018"/>
              <a:buNone/>
            </a:pPr>
            <a:r>
              <a:rPr b="1" lang="en-GB" sz="1302"/>
              <a:t>Content</a:t>
            </a:r>
            <a:r>
              <a:rPr lang="en-GB" sz="1302"/>
              <a:t>: It usually includes a brief description of the idea, its purpose, potential benefits, and possibly high-level considerations for implementation. It might also cover key objectives, target audience, and basic requirements.</a:t>
            </a:r>
            <a:endParaRPr sz="1302"/>
          </a:p>
          <a:p>
            <a:pPr indent="0" lvl="0" marL="0" rtl="0" algn="l">
              <a:lnSpc>
                <a:spcPct val="140000"/>
              </a:lnSpc>
              <a:spcBef>
                <a:spcPts val="1200"/>
              </a:spcBef>
              <a:spcAft>
                <a:spcPts val="0"/>
              </a:spcAft>
              <a:buSzPts val="1018"/>
              <a:buNone/>
            </a:pPr>
            <a:r>
              <a:rPr b="1" lang="en-GB" sz="1302"/>
              <a:t>Audience</a:t>
            </a:r>
            <a:r>
              <a:rPr lang="en-GB" sz="1302"/>
              <a:t>: This document is generally meant for stakeholders and team members to quickly grasp a concept or proposal. It's useful for initial discussions or to get buy-in for a project.</a:t>
            </a:r>
            <a:endParaRPr sz="1302"/>
          </a:p>
          <a:p>
            <a:pPr indent="0" lvl="0" marL="0" rtl="0" algn="l">
              <a:lnSpc>
                <a:spcPct val="140000"/>
              </a:lnSpc>
              <a:spcBef>
                <a:spcPts val="1200"/>
              </a:spcBef>
              <a:spcAft>
                <a:spcPts val="0"/>
              </a:spcAft>
              <a:buSzPts val="1018"/>
              <a:buNone/>
            </a:pPr>
            <a:r>
              <a:rPr b="1" lang="en-GB" sz="1302"/>
              <a:t>Detail Level</a:t>
            </a:r>
            <a:r>
              <a:rPr lang="en-GB" sz="1302"/>
              <a:t>: Low to moderate. It provides enough information to understand the idea but doesn't delve into technical specifics.</a:t>
            </a:r>
            <a:endParaRPr sz="1302"/>
          </a:p>
          <a:p>
            <a:pPr indent="0" lvl="0" marL="0" rtl="0" algn="l">
              <a:lnSpc>
                <a:spcPct val="140000"/>
              </a:lnSpc>
              <a:spcBef>
                <a:spcPts val="1200"/>
              </a:spcBef>
              <a:spcAft>
                <a:spcPts val="1200"/>
              </a:spcAft>
              <a:buSzPts val="1018"/>
              <a:buNone/>
            </a:pPr>
            <a:r>
              <a:rPr b="1" lang="en-GB" sz="1302"/>
              <a:t>Use Cases</a:t>
            </a:r>
            <a:r>
              <a:rPr lang="en-GB" sz="1302"/>
              <a:t>: Often used in the early stages of project planning or when proposing new features or changes.</a:t>
            </a:r>
            <a:endParaRPr sz="130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Design document</a:t>
            </a:r>
            <a:endParaRPr/>
          </a:p>
        </p:txBody>
      </p:sp>
      <p:sp>
        <p:nvSpPr>
          <p:cNvPr id="109" name="Google Shape;109;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300"/>
              <a:t>Purpose</a:t>
            </a:r>
            <a:r>
              <a:rPr lang="en-GB" sz="1300"/>
              <a:t>: A design document is a detailed, comprehensive description of the design of a software system or feature. It's used to guide the development process and ensure all team members have a common understanding of the project.</a:t>
            </a:r>
            <a:endParaRPr sz="1300"/>
          </a:p>
          <a:p>
            <a:pPr indent="0" lvl="0" marL="0" rtl="0" algn="just">
              <a:lnSpc>
                <a:spcPct val="150000"/>
              </a:lnSpc>
              <a:spcBef>
                <a:spcPts val="1200"/>
              </a:spcBef>
              <a:spcAft>
                <a:spcPts val="0"/>
              </a:spcAft>
              <a:buNone/>
            </a:pPr>
            <a:r>
              <a:rPr b="1" lang="en-GB" sz="1300"/>
              <a:t>Content</a:t>
            </a:r>
            <a:r>
              <a:rPr lang="en-GB" sz="1300"/>
              <a:t>: This document includes in-depth information about the software's architecture, components, data design, user interface, security considerations, and more. Key elements might include: Detailed architectural diagrams, Descriptions of system components and their interactions, User interface layouts and flow diagrams, Data models and database schema, Security protocols, Performance and scalability considerations</a:t>
            </a:r>
            <a:endParaRPr sz="1300"/>
          </a:p>
          <a:p>
            <a:pPr indent="0" lvl="0" marL="0" rtl="0" algn="just">
              <a:lnSpc>
                <a:spcPct val="150000"/>
              </a:lnSpc>
              <a:spcBef>
                <a:spcPts val="1200"/>
              </a:spcBef>
              <a:spcAft>
                <a:spcPts val="0"/>
              </a:spcAft>
              <a:buNone/>
            </a:pPr>
            <a:r>
              <a:rPr b="1" lang="en-GB" sz="1300"/>
              <a:t>Audience</a:t>
            </a:r>
            <a:r>
              <a:rPr lang="en-GB" sz="1300"/>
              <a:t>: Design documents are intended for the development team, including architects, developers, testers, and project managers.</a:t>
            </a:r>
            <a:endParaRPr sz="1300"/>
          </a:p>
          <a:p>
            <a:pPr indent="0" lvl="0" marL="0" rtl="0" algn="just">
              <a:lnSpc>
                <a:spcPct val="150000"/>
              </a:lnSpc>
              <a:spcBef>
                <a:spcPts val="1200"/>
              </a:spcBef>
              <a:spcAft>
                <a:spcPts val="1200"/>
              </a:spcAft>
              <a:buNone/>
            </a:pPr>
            <a:r>
              <a:rPr b="1" lang="en-GB" sz="1300"/>
              <a:t>Use</a:t>
            </a:r>
            <a:r>
              <a:rPr lang="en-GB" sz="1300"/>
              <a:t>: They are essential during the development phase, providing detailed guidance on how to build the system.</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