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Slab-regular.fntdata"/><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01bddacb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01bddacb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01bddacb0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01bddacb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01bddacb0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01bddacb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01bddacb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01bddacb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01bddacb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01bddacb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01bddacb0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01bddacb0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01bddacb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01bddacb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this kind of a system we need some online query based models which will change the tuning parameters on the go when multiple users look at similar topic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01bddacb0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a01bddacb0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01bddacb0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01bddacb0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01bddacb0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01bddacb0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01bddacb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01bddacb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01bddacb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01bddacb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1bddacb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01bddacb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01bddacb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01bddacb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**Stateless RESTful API: Weather Information Service**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**Service Description**:</a:t>
            </a:r>
            <a:endParaRPr/>
          </a:p>
          <a:p>
            <a:pPr indent="0" lvl="0" marL="0" rtl="0" algn="l">
              <a:spcBef>
                <a:spcPts val="0"/>
              </a:spcBef>
              <a:spcAft>
                <a:spcPts val="0"/>
              </a:spcAft>
              <a:buClr>
                <a:schemeClr val="dk1"/>
              </a:buClr>
              <a:buSzPts val="1100"/>
              <a:buFont typeface="Arial"/>
              <a:buNone/>
            </a:pPr>
            <a:r>
              <a:rPr lang="en-GB"/>
              <a:t>Imagine an online service that provides current weather information based on a city name.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**Stateless Interaction**: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1. **Request**:</a:t>
            </a:r>
            <a:endParaRPr/>
          </a:p>
          <a:p>
            <a:pPr indent="0" lvl="0" marL="0" rtl="0" algn="l">
              <a:spcBef>
                <a:spcPts val="0"/>
              </a:spcBef>
              <a:spcAft>
                <a:spcPts val="0"/>
              </a:spcAft>
              <a:buClr>
                <a:schemeClr val="dk1"/>
              </a:buClr>
              <a:buSzPts val="1100"/>
              <a:buFont typeface="Arial"/>
              <a:buNone/>
            </a:pPr>
            <a:r>
              <a:rPr lang="en-GB"/>
              <a:t>   - A client application wants to know the current weather for New York.</a:t>
            </a:r>
            <a:endParaRPr/>
          </a:p>
          <a:p>
            <a:pPr indent="0" lvl="0" marL="0" rtl="0" algn="l">
              <a:spcBef>
                <a:spcPts val="0"/>
              </a:spcBef>
              <a:spcAft>
                <a:spcPts val="0"/>
              </a:spcAft>
              <a:buClr>
                <a:schemeClr val="dk1"/>
              </a:buClr>
              <a:buSzPts val="1100"/>
              <a:buFont typeface="Arial"/>
              <a:buNone/>
            </a:pPr>
            <a:r>
              <a:rPr lang="en-GB"/>
              <a:t>   - The client sends an HTTP GET request to the weather service's endpoint, like: `GET /weather?city=NewYork`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2. **Transaction Details**:</a:t>
            </a:r>
            <a:endParaRPr/>
          </a:p>
          <a:p>
            <a:pPr indent="0" lvl="0" marL="0" rtl="0" algn="l">
              <a:spcBef>
                <a:spcPts val="0"/>
              </a:spcBef>
              <a:spcAft>
                <a:spcPts val="0"/>
              </a:spcAft>
              <a:buClr>
                <a:schemeClr val="dk1"/>
              </a:buClr>
              <a:buSzPts val="1100"/>
              <a:buFont typeface="Arial"/>
              <a:buNone/>
            </a:pPr>
            <a:r>
              <a:rPr lang="en-GB"/>
              <a:t>   - The request URL contains all the necessary information (`city=NewYork`) for the weather service to understand and process the request.</a:t>
            </a:r>
            <a:endParaRPr/>
          </a:p>
          <a:p>
            <a:pPr indent="0" lvl="0" marL="0" rtl="0" algn="l">
              <a:spcBef>
                <a:spcPts val="0"/>
              </a:spcBef>
              <a:spcAft>
                <a:spcPts val="0"/>
              </a:spcAft>
              <a:buClr>
                <a:schemeClr val="dk1"/>
              </a:buClr>
              <a:buSzPts val="1100"/>
              <a:buFont typeface="Arial"/>
              <a:buNone/>
            </a:pPr>
            <a:r>
              <a:rPr lang="en-GB"/>
              <a:t>   - The service doesn't need to remember any previous requests from this client. It doesn't matter if this is the client's first request or the hundredth.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3. **Server Processing**:</a:t>
            </a:r>
            <a:endParaRPr/>
          </a:p>
          <a:p>
            <a:pPr indent="0" lvl="0" marL="0" rtl="0" algn="l">
              <a:spcBef>
                <a:spcPts val="0"/>
              </a:spcBef>
              <a:spcAft>
                <a:spcPts val="0"/>
              </a:spcAft>
              <a:buClr>
                <a:schemeClr val="dk1"/>
              </a:buClr>
              <a:buSzPts val="1100"/>
              <a:buFont typeface="Arial"/>
              <a:buNone/>
            </a:pPr>
            <a:r>
              <a:rPr lang="en-GB"/>
              <a:t>   - The server processes this request independently of any other requests.</a:t>
            </a:r>
            <a:endParaRPr/>
          </a:p>
          <a:p>
            <a:pPr indent="0" lvl="0" marL="0" rtl="0" algn="l">
              <a:spcBef>
                <a:spcPts val="0"/>
              </a:spcBef>
              <a:spcAft>
                <a:spcPts val="0"/>
              </a:spcAft>
              <a:buClr>
                <a:schemeClr val="dk1"/>
              </a:buClr>
              <a:buSzPts val="1100"/>
              <a:buFont typeface="Arial"/>
              <a:buNone/>
            </a:pPr>
            <a:r>
              <a:rPr lang="en-GB"/>
              <a:t>   - It looks up the current weather for New York, prepares the data, and sends it back in the response.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4. **Response**:</a:t>
            </a:r>
            <a:endParaRPr/>
          </a:p>
          <a:p>
            <a:pPr indent="0" lvl="0" marL="0" rtl="0" algn="l">
              <a:spcBef>
                <a:spcPts val="0"/>
              </a:spcBef>
              <a:spcAft>
                <a:spcPts val="0"/>
              </a:spcAft>
              <a:buClr>
                <a:schemeClr val="dk1"/>
              </a:buClr>
              <a:buSzPts val="1100"/>
              <a:buFont typeface="Arial"/>
              <a:buNone/>
            </a:pPr>
            <a:r>
              <a:rPr lang="en-GB"/>
              <a:t>   - The server returns the weather data for New York in the response, for example:</a:t>
            </a:r>
            <a:endParaRPr/>
          </a:p>
          <a:p>
            <a:pPr indent="0" lvl="0" marL="0" rtl="0" algn="l">
              <a:spcBef>
                <a:spcPts val="0"/>
              </a:spcBef>
              <a:spcAft>
                <a:spcPts val="0"/>
              </a:spcAft>
              <a:buClr>
                <a:schemeClr val="dk1"/>
              </a:buClr>
              <a:buSzPts val="1100"/>
              <a:buFont typeface="Arial"/>
              <a:buNone/>
            </a:pPr>
            <a:r>
              <a:rPr lang="en-GB"/>
              <a:t>     ```json</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rPr lang="en-GB"/>
              <a:t>       "city": "New York",</a:t>
            </a:r>
            <a:endParaRPr/>
          </a:p>
          <a:p>
            <a:pPr indent="0" lvl="0" marL="0" rtl="0" algn="l">
              <a:spcBef>
                <a:spcPts val="0"/>
              </a:spcBef>
              <a:spcAft>
                <a:spcPts val="0"/>
              </a:spcAft>
              <a:buClr>
                <a:schemeClr val="dk1"/>
              </a:buClr>
              <a:buSzPts val="1100"/>
              <a:buFont typeface="Arial"/>
              <a:buNone/>
            </a:pPr>
            <a:r>
              <a:rPr lang="en-GB"/>
              <a:t>       "temperature": "22°C",</a:t>
            </a:r>
            <a:endParaRPr/>
          </a:p>
          <a:p>
            <a:pPr indent="0" lvl="0" marL="0" rtl="0" algn="l">
              <a:spcBef>
                <a:spcPts val="0"/>
              </a:spcBef>
              <a:spcAft>
                <a:spcPts val="0"/>
              </a:spcAft>
              <a:buClr>
                <a:schemeClr val="dk1"/>
              </a:buClr>
              <a:buSzPts val="1100"/>
              <a:buFont typeface="Arial"/>
              <a:buNone/>
            </a:pPr>
            <a:r>
              <a:rPr lang="en-GB"/>
              <a:t>       "condition": "Sunny"</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5. **Next Request**:</a:t>
            </a:r>
            <a:endParaRPr/>
          </a:p>
          <a:p>
            <a:pPr indent="0" lvl="0" marL="0" rtl="0" algn="l">
              <a:spcBef>
                <a:spcPts val="0"/>
              </a:spcBef>
              <a:spcAft>
                <a:spcPts val="0"/>
              </a:spcAft>
              <a:buClr>
                <a:schemeClr val="dk1"/>
              </a:buClr>
              <a:buSzPts val="1100"/>
              <a:buFont typeface="Arial"/>
              <a:buNone/>
            </a:pPr>
            <a:r>
              <a:rPr lang="en-GB"/>
              <a:t>   - Later, the client wants to know the weather for Los Angeles.</a:t>
            </a:r>
            <a:endParaRPr/>
          </a:p>
          <a:p>
            <a:pPr indent="0" lvl="0" marL="0" rtl="0" algn="l">
              <a:spcBef>
                <a:spcPts val="0"/>
              </a:spcBef>
              <a:spcAft>
                <a:spcPts val="0"/>
              </a:spcAft>
              <a:buClr>
                <a:schemeClr val="dk1"/>
              </a:buClr>
              <a:buSzPts val="1100"/>
              <a:buFont typeface="Arial"/>
              <a:buNone/>
            </a:pPr>
            <a:r>
              <a:rPr lang="en-GB"/>
              <a:t>   - The client sends another HTTP GET request: `GET /weather?city=LosAngeles`</a:t>
            </a:r>
            <a:endParaRPr/>
          </a:p>
          <a:p>
            <a:pPr indent="0" lvl="0" marL="0" rtl="0" algn="l">
              <a:spcBef>
                <a:spcPts val="0"/>
              </a:spcBef>
              <a:spcAft>
                <a:spcPts val="0"/>
              </a:spcAft>
              <a:buClr>
                <a:schemeClr val="dk1"/>
              </a:buClr>
              <a:buSzPts val="1100"/>
              <a:buFont typeface="Arial"/>
              <a:buNone/>
            </a:pPr>
            <a:r>
              <a:rPr lang="en-GB"/>
              <a:t>   - Again, the server processes this as an entirely new and independent request. It doesn't "remember" that the client asked about New York earlier.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**Technical Note**:</a:t>
            </a:r>
            <a:endParaRPr/>
          </a:p>
          <a:p>
            <a:pPr indent="0" lvl="0" marL="0" rtl="0" algn="l">
              <a:spcBef>
                <a:spcPts val="0"/>
              </a:spcBef>
              <a:spcAft>
                <a:spcPts val="0"/>
              </a:spcAft>
              <a:buClr>
                <a:schemeClr val="dk1"/>
              </a:buClr>
              <a:buSzPts val="1100"/>
              <a:buFont typeface="Arial"/>
              <a:buNone/>
            </a:pPr>
            <a:r>
              <a:rPr lang="en-GB"/>
              <a:t>While the interaction with the RESTful API is stateless, the server might still access a database or another stateful system behind the scenes to fetch the actual weather data. However, from the client's perspective and in terms of the client-server interaction, the process is stateless.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This stateless nature allows the weather service to easily handle requests from millions of users concurrently without maintaining a session or state for each user, providing scalability and simplicity in design.</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01bddacb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01bddacb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01bddacb0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01bddacb0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let’s say we store the context data in the app server which first received the request, then if any later incoming set of req comes to a diff app server then that app server won’t be able to answer the req properly as it doesn’t have the required context.</a:t>
            </a:r>
            <a:br>
              <a:rPr lang="en-GB"/>
            </a:br>
            <a:r>
              <a:rPr lang="en-GB"/>
              <a:t>This usecase makes the job of a lb a bit hard as in this statefull app where state is maintained in the app server the lb has to calculate which app sevrer will  be the best one to handle the incoming req.</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01bddacb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01bddacb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01bddacb0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01bddacb0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01bddacb0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01bddacb0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56" name="Google Shape;56;p14"/>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57" name="Google Shape;57;p1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58" name="Google Shape;58;p14"/>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59" name="Google Shape;59;p14"/>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cxnSp>
        <p:nvCxnSpPr>
          <p:cNvPr id="62" name="Google Shape;62;p15"/>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63" name="Google Shape;63;p15"/>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cxnSp>
        <p:nvCxnSpPr>
          <p:cNvPr id="66" name="Google Shape;66;p1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67" name="Google Shape;67;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Google Shape;68;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cxnSp>
        <p:nvCxnSpPr>
          <p:cNvPr id="71" name="Google Shape;71;p1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72" name="Google Shape;72;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7"/>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4" name="Google Shape;74;p17"/>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5" name="Google Shape;7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 name="Google Shape;7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cxnSp>
        <p:nvCxnSpPr>
          <p:cNvPr id="80" name="Google Shape;80;p1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81" name="Google Shape;81;p19"/>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2" name="Google Shape;82;p19"/>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3" name="Google Shape;8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6" name="Google Shape;8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21"/>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 name="Google Shape;89;p21"/>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90" name="Google Shape;90;p21"/>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91" name="Google Shape;91;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92" name="Google Shape;92;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3" name="Google Shape;9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22"/>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96" name="Google Shape;9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 name="Shape 97"/>
        <p:cNvGrpSpPr/>
        <p:nvPr/>
      </p:nvGrpSpPr>
      <p:grpSpPr>
        <a:xfrm>
          <a:off x="0" y="0"/>
          <a:ext cx="0" cy="0"/>
          <a:chOff x="0" y="0"/>
          <a:chExt cx="0" cy="0"/>
        </a:xfrm>
      </p:grpSpPr>
      <p:sp>
        <p:nvSpPr>
          <p:cNvPr id="98" name="Google Shape;98;p2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3"/>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100" name="Google Shape;100;p23"/>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1" name="Google Shape;10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52" name="Google Shape;52;p1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5"/>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Module 1:</a:t>
            </a:r>
            <a:endParaRPr/>
          </a:p>
          <a:p>
            <a:pPr indent="0" lvl="0" marL="0" rtl="0" algn="ctr">
              <a:spcBef>
                <a:spcPts val="0"/>
              </a:spcBef>
              <a:spcAft>
                <a:spcPts val="0"/>
              </a:spcAft>
              <a:buNone/>
            </a:pPr>
            <a:r>
              <a:rPr lang="en-GB"/>
              <a:t>Introduction To System Design</a:t>
            </a:r>
            <a:endParaRPr/>
          </a:p>
        </p:txBody>
      </p:sp>
      <p:sp>
        <p:nvSpPr>
          <p:cNvPr id="109" name="Google Shape;109;p25"/>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a:t>Sanket Singh</a:t>
            </a:r>
            <a:br>
              <a:rPr lang="en-GB"/>
            </a:br>
            <a:r>
              <a:rPr lang="en-GB"/>
              <a:t>SWE 2 @ Google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Isn’t this a bit inefficient ?	</a:t>
            </a:r>
            <a:endParaRPr/>
          </a:p>
        </p:txBody>
      </p:sp>
      <p:sp>
        <p:nvSpPr>
          <p:cNvPr id="163" name="Google Shape;163;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There will be a separate network call to the DB server.</a:t>
            </a:r>
            <a:endParaRPr/>
          </a:p>
          <a:p>
            <a:pPr indent="-342900" lvl="0" marL="457200" rtl="0" algn="l">
              <a:spcBef>
                <a:spcPts val="0"/>
              </a:spcBef>
              <a:spcAft>
                <a:spcPts val="0"/>
              </a:spcAft>
              <a:buSzPts val="1800"/>
              <a:buChar char="-"/>
            </a:pPr>
            <a:r>
              <a:rPr lang="en-GB"/>
              <a:t>We might need locks or index step in the DB.</a:t>
            </a:r>
            <a:endParaRPr/>
          </a:p>
          <a:p>
            <a:pPr indent="-342900" lvl="0" marL="457200" rtl="0" algn="l">
              <a:spcBef>
                <a:spcPts val="0"/>
              </a:spcBef>
              <a:spcAft>
                <a:spcPts val="0"/>
              </a:spcAft>
              <a:buSzPts val="1800"/>
              <a:buChar char="-"/>
            </a:pPr>
            <a:r>
              <a:rPr lang="en-GB"/>
              <a:t>We load the request in the app server memory forward it to DB, get the response back from the DB to app server’s memory and then from the response send it back to the client.</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5"/>
          <p:cNvSpPr txBox="1"/>
          <p:nvPr>
            <p:ph type="title"/>
          </p:nvPr>
        </p:nvSpPr>
        <p:spPr>
          <a:xfrm>
            <a:off x="460950" y="2248775"/>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How about instead of just using a DB layer we introduce a layer of persistent cache also?</a:t>
            </a:r>
            <a:endParaRPr/>
          </a:p>
        </p:txBody>
      </p:sp>
      <p:pic>
        <p:nvPicPr>
          <p:cNvPr id="169" name="Google Shape;169;p35"/>
          <p:cNvPicPr preferRelativeResize="0"/>
          <p:nvPr/>
        </p:nvPicPr>
        <p:blipFill>
          <a:blip r:embed="rId3">
            <a:alphaModFix/>
          </a:blip>
          <a:stretch>
            <a:fillRect/>
          </a:stretch>
        </p:blipFill>
        <p:spPr>
          <a:xfrm>
            <a:off x="3404825" y="3156275"/>
            <a:ext cx="1928975" cy="1928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is persistent cache ?	</a:t>
            </a:r>
            <a:endParaRPr/>
          </a:p>
        </p:txBody>
      </p:sp>
      <p:sp>
        <p:nvSpPr>
          <p:cNvPr id="175" name="Google Shape;175;p3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General cache are volatile in nature.</a:t>
            </a:r>
            <a:endParaRPr/>
          </a:p>
          <a:p>
            <a:pPr indent="-342900" lvl="0" marL="457200" rtl="0" algn="l">
              <a:spcBef>
                <a:spcPts val="0"/>
              </a:spcBef>
              <a:spcAft>
                <a:spcPts val="0"/>
              </a:spcAft>
              <a:buSzPts val="1800"/>
              <a:buChar char="-"/>
            </a:pPr>
            <a:r>
              <a:rPr lang="en-GB"/>
              <a:t>Persistent cache on the other hand uses diff techniques to store data and make it available later also. </a:t>
            </a:r>
            <a:endParaRPr/>
          </a:p>
          <a:p>
            <a:pPr indent="-342900" lvl="0" marL="457200" rtl="0" algn="l">
              <a:spcBef>
                <a:spcPts val="0"/>
              </a:spcBef>
              <a:spcAft>
                <a:spcPts val="0"/>
              </a:spcAft>
              <a:buSzPts val="1800"/>
              <a:buChar char="-"/>
            </a:pPr>
            <a:r>
              <a:rPr lang="en-GB"/>
              <a:t>Example: Redis, memcache</a:t>
            </a:r>
            <a:endParaRPr/>
          </a:p>
          <a:p>
            <a:pPr indent="-342900" lvl="0" marL="457200" rtl="0" algn="l">
              <a:spcBef>
                <a:spcPts val="0"/>
              </a:spcBef>
              <a:spcAft>
                <a:spcPts val="0"/>
              </a:spcAft>
              <a:buSzPts val="1800"/>
              <a:buChar char="-"/>
            </a:pPr>
            <a:r>
              <a:rPr lang="en-GB"/>
              <a:t>Redis is a in-memory cache but it creates backup data in the disk to recover data again when memory wipe happens.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Problems with cache layer</a:t>
            </a:r>
            <a:endParaRPr/>
          </a:p>
        </p:txBody>
      </p:sp>
      <p:sp>
        <p:nvSpPr>
          <p:cNvPr id="181" name="Google Shape;181;p3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can’t also replace DB Layer with cache as they can’t store too much data but if we introduce them then that improves the performance. </a:t>
            </a:r>
            <a:endParaRPr/>
          </a:p>
          <a:p>
            <a:pPr indent="0" lvl="0" marL="0" rtl="0" algn="l">
              <a:spcBef>
                <a:spcPts val="1200"/>
              </a:spcBef>
              <a:spcAft>
                <a:spcPts val="0"/>
              </a:spcAft>
              <a:buNone/>
            </a:pPr>
            <a:r>
              <a:rPr lang="en-GB"/>
              <a:t>Here because we might keep a global cache, there will be still a network call.</a:t>
            </a:r>
            <a:endParaRPr/>
          </a:p>
          <a:p>
            <a:pPr indent="0" lvl="0" marL="0" rtl="0" algn="l">
              <a:spcBef>
                <a:spcPts val="1200"/>
              </a:spcBef>
              <a:spcAft>
                <a:spcPts val="1200"/>
              </a:spcAft>
              <a:buNone/>
            </a:pPr>
            <a:r>
              <a:rPr lang="en-GB"/>
              <a:t>Although other db overheads will be avoided.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8"/>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So do we never need stateful system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9"/>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There are cases where having stateful systems are a better choice…</a:t>
            </a:r>
            <a:endParaRPr/>
          </a:p>
        </p:txBody>
      </p:sp>
      <p:sp>
        <p:nvSpPr>
          <p:cNvPr id="192" name="Google Shape;192;p3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Say we want to make an ad platform where based on user interaction we want to show similar ads based on what user is currently seeing and not based on history. </a:t>
            </a:r>
            <a:endParaRPr/>
          </a:p>
          <a:p>
            <a:pPr indent="-342900" lvl="0" marL="457200" rtl="0" algn="l">
              <a:spcBef>
                <a:spcPts val="0"/>
              </a:spcBef>
              <a:spcAft>
                <a:spcPts val="0"/>
              </a:spcAft>
              <a:buSzPts val="1800"/>
              <a:buChar char="-"/>
            </a:pPr>
            <a:r>
              <a:rPr lang="en-GB"/>
              <a:t>App focus more on what user is seeing that who the user is..</a:t>
            </a:r>
            <a:endParaRPr/>
          </a:p>
        </p:txBody>
      </p:sp>
      <p:pic>
        <p:nvPicPr>
          <p:cNvPr id="193" name="Google Shape;193;p39"/>
          <p:cNvPicPr preferRelativeResize="0"/>
          <p:nvPr/>
        </p:nvPicPr>
        <p:blipFill>
          <a:blip r:embed="rId3">
            <a:alphaModFix/>
          </a:blip>
          <a:stretch>
            <a:fillRect/>
          </a:stretch>
        </p:blipFill>
        <p:spPr>
          <a:xfrm>
            <a:off x="1852600" y="3333638"/>
            <a:ext cx="5438775" cy="1057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Where should we keep these ML Models?</a:t>
            </a:r>
            <a:endParaRPr/>
          </a:p>
        </p:txBody>
      </p:sp>
      <p:sp>
        <p:nvSpPr>
          <p:cNvPr id="199" name="Google Shape;199;p4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will keep the model files in the app server only. Because if we detach the models from app servers then loading them in memory again and again is expensive task. Additional overhead like I/O and network calls are involved.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1"/>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Who will route the incoming request to the right app server ?	</a:t>
            </a:r>
            <a:endParaRPr/>
          </a:p>
        </p:txBody>
      </p:sp>
      <p:sp>
        <p:nvSpPr>
          <p:cNvPr id="205" name="Google Shape;205;p4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Load balancers will be responsible as well. LB will use page type as a key for balancing.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2"/>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What if the app later focus more on who user is?</a:t>
            </a:r>
            <a:endParaRPr/>
          </a:p>
        </p:txBody>
      </p:sp>
      <p:sp>
        <p:nvSpPr>
          <p:cNvPr id="211" name="Google Shape;211;p4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Then we decide some other LB key like user_id for load balancing. But still keep the system stateful due to previous problems with ML Models.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Recap</a:t>
            </a:r>
            <a:endParaRPr/>
          </a:p>
        </p:txBody>
      </p:sp>
      <p:sp>
        <p:nvSpPr>
          <p:cNvPr id="217" name="Google Shape;217;p4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 stateless system does not retain user session information between requests</a:t>
            </a:r>
            <a:endParaRPr/>
          </a:p>
          <a:p>
            <a:pPr indent="-342900" lvl="0" marL="457200" rtl="0" algn="l">
              <a:spcBef>
                <a:spcPts val="0"/>
              </a:spcBef>
              <a:spcAft>
                <a:spcPts val="0"/>
              </a:spcAft>
              <a:buSzPts val="1800"/>
              <a:buChar char="-"/>
            </a:pPr>
            <a:r>
              <a:rPr lang="en-GB"/>
              <a:t>A stateful system remembers and maintains user session data over interactions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will you learn</a:t>
            </a:r>
            <a:endParaRPr/>
          </a:p>
        </p:txBody>
      </p:sp>
      <p:sp>
        <p:nvSpPr>
          <p:cNvPr id="115" name="Google Shape;115;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Stateless systems</a:t>
            </a:r>
            <a:endParaRPr/>
          </a:p>
          <a:p>
            <a:pPr indent="-342900" lvl="0" marL="457200" rtl="0" algn="l">
              <a:spcBef>
                <a:spcPts val="0"/>
              </a:spcBef>
              <a:spcAft>
                <a:spcPts val="0"/>
              </a:spcAft>
              <a:buSzPts val="1800"/>
              <a:buChar char="-"/>
            </a:pPr>
            <a:r>
              <a:rPr lang="en-GB"/>
              <a:t>Stateful systems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7"/>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Handling stateless Request</a:t>
            </a:r>
            <a:endParaRPr/>
          </a:p>
        </p:txBody>
      </p:sp>
      <p:sp>
        <p:nvSpPr>
          <p:cNvPr id="121" name="Google Shape;121;p27"/>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is a stateless request ?</a:t>
            </a:r>
            <a:endParaRPr/>
          </a:p>
        </p:txBody>
      </p:sp>
      <p:sp>
        <p:nvSpPr>
          <p:cNvPr id="127" name="Google Shape;127;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 "stateless request" in this context refers to an interaction that doesn't rely on or change any saved state of the system. </a:t>
            </a:r>
            <a:endParaRPr/>
          </a:p>
          <a:p>
            <a:pPr indent="-342900" lvl="0" marL="457200" rtl="0" algn="l">
              <a:spcBef>
                <a:spcPts val="0"/>
              </a:spcBef>
              <a:spcAft>
                <a:spcPts val="0"/>
              </a:spcAft>
              <a:buSzPts val="1800"/>
              <a:buChar char="●"/>
            </a:pPr>
            <a:r>
              <a:rPr lang="en-GB"/>
              <a:t>This means that each request from a client to a server contains all the information needed for the server to understand and process the request. The server does not store any context between requests. Every request is treated as an isolated and independent transaction.</a:t>
            </a:r>
            <a:endParaRPr/>
          </a:p>
          <a:p>
            <a:pPr indent="-342900" lvl="0" marL="457200" rtl="0" algn="l">
              <a:spcBef>
                <a:spcPts val="0"/>
              </a:spcBef>
              <a:spcAft>
                <a:spcPts val="0"/>
              </a:spcAft>
              <a:buSzPts val="1800"/>
              <a:buChar char="●"/>
            </a:pPr>
            <a:r>
              <a:rPr lang="en-GB"/>
              <a:t>In cases of stateless request the app server layer is called as a stateless layer.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How LB treats stateless request?</a:t>
            </a:r>
            <a:endParaRPr/>
          </a:p>
        </p:txBody>
      </p:sp>
      <p:sp>
        <p:nvSpPr>
          <p:cNvPr id="133" name="Google Shape;133;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can observe that for stateless requests there is no extra work that LB has to do, as any of the healthy app servers can entertain the incoming request. </a:t>
            </a:r>
            <a:endParaRPr/>
          </a:p>
          <a:p>
            <a:pPr indent="0" lvl="0" marL="0" rtl="0" algn="l">
              <a:spcBef>
                <a:spcPts val="1200"/>
              </a:spcBef>
              <a:spcAft>
                <a:spcPts val="1200"/>
              </a:spcAft>
              <a:buNone/>
            </a:pPr>
            <a:r>
              <a:rPr lang="en-GB"/>
              <a:t>This is because a single app server is able to handle any incoming request.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Let’s take an example of chatgpt</a:t>
            </a:r>
            <a:endParaRPr/>
          </a:p>
        </p:txBody>
      </p:sp>
      <p:sp>
        <p:nvSpPr>
          <p:cNvPr id="139" name="Google Shape;139;p30"/>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0" name="Google Shape;140;p30"/>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In case of ChatGPT, every running conversation is dependent on the context i.e. after 4-5 messages whatever message we share should have context about previous 4-5 messages.</a:t>
            </a:r>
            <a:endParaRPr/>
          </a:p>
        </p:txBody>
      </p:sp>
      <p:pic>
        <p:nvPicPr>
          <p:cNvPr id="141" name="Google Shape;141;p30"/>
          <p:cNvPicPr preferRelativeResize="0"/>
          <p:nvPr/>
        </p:nvPicPr>
        <p:blipFill>
          <a:blip r:embed="rId3">
            <a:alphaModFix/>
          </a:blip>
          <a:stretch>
            <a:fillRect/>
          </a:stretch>
        </p:blipFill>
        <p:spPr>
          <a:xfrm>
            <a:off x="326125" y="1535775"/>
            <a:ext cx="4061676" cy="2885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is the main problem?</a:t>
            </a:r>
            <a:endParaRPr/>
          </a:p>
        </p:txBody>
      </p:sp>
      <p:sp>
        <p:nvSpPr>
          <p:cNvPr id="147" name="Google Shape;147;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Due to the existence of the state inside the app server lb has to do extra work.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460950" y="25717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How about we separate the state outside of an app server into a DB layer?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33"/>
          <p:cNvPicPr preferRelativeResize="0"/>
          <p:nvPr/>
        </p:nvPicPr>
        <p:blipFill>
          <a:blip r:embed="rId3">
            <a:alphaModFix/>
          </a:blip>
          <a:stretch>
            <a:fillRect/>
          </a:stretch>
        </p:blipFill>
        <p:spPr>
          <a:xfrm>
            <a:off x="968038" y="215500"/>
            <a:ext cx="7207932"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