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485e62b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485e62b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485e62be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485e62be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e563323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e563323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563323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e563323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e563323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e563323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e563323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e563323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e563323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e563323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e563323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e563323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Consistent hashing is a distributed hashing scheme that operates independently of the number of servers or objects in a distributed network. It provides a way to distribute entries (like tables, indexes, or other data structures) into bins (servers, caches, processors, etc.) in a way that minimizes the need to reshuffle data when bins are added or removed. It's particularly useful in distributed caching systems and distributed databases to help achieve better load balancing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Here's how basic consistent hashing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**Hash Space**: Imagine a circle (often called the "hash ring") where the position of each point on the circle corresponds to a hash value of the data item or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Assignment**: Each data item (like a file or an entry in a database) is hashed to a point on the circle.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Assignment**: Each server or cache in the system is also hashed to a point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**Data Location**: To find out where a data item should be placed or retrieved from, the system will hash the data item to a point on the circle and then move clockwise around the circle until it finds the first server it encounters. This server is where the data item should be placed or fetched from.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**Adding Servers**: When a new server is added, it is hashed to a point on the circle. Only the data items that are located between the new server and the next server in the clockwise direction need to be moved to the new server. This is a small portion of the total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6. **Removing Servers**: When a server is removed, its range is taken over by the next server in the clockwise direction. Only the data that was stored on the removed server needs to be moved.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 **Virtual Nodes**: To improve the uniformity of the distribution and avoid "hot spots" where a server gets a disproportionate amount of data, each server is often replicated into multiple "virtual nodes" and each virtual node is placed in a different position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Basic consistent hashing has the following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**Load balancing**: It spreads load evenly across the servers.</a:t>
            </a:r>
            <a:endParaRPr/>
          </a:p>
          <a:p>
            <a:pPr indent="0" lvl="0" marL="0" rtl="0" algn="l">
              <a:spcBef>
                <a:spcPts val="0"/>
              </a:spcBef>
              <a:spcAft>
                <a:spcPts val="0"/>
              </a:spcAft>
              <a:buClr>
                <a:schemeClr val="dk1"/>
              </a:buClr>
              <a:buSzPts val="1100"/>
              <a:buFont typeface="Arial"/>
              <a:buNone/>
            </a:pPr>
            <a:r>
              <a:rPr lang="en-GB"/>
              <a:t>- **Scalability**: It handles changes in the number of servers with minimal reorganization of data.</a:t>
            </a:r>
            <a:endParaRPr/>
          </a:p>
          <a:p>
            <a:pPr indent="0" lvl="0" marL="0" rtl="0" algn="l">
              <a:spcBef>
                <a:spcPts val="0"/>
              </a:spcBef>
              <a:spcAft>
                <a:spcPts val="0"/>
              </a:spcAft>
              <a:buClr>
                <a:schemeClr val="dk1"/>
              </a:buClr>
              <a:buSzPts val="1100"/>
              <a:buFont typeface="Arial"/>
              <a:buNone/>
            </a:pPr>
            <a:r>
              <a:rPr lang="en-GB"/>
              <a:t>- **Decentralization**: It does not require a central coordinator; each server can work independently.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hashing scheme is used by various distributed systems, such as DynamoDB by Amazon, the Chord distributed hash table, and the Akamai content delivery network.</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e563323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e563323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Consistent hashing is a distributed hashing scheme that operates independently of the number of servers or objects in a distributed network. It provides a way to distribute entries (like tables, indexes, or other data structures) into bins (servers, caches, processors, etc.) in a way that minimizes the need to reshuffle data when bins are added or removed. It's particularly useful in distributed caching systems and distributed databases to help achieve better load balancing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Here's how basic consistent hashing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**Hash Space**: Imagine a circle (often called the "hash ring") where the position of each point on the circle corresponds to a hash value of the data item or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Assignment**: Each data item (like a file or an entry in a database) is hashed to a point on the circle.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Assignment**: Each server or cache in the system is also hashed to a point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**Data Location**: To find out where a data item should be placed or retrieved from, the system will hash the data item to a point on the circle and then move clockwise around the circle until it finds the first server it encounters. This server is where the data item should be placed or fetched from.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**Adding Servers**: When a new server is added, it is hashed to a point on the circle. Only the data items that are located between the new server and the next server in the clockwise direction need to be moved to the new server. This is a small portion of the total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6. **Removing Servers**: When a server is removed, its range is taken over by the next server in the clockwise direction. Only the data that was stored on the removed server needs to be moved.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 **Virtual Nodes**: To improve the uniformity of the distribution and avoid "hot spots" where a server gets a disproportionate amount of data, each server is often replicated into multiple "virtual nodes" and each virtual node is placed in a different position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Basic consistent hashing has the following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**Load balancing**: It spreads load evenly across the servers.</a:t>
            </a:r>
            <a:endParaRPr/>
          </a:p>
          <a:p>
            <a:pPr indent="0" lvl="0" marL="0" rtl="0" algn="l">
              <a:spcBef>
                <a:spcPts val="0"/>
              </a:spcBef>
              <a:spcAft>
                <a:spcPts val="0"/>
              </a:spcAft>
              <a:buClr>
                <a:schemeClr val="dk1"/>
              </a:buClr>
              <a:buSzPts val="1100"/>
              <a:buFont typeface="Arial"/>
              <a:buNone/>
            </a:pPr>
            <a:r>
              <a:rPr lang="en-GB"/>
              <a:t>- **Scalability**: It handles changes in the number of servers with minimal reorganization of data.</a:t>
            </a:r>
            <a:endParaRPr/>
          </a:p>
          <a:p>
            <a:pPr indent="0" lvl="0" marL="0" rtl="0" algn="l">
              <a:spcBef>
                <a:spcPts val="0"/>
              </a:spcBef>
              <a:spcAft>
                <a:spcPts val="0"/>
              </a:spcAft>
              <a:buClr>
                <a:schemeClr val="dk1"/>
              </a:buClr>
              <a:buSzPts val="1100"/>
              <a:buFont typeface="Arial"/>
              <a:buNone/>
            </a:pPr>
            <a:r>
              <a:rPr lang="en-GB"/>
              <a:t>- **Decentralization**: It does not require a central coordinator; each server can work independently.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hashing scheme is used by various distributed systems, such as DynamoDB by Amazon, the Chord distributed hash table, and the Akamai content delivery network.</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e563323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e563323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Consistent hashing is a distributed hashing scheme that operates independently of the number of servers or objects in a distributed network. It provides a way to distribute entries (like tables, indexes, or other data structures) into bins (servers, caches, processors, etc.) in a way that minimizes the need to reshuffle data when bins are added or removed. It's particularly useful in distributed caching systems and distributed databases to help achieve better load balancing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Here's how basic consistent hashing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**Hash Space**: Imagine a circle (often called the "hash ring") where the position of each point on the circle corresponds to a hash value of the data item or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Assignment**: Each data item (like a file or an entry in a database) is hashed to a point on the circle.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Assignment**: Each server or cache in the system is also hashed to a point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**Data Location**: To find out where a data item should be placed or retrieved from, the system will hash the data item to a point on the circle and then move clockwise around the circle until it finds the first server it encounters. This server is where the data item should be placed or fetched from.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**Adding Servers**: When a new server is added, it is hashed to a point on the circle. Only the data items that are located between the new server and the next server in the clockwise direction need to be moved to the new server. This is a small portion of the total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6. **Removing Servers**: When a server is removed, its range is taken over by the next server in the clockwise direction. Only the data that was stored on the removed server needs to be moved.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 **Virtual Nodes**: To improve the uniformity of the distribution and avoid "hot spots" where a server gets a disproportionate amount of data, each server is often replicated into multiple "virtual nodes" and each virtual node is placed in a different position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Basic consistent hashing has the following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**Load balancing**: It spreads load evenly across the servers.</a:t>
            </a:r>
            <a:endParaRPr/>
          </a:p>
          <a:p>
            <a:pPr indent="0" lvl="0" marL="0" rtl="0" algn="l">
              <a:spcBef>
                <a:spcPts val="0"/>
              </a:spcBef>
              <a:spcAft>
                <a:spcPts val="0"/>
              </a:spcAft>
              <a:buClr>
                <a:schemeClr val="dk1"/>
              </a:buClr>
              <a:buSzPts val="1100"/>
              <a:buFont typeface="Arial"/>
              <a:buNone/>
            </a:pPr>
            <a:r>
              <a:rPr lang="en-GB"/>
              <a:t>- **Scalability**: It handles changes in the number of servers with minimal reorganization of data.</a:t>
            </a:r>
            <a:endParaRPr/>
          </a:p>
          <a:p>
            <a:pPr indent="0" lvl="0" marL="0" rtl="0" algn="l">
              <a:spcBef>
                <a:spcPts val="0"/>
              </a:spcBef>
              <a:spcAft>
                <a:spcPts val="0"/>
              </a:spcAft>
              <a:buClr>
                <a:schemeClr val="dk1"/>
              </a:buClr>
              <a:buSzPts val="1100"/>
              <a:buFont typeface="Arial"/>
              <a:buNone/>
            </a:pPr>
            <a:r>
              <a:rPr lang="en-GB"/>
              <a:t>- **Decentralization**: It does not require a central coordinator; each server can work independently.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hashing scheme is used by various distributed systems, such as DynamoDB by Amazon, the Chord distributed hash table, and the Akamai content delivery network.</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47b580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47b580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e5633232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e5633232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Consistent hashing is a distributed hashing scheme that operates independently of the number of servers or objects in a distributed network. It provides a way to distribute entries (like tables, indexes, or other data structures) into bins (servers, caches, processors, etc.) in a way that minimizes the need to reshuffle data when bins are added or removed. It's particularly useful in distributed caching systems and distributed databases to help achieve better load balancing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Here's how basic consistent hashing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**Hash Space**: Imagine a circle (often called the "hash ring") where the position of each point on the circle corresponds to a hash value of the data item or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Assignment**: Each data item (like a file or an entry in a database) is hashed to a point on the circle.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Assignment**: Each server or cache in the system is also hashed to a point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**Data Location**: To find out where a data item should be placed or retrieved from, the system will hash the data item to a point on the circle and then move clockwise around the circle until it finds the first server it encounters. This server is where the data item should be placed or fetched from.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**Adding Servers**: When a new server is added, it is hashed to a point on the circle. Only the data items that are located between the new server and the next server in the clockwise direction need to be moved to the new server. This is a small portion of the total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6. **Removing Servers**: When a server is removed, its range is taken over by the next server in the clockwise direction. Only the data that was stored on the removed server needs to be moved.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 **Virtual Nodes**: To improve the uniformity of the distribution and avoid "hot spots" where a server gets a disproportionate amount of data, each server is often replicated into multiple "virtual nodes" and each virtual node is placed in a different position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Basic consistent hashing has the following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**Load balancing**: It spreads load evenly across the servers.</a:t>
            </a:r>
            <a:endParaRPr/>
          </a:p>
          <a:p>
            <a:pPr indent="0" lvl="0" marL="0" rtl="0" algn="l">
              <a:spcBef>
                <a:spcPts val="0"/>
              </a:spcBef>
              <a:spcAft>
                <a:spcPts val="0"/>
              </a:spcAft>
              <a:buClr>
                <a:schemeClr val="dk1"/>
              </a:buClr>
              <a:buSzPts val="1100"/>
              <a:buFont typeface="Arial"/>
              <a:buNone/>
            </a:pPr>
            <a:r>
              <a:rPr lang="en-GB"/>
              <a:t>- **Scalability**: It handles changes in the number of servers with minimal reorganization of data.</a:t>
            </a:r>
            <a:endParaRPr/>
          </a:p>
          <a:p>
            <a:pPr indent="0" lvl="0" marL="0" rtl="0" algn="l">
              <a:spcBef>
                <a:spcPts val="0"/>
              </a:spcBef>
              <a:spcAft>
                <a:spcPts val="0"/>
              </a:spcAft>
              <a:buClr>
                <a:schemeClr val="dk1"/>
              </a:buClr>
              <a:buSzPts val="1100"/>
              <a:buFont typeface="Arial"/>
              <a:buNone/>
            </a:pPr>
            <a:r>
              <a:rPr lang="en-GB"/>
              <a:t>- **Decentralization**: It does not require a central coordinator; each server can work independently.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hashing scheme is used by various distributed systems, such as DynamoDB by Amazon, the Chord distributed hash table, and the Akamai content delivery network.</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e5633232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e5633232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Consistent hashing is a distributed hashing scheme that operates independently of the number of servers or objects in a distributed network. It provides a way to distribute entries (like tables, indexes, or other data structures) into bins (servers, caches, processors, etc.) in a way that minimizes the need to reshuffle data when bins are added or removed. It's particularly useful in distributed caching systems and distributed databases to help achieve better load balancing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Here's how basic consistent hashing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**Hash Space**: Imagine a circle (often called the "hash ring") where the position of each point on the circle corresponds to a hash value of the data item or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Assignment**: Each data item (like a file or an entry in a database) is hashed to a point on the circle.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Assignment**: Each server or cache in the system is also hashed to a point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**Data Location**: To find out where a data item should be placed or retrieved from, the system will hash the data item to a point on the circle and then move clockwise around the circle until it finds the first server it encounters. This server is where the data item should be placed or fetched from.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**Adding Servers**: When a new server is added, it is hashed to a point on the circle. Only the data items that are located between the new server and the next server in the clockwise direction need to be moved to the new server. This is a small portion of the total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6. **Removing Servers**: When a server is removed, its range is taken over by the next server in the clockwise direction. Only the data that was stored on the removed server needs to be moved.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 **Virtual Nodes**: To improve the uniformity of the distribution and avoid "hot spots" where a server gets a disproportionate amount of data, each server is often replicated into multiple "virtual nodes" and each virtual node is placed in a different position on the hash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Basic consistent hashing has the following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**Load balancing**: It spreads load evenly across the servers.</a:t>
            </a:r>
            <a:endParaRPr/>
          </a:p>
          <a:p>
            <a:pPr indent="0" lvl="0" marL="0" rtl="0" algn="l">
              <a:spcBef>
                <a:spcPts val="0"/>
              </a:spcBef>
              <a:spcAft>
                <a:spcPts val="0"/>
              </a:spcAft>
              <a:buClr>
                <a:schemeClr val="dk1"/>
              </a:buClr>
              <a:buSzPts val="1100"/>
              <a:buFont typeface="Arial"/>
              <a:buNone/>
            </a:pPr>
            <a:r>
              <a:rPr lang="en-GB"/>
              <a:t>- **Scalability**: It handles changes in the number of servers with minimal reorganization of data.</a:t>
            </a:r>
            <a:endParaRPr/>
          </a:p>
          <a:p>
            <a:pPr indent="0" lvl="0" marL="0" rtl="0" algn="l">
              <a:spcBef>
                <a:spcPts val="0"/>
              </a:spcBef>
              <a:spcAft>
                <a:spcPts val="0"/>
              </a:spcAft>
              <a:buClr>
                <a:schemeClr val="dk1"/>
              </a:buClr>
              <a:buSzPts val="1100"/>
              <a:buFont typeface="Arial"/>
              <a:buNone/>
            </a:pPr>
            <a:r>
              <a:rPr lang="en-GB"/>
              <a:t>- **Decentralization**: It does not require a central coordinator; each server can work independently.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hashing scheme is used by various distributed systems, such as DynamoDB by Amazon, the Chord distributed hash table, and the Akamai content delivery network.</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e563323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e563323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a new server is added to a system that uses consistent hashing, the process is designed to minimize disruption and the amount of data that needs to be moved. Here's what happens: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**Placement on the Hash Ring**: The new server is assigned a position on the hash ring. This position is determined by hashing the server's identifier, such as its IP address, hostname, or a server-specific string.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**Data Redistribution**:</a:t>
            </a:r>
            <a:endParaRPr/>
          </a:p>
          <a:p>
            <a:pPr indent="0" lvl="0" marL="0" rtl="0" algn="l">
              <a:spcBef>
                <a:spcPts val="0"/>
              </a:spcBef>
              <a:spcAft>
                <a:spcPts val="0"/>
              </a:spcAft>
              <a:buClr>
                <a:schemeClr val="dk1"/>
              </a:buClr>
              <a:buSzPts val="1100"/>
              <a:buFont typeface="Arial"/>
              <a:buNone/>
            </a:pPr>
            <a:r>
              <a:rPr lang="en-GB"/>
              <a:t>   - The new server takes over responsibility for data items whose keys are closest to it on the ring, moving in the clockwise direction.</a:t>
            </a:r>
            <a:endParaRPr/>
          </a:p>
          <a:p>
            <a:pPr indent="0" lvl="0" marL="0" rtl="0" algn="l">
              <a:spcBef>
                <a:spcPts val="0"/>
              </a:spcBef>
              <a:spcAft>
                <a:spcPts val="0"/>
              </a:spcAft>
              <a:buClr>
                <a:schemeClr val="dk1"/>
              </a:buClr>
              <a:buSzPts val="1100"/>
              <a:buFont typeface="Arial"/>
              <a:buNone/>
            </a:pPr>
            <a:r>
              <a:rPr lang="en-GB"/>
              <a:t>   - Specifically, the new server will take over the data items that were previously assigned to its immediate successor on the ring. The successor is the next server in the clockwise direction.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**Movement of Data**:</a:t>
            </a:r>
            <a:endParaRPr/>
          </a:p>
          <a:p>
            <a:pPr indent="0" lvl="0" marL="0" rtl="0" algn="l">
              <a:spcBef>
                <a:spcPts val="0"/>
              </a:spcBef>
              <a:spcAft>
                <a:spcPts val="0"/>
              </a:spcAft>
              <a:buClr>
                <a:schemeClr val="dk1"/>
              </a:buClr>
              <a:buSzPts val="1100"/>
              <a:buFont typeface="Arial"/>
              <a:buNone/>
            </a:pPr>
            <a:r>
              <a:rPr lang="en-GB"/>
              <a:t>   - Only the data items that fall between the new server and its immediate successor need to be moved to the new server.</a:t>
            </a:r>
            <a:endParaRPr/>
          </a:p>
          <a:p>
            <a:pPr indent="0" lvl="0" marL="0" rtl="0" algn="l">
              <a:spcBef>
                <a:spcPts val="0"/>
              </a:spcBef>
              <a:spcAft>
                <a:spcPts val="0"/>
              </a:spcAft>
              <a:buClr>
                <a:schemeClr val="dk1"/>
              </a:buClr>
              <a:buSzPts val="1100"/>
              <a:buFont typeface="Arial"/>
              <a:buNone/>
            </a:pPr>
            <a:r>
              <a:rPr lang="en-GB"/>
              <a:t>   - This usually means that only a fraction of the total number of data items needs to be transferred, which is proportional to the ratio of 1 over the total number of servers in the 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**Load Rebalancing**:</a:t>
            </a:r>
            <a:endParaRPr/>
          </a:p>
          <a:p>
            <a:pPr indent="0" lvl="0" marL="0" rtl="0" algn="l">
              <a:spcBef>
                <a:spcPts val="0"/>
              </a:spcBef>
              <a:spcAft>
                <a:spcPts val="0"/>
              </a:spcAft>
              <a:buClr>
                <a:schemeClr val="dk1"/>
              </a:buClr>
              <a:buSzPts val="1100"/>
              <a:buFont typeface="Arial"/>
              <a:buNone/>
            </a:pPr>
            <a:r>
              <a:rPr lang="en-GB"/>
              <a:t>   - The addition of a new server will rebalance the load across the servers. Each existing server will lose a portion of its data to the new server, potentially reducing the load on the other servers.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**Virtual Nodes**:</a:t>
            </a:r>
            <a:endParaRPr/>
          </a:p>
          <a:p>
            <a:pPr indent="0" lvl="0" marL="0" rtl="0" algn="l">
              <a:spcBef>
                <a:spcPts val="0"/>
              </a:spcBef>
              <a:spcAft>
                <a:spcPts val="0"/>
              </a:spcAft>
              <a:buClr>
                <a:schemeClr val="dk1"/>
              </a:buClr>
              <a:buSzPts val="1100"/>
              <a:buFont typeface="Arial"/>
              <a:buNone/>
            </a:pPr>
            <a:r>
              <a:rPr lang="en-GB"/>
              <a:t>   - If the system uses virtual nodes, the new server will have multiple points on the hash ring, which further helps in evenly distributing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beauty of consistent hashing is that it limits the reorganization of data to only the necessary items and the servers directly affected by the change, rather than a full redistribution. This makes the system more stable and reduces the overall system load associated with changes in the server setup.</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e563323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e563323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6d96ef0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6d96ef0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e563323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e563323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e563323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e563323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e5633232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e5633232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e5633232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e5633232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e563323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e563323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485e62be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485e62be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e563323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e563323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e5633232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e5633232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e5633232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e563323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e563323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e563323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485e62b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485e62b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485e62be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485e62be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485e62b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485e62b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85e62b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85e62b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485e62be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485e62be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485e62be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485e62be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Module 3:</a:t>
            </a:r>
            <a:endParaRPr/>
          </a:p>
          <a:p>
            <a:pPr indent="0" lvl="0" marL="0" rtl="0" algn="ctr">
              <a:spcBef>
                <a:spcPts val="0"/>
              </a:spcBef>
              <a:spcAft>
                <a:spcPts val="0"/>
              </a:spcAft>
              <a:buNone/>
            </a:pPr>
            <a:r>
              <a:rPr lang="en-GB"/>
              <a:t>Databases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Will it solve the problem?</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But we can’t store data of all users in the cache otherwise it will take a lot of memory and cache have limited storage. </a:t>
            </a:r>
            <a:endParaRPr/>
          </a:p>
          <a:p>
            <a:pPr indent="-342900" lvl="0" marL="457200" rtl="0" algn="l">
              <a:spcBef>
                <a:spcPts val="0"/>
              </a:spcBef>
              <a:spcAft>
                <a:spcPts val="0"/>
              </a:spcAft>
              <a:buSzPts val="1800"/>
              <a:buChar char="-"/>
            </a:pPr>
            <a:r>
              <a:rPr lang="en-GB"/>
              <a:t>Consider u might be having 50GB kind of data.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In that case we might have to distribute the data on the app server, i.e. some user data will be on app server1, then some will be on app server2, and so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problem will come with this ?</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Now the LB cannot be stateless as the system is not stateless as LB needs to know which server contains data of what user ? </a:t>
            </a:r>
            <a:endParaRPr/>
          </a:p>
          <a:p>
            <a:pPr indent="-342900" lvl="0" marL="457200" rtl="0" algn="l">
              <a:spcBef>
                <a:spcPts val="0"/>
              </a:spcBef>
              <a:spcAft>
                <a:spcPts val="0"/>
              </a:spcAft>
              <a:buSzPts val="1800"/>
              <a:buChar char="-"/>
            </a:pPr>
            <a:r>
              <a:rPr lang="en-GB"/>
              <a:t>How LB knows which server is serving data of a User ? </a:t>
            </a:r>
            <a:endParaRPr/>
          </a:p>
          <a:p>
            <a:pPr indent="-342900" lvl="0" marL="457200" rtl="0" algn="l">
              <a:spcBef>
                <a:spcPts val="0"/>
              </a:spcBef>
              <a:spcAft>
                <a:spcPts val="0"/>
              </a:spcAft>
              <a:buSzPts val="1800"/>
              <a:buChar char="-"/>
            </a:pPr>
            <a:r>
              <a:rPr lang="en-GB"/>
              <a:t>A simple solution can be to have a mapping/table of user to server which will be queried by LB.</a:t>
            </a:r>
            <a:endParaRPr/>
          </a:p>
          <a:p>
            <a:pPr indent="-342900" lvl="0" marL="457200" rtl="0" algn="l">
              <a:spcBef>
                <a:spcPts val="0"/>
              </a:spcBef>
              <a:spcAft>
                <a:spcPts val="0"/>
              </a:spcAft>
              <a:buSzPts val="1800"/>
              <a:buChar char="-"/>
            </a:pPr>
            <a:r>
              <a:rPr lang="en-GB"/>
              <a:t>But this will add unnecessary I/O and wait time on LB Layer.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Let’s use hashing instead !!</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Considering the number of app servers </a:t>
            </a:r>
            <a:r>
              <a:rPr lang="en-GB"/>
              <a:t>remain same always, any incoming request can be passed through a hash function and the hash value will denote the app server to route the request to. </a:t>
            </a:r>
            <a:endParaRPr/>
          </a:p>
          <a:p>
            <a:pPr indent="-342900" lvl="0" marL="457200" rtl="0" algn="l">
              <a:spcBef>
                <a:spcPts val="0"/>
              </a:spcBef>
              <a:spcAft>
                <a:spcPts val="0"/>
              </a:spcAft>
              <a:buSzPts val="1800"/>
              <a:buChar char="-"/>
            </a:pPr>
            <a:r>
              <a:rPr lang="en-GB"/>
              <a:t>We can achieve it by doing a modulo of number of app servers on the value. </a:t>
            </a:r>
            <a:endParaRPr/>
          </a:p>
        </p:txBody>
      </p:sp>
      <p:pic>
        <p:nvPicPr>
          <p:cNvPr id="131" name="Google Shape;131;p24"/>
          <p:cNvPicPr preferRelativeResize="0"/>
          <p:nvPr/>
        </p:nvPicPr>
        <p:blipFill>
          <a:blip r:embed="rId3">
            <a:alphaModFix/>
          </a:blip>
          <a:stretch>
            <a:fillRect/>
          </a:stretch>
        </p:blipFill>
        <p:spPr>
          <a:xfrm>
            <a:off x="2686050" y="3103463"/>
            <a:ext cx="3771900" cy="115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happens due to this ? </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don’t need any mapping to figure what server is </a:t>
            </a:r>
            <a:r>
              <a:rPr lang="en-GB"/>
              <a:t>serving</a:t>
            </a:r>
            <a:r>
              <a:rPr lang="en-GB"/>
              <a:t> data of a particular user.</a:t>
            </a:r>
            <a:endParaRPr/>
          </a:p>
          <a:p>
            <a:pPr indent="-342900" lvl="0" marL="457200" rtl="0" algn="l">
              <a:spcBef>
                <a:spcPts val="0"/>
              </a:spcBef>
              <a:spcAft>
                <a:spcPts val="0"/>
              </a:spcAft>
              <a:buSzPts val="1800"/>
              <a:buChar char="-"/>
            </a:pPr>
            <a:r>
              <a:rPr lang="en-GB"/>
              <a:t>Every time this hash function will return the same value considering N is same where N is number of app servers. </a:t>
            </a:r>
            <a:endParaRPr/>
          </a:p>
          <a:p>
            <a:pPr indent="-342900" lvl="0" marL="457200" rtl="0" algn="l">
              <a:spcBef>
                <a:spcPts val="0"/>
              </a:spcBef>
              <a:spcAft>
                <a:spcPts val="0"/>
              </a:spcAft>
              <a:buSzPts val="1800"/>
              <a:buChar char="-"/>
            </a:pPr>
            <a:r>
              <a:rPr lang="en-GB"/>
              <a:t>The pros is that it equally distributes data.</a:t>
            </a:r>
            <a:endParaRPr/>
          </a:p>
          <a:p>
            <a:pPr indent="-342900" lvl="0" marL="457200" rtl="0" algn="l">
              <a:spcBef>
                <a:spcPts val="0"/>
              </a:spcBef>
              <a:spcAft>
                <a:spcPts val="0"/>
              </a:spcAft>
              <a:buSzPts val="1800"/>
              <a:buChar char="-"/>
            </a:pPr>
            <a:r>
              <a:rPr lang="en-GB"/>
              <a:t>The cons are that if number of app servers change then we have to do a movement of data between app servers equivalent to that of rehashing.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about if we do range bucketting ?</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Let’s assume the user_id is going to come in the range of (1-X) and we have N buckets (representing N servers) and we divide the number of requests equally say X = 300 and N = 3, so 1-100 in the first server, 101-200 in the second server and so on. </a:t>
            </a:r>
            <a:endParaRPr/>
          </a:p>
          <a:p>
            <a:pPr indent="-342900" lvl="0" marL="457200" rtl="0" algn="l">
              <a:spcBef>
                <a:spcPts val="0"/>
              </a:spcBef>
              <a:spcAft>
                <a:spcPts val="0"/>
              </a:spcAft>
              <a:buSzPts val="1800"/>
              <a:buChar char="-"/>
            </a:pPr>
            <a:r>
              <a:rPr lang="en-GB"/>
              <a:t>This approach also distributes the load equally.</a:t>
            </a:r>
            <a:endParaRPr/>
          </a:p>
          <a:p>
            <a:pPr indent="-342900" lvl="0" marL="457200" rtl="0" algn="l">
              <a:spcBef>
                <a:spcPts val="0"/>
              </a:spcBef>
              <a:spcAft>
                <a:spcPts val="0"/>
              </a:spcAft>
              <a:buSzPts val="1800"/>
              <a:buChar char="-"/>
            </a:pPr>
            <a:r>
              <a:t/>
            </a:r>
            <a:endParaRPr/>
          </a:p>
        </p:txBody>
      </p:sp>
      <p:pic>
        <p:nvPicPr>
          <p:cNvPr id="144" name="Google Shape;144;p26"/>
          <p:cNvPicPr preferRelativeResize="0"/>
          <p:nvPr/>
        </p:nvPicPr>
        <p:blipFill>
          <a:blip r:embed="rId3">
            <a:alphaModFix/>
          </a:blip>
          <a:stretch>
            <a:fillRect/>
          </a:stretch>
        </p:blipFill>
        <p:spPr>
          <a:xfrm>
            <a:off x="3090850" y="3357600"/>
            <a:ext cx="2962275" cy="140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if we add a new server</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load will be distributed again, but the movement of data will be drastically reduced. </a:t>
            </a:r>
            <a:endParaRPr/>
          </a:p>
          <a:p>
            <a:pPr indent="-342900" lvl="0" marL="457200" rtl="0" algn="l">
              <a:spcBef>
                <a:spcPts val="0"/>
              </a:spcBef>
              <a:spcAft>
                <a:spcPts val="0"/>
              </a:spcAft>
              <a:buSzPts val="1800"/>
              <a:buChar char="-"/>
            </a:pPr>
            <a:r>
              <a:rPr lang="en-GB"/>
              <a:t>Say we introduce one new server then load will be redistributed will less movement</a:t>
            </a:r>
            <a:endParaRPr/>
          </a:p>
          <a:p>
            <a:pPr indent="0" lvl="0" marL="457200" rtl="0" algn="l">
              <a:spcBef>
                <a:spcPts val="120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2519350" y="3012200"/>
            <a:ext cx="4105275" cy="140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advantages ?</a:t>
            </a:r>
            <a:endParaRPr/>
          </a:p>
        </p:txBody>
      </p:sp>
      <p:sp>
        <p:nvSpPr>
          <p:cNvPr id="157" name="Google Shape;15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is a slightly better approach as the data transfer is relatively less.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Consistent hashing</a:t>
            </a:r>
            <a:endParaRPr/>
          </a:p>
        </p:txBody>
      </p:sp>
      <p:sp>
        <p:nvSpPr>
          <p:cNvPr id="163" name="Google Shape;163;p29"/>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64" name="Google Shape;164;p29"/>
          <p:cNvPicPr preferRelativeResize="0"/>
          <p:nvPr/>
        </p:nvPicPr>
        <p:blipFill>
          <a:blip r:embed="rId3">
            <a:alphaModFix/>
          </a:blip>
          <a:stretch>
            <a:fillRect/>
          </a:stretch>
        </p:blipFill>
        <p:spPr>
          <a:xfrm>
            <a:off x="3520100" y="2845850"/>
            <a:ext cx="2006149" cy="2006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Basic Consistent Hashing</a:t>
            </a:r>
            <a:endParaRPr/>
          </a:p>
        </p:txBody>
      </p:sp>
      <p:sp>
        <p:nvSpPr>
          <p:cNvPr id="170" name="Google Shape;170;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Visualise it in form of a circle</a:t>
            </a:r>
            <a:endParaRPr/>
          </a:p>
          <a:p>
            <a:pPr indent="-342900" lvl="0" marL="457200" rtl="0" algn="l">
              <a:lnSpc>
                <a:spcPct val="150000"/>
              </a:lnSpc>
              <a:spcBef>
                <a:spcPts val="0"/>
              </a:spcBef>
              <a:spcAft>
                <a:spcPts val="0"/>
              </a:spcAft>
              <a:buSzPts val="1800"/>
              <a:buChar char="-"/>
            </a:pPr>
            <a:r>
              <a:rPr lang="en-GB"/>
              <a:t>We place the servers across the boundary of circles. </a:t>
            </a:r>
            <a:endParaRPr/>
          </a:p>
          <a:p>
            <a:pPr indent="-342900" lvl="0" marL="457200" rtl="0" algn="l">
              <a:lnSpc>
                <a:spcPct val="150000"/>
              </a:lnSpc>
              <a:spcBef>
                <a:spcPts val="0"/>
              </a:spcBef>
              <a:spcAft>
                <a:spcPts val="0"/>
              </a:spcAft>
              <a:buSzPts val="1800"/>
              <a:buChar char="-"/>
            </a:pPr>
            <a:r>
              <a:rPr lang="en-GB"/>
              <a:t>If we have N servers then we place our servers at (360/N) degree apart.</a:t>
            </a:r>
            <a:endParaRPr/>
          </a:p>
          <a:p>
            <a:pPr indent="-342900" lvl="0" marL="457200" rtl="0" algn="l">
              <a:lnSpc>
                <a:spcPct val="150000"/>
              </a:lnSpc>
              <a:spcBef>
                <a:spcPts val="0"/>
              </a:spcBef>
              <a:spcAft>
                <a:spcPts val="0"/>
              </a:spcAft>
              <a:buSzPts val="1800"/>
              <a:buChar char="-"/>
            </a:pPr>
            <a:r>
              <a:rPr lang="en-GB"/>
              <a:t>Example if we have 4 servers then they will be placed at 90 degrees from each other.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2471738" y="757238"/>
            <a:ext cx="4200525" cy="362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Consistent hashing?</a:t>
            </a:r>
            <a:endParaRPr/>
          </a:p>
          <a:p>
            <a:pPr indent="-342900" lvl="0" marL="457200" rtl="0" algn="l">
              <a:spcBef>
                <a:spcPts val="0"/>
              </a:spcBef>
              <a:spcAft>
                <a:spcPts val="0"/>
              </a:spcAft>
              <a:buSzPts val="1800"/>
              <a:buChar char="-"/>
            </a:pPr>
            <a:r>
              <a:rPr lang="en-GB"/>
              <a:t>Design a leaderboard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requests will be handled ? </a:t>
            </a:r>
            <a:endParaRPr/>
          </a:p>
        </p:txBody>
      </p:sp>
      <p:sp>
        <p:nvSpPr>
          <p:cNvPr id="181" name="Google Shape;181;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Whenever a request comes up, we calculate the hash of that request based on the user id as </a:t>
            </a:r>
            <a:endParaRPr/>
          </a:p>
          <a:p>
            <a:pPr indent="0" lvl="0" marL="457200" rtl="0" algn="l">
              <a:spcBef>
                <a:spcPts val="1200"/>
              </a:spcBef>
              <a:spcAft>
                <a:spcPts val="0"/>
              </a:spcAft>
              <a:buNone/>
            </a:pPr>
            <a:r>
              <a:rPr lang="en-GB"/>
              <a:t>hash(req) = req % 360</a:t>
            </a:r>
            <a:endParaRPr/>
          </a:p>
          <a:p>
            <a:pPr indent="-342900" lvl="0" marL="457200" rtl="0" algn="l">
              <a:spcBef>
                <a:spcPts val="1200"/>
              </a:spcBef>
              <a:spcAft>
                <a:spcPts val="0"/>
              </a:spcAft>
              <a:buSzPts val="1800"/>
              <a:buChar char="-"/>
            </a:pPr>
            <a:r>
              <a:rPr lang="en-GB"/>
              <a:t>Then whatever value comes up will be in the range [0, 360) . Say we got a value X, we then find the nearest server in clockwise direction to that of X and this server will serve the request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565788" y="280975"/>
            <a:ext cx="6105525" cy="458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if we add a new server ?  </a:t>
            </a:r>
            <a:endParaRPr/>
          </a:p>
        </p:txBody>
      </p:sp>
      <p:sp>
        <p:nvSpPr>
          <p:cNvPr id="192" name="Google Shape;192;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4"/>
          <p:cNvPicPr preferRelativeResize="0"/>
          <p:nvPr/>
        </p:nvPicPr>
        <p:blipFill>
          <a:blip r:embed="rId3">
            <a:alphaModFix/>
          </a:blip>
          <a:stretch>
            <a:fillRect/>
          </a:stretch>
        </p:blipFill>
        <p:spPr>
          <a:xfrm>
            <a:off x="2083826" y="1328751"/>
            <a:ext cx="4431250" cy="357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Now let’s </a:t>
            </a:r>
            <a:r>
              <a:rPr lang="en-GB"/>
              <a:t>modify the logic now</a:t>
            </a:r>
            <a:endParaRPr/>
          </a:p>
        </p:txBody>
      </p:sp>
      <p:sp>
        <p:nvSpPr>
          <p:cNvPr id="199" name="Google Shape;199;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Instead of placing the server on equal partition, let’s take hash of the server id’s as well and then whatever value comes, let’s place the server there.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hash(server_id) = (anything btw 0-10^18) % 360</a:t>
            </a:r>
            <a:endParaRPr/>
          </a:p>
          <a:p>
            <a:pPr indent="0" lvl="0" marL="0" rtl="0" algn="l">
              <a:spcBef>
                <a:spcPts val="1200"/>
              </a:spcBef>
              <a:spcAft>
                <a:spcPts val="0"/>
              </a:spcAft>
              <a:buNone/>
            </a:pPr>
            <a:r>
              <a:rPr lang="en-GB"/>
              <a:t>Say we got the following hashes</a:t>
            </a:r>
            <a:endParaRPr/>
          </a:p>
          <a:p>
            <a:pPr indent="0" lvl="0" marL="0" rtl="0" algn="l">
              <a:spcBef>
                <a:spcPts val="1200"/>
              </a:spcBef>
              <a:spcAft>
                <a:spcPts val="1200"/>
              </a:spcAft>
              <a:buNone/>
            </a:pPr>
            <a:r>
              <a:rPr lang="en-GB"/>
              <a:t>S1-&gt; 0 , S2 -&gt; 27, S3 -&gt; 128, S4 -&gt; 190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1709738" y="376238"/>
            <a:ext cx="5724525" cy="439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benefit do we get ? </a:t>
            </a:r>
            <a:endParaRPr/>
          </a:p>
        </p:txBody>
      </p:sp>
      <p:sp>
        <p:nvSpPr>
          <p:cNvPr id="210" name="Google Shape;210;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If we remove or add a new server, then we do not have to </a:t>
            </a:r>
            <a:r>
              <a:rPr lang="en-GB"/>
              <a:t>distribute</a:t>
            </a:r>
            <a:r>
              <a:rPr lang="en-GB"/>
              <a:t> data among all servers, as they still be having same hash functions. </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problems ? </a:t>
            </a:r>
            <a:endParaRPr/>
          </a:p>
        </p:txBody>
      </p:sp>
      <p:sp>
        <p:nvSpPr>
          <p:cNvPr id="216" name="Google Shape;216;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But then the requests won’t be routed equally as all the servers are at a diff distance from each </a:t>
            </a:r>
            <a:r>
              <a:rPr lang="en-GB"/>
              <a:t>other</a:t>
            </a:r>
            <a:r>
              <a:rPr lang="en-GB"/>
              <a:t>.  </a:t>
            </a:r>
            <a:endParaRPr/>
          </a:p>
          <a:p>
            <a:pPr indent="-342900" lvl="0" marL="457200" rtl="0" algn="l">
              <a:spcBef>
                <a:spcPts val="0"/>
              </a:spcBef>
              <a:spcAft>
                <a:spcPts val="0"/>
              </a:spcAft>
              <a:buSzPts val="1800"/>
              <a:buChar char="-"/>
            </a:pPr>
            <a:r>
              <a:rPr lang="en-GB"/>
              <a:t>Adding a new server will not change the amount of load all the other servers are facing. It will only affect a single server.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Say previously all servers were having equal load</a:t>
            </a:r>
            <a:endParaRPr/>
          </a:p>
        </p:txBody>
      </p:sp>
      <p:sp>
        <p:nvSpPr>
          <p:cNvPr id="222" name="Google Shape;222;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S1 -&gt; 25%</a:t>
            </a:r>
            <a:endParaRPr/>
          </a:p>
          <a:p>
            <a:pPr indent="-342900" lvl="0" marL="457200" rtl="0" algn="l">
              <a:spcBef>
                <a:spcPts val="0"/>
              </a:spcBef>
              <a:spcAft>
                <a:spcPts val="0"/>
              </a:spcAft>
              <a:buSzPts val="1800"/>
              <a:buChar char="-"/>
            </a:pPr>
            <a:r>
              <a:rPr lang="en-GB"/>
              <a:t>S2 -&gt; 25%</a:t>
            </a:r>
            <a:endParaRPr/>
          </a:p>
          <a:p>
            <a:pPr indent="-342900" lvl="0" marL="457200" rtl="0" algn="l">
              <a:spcBef>
                <a:spcPts val="0"/>
              </a:spcBef>
              <a:spcAft>
                <a:spcPts val="0"/>
              </a:spcAft>
              <a:buSzPts val="1800"/>
              <a:buChar char="-"/>
            </a:pPr>
            <a:r>
              <a:rPr lang="en-GB"/>
              <a:t>S3 -&gt; 25%</a:t>
            </a:r>
            <a:endParaRPr/>
          </a:p>
          <a:p>
            <a:pPr indent="-342900" lvl="0" marL="457200" rtl="0" algn="l">
              <a:spcBef>
                <a:spcPts val="0"/>
              </a:spcBef>
              <a:spcAft>
                <a:spcPts val="0"/>
              </a:spcAft>
              <a:buSzPts val="1800"/>
              <a:buChar char="-"/>
            </a:pPr>
            <a:r>
              <a:rPr lang="en-GB"/>
              <a:t>S4 -&gt; 25%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If we add a new server S5 btw S3 and S4</a:t>
            </a:r>
            <a:endParaRPr/>
          </a:p>
        </p:txBody>
      </p:sp>
      <p:sp>
        <p:nvSpPr>
          <p:cNvPr id="228" name="Google Shape;228;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the load going to S4 will be redistributed between S4 and S5</a:t>
            </a:r>
            <a:endParaRPr/>
          </a:p>
          <a:p>
            <a:pPr indent="-342900" lvl="0" marL="457200" rtl="0" algn="l">
              <a:spcBef>
                <a:spcPts val="1200"/>
              </a:spcBef>
              <a:spcAft>
                <a:spcPts val="0"/>
              </a:spcAft>
              <a:buSzPts val="1800"/>
              <a:buChar char="-"/>
            </a:pPr>
            <a:r>
              <a:rPr lang="en-GB"/>
              <a:t>S1 -&gt; 25%</a:t>
            </a:r>
            <a:endParaRPr/>
          </a:p>
          <a:p>
            <a:pPr indent="-342900" lvl="0" marL="457200" rtl="0" algn="l">
              <a:spcBef>
                <a:spcPts val="0"/>
              </a:spcBef>
              <a:spcAft>
                <a:spcPts val="0"/>
              </a:spcAft>
              <a:buSzPts val="1800"/>
              <a:buChar char="-"/>
            </a:pPr>
            <a:r>
              <a:rPr lang="en-GB"/>
              <a:t>S2 -&gt; 25%</a:t>
            </a:r>
            <a:endParaRPr/>
          </a:p>
          <a:p>
            <a:pPr indent="-342900" lvl="0" marL="457200" rtl="0" algn="l">
              <a:spcBef>
                <a:spcPts val="0"/>
              </a:spcBef>
              <a:spcAft>
                <a:spcPts val="0"/>
              </a:spcAft>
              <a:buSzPts val="1800"/>
              <a:buChar char="-"/>
            </a:pPr>
            <a:r>
              <a:rPr lang="en-GB"/>
              <a:t>S3 -&gt; 25%</a:t>
            </a:r>
            <a:endParaRPr/>
          </a:p>
          <a:p>
            <a:pPr indent="-342900" lvl="0" marL="457200" rtl="0" algn="l">
              <a:spcBef>
                <a:spcPts val="0"/>
              </a:spcBef>
              <a:spcAft>
                <a:spcPts val="0"/>
              </a:spcAft>
              <a:buSzPts val="1800"/>
              <a:buChar char="-"/>
            </a:pPr>
            <a:r>
              <a:rPr lang="en-GB"/>
              <a:t>S5 -&gt; 12.5%</a:t>
            </a:r>
            <a:endParaRPr/>
          </a:p>
          <a:p>
            <a:pPr indent="-342900" lvl="0" marL="457200" rtl="0" algn="l">
              <a:spcBef>
                <a:spcPts val="0"/>
              </a:spcBef>
              <a:spcAft>
                <a:spcPts val="0"/>
              </a:spcAft>
              <a:buSzPts val="1800"/>
              <a:buChar char="-"/>
            </a:pPr>
            <a:r>
              <a:rPr lang="en-GB"/>
              <a:t>S4 -&gt; 12.5%</a:t>
            </a:r>
            <a:endParaRPr/>
          </a:p>
          <a:p>
            <a:pPr indent="0" lvl="0" marL="0" rtl="0" algn="l">
              <a:spcBef>
                <a:spcPts val="1200"/>
              </a:spcBef>
              <a:spcAft>
                <a:spcPts val="1200"/>
              </a:spcAft>
              <a:buNone/>
            </a:pPr>
            <a:r>
              <a:rPr lang="en-GB"/>
              <a:t>We might expect that adding a new server will reduce load on all servers but that will not happen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If we remove a server S3</a:t>
            </a:r>
            <a:endParaRPr/>
          </a:p>
        </p:txBody>
      </p:sp>
      <p:sp>
        <p:nvSpPr>
          <p:cNvPr id="234" name="Google Shape;234;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Then the load going to S4 will be redistributed between S4 and S5</a:t>
            </a:r>
            <a:endParaRPr/>
          </a:p>
          <a:p>
            <a:pPr indent="-334327" lvl="0" marL="457200" rtl="0" algn="l">
              <a:spcBef>
                <a:spcPts val="1200"/>
              </a:spcBef>
              <a:spcAft>
                <a:spcPts val="0"/>
              </a:spcAft>
              <a:buSzPct val="100000"/>
              <a:buChar char="-"/>
            </a:pPr>
            <a:r>
              <a:rPr lang="en-GB"/>
              <a:t>S1 -&gt; 25%</a:t>
            </a:r>
            <a:endParaRPr/>
          </a:p>
          <a:p>
            <a:pPr indent="-334327" lvl="0" marL="457200" rtl="0" algn="l">
              <a:spcBef>
                <a:spcPts val="0"/>
              </a:spcBef>
              <a:spcAft>
                <a:spcPts val="0"/>
              </a:spcAft>
              <a:buSzPct val="100000"/>
              <a:buChar char="-"/>
            </a:pPr>
            <a:r>
              <a:rPr lang="en-GB"/>
              <a:t>S2 -&gt; 25%</a:t>
            </a:r>
            <a:endParaRPr/>
          </a:p>
          <a:p>
            <a:pPr indent="-334327" lvl="0" marL="457200" rtl="0" algn="l">
              <a:spcBef>
                <a:spcPts val="0"/>
              </a:spcBef>
              <a:spcAft>
                <a:spcPts val="0"/>
              </a:spcAft>
              <a:buSzPct val="100000"/>
              <a:buChar char="-"/>
            </a:pPr>
            <a:r>
              <a:rPr lang="en-GB"/>
              <a:t>S3 -&gt; 25% (removed)</a:t>
            </a:r>
            <a:endParaRPr/>
          </a:p>
          <a:p>
            <a:pPr indent="-334327" lvl="0" marL="457200" rtl="0" algn="l">
              <a:spcBef>
                <a:spcPts val="0"/>
              </a:spcBef>
              <a:spcAft>
                <a:spcPts val="0"/>
              </a:spcAft>
              <a:buSzPct val="100000"/>
              <a:buChar char="-"/>
            </a:pPr>
            <a:r>
              <a:rPr lang="en-GB"/>
              <a:t>S4 -&gt;50%</a:t>
            </a:r>
            <a:endParaRPr/>
          </a:p>
          <a:p>
            <a:pPr indent="0" lvl="0" marL="0" rtl="0" algn="l">
              <a:spcBef>
                <a:spcPts val="1200"/>
              </a:spcBef>
              <a:spcAft>
                <a:spcPts val="0"/>
              </a:spcAft>
              <a:buNone/>
            </a:pPr>
            <a:r>
              <a:rPr lang="en-GB"/>
              <a:t>Now removing the server increases the load on S4 as increase load is not equally distributed, now say S4 is not able to handle this load and crashes, then all the load goes to S1, and say it also crashes, then this will lead to a cascade of crashes.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Let’s Design A Leaderboard</a:t>
            </a:r>
            <a:endParaRPr/>
          </a:p>
        </p:txBody>
      </p:sp>
      <p:pic>
        <p:nvPicPr>
          <p:cNvPr id="76" name="Google Shape;76;p15"/>
          <p:cNvPicPr preferRelativeResize="0"/>
          <p:nvPr/>
        </p:nvPicPr>
        <p:blipFill>
          <a:blip r:embed="rId3">
            <a:alphaModFix/>
          </a:blip>
          <a:stretch>
            <a:fillRect/>
          </a:stretch>
        </p:blipFill>
        <p:spPr>
          <a:xfrm>
            <a:off x="2724712" y="1315200"/>
            <a:ext cx="3694577" cy="36945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to resolve this ? </a:t>
            </a:r>
            <a:endParaRPr/>
          </a:p>
        </p:txBody>
      </p:sp>
      <p:sp>
        <p:nvSpPr>
          <p:cNvPr id="240" name="Google Shape;240;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use the concept of virtual servers. </a:t>
            </a:r>
            <a:endParaRPr/>
          </a:p>
          <a:p>
            <a:pPr indent="0" lvl="0" marL="0" rtl="0" algn="l">
              <a:spcBef>
                <a:spcPts val="1200"/>
              </a:spcBef>
              <a:spcAft>
                <a:spcPts val="1200"/>
              </a:spcAft>
              <a:buNone/>
            </a:pPr>
            <a:r>
              <a:rPr lang="en-GB"/>
              <a:t>We can use multiple hash functions on a single server and create multiple virtual instances of those servers which might feel that the server is present on multiple locations.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3"/>
          <p:cNvPicPr preferRelativeResize="0"/>
          <p:nvPr/>
        </p:nvPicPr>
        <p:blipFill>
          <a:blip r:embed="rId3">
            <a:alphaModFix/>
          </a:blip>
          <a:stretch>
            <a:fillRect/>
          </a:stretch>
        </p:blipFill>
        <p:spPr>
          <a:xfrm>
            <a:off x="1852613" y="376238"/>
            <a:ext cx="5438775" cy="4391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Adding and removing new servers</a:t>
            </a:r>
            <a:endParaRPr/>
          </a:p>
        </p:txBody>
      </p:sp>
      <p:sp>
        <p:nvSpPr>
          <p:cNvPr id="251" name="Google Shape;251;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Adding or removing new servers doesn’t create uneven load, as every new server has multiple virtual locations due to the K different hash functions we are using.</a:t>
            </a:r>
            <a:endParaRPr/>
          </a:p>
          <a:p>
            <a:pPr indent="-342900" lvl="0" marL="457200" rtl="0" algn="l">
              <a:spcBef>
                <a:spcPts val="0"/>
              </a:spcBef>
              <a:spcAft>
                <a:spcPts val="0"/>
              </a:spcAft>
              <a:buSzPts val="1800"/>
              <a:buChar char="-"/>
            </a:pPr>
            <a:r>
              <a:rPr lang="en-GB"/>
              <a:t>Removal of node also distributed load equally among different virtual instances of the servers.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5"/>
          <p:cNvPicPr preferRelativeResize="0"/>
          <p:nvPr/>
        </p:nvPicPr>
        <p:blipFill>
          <a:blip r:embed="rId3">
            <a:alphaModFix/>
          </a:blip>
          <a:stretch>
            <a:fillRect/>
          </a:stretch>
        </p:blipFill>
        <p:spPr>
          <a:xfrm>
            <a:off x="1804988" y="185738"/>
            <a:ext cx="5534025" cy="477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Basic Features ?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Let’s assume we are working in a gaming company for which we are </a:t>
            </a:r>
            <a:r>
              <a:rPr lang="en-GB"/>
              <a:t>designing</a:t>
            </a:r>
            <a:r>
              <a:rPr lang="en-GB"/>
              <a:t> a leaderboard.</a:t>
            </a:r>
            <a:endParaRPr/>
          </a:p>
          <a:p>
            <a:pPr indent="-342900" lvl="0" marL="457200" rtl="0" algn="l">
              <a:spcBef>
                <a:spcPts val="0"/>
              </a:spcBef>
              <a:spcAft>
                <a:spcPts val="0"/>
              </a:spcAft>
              <a:buSzPts val="1800"/>
              <a:buChar char="-"/>
            </a:pPr>
            <a:r>
              <a:rPr lang="en-GB"/>
              <a:t>We should be able to show ranking of users based on a score.</a:t>
            </a:r>
            <a:endParaRPr/>
          </a:p>
          <a:p>
            <a:pPr indent="-342900" lvl="0" marL="457200" rtl="0" algn="l">
              <a:spcBef>
                <a:spcPts val="0"/>
              </a:spcBef>
              <a:spcAft>
                <a:spcPts val="0"/>
              </a:spcAft>
              <a:buSzPts val="1800"/>
              <a:buChar char="-"/>
            </a:pPr>
            <a:r>
              <a:rPr lang="en-GB"/>
              <a:t>Users should be able to fetch their score.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Let’s say we want to design the following api</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GET: /score?user_id=123</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rPr lang="en-GB" sz="2900"/>
              <a:t>Let’s try a simple design</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problems can occur here ? </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Load balancer is horizontally scalable using active-active and active-passive strategy</a:t>
            </a:r>
            <a:endParaRPr/>
          </a:p>
          <a:p>
            <a:pPr indent="-342900" lvl="0" marL="457200" rtl="0" algn="l">
              <a:spcBef>
                <a:spcPts val="0"/>
              </a:spcBef>
              <a:spcAft>
                <a:spcPts val="0"/>
              </a:spcAft>
              <a:buSzPts val="1800"/>
              <a:buChar char="-"/>
            </a:pPr>
            <a:r>
              <a:rPr lang="en-GB"/>
              <a:t>App servers are </a:t>
            </a:r>
            <a:r>
              <a:rPr lang="en-GB"/>
              <a:t>horizontally</a:t>
            </a:r>
            <a:r>
              <a:rPr lang="en-GB"/>
              <a:t> scalable </a:t>
            </a:r>
            <a:endParaRPr/>
          </a:p>
          <a:p>
            <a:pPr indent="-342900" lvl="0" marL="457200" rtl="0" algn="l">
              <a:spcBef>
                <a:spcPts val="0"/>
              </a:spcBef>
              <a:spcAft>
                <a:spcPts val="0"/>
              </a:spcAft>
              <a:buSzPts val="1800"/>
              <a:buChar char="-"/>
            </a:pPr>
            <a:r>
              <a:rPr lang="en-GB"/>
              <a:t>But DB is only vertically scalable, so if more number of requests comes up this can be our bottleneck as we can assume there will be limited number of cores on the DB server say 4, so only 4 parallel cores will work.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What if we add an in memory cache on app server?</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656646" y="1213925"/>
            <a:ext cx="3710600" cy="3413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data update will work?</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If an update comes we will first write to cache and then write to DB</a:t>
            </a:r>
            <a:endParaRPr/>
          </a:p>
          <a:p>
            <a:pPr indent="-342900" lvl="0" marL="457200" rtl="0" algn="l">
              <a:spcBef>
                <a:spcPts val="0"/>
              </a:spcBef>
              <a:spcAft>
                <a:spcPts val="0"/>
              </a:spcAft>
              <a:buSzPts val="1800"/>
              <a:buChar char="-"/>
            </a:pPr>
            <a:r>
              <a:rPr lang="en-GB"/>
              <a:t>If cache write </a:t>
            </a:r>
            <a:r>
              <a:rPr lang="en-GB"/>
              <a:t>fails we won’t write to db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