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4_0.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215F341-4EDA-E008-CEA1-C09B4094BE1A}" name="Sachin Bhatnagar" initials="SB" userId="S::sachin@knowledgehut.com::158049e2-3d78-4023-a9a7-f5611a67e81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997930-2020-9B61-5160-7F082D99C221}" v="3" dt="2023-12-18T11:25:34.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Bhatnagar" userId="S::sachin@knowledgehut.com::158049e2-3d78-4023-a9a7-f5611a67e813" providerId="AD" clId="Web-{97997930-2020-9B61-5160-7F082D99C221}"/>
    <pc:docChg chg="mod">
      <pc:chgData name="Sachin Bhatnagar" userId="S::sachin@knowledgehut.com::158049e2-3d78-4023-a9a7-f5611a67e813" providerId="AD" clId="Web-{97997930-2020-9B61-5160-7F082D99C221}" dt="2023-12-18T11:25:34.148" v="2"/>
      <pc:docMkLst>
        <pc:docMk/>
      </pc:docMkLst>
      <pc:sldChg chg="addCm modCm">
        <pc:chgData name="Sachin Bhatnagar" userId="S::sachin@knowledgehut.com::158049e2-3d78-4023-a9a7-f5611a67e813" providerId="AD" clId="Web-{97997930-2020-9B61-5160-7F082D99C221}" dt="2023-12-18T11:25:34.148" v="2"/>
        <pc:sldMkLst>
          <pc:docMk/>
          <pc:sldMk cId="0" sldId="260"/>
        </pc:sldMkLst>
        <pc:extLst>
          <p:ext xmlns:p="http://schemas.openxmlformats.org/presentationml/2006/main" uri="{D6D511B9-2390-475A-947B-AFAB55BFBCF1}">
            <pc226:cmChg xmlns:pc226="http://schemas.microsoft.com/office/powerpoint/2022/06/main/command" chg="add mod">
              <pc226:chgData name="Sachin Bhatnagar" userId="S::sachin@knowledgehut.com::158049e2-3d78-4023-a9a7-f5611a67e813" providerId="AD" clId="Web-{97997930-2020-9B61-5160-7F082D99C221}" dt="2023-12-18T11:25:34.148" v="2"/>
              <pc2:cmMkLst xmlns:pc2="http://schemas.microsoft.com/office/powerpoint/2019/9/main/command">
                <pc:docMk/>
                <pc:sldMk cId="0" sldId="260"/>
                <pc2:cmMk id="{9F5CD9B6-78C8-462A-B884-1C8E6E67E73E}"/>
              </pc2:cmMkLst>
            </pc226:cmChg>
          </p:ext>
        </pc:extLst>
      </pc:sldChg>
    </pc:docChg>
  </pc:docChgLst>
</pc:chgInfo>
</file>

<file path=ppt/comments/modernComment_104_0.xml><?xml version="1.0" encoding="utf-8"?>
<p188:cmLst xmlns:a="http://schemas.openxmlformats.org/drawingml/2006/main" xmlns:r="http://schemas.openxmlformats.org/officeDocument/2006/relationships" xmlns:p188="http://schemas.microsoft.com/office/powerpoint/2018/8/main">
  <p188:cm id="{9F5CD9B6-78C8-462A-B884-1C8E6E67E73E}" authorId="{8215F341-4EDA-E008-CEA1-C09B4094BE1A}" created="2023-12-18T11:25:23.085">
    <ac:txMkLst xmlns:ac="http://schemas.microsoft.com/office/drawing/2013/main/command">
      <pc:docMk xmlns:pc="http://schemas.microsoft.com/office/powerpoint/2013/main/command"/>
      <pc:sldMk xmlns:pc="http://schemas.microsoft.com/office/powerpoint/2013/main/command" cId="0" sldId="260"/>
      <ac:spMk id="86" creationId="{00000000-0000-0000-0000-000000000000}"/>
      <ac:txMk cp="21" len="4">
        <ac:context len="30" hash="3393075201"/>
      </ac:txMk>
    </ac:txMkLst>
    <p188:pos x="6738055" y="282222"/>
    <p188:txBody>
      <a:bodyPr/>
      <a:lstStyle/>
      <a:p>
        <a:r>
          <a:rPr lang="en-US"/>
          <a:t>Please write this as 'Important'.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bf66ded0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bf66ded0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947b580c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947b580c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9bf66ded0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bf66ded0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The CAP Theorem, also known as Brewer's Theorem, is a fundamental principle in the field of distributed computing and database systems. It states that in any distributed data store, there are three main properties, but only two of these can be fully achieved at the same time. These properties are: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1. **Consistency**: Every read from the database gets the most recent write or an error. In other words, all nodes see the same data at the same time. Consistency is about ensuring that all clients have the same view of the data.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2. **Availability**: Every request receives a response, without guaranteeing that it contains the most recent version of the information. Availability is about ensuring that the system is always operational and responsive.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3. **Partition Tolerance**: The system continues to operate despite arbitrary message loss or failure of part of the system. In a distributed system, communication failures are inevitable, so partition tolerance is generally a requirement.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The CAP Theorem posits that a distributed system can only simultaneously guarantee two of these three properties. For example, a system can be consistent and available, but not partition-tolerant. Or it can be consistent and partition-tolerant, but not available. The choice of which two properties to prioritize depends on the specific requirements and trade-offs acceptable for the application or system in question.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In practical terms, the CAP Theorem guides the design and understanding of distributed systems, helping engineers to understand the trade-offs involved in designing a system and to make informed decisions about what properties are most important for their specific use case.</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9bf66ded0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9bf66ded0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bf66ded0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bf66ded0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9bf66ded0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9bf66ded0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19bb817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619bb817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bf66ded0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bf66ded0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619bb8174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19bb8174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5"/>
              </a:buClr>
              <a:buSzPts val="13000"/>
              <a:buNone/>
              <a:defRPr sz="13000">
                <a:solidFill>
                  <a:schemeClr val="accent5"/>
                </a:solidFill>
              </a:defRPr>
            </a:lvl1pPr>
            <a:lvl2pPr lvl="1" algn="ctr" rtl="0">
              <a:spcBef>
                <a:spcPts val="0"/>
              </a:spcBef>
              <a:spcAft>
                <a:spcPts val="0"/>
              </a:spcAft>
              <a:buClr>
                <a:schemeClr val="accent5"/>
              </a:buClr>
              <a:buSzPts val="13000"/>
              <a:buNone/>
              <a:defRPr sz="13000">
                <a:solidFill>
                  <a:schemeClr val="accent5"/>
                </a:solidFill>
              </a:defRPr>
            </a:lvl2pPr>
            <a:lvl3pPr lvl="2" algn="ctr" rtl="0">
              <a:spcBef>
                <a:spcPts val="0"/>
              </a:spcBef>
              <a:spcAft>
                <a:spcPts val="0"/>
              </a:spcAft>
              <a:buClr>
                <a:schemeClr val="accent5"/>
              </a:buClr>
              <a:buSzPts val="13000"/>
              <a:buNone/>
              <a:defRPr sz="13000">
                <a:solidFill>
                  <a:schemeClr val="accent5"/>
                </a:solidFill>
              </a:defRPr>
            </a:lvl3pPr>
            <a:lvl4pPr lvl="3" algn="ctr" rtl="0">
              <a:spcBef>
                <a:spcPts val="0"/>
              </a:spcBef>
              <a:spcAft>
                <a:spcPts val="0"/>
              </a:spcAft>
              <a:buClr>
                <a:schemeClr val="accent5"/>
              </a:buClr>
              <a:buSzPts val="13000"/>
              <a:buNone/>
              <a:defRPr sz="13000">
                <a:solidFill>
                  <a:schemeClr val="accent5"/>
                </a:solidFill>
              </a:defRPr>
            </a:lvl4pPr>
            <a:lvl5pPr lvl="4" algn="ctr" rtl="0">
              <a:spcBef>
                <a:spcPts val="0"/>
              </a:spcBef>
              <a:spcAft>
                <a:spcPts val="0"/>
              </a:spcAft>
              <a:buClr>
                <a:schemeClr val="accent5"/>
              </a:buClr>
              <a:buSzPts val="13000"/>
              <a:buNone/>
              <a:defRPr sz="13000">
                <a:solidFill>
                  <a:schemeClr val="accent5"/>
                </a:solidFill>
              </a:defRPr>
            </a:lvl5pPr>
            <a:lvl6pPr lvl="5" algn="ctr" rtl="0">
              <a:spcBef>
                <a:spcPts val="0"/>
              </a:spcBef>
              <a:spcAft>
                <a:spcPts val="0"/>
              </a:spcAft>
              <a:buClr>
                <a:schemeClr val="accent5"/>
              </a:buClr>
              <a:buSzPts val="13000"/>
              <a:buNone/>
              <a:defRPr sz="13000">
                <a:solidFill>
                  <a:schemeClr val="accent5"/>
                </a:solidFill>
              </a:defRPr>
            </a:lvl6pPr>
            <a:lvl7pPr lvl="6" algn="ctr" rtl="0">
              <a:spcBef>
                <a:spcPts val="0"/>
              </a:spcBef>
              <a:spcAft>
                <a:spcPts val="0"/>
              </a:spcAft>
              <a:buClr>
                <a:schemeClr val="accent5"/>
              </a:buClr>
              <a:buSzPts val="13000"/>
              <a:buNone/>
              <a:defRPr sz="13000">
                <a:solidFill>
                  <a:schemeClr val="accent5"/>
                </a:solidFill>
              </a:defRPr>
            </a:lvl7pPr>
            <a:lvl8pPr lvl="7" algn="ctr" rtl="0">
              <a:spcBef>
                <a:spcPts val="0"/>
              </a:spcBef>
              <a:spcAft>
                <a:spcPts val="0"/>
              </a:spcAft>
              <a:buClr>
                <a:schemeClr val="accent5"/>
              </a:buClr>
              <a:buSzPts val="13000"/>
              <a:buNone/>
              <a:defRPr sz="13000">
                <a:solidFill>
                  <a:schemeClr val="accent5"/>
                </a:solidFill>
              </a:defRPr>
            </a:lvl8pPr>
            <a:lvl9pPr lvl="8" algn="ctr" rtl="0">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4_0.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Databases</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GB"/>
              <a:t>Sanket Singh</a:t>
            </a:r>
            <a:br>
              <a:rPr lang="en-GB"/>
            </a:br>
            <a:r>
              <a:rPr lang="en-GB"/>
              <a:t>SWE 2 @ Google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2"/>
          <p:cNvPicPr preferRelativeResize="0"/>
          <p:nvPr/>
        </p:nvPicPr>
        <p:blipFill>
          <a:blip r:embed="rId3">
            <a:alphaModFix/>
          </a:blip>
          <a:stretch>
            <a:fillRect/>
          </a:stretch>
        </p:blipFill>
        <p:spPr>
          <a:xfrm>
            <a:off x="1757363" y="1281113"/>
            <a:ext cx="5629275" cy="2581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What will you learn</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Cap Theorem</a:t>
            </a:r>
            <a:endParaRPr/>
          </a:p>
          <a:p>
            <a:pPr marL="457200" lvl="0" indent="-342900" algn="l" rtl="0">
              <a:spcBef>
                <a:spcPts val="0"/>
              </a:spcBef>
              <a:spcAft>
                <a:spcPts val="0"/>
              </a:spcAft>
              <a:buSzPts val="1800"/>
              <a:buChar char="-"/>
            </a:pPr>
            <a:r>
              <a:rPr lang="en-GB"/>
              <a:t>Cases for Cap theorem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CAP Theorem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Let’s Say We Want to Build User Interaction Analytics Dashboard</a:t>
            </a:r>
            <a:endParaRPr/>
          </a:p>
        </p:txBody>
      </p:sp>
      <p:sp>
        <p:nvSpPr>
          <p:cNvPr id="81" name="Google Shape;81;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We want to store all the user interaction data and show charts for the dashboard.</a:t>
            </a:r>
            <a:endParaRPr/>
          </a:p>
          <a:p>
            <a:pPr marL="457200" lvl="0" indent="-342900" algn="l" rtl="0">
              <a:spcBef>
                <a:spcPts val="0"/>
              </a:spcBef>
              <a:spcAft>
                <a:spcPts val="0"/>
              </a:spcAft>
              <a:buSzPts val="1800"/>
              <a:buChar char="-"/>
            </a:pPr>
            <a:r>
              <a:rPr lang="en-GB"/>
              <a:t>Should this system be more available or more consistent ?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Availability Is More Imp Here</a:t>
            </a:r>
            <a:endParaRPr/>
          </a:p>
        </p:txBody>
      </p:sp>
    </p:spTree>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Say we have a Chat system</a:t>
            </a:r>
            <a:endParaRPr/>
          </a:p>
        </p:txBody>
      </p:sp>
      <p:sp>
        <p:nvSpPr>
          <p:cNvPr id="92" name="Google Shape;92;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Should this system be more available or more consistent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Consistency Is More Imp Here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Say, We Have A Banking System </a:t>
            </a:r>
            <a:endParaRPr/>
          </a:p>
        </p:txBody>
      </p:sp>
      <p:sp>
        <p:nvSpPr>
          <p:cNvPr id="103" name="Google Shape;103;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Should this system be more available or more consistent ? </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Consistency Is More Imp Here</a:t>
            </a: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Marina</vt:lpstr>
      <vt:lpstr>Databases</vt:lpstr>
      <vt:lpstr>What will you learn</vt:lpstr>
      <vt:lpstr>CAP Theorem</vt:lpstr>
      <vt:lpstr>Let’s Say We Want to Build User Interaction Analytics Dashboard</vt:lpstr>
      <vt:lpstr>Availability Is More Imp Here</vt:lpstr>
      <vt:lpstr>Say we have a Chat system</vt:lpstr>
      <vt:lpstr>Consistency Is More Imp Here</vt:lpstr>
      <vt:lpstr>Say, We Have A Banking System </vt:lpstr>
      <vt:lpstr>Consistency Is More Imp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dc:title>
  <cp:revision>2</cp:revision>
  <dcterms:modified xsi:type="dcterms:W3CDTF">2023-12-18T11:25:34Z</dcterms:modified>
</cp:coreProperties>
</file>