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Slab"/>
      <p:regular r:id="rId14"/>
      <p:bold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947b580c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947b580c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bf66ded0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9bf66ded0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9bf66ded0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9bf66ded0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619bb8174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619bb8174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19bb8174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19bb8174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19bb8174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19bb8174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19bb8174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19bb8174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Databases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GB"/>
              <a:t>Sanket Singh</a:t>
            </a:r>
            <a:br>
              <a:rPr lang="en-GB"/>
            </a:br>
            <a:r>
              <a:rPr lang="en-GB"/>
              <a:t>SWE 2 @ Google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What will you learn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Consistency patterns</a:t>
            </a:r>
            <a:endParaRPr/>
          </a:p>
          <a:p>
            <a:pPr indent="-317500" lvl="1" marL="914400" rtl="0" algn="l">
              <a:spcBef>
                <a:spcPts val="0"/>
              </a:spcBef>
              <a:spcAft>
                <a:spcPts val="0"/>
              </a:spcAft>
              <a:buSzPts val="1400"/>
              <a:buChar char="-"/>
            </a:pPr>
            <a:r>
              <a:rPr lang="en-GB"/>
              <a:t>Weak</a:t>
            </a:r>
            <a:endParaRPr/>
          </a:p>
          <a:p>
            <a:pPr indent="-317500" lvl="1" marL="914400" rtl="0" algn="l">
              <a:spcBef>
                <a:spcPts val="0"/>
              </a:spcBef>
              <a:spcAft>
                <a:spcPts val="0"/>
              </a:spcAft>
              <a:buSzPts val="1400"/>
              <a:buChar char="-"/>
            </a:pPr>
            <a:r>
              <a:rPr lang="en-GB"/>
              <a:t>Strong</a:t>
            </a:r>
            <a:endParaRPr/>
          </a:p>
          <a:p>
            <a:pPr indent="-317500" lvl="1" marL="914400" rtl="0" algn="l">
              <a:spcBef>
                <a:spcPts val="0"/>
              </a:spcBef>
              <a:spcAft>
                <a:spcPts val="0"/>
              </a:spcAft>
              <a:buSzPts val="1400"/>
              <a:buChar char="-"/>
            </a:pPr>
            <a:r>
              <a:rPr lang="en-GB"/>
              <a:t>Eventual</a:t>
            </a:r>
            <a:endParaRPr/>
          </a:p>
          <a:p>
            <a:pPr indent="-317500" lvl="1" marL="914400" rtl="0" algn="l">
              <a:spcBef>
                <a:spcPts val="0"/>
              </a:spcBef>
              <a:spcAft>
                <a:spcPts val="0"/>
              </a:spcAft>
              <a:buSzPts val="1400"/>
              <a:buChar char="-"/>
            </a:pPr>
            <a:r>
              <a:rPr lang="en-GB"/>
              <a:t>Monotonic read</a:t>
            </a:r>
            <a:endParaRPr/>
          </a:p>
          <a:p>
            <a:pPr indent="-317500" lvl="1" marL="914400" rtl="0" algn="l">
              <a:spcBef>
                <a:spcPts val="0"/>
              </a:spcBef>
              <a:spcAft>
                <a:spcPts val="0"/>
              </a:spcAft>
              <a:buSzPts val="1400"/>
              <a:buChar char="-"/>
            </a:pPr>
            <a:r>
              <a:rPr lang="en-GB"/>
              <a:t>Read Your Write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Consistency Patterns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Weak Consistency</a:t>
            </a:r>
            <a:endParaRPr/>
          </a:p>
        </p:txBody>
      </p:sp>
      <p:sp>
        <p:nvSpPr>
          <p:cNvPr id="81" name="Google Shape;81;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Updates in 1 replicas need not to be communicated to others.</a:t>
            </a:r>
            <a:endParaRPr/>
          </a:p>
          <a:p>
            <a:pPr indent="-342900" lvl="0" marL="457200" rtl="0" algn="l">
              <a:spcBef>
                <a:spcPts val="0"/>
              </a:spcBef>
              <a:spcAft>
                <a:spcPts val="0"/>
              </a:spcAft>
              <a:buSzPts val="1800"/>
              <a:buChar char="-"/>
            </a:pPr>
            <a:r>
              <a:rPr lang="en-GB"/>
              <a:t>Analytics dashboards can be an example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Eventual Consistency</a:t>
            </a:r>
            <a:endParaRPr/>
          </a:p>
        </p:txBody>
      </p:sp>
      <p:sp>
        <p:nvSpPr>
          <p:cNvPr id="87" name="Google Shape;87;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With Async updates (i.e. after some time) system will be eventually consistent. </a:t>
            </a:r>
            <a:endParaRPr/>
          </a:p>
          <a:p>
            <a:pPr indent="-342900" lvl="0" marL="457200" rtl="0" algn="l">
              <a:spcBef>
                <a:spcPts val="0"/>
              </a:spcBef>
              <a:spcAft>
                <a:spcPts val="0"/>
              </a:spcAft>
              <a:buSzPts val="1800"/>
              <a:buChar char="-"/>
            </a:pPr>
            <a:r>
              <a:rPr lang="en-GB"/>
              <a:t>Example: mailing system.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Strong Consistency</a:t>
            </a:r>
            <a:endParaRPr/>
          </a:p>
        </p:txBody>
      </p:sp>
      <p:sp>
        <p:nvSpPr>
          <p:cNvPr id="93" name="Google Shape;93;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Done using Sync updates</a:t>
            </a:r>
            <a:endParaRPr/>
          </a:p>
          <a:p>
            <a:pPr indent="-342900" lvl="0" marL="457200" rtl="0" algn="l">
              <a:spcBef>
                <a:spcPts val="0"/>
              </a:spcBef>
              <a:spcAft>
                <a:spcPts val="0"/>
              </a:spcAft>
              <a:buSzPts val="1800"/>
              <a:buChar char="-"/>
            </a:pPr>
            <a:r>
              <a:rPr lang="en-GB"/>
              <a:t>Example Banking services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Read your Write Consistency</a:t>
            </a:r>
            <a:endParaRPr/>
          </a:p>
        </p:txBody>
      </p:sp>
      <p:sp>
        <p:nvSpPr>
          <p:cNvPr id="99" name="Google Shape;99;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If I post a tweet at twitter, but if I myself don’t see that then it won’t be a good design, but if others can’t see it immediately then it should be ok.</a:t>
            </a:r>
            <a:endParaRPr/>
          </a:p>
          <a:p>
            <a:pPr indent="-342900" lvl="0" marL="457200" rtl="0" algn="l">
              <a:spcBef>
                <a:spcPts val="0"/>
              </a:spcBef>
              <a:spcAft>
                <a:spcPts val="0"/>
              </a:spcAft>
              <a:buSzPts val="1800"/>
              <a:buChar char="-"/>
            </a:pPr>
            <a:r>
              <a:rPr lang="en-GB"/>
              <a:t>To ensure this, when we are writing we can note down what replica we write to, and then if we are reading out own data, then we always read from same replica.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Monotonic Read Consistency</a:t>
            </a:r>
            <a:endParaRPr/>
          </a:p>
        </p:txBody>
      </p:sp>
      <p:sp>
        <p:nvSpPr>
          <p:cNvPr id="105" name="Google Shape;105;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If there are multiple one after another , then we might get different response if we always call different replica of the db.</a:t>
            </a:r>
            <a:endParaRPr/>
          </a:p>
          <a:p>
            <a:pPr indent="-342900" lvl="0" marL="457200" rtl="0" algn="l">
              <a:spcBef>
                <a:spcPts val="0"/>
              </a:spcBef>
              <a:spcAft>
                <a:spcPts val="0"/>
              </a:spcAft>
              <a:buSzPts val="1800"/>
              <a:buChar char="-"/>
            </a:pPr>
            <a:r>
              <a:rPr lang="en-GB"/>
              <a:t>We can make sure that throughout the session the replica is not changed.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