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55cfdbd3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55cfdbd3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c4f5ab6a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c4f5ab6a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c2112ef7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c2112ef7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c4f5ab6a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c4f5ab6a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c4f5ab6a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c4f5ab6a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c4f5ab6a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c4f5ab6a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c4f5ab6a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c4f5ab6a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hyperlink" Target="http://www.mark-tier-pros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hyperlink" Target="http://www.mark-tier-pros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18050" y="3067425"/>
            <a:ext cx="8314200" cy="10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Name Indication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264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575" y="98025"/>
            <a:ext cx="1937425" cy="30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Name Indication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is SNI?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Setting up SNI with haproxy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Limitations of SNI &amp; </a:t>
            </a:r>
            <a:r>
              <a:rPr lang="en" sz="2400"/>
              <a:t>ESNI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SNI?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593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Public IPs are expensive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 do I host multiple websites in the same public IP?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Host header in HTTP. 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But what if I want security? SNI during TLS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Supported on major webservers/proxies (nginx, haproxy, IIS)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221675" y="286800"/>
            <a:ext cx="147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TLS1.3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223" y="2566686"/>
            <a:ext cx="919528" cy="92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1075" y="691788"/>
            <a:ext cx="1304925" cy="1809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6"/>
          <p:cNvCxnSpPr/>
          <p:nvPr/>
        </p:nvCxnSpPr>
        <p:spPr>
          <a:xfrm>
            <a:off x="6827175" y="268275"/>
            <a:ext cx="36900" cy="455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6"/>
          <p:cNvCxnSpPr/>
          <p:nvPr/>
        </p:nvCxnSpPr>
        <p:spPr>
          <a:xfrm flipH="1">
            <a:off x="2229575" y="286800"/>
            <a:ext cx="22800" cy="4569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6"/>
          <p:cNvCxnSpPr/>
          <p:nvPr/>
        </p:nvCxnSpPr>
        <p:spPr>
          <a:xfrm>
            <a:off x="1609650" y="753625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6"/>
          <p:cNvSpPr txBox="1"/>
          <p:nvPr>
            <p:ph type="title"/>
          </p:nvPr>
        </p:nvSpPr>
        <p:spPr>
          <a:xfrm>
            <a:off x="1531950" y="286806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open</a:t>
            </a:r>
            <a:endParaRPr sz="1800">
              <a:solidFill>
                <a:srgbClr val="6AA84F"/>
              </a:solidFill>
            </a:endParaRPr>
          </a:p>
        </p:txBody>
      </p:sp>
      <p:cxnSp>
        <p:nvCxnSpPr>
          <p:cNvPr id="80" name="Google Shape;80;p16"/>
          <p:cNvCxnSpPr/>
          <p:nvPr/>
        </p:nvCxnSpPr>
        <p:spPr>
          <a:xfrm>
            <a:off x="1570800" y="4645550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6"/>
          <p:cNvSpPr txBox="1"/>
          <p:nvPr>
            <p:ph type="title"/>
          </p:nvPr>
        </p:nvSpPr>
        <p:spPr>
          <a:xfrm>
            <a:off x="1531950" y="4169481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close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152363" y="3455488"/>
            <a:ext cx="786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</a:t>
            </a:r>
            <a:endParaRPr/>
          </a:p>
        </p:txBody>
      </p:sp>
      <p:grpSp>
        <p:nvGrpSpPr>
          <p:cNvPr id="83" name="Google Shape;83;p16"/>
          <p:cNvGrpSpPr/>
          <p:nvPr/>
        </p:nvGrpSpPr>
        <p:grpSpPr>
          <a:xfrm>
            <a:off x="2383213" y="2029075"/>
            <a:ext cx="4368600" cy="512513"/>
            <a:chOff x="2383213" y="2029075"/>
            <a:chExt cx="4368600" cy="512513"/>
          </a:xfrm>
        </p:grpSpPr>
        <p:cxnSp>
          <p:nvCxnSpPr>
            <p:cNvPr id="84" name="Google Shape;84;p16"/>
            <p:cNvCxnSpPr/>
            <p:nvPr/>
          </p:nvCxnSpPr>
          <p:spPr>
            <a:xfrm>
              <a:off x="2383213" y="2291988"/>
              <a:ext cx="4368600" cy="2496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5" name="Google Shape;85;p16"/>
            <p:cNvSpPr txBox="1"/>
            <p:nvPr/>
          </p:nvSpPr>
          <p:spPr>
            <a:xfrm rot="379195">
              <a:off x="4164185" y="2119632"/>
              <a:ext cx="1030161" cy="361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GET /</a:t>
              </a:r>
              <a:endParaRPr/>
            </a:p>
          </p:txBody>
        </p:sp>
        <p:pic>
          <p:nvPicPr>
            <p:cNvPr id="86" name="Google Shape;86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55700" y="2029075"/>
              <a:ext cx="267411" cy="361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" name="Google Shape;87;p16"/>
          <p:cNvGrpSpPr/>
          <p:nvPr/>
        </p:nvGrpSpPr>
        <p:grpSpPr>
          <a:xfrm>
            <a:off x="2327738" y="2541511"/>
            <a:ext cx="4405500" cy="978000"/>
            <a:chOff x="2327738" y="2541511"/>
            <a:chExt cx="4405500" cy="978000"/>
          </a:xfrm>
        </p:grpSpPr>
        <p:cxnSp>
          <p:nvCxnSpPr>
            <p:cNvPr id="88" name="Google Shape;88;p16"/>
            <p:cNvCxnSpPr/>
            <p:nvPr/>
          </p:nvCxnSpPr>
          <p:spPr>
            <a:xfrm flipH="1">
              <a:off x="2327738" y="3022513"/>
              <a:ext cx="4405500" cy="379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9" name="Google Shape;89;p16"/>
            <p:cNvSpPr txBox="1"/>
            <p:nvPr/>
          </p:nvSpPr>
          <p:spPr>
            <a:xfrm rot="-546999">
              <a:off x="4130044" y="2617942"/>
              <a:ext cx="1030011" cy="825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Headers+ index.html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&lt;html&gt;...</a:t>
              </a:r>
              <a:endParaRPr/>
            </a:p>
          </p:txBody>
        </p:sp>
        <p:pic>
          <p:nvPicPr>
            <p:cNvPr id="90" name="Google Shape;90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30725" y="2722150"/>
              <a:ext cx="267411" cy="361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p16"/>
          <p:cNvSpPr txBox="1"/>
          <p:nvPr/>
        </p:nvSpPr>
        <p:spPr>
          <a:xfrm>
            <a:off x="7309247" y="2501550"/>
            <a:ext cx="11655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44.11.11.11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6914400" y="2910750"/>
            <a:ext cx="22296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</a:t>
            </a:r>
            <a:r>
              <a:rPr lang="en" u="sng">
                <a:solidFill>
                  <a:schemeClr val="hlink"/>
                </a:solidFill>
                <a:hlinkClick r:id="rId6"/>
              </a:rPr>
              <a:t>www.mark-tier-pros.com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/index.html</a:t>
            </a:r>
            <a:endParaRPr/>
          </a:p>
        </p:txBody>
      </p:sp>
      <p:grpSp>
        <p:nvGrpSpPr>
          <p:cNvPr id="93" name="Google Shape;93;p16"/>
          <p:cNvGrpSpPr/>
          <p:nvPr/>
        </p:nvGrpSpPr>
        <p:grpSpPr>
          <a:xfrm>
            <a:off x="2355475" y="790750"/>
            <a:ext cx="4368600" cy="507300"/>
            <a:chOff x="2355475" y="790750"/>
            <a:chExt cx="4368600" cy="507300"/>
          </a:xfrm>
        </p:grpSpPr>
        <p:cxnSp>
          <p:nvCxnSpPr>
            <p:cNvPr id="94" name="Google Shape;94;p16"/>
            <p:cNvCxnSpPr/>
            <p:nvPr/>
          </p:nvCxnSpPr>
          <p:spPr>
            <a:xfrm>
              <a:off x="2355475" y="1023100"/>
              <a:ext cx="4368600" cy="2496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5" name="Google Shape;95;p16"/>
            <p:cNvSpPr txBox="1"/>
            <p:nvPr/>
          </p:nvSpPr>
          <p:spPr>
            <a:xfrm rot="274791">
              <a:off x="4022797" y="863962"/>
              <a:ext cx="1848502" cy="360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client hello </a:t>
              </a:r>
              <a:endParaRPr sz="1200"/>
            </a:p>
          </p:txBody>
        </p:sp>
      </p:grpSp>
      <p:grpSp>
        <p:nvGrpSpPr>
          <p:cNvPr id="96" name="Google Shape;96;p16"/>
          <p:cNvGrpSpPr/>
          <p:nvPr/>
        </p:nvGrpSpPr>
        <p:grpSpPr>
          <a:xfrm>
            <a:off x="2340450" y="1245831"/>
            <a:ext cx="4412700" cy="632319"/>
            <a:chOff x="2340450" y="1245831"/>
            <a:chExt cx="4412700" cy="632319"/>
          </a:xfrm>
        </p:grpSpPr>
        <p:cxnSp>
          <p:nvCxnSpPr>
            <p:cNvPr id="97" name="Google Shape;97;p16"/>
            <p:cNvCxnSpPr/>
            <p:nvPr/>
          </p:nvCxnSpPr>
          <p:spPr>
            <a:xfrm flipH="1">
              <a:off x="2340450" y="1498650"/>
              <a:ext cx="4412700" cy="379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8" name="Google Shape;98;p16"/>
            <p:cNvSpPr txBox="1"/>
            <p:nvPr/>
          </p:nvSpPr>
          <p:spPr>
            <a:xfrm rot="-183401">
              <a:off x="2849980" y="1337225"/>
              <a:ext cx="3437491" cy="3608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server hello - </a:t>
              </a:r>
              <a:r>
                <a:rPr lang="en" sz="1200">
                  <a:solidFill>
                    <a:schemeClr val="dk1"/>
                  </a:solidFill>
                </a:rPr>
                <a:t>certificate of mark-tier-pros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221675" y="286800"/>
            <a:ext cx="147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TLS1.3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w/SNI</a:t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223" y="2566686"/>
            <a:ext cx="919528" cy="92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1075" y="691788"/>
            <a:ext cx="1304925" cy="1809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7"/>
          <p:cNvCxnSpPr/>
          <p:nvPr/>
        </p:nvCxnSpPr>
        <p:spPr>
          <a:xfrm>
            <a:off x="6827175" y="268275"/>
            <a:ext cx="36900" cy="455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7"/>
          <p:cNvCxnSpPr/>
          <p:nvPr/>
        </p:nvCxnSpPr>
        <p:spPr>
          <a:xfrm flipH="1">
            <a:off x="2229575" y="286800"/>
            <a:ext cx="22800" cy="4569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7"/>
          <p:cNvCxnSpPr/>
          <p:nvPr/>
        </p:nvCxnSpPr>
        <p:spPr>
          <a:xfrm>
            <a:off x="1609650" y="753625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7"/>
          <p:cNvSpPr txBox="1"/>
          <p:nvPr>
            <p:ph type="title"/>
          </p:nvPr>
        </p:nvSpPr>
        <p:spPr>
          <a:xfrm>
            <a:off x="1531950" y="286806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open</a:t>
            </a:r>
            <a:endParaRPr sz="1800">
              <a:solidFill>
                <a:srgbClr val="6AA84F"/>
              </a:solidFill>
            </a:endParaRPr>
          </a:p>
        </p:txBody>
      </p:sp>
      <p:cxnSp>
        <p:nvCxnSpPr>
          <p:cNvPr id="110" name="Google Shape;110;p17"/>
          <p:cNvCxnSpPr/>
          <p:nvPr/>
        </p:nvCxnSpPr>
        <p:spPr>
          <a:xfrm>
            <a:off x="1570800" y="4645550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7"/>
          <p:cNvSpPr txBox="1"/>
          <p:nvPr>
            <p:ph type="title"/>
          </p:nvPr>
        </p:nvSpPr>
        <p:spPr>
          <a:xfrm>
            <a:off x="1531950" y="4169481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close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4152363" y="3455488"/>
            <a:ext cx="786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</a:t>
            </a:r>
            <a:endParaRPr/>
          </a:p>
        </p:txBody>
      </p:sp>
      <p:grpSp>
        <p:nvGrpSpPr>
          <p:cNvPr id="113" name="Google Shape;113;p17"/>
          <p:cNvGrpSpPr/>
          <p:nvPr/>
        </p:nvGrpSpPr>
        <p:grpSpPr>
          <a:xfrm>
            <a:off x="2383213" y="2029075"/>
            <a:ext cx="4368600" cy="512513"/>
            <a:chOff x="2383213" y="2029075"/>
            <a:chExt cx="4368600" cy="512513"/>
          </a:xfrm>
        </p:grpSpPr>
        <p:cxnSp>
          <p:nvCxnSpPr>
            <p:cNvPr id="114" name="Google Shape;114;p17"/>
            <p:cNvCxnSpPr/>
            <p:nvPr/>
          </p:nvCxnSpPr>
          <p:spPr>
            <a:xfrm>
              <a:off x="2383213" y="2291988"/>
              <a:ext cx="4368600" cy="2496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5" name="Google Shape;115;p17"/>
            <p:cNvSpPr txBox="1"/>
            <p:nvPr/>
          </p:nvSpPr>
          <p:spPr>
            <a:xfrm rot="379195">
              <a:off x="4164185" y="2119632"/>
              <a:ext cx="1030161" cy="361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GET /</a:t>
              </a:r>
              <a:endParaRPr/>
            </a:p>
          </p:txBody>
        </p:sp>
        <p:pic>
          <p:nvPicPr>
            <p:cNvPr id="116" name="Google Shape;116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55700" y="2029075"/>
              <a:ext cx="267411" cy="361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" name="Google Shape;117;p17"/>
          <p:cNvGrpSpPr/>
          <p:nvPr/>
        </p:nvGrpSpPr>
        <p:grpSpPr>
          <a:xfrm>
            <a:off x="2327738" y="2541511"/>
            <a:ext cx="4405500" cy="978000"/>
            <a:chOff x="2327738" y="2541511"/>
            <a:chExt cx="4405500" cy="978000"/>
          </a:xfrm>
        </p:grpSpPr>
        <p:cxnSp>
          <p:nvCxnSpPr>
            <p:cNvPr id="118" name="Google Shape;118;p17"/>
            <p:cNvCxnSpPr/>
            <p:nvPr/>
          </p:nvCxnSpPr>
          <p:spPr>
            <a:xfrm flipH="1">
              <a:off x="2327738" y="3022513"/>
              <a:ext cx="4405500" cy="379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9" name="Google Shape;119;p17"/>
            <p:cNvSpPr txBox="1"/>
            <p:nvPr/>
          </p:nvSpPr>
          <p:spPr>
            <a:xfrm rot="-546999">
              <a:off x="4130044" y="2617942"/>
              <a:ext cx="1030011" cy="825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Headers+ index.html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&lt;html&gt;...</a:t>
              </a:r>
              <a:endParaRPr/>
            </a:p>
          </p:txBody>
        </p:sp>
        <p:pic>
          <p:nvPicPr>
            <p:cNvPr id="120" name="Google Shape;120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30725" y="2722150"/>
              <a:ext cx="267411" cy="361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17"/>
          <p:cNvSpPr txBox="1"/>
          <p:nvPr/>
        </p:nvSpPr>
        <p:spPr>
          <a:xfrm>
            <a:off x="7309247" y="2501550"/>
            <a:ext cx="11655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44.11.11.11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6914400" y="2910750"/>
            <a:ext cx="22296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</a:t>
            </a:r>
            <a:r>
              <a:rPr lang="en" u="sng">
                <a:solidFill>
                  <a:schemeClr val="hlink"/>
                </a:solidFill>
                <a:hlinkClick r:id="rId6"/>
              </a:rPr>
              <a:t>mark-tier-pros.com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/index.html</a:t>
            </a:r>
            <a:endParaRPr/>
          </a:p>
        </p:txBody>
      </p:sp>
      <p:grpSp>
        <p:nvGrpSpPr>
          <p:cNvPr id="123" name="Google Shape;123;p17"/>
          <p:cNvGrpSpPr/>
          <p:nvPr/>
        </p:nvGrpSpPr>
        <p:grpSpPr>
          <a:xfrm>
            <a:off x="2355475" y="691800"/>
            <a:ext cx="4368600" cy="601200"/>
            <a:chOff x="2355475" y="691800"/>
            <a:chExt cx="4368600" cy="601200"/>
          </a:xfrm>
        </p:grpSpPr>
        <p:cxnSp>
          <p:nvCxnSpPr>
            <p:cNvPr id="124" name="Google Shape;124;p17"/>
            <p:cNvCxnSpPr/>
            <p:nvPr/>
          </p:nvCxnSpPr>
          <p:spPr>
            <a:xfrm>
              <a:off x="2355475" y="1023100"/>
              <a:ext cx="4368600" cy="2496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5" name="Google Shape;125;p17"/>
            <p:cNvSpPr txBox="1"/>
            <p:nvPr/>
          </p:nvSpPr>
          <p:spPr>
            <a:xfrm rot="274748">
              <a:off x="3348774" y="811963"/>
              <a:ext cx="3024956" cy="360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client hello SNI: ali-iphone.com </a:t>
              </a:r>
              <a:endParaRPr sz="1200"/>
            </a:p>
          </p:txBody>
        </p:sp>
      </p:grpSp>
      <p:grpSp>
        <p:nvGrpSpPr>
          <p:cNvPr id="126" name="Google Shape;126;p17"/>
          <p:cNvGrpSpPr/>
          <p:nvPr/>
        </p:nvGrpSpPr>
        <p:grpSpPr>
          <a:xfrm>
            <a:off x="2340450" y="1275274"/>
            <a:ext cx="4412700" cy="602876"/>
            <a:chOff x="2340450" y="1275274"/>
            <a:chExt cx="4412700" cy="602876"/>
          </a:xfrm>
        </p:grpSpPr>
        <p:cxnSp>
          <p:nvCxnSpPr>
            <p:cNvPr id="127" name="Google Shape;127;p17"/>
            <p:cNvCxnSpPr/>
            <p:nvPr/>
          </p:nvCxnSpPr>
          <p:spPr>
            <a:xfrm flipH="1">
              <a:off x="2340450" y="1498650"/>
              <a:ext cx="4412700" cy="379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8" name="Google Shape;128;p17"/>
            <p:cNvSpPr txBox="1"/>
            <p:nvPr/>
          </p:nvSpPr>
          <p:spPr>
            <a:xfrm rot="-183644">
              <a:off x="3139933" y="1364569"/>
              <a:ext cx="3354285" cy="3608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server hello - certificate of ali-iphone</a:t>
              </a:r>
              <a:endParaRPr sz="1200"/>
            </a:p>
          </p:txBody>
        </p:sp>
      </p:grpSp>
      <p:sp>
        <p:nvSpPr>
          <p:cNvPr id="129" name="Google Shape;129;p17"/>
          <p:cNvSpPr txBox="1"/>
          <p:nvPr/>
        </p:nvSpPr>
        <p:spPr>
          <a:xfrm>
            <a:off x="6914400" y="3455500"/>
            <a:ext cx="22296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/jenny-farm.com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/index.html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6914400" y="4049225"/>
            <a:ext cx="22296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/www.ali-iphone.com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/index.html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SNI on HAProxy</a:t>
            </a:r>
            <a:endParaRPr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Host 3 secure websites on my mac machine for free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Port forward my router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Haproxy with SNI/ALPN/H2/TLS 1.3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SNI &amp; ESNI</a:t>
            </a:r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SNI sends host name in clear text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 privacy 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ESNI is new proposal to encrypt this.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ESNI Must be done with DoH/DoT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is SNI?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Setting up SNI with haproxy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Limitations of SNI &amp; ESNI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