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"/>
  </p:notesMasterIdLst>
  <p:sldIdLst>
    <p:sldId id="256" r:id="rId2"/>
  </p:sldIdLst>
  <p:sldSz cx="3657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55" autoAdjust="0"/>
    <p:restoredTop sz="95181" autoAdjust="0"/>
  </p:normalViewPr>
  <p:slideViewPr>
    <p:cSldViewPr snapToGrid="0">
      <p:cViewPr varScale="1">
        <p:scale>
          <a:sx n="38" d="100"/>
          <a:sy n="38" d="100"/>
        </p:scale>
        <p:origin x="573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card6_new</c:v>
                </c:pt>
                <c:pt idx="1">
                  <c:v>C1</c:v>
                </c:pt>
                <c:pt idx="2">
                  <c:v>C13</c:v>
                </c:pt>
                <c:pt idx="3">
                  <c:v>V294</c:v>
                </c:pt>
                <c:pt idx="4">
                  <c:v>Day_of_Week_Tx</c:v>
                </c:pt>
                <c:pt idx="5">
                  <c:v>M6</c:v>
                </c:pt>
                <c:pt idx="6">
                  <c:v>card4_new</c:v>
                </c:pt>
                <c:pt idx="7">
                  <c:v>V90</c:v>
                </c:pt>
                <c:pt idx="8">
                  <c:v>V94</c:v>
                </c:pt>
                <c:pt idx="9">
                  <c:v>M4</c:v>
                </c:pt>
                <c:pt idx="10">
                  <c:v>Hour_of_Day_Tx</c:v>
                </c:pt>
                <c:pt idx="11">
                  <c:v>V103</c:v>
                </c:pt>
                <c:pt idx="12">
                  <c:v>V95</c:v>
                </c:pt>
                <c:pt idx="13">
                  <c:v>V48</c:v>
                </c:pt>
                <c:pt idx="14">
                  <c:v>M3</c:v>
                </c:pt>
                <c:pt idx="15">
                  <c:v>V282</c:v>
                </c:pt>
                <c:pt idx="16">
                  <c:v>V74</c:v>
                </c:pt>
                <c:pt idx="17">
                  <c:v>V133</c:v>
                </c:pt>
                <c:pt idx="18">
                  <c:v>V33</c:v>
                </c:pt>
                <c:pt idx="19">
                  <c:v>TransactionDT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0.20957200000000001</c:v>
                </c:pt>
                <c:pt idx="1">
                  <c:v>9.8527000000000003E-2</c:v>
                </c:pt>
                <c:pt idx="2">
                  <c:v>9.1314000000000006E-2</c:v>
                </c:pt>
                <c:pt idx="3">
                  <c:v>7.2528999999999996E-2</c:v>
                </c:pt>
                <c:pt idx="4">
                  <c:v>6.0184000000000001E-2</c:v>
                </c:pt>
                <c:pt idx="5">
                  <c:v>5.2567000000000003E-2</c:v>
                </c:pt>
                <c:pt idx="6">
                  <c:v>4.2021999999999997E-2</c:v>
                </c:pt>
                <c:pt idx="7">
                  <c:v>3.5344E-2</c:v>
                </c:pt>
                <c:pt idx="8">
                  <c:v>3.2113999999999997E-2</c:v>
                </c:pt>
                <c:pt idx="9">
                  <c:v>2.6159000000000002E-2</c:v>
                </c:pt>
                <c:pt idx="10">
                  <c:v>2.1151E-2</c:v>
                </c:pt>
                <c:pt idx="11">
                  <c:v>2.0924999999999999E-2</c:v>
                </c:pt>
                <c:pt idx="12">
                  <c:v>1.8563E-2</c:v>
                </c:pt>
                <c:pt idx="13">
                  <c:v>1.7765E-2</c:v>
                </c:pt>
                <c:pt idx="14">
                  <c:v>1.5186E-2</c:v>
                </c:pt>
                <c:pt idx="15">
                  <c:v>1.3965999999999999E-2</c:v>
                </c:pt>
                <c:pt idx="16">
                  <c:v>1.2635E-2</c:v>
                </c:pt>
                <c:pt idx="17">
                  <c:v>1.0671E-2</c:v>
                </c:pt>
                <c:pt idx="18">
                  <c:v>9.2540000000000001E-3</c:v>
                </c:pt>
                <c:pt idx="19">
                  <c:v>9.0060000000000001E-3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A-4945-AF53-C9A6BF908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2550864"/>
        <c:axId val="552559064"/>
      </c:barChart>
      <c:catAx>
        <c:axId val="55255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59064"/>
        <c:crosses val="autoZero"/>
        <c:auto val="1"/>
        <c:lblAlgn val="ctr"/>
        <c:lblOffset val="100"/>
        <c:noMultiLvlLbl val="0"/>
      </c:catAx>
      <c:valAx>
        <c:axId val="552559064"/>
        <c:scaling>
          <c:orientation val="minMax"/>
          <c:max val="0.22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55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Model</a:t>
            </a:r>
            <a:r>
              <a:rPr lang="en-US" baseline="0" dirty="0"/>
              <a:t> 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Logistic Regression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</c:f>
              <c:strCache>
                <c:ptCount val="1"/>
                <c:pt idx="0">
                  <c:v>AUC</c:v>
                </c:pt>
              </c:strCache>
            </c:strRef>
          </c:cat>
          <c:val>
            <c:numRef>
              <c:f>Sheet2!$B$2</c:f>
              <c:numCache>
                <c:formatCode>General</c:formatCode>
                <c:ptCount val="1"/>
                <c:pt idx="0">
                  <c:v>0.81110000000000004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3-4FC1-B595-5F35AFEEE003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</c:f>
              <c:strCache>
                <c:ptCount val="1"/>
                <c:pt idx="0">
                  <c:v>AUC</c:v>
                </c:pt>
              </c:strCache>
            </c:strRef>
          </c:cat>
          <c:val>
            <c:numRef>
              <c:f>Sheet2!$B$3</c:f>
              <c:numCache>
                <c:formatCode>General</c:formatCode>
                <c:ptCount val="1"/>
                <c:pt idx="0">
                  <c:v>0.89219999999999999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3-4FC1-B595-5F35AFEEE003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XGBoost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</c:f>
              <c:strCache>
                <c:ptCount val="1"/>
                <c:pt idx="0">
                  <c:v>AUC</c:v>
                </c:pt>
              </c:strCache>
            </c:strRef>
          </c:cat>
          <c:val>
            <c:numRef>
              <c:f>Sheet2!$B$4</c:f>
              <c:numCache>
                <c:formatCode>General</c:formatCode>
                <c:ptCount val="1"/>
                <c:pt idx="0">
                  <c:v>0.91520000000000001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C3-4FC1-B595-5F35AFEEE003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Naïve Bayes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200000"/>
              </a:lightRig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</c:f>
              <c:strCache>
                <c:ptCount val="1"/>
                <c:pt idx="0">
                  <c:v>AUC</c:v>
                </c:pt>
              </c:strCache>
            </c:strRef>
          </c:cat>
          <c:val>
            <c:numRef>
              <c:f>Sheet2!$B$5</c:f>
              <c:numCache>
                <c:formatCode>General</c:formatCode>
                <c:ptCount val="1"/>
                <c:pt idx="0">
                  <c:v>0.75070000000000003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C3-4FC1-B595-5F35AFEEE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7165480"/>
        <c:axId val="627167120"/>
      </c:barChart>
      <c:catAx>
        <c:axId val="62716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67120"/>
        <c:crosses val="autoZero"/>
        <c:auto val="1"/>
        <c:lblAlgn val="ctr"/>
        <c:lblOffset val="100"/>
        <c:noMultiLvlLbl val="0"/>
      </c:catAx>
      <c:valAx>
        <c:axId val="62716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6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92EA-9A21-4613-A161-F74202E2113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C3054-9D14-4A58-8DE6-EC660521B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170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33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509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667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5848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01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187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3356" algn="l" defTabSz="2438339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C3054-9D14-4A58-8DE6-EC660521B8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3036" y="3468761"/>
            <a:ext cx="26069928" cy="6691235"/>
          </a:xfrm>
        </p:spPr>
        <p:txBody>
          <a:bodyPr anchor="b">
            <a:normAutofit/>
          </a:bodyPr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036" y="10363202"/>
            <a:ext cx="26069928" cy="3657597"/>
          </a:xfrm>
        </p:spPr>
        <p:txBody>
          <a:bodyPr>
            <a:normAutofit/>
          </a:bodyPr>
          <a:lstStyle>
            <a:lvl1pPr marL="0" indent="0" algn="ctr">
              <a:buNone/>
              <a:defRPr sz="5867">
                <a:solidFill>
                  <a:schemeClr val="bg1">
                    <a:lumMod val="50000"/>
                  </a:schemeClr>
                </a:solidFill>
              </a:defRPr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382" y="11438331"/>
            <a:ext cx="31093296" cy="2164293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54232" y="1862030"/>
            <a:ext cx="29467596" cy="8571029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1322" y="13623275"/>
            <a:ext cx="31093356" cy="1819925"/>
          </a:xfrm>
        </p:spPr>
        <p:txBody>
          <a:bodyPr/>
          <a:lstStyle>
            <a:lvl1pPr marL="0" indent="0" algn="ctr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6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322" y="1625599"/>
            <a:ext cx="31093356" cy="9139320"/>
          </a:xfrm>
        </p:spPr>
        <p:txBody>
          <a:bodyPr anchor="ctr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1325" y="11212856"/>
            <a:ext cx="31093356" cy="4230347"/>
          </a:xfrm>
        </p:spPr>
        <p:txBody>
          <a:bodyPr anchor="ctr"/>
          <a:lstStyle>
            <a:lvl1pPr marL="0" indent="0" algn="ctr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1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636" y="1625600"/>
            <a:ext cx="27908256" cy="7981077"/>
          </a:xfrm>
        </p:spPr>
        <p:txBody>
          <a:bodyPr anchor="ctr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161934" y="9626752"/>
            <a:ext cx="26256897" cy="1586101"/>
          </a:xfrm>
        </p:spPr>
        <p:txBody>
          <a:bodyPr anchor="t">
            <a:normAutofit/>
          </a:bodyPr>
          <a:lstStyle>
            <a:lvl1pPr marL="0" indent="0">
              <a:buNone/>
              <a:defRPr sz="3733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1322" y="11660791"/>
            <a:ext cx="31093356" cy="3789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04464" y="2011109"/>
            <a:ext cx="1828800" cy="1559403"/>
          </a:xfrm>
          <a:prstGeom prst="rect">
            <a:avLst/>
          </a:prstGeom>
        </p:spPr>
        <p:txBody>
          <a:bodyPr vert="horz" lIns="243840" tIns="121920" rIns="243840" bIns="1219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13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72674" y="7982875"/>
            <a:ext cx="1828800" cy="1559403"/>
          </a:xfrm>
          <a:prstGeom prst="rect">
            <a:avLst/>
          </a:prstGeom>
        </p:spPr>
        <p:txBody>
          <a:bodyPr vert="horz" lIns="243840" tIns="121920" rIns="243840" bIns="1219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13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87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325" y="5703257"/>
            <a:ext cx="31093356" cy="6698227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1325" y="12432894"/>
            <a:ext cx="31093356" cy="3041717"/>
          </a:xfrm>
        </p:spPr>
        <p:txBody>
          <a:bodyPr anchor="t"/>
          <a:lstStyle>
            <a:lvl1pPr marL="0" indent="0" algn="ctr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7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741322" y="1625600"/>
            <a:ext cx="31093356" cy="4280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741322" y="6312248"/>
            <a:ext cx="9896928" cy="153669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6400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41322" y="7848948"/>
            <a:ext cx="9896928" cy="7594253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/>
            </a:lvl1pPr>
            <a:lvl2pPr marL="1219215" indent="0">
              <a:buNone/>
              <a:defRPr sz="3200"/>
            </a:lvl2pPr>
            <a:lvl3pPr marL="2438430" indent="0">
              <a:buNone/>
              <a:defRPr sz="2667"/>
            </a:lvl3pPr>
            <a:lvl4pPr marL="3657646" indent="0">
              <a:buNone/>
              <a:defRPr sz="2400"/>
            </a:lvl4pPr>
            <a:lvl5pPr marL="4876861" indent="0">
              <a:buNone/>
              <a:defRPr sz="2400"/>
            </a:lvl5pPr>
            <a:lvl6pPr marL="6096076" indent="0">
              <a:buNone/>
              <a:defRPr sz="2400"/>
            </a:lvl6pPr>
            <a:lvl7pPr marL="7315291" indent="0">
              <a:buNone/>
              <a:defRPr sz="2400"/>
            </a:lvl7pPr>
            <a:lvl8pPr marL="8534507" indent="0">
              <a:buNone/>
              <a:defRPr sz="2400"/>
            </a:lvl8pPr>
            <a:lvl9pPr marL="9753722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57169" y="6312248"/>
            <a:ext cx="9874563" cy="153669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6400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324046" y="7848948"/>
            <a:ext cx="9910053" cy="7594253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/>
            </a:lvl1pPr>
            <a:lvl2pPr marL="1219215" indent="0">
              <a:buNone/>
              <a:defRPr sz="3200"/>
            </a:lvl2pPr>
            <a:lvl3pPr marL="2438430" indent="0">
              <a:buNone/>
              <a:defRPr sz="2667"/>
            </a:lvl3pPr>
            <a:lvl4pPr marL="3657646" indent="0">
              <a:buNone/>
              <a:defRPr sz="2400"/>
            </a:lvl4pPr>
            <a:lvl5pPr marL="4876861" indent="0">
              <a:buNone/>
              <a:defRPr sz="2400"/>
            </a:lvl5pPr>
            <a:lvl6pPr marL="6096076" indent="0">
              <a:buNone/>
              <a:defRPr sz="2400"/>
            </a:lvl6pPr>
            <a:lvl7pPr marL="7315291" indent="0">
              <a:buNone/>
              <a:defRPr sz="2400"/>
            </a:lvl7pPr>
            <a:lvl8pPr marL="8534507" indent="0">
              <a:buNone/>
              <a:defRPr sz="2400"/>
            </a:lvl8pPr>
            <a:lvl9pPr marL="9753722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919894" y="6312248"/>
            <a:ext cx="9914784" cy="153669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6400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919894" y="7848948"/>
            <a:ext cx="9914784" cy="7594253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/>
            </a:lvl1pPr>
            <a:lvl2pPr marL="1219215" indent="0">
              <a:buNone/>
              <a:defRPr sz="3200"/>
            </a:lvl2pPr>
            <a:lvl3pPr marL="2438430" indent="0">
              <a:buNone/>
              <a:defRPr sz="2667"/>
            </a:lvl3pPr>
            <a:lvl4pPr marL="3657646" indent="0">
              <a:buNone/>
              <a:defRPr sz="2400"/>
            </a:lvl4pPr>
            <a:lvl5pPr marL="4876861" indent="0">
              <a:buNone/>
              <a:defRPr sz="2400"/>
            </a:lvl5pPr>
            <a:lvl6pPr marL="6096076" indent="0">
              <a:buNone/>
              <a:defRPr sz="2400"/>
            </a:lvl6pPr>
            <a:lvl7pPr marL="7315291" indent="0">
              <a:buNone/>
              <a:defRPr sz="2400"/>
            </a:lvl7pPr>
            <a:lvl8pPr marL="8534507" indent="0">
              <a:buNone/>
              <a:defRPr sz="2400"/>
            </a:lvl8pPr>
            <a:lvl9pPr marL="9753722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741322" y="1628726"/>
            <a:ext cx="31093356" cy="42771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741324" y="11212853"/>
            <a:ext cx="9889227" cy="153669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5867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741324" y="6312248"/>
            <a:ext cx="9889227" cy="406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267"/>
            </a:lvl1pPr>
            <a:lvl2pPr marL="1219215" indent="0">
              <a:buNone/>
              <a:defRPr sz="4267"/>
            </a:lvl2pPr>
            <a:lvl3pPr marL="2438430" indent="0">
              <a:buNone/>
              <a:defRPr sz="4267"/>
            </a:lvl3pPr>
            <a:lvl4pPr marL="3657646" indent="0">
              <a:buNone/>
              <a:defRPr sz="4267"/>
            </a:lvl4pPr>
            <a:lvl5pPr marL="4876861" indent="0">
              <a:buNone/>
              <a:defRPr sz="4267"/>
            </a:lvl5pPr>
            <a:lvl6pPr marL="6096076" indent="0">
              <a:buNone/>
              <a:defRPr sz="4267"/>
            </a:lvl6pPr>
            <a:lvl7pPr marL="7315291" indent="0">
              <a:buNone/>
              <a:defRPr sz="4267"/>
            </a:lvl7pPr>
            <a:lvl8pPr marL="8534507" indent="0">
              <a:buNone/>
              <a:defRPr sz="4267"/>
            </a:lvl8pPr>
            <a:lvl9pPr marL="9753722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741324" y="12749552"/>
            <a:ext cx="9889227" cy="2693648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/>
            </a:lvl1pPr>
            <a:lvl2pPr marL="1219215" indent="0">
              <a:buNone/>
              <a:defRPr sz="3200"/>
            </a:lvl2pPr>
            <a:lvl3pPr marL="2438430" indent="0">
              <a:buNone/>
              <a:defRPr sz="2667"/>
            </a:lvl3pPr>
            <a:lvl4pPr marL="3657646" indent="0">
              <a:buNone/>
              <a:defRPr sz="2400"/>
            </a:lvl4pPr>
            <a:lvl5pPr marL="4876861" indent="0">
              <a:buNone/>
              <a:defRPr sz="2400"/>
            </a:lvl5pPr>
            <a:lvl6pPr marL="6096076" indent="0">
              <a:buNone/>
              <a:defRPr sz="2400"/>
            </a:lvl6pPr>
            <a:lvl7pPr marL="7315291" indent="0">
              <a:buNone/>
              <a:defRPr sz="2400"/>
            </a:lvl7pPr>
            <a:lvl8pPr marL="8534507" indent="0">
              <a:buNone/>
              <a:defRPr sz="2400"/>
            </a:lvl8pPr>
            <a:lvl9pPr marL="9753722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328277" y="11212853"/>
            <a:ext cx="9905484" cy="153669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5867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3324044" y="6312248"/>
            <a:ext cx="9910056" cy="406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267"/>
            </a:lvl1pPr>
            <a:lvl2pPr marL="1219215" indent="0">
              <a:buNone/>
              <a:defRPr sz="4267"/>
            </a:lvl2pPr>
            <a:lvl3pPr marL="2438430" indent="0">
              <a:buNone/>
              <a:defRPr sz="4267"/>
            </a:lvl3pPr>
            <a:lvl4pPr marL="3657646" indent="0">
              <a:buNone/>
              <a:defRPr sz="4267"/>
            </a:lvl4pPr>
            <a:lvl5pPr marL="4876861" indent="0">
              <a:buNone/>
              <a:defRPr sz="4267"/>
            </a:lvl5pPr>
            <a:lvl6pPr marL="6096076" indent="0">
              <a:buNone/>
              <a:defRPr sz="4267"/>
            </a:lvl6pPr>
            <a:lvl7pPr marL="7315291" indent="0">
              <a:buNone/>
              <a:defRPr sz="4267"/>
            </a:lvl7pPr>
            <a:lvl8pPr marL="8534507" indent="0">
              <a:buNone/>
              <a:defRPr sz="4267"/>
            </a:lvl8pPr>
            <a:lvl9pPr marL="9753722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3324044" y="12749548"/>
            <a:ext cx="9910056" cy="2693651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/>
            </a:lvl1pPr>
            <a:lvl2pPr marL="1219215" indent="0">
              <a:buNone/>
              <a:defRPr sz="3200"/>
            </a:lvl2pPr>
            <a:lvl3pPr marL="2438430" indent="0">
              <a:buNone/>
              <a:defRPr sz="2667"/>
            </a:lvl3pPr>
            <a:lvl4pPr marL="3657646" indent="0">
              <a:buNone/>
              <a:defRPr sz="2400"/>
            </a:lvl4pPr>
            <a:lvl5pPr marL="4876861" indent="0">
              <a:buNone/>
              <a:defRPr sz="2400"/>
            </a:lvl5pPr>
            <a:lvl6pPr marL="6096076" indent="0">
              <a:buNone/>
              <a:defRPr sz="2400"/>
            </a:lvl6pPr>
            <a:lvl7pPr marL="7315291" indent="0">
              <a:buNone/>
              <a:defRPr sz="2400"/>
            </a:lvl7pPr>
            <a:lvl8pPr marL="8534507" indent="0">
              <a:buNone/>
              <a:defRPr sz="2400"/>
            </a:lvl8pPr>
            <a:lvl9pPr marL="9753722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919896" y="11212853"/>
            <a:ext cx="9902043" cy="1536699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5867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3919894" y="6312248"/>
            <a:ext cx="9914784" cy="406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4267"/>
            </a:lvl1pPr>
            <a:lvl2pPr marL="1219215" indent="0">
              <a:buNone/>
              <a:defRPr sz="4267"/>
            </a:lvl2pPr>
            <a:lvl3pPr marL="2438430" indent="0">
              <a:buNone/>
              <a:defRPr sz="4267"/>
            </a:lvl3pPr>
            <a:lvl4pPr marL="3657646" indent="0">
              <a:buNone/>
              <a:defRPr sz="4267"/>
            </a:lvl4pPr>
            <a:lvl5pPr marL="4876861" indent="0">
              <a:buNone/>
              <a:defRPr sz="4267"/>
            </a:lvl5pPr>
            <a:lvl6pPr marL="6096076" indent="0">
              <a:buNone/>
              <a:defRPr sz="4267"/>
            </a:lvl6pPr>
            <a:lvl7pPr marL="7315291" indent="0">
              <a:buNone/>
              <a:defRPr sz="4267"/>
            </a:lvl7pPr>
            <a:lvl8pPr marL="8534507" indent="0">
              <a:buNone/>
              <a:defRPr sz="4267"/>
            </a:lvl8pPr>
            <a:lvl9pPr marL="9753722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3919521" y="12749543"/>
            <a:ext cx="9915159" cy="2693656"/>
          </a:xfrm>
        </p:spPr>
        <p:txBody>
          <a:bodyPr anchor="t">
            <a:normAutofit/>
          </a:bodyPr>
          <a:lstStyle>
            <a:lvl1pPr marL="0" indent="0" algn="ctr">
              <a:buNone/>
              <a:defRPr sz="3733"/>
            </a:lvl1pPr>
            <a:lvl2pPr marL="1219215" indent="0">
              <a:buNone/>
              <a:defRPr sz="3200"/>
            </a:lvl2pPr>
            <a:lvl3pPr marL="2438430" indent="0">
              <a:buNone/>
              <a:defRPr sz="2667"/>
            </a:lvl3pPr>
            <a:lvl4pPr marL="3657646" indent="0">
              <a:buNone/>
              <a:defRPr sz="2400"/>
            </a:lvl4pPr>
            <a:lvl5pPr marL="4876861" indent="0">
              <a:buNone/>
              <a:defRPr sz="2400"/>
            </a:lvl5pPr>
            <a:lvl6pPr marL="6096076" indent="0">
              <a:buNone/>
              <a:defRPr sz="2400"/>
            </a:lvl6pPr>
            <a:lvl7pPr marL="7315291" indent="0">
              <a:buNone/>
              <a:defRPr sz="2400"/>
            </a:lvl7pPr>
            <a:lvl8pPr marL="8534507" indent="0">
              <a:buNone/>
              <a:defRPr sz="2400"/>
            </a:lvl8pPr>
            <a:lvl9pPr marL="9753722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741325" y="6312249"/>
            <a:ext cx="31093356" cy="9130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0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625604"/>
            <a:ext cx="7659978" cy="1381759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741325" y="1625604"/>
            <a:ext cx="22976172" cy="13817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741322" y="6312247"/>
            <a:ext cx="31091478" cy="9130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322" y="2209503"/>
            <a:ext cx="31055256" cy="7298184"/>
          </a:xfrm>
        </p:spPr>
        <p:txBody>
          <a:bodyPr anchor="b">
            <a:normAutofit/>
          </a:bodyPr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1322" y="9753220"/>
            <a:ext cx="31055256" cy="3648488"/>
          </a:xfrm>
        </p:spPr>
        <p:txBody>
          <a:bodyPr>
            <a:normAutofit/>
          </a:bodyPr>
          <a:lstStyle>
            <a:lvl1pPr marL="0" indent="0" algn="ctr">
              <a:buNone/>
              <a:defRPr sz="5333">
                <a:solidFill>
                  <a:schemeClr val="bg1">
                    <a:lumMod val="50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9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1327" y="1649380"/>
            <a:ext cx="31093353" cy="42564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741322" y="6312247"/>
            <a:ext cx="15318078" cy="9130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8516600" y="6312247"/>
            <a:ext cx="15316200" cy="9130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1327" y="1649380"/>
            <a:ext cx="31093353" cy="42564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84" y="6322715"/>
            <a:ext cx="14620422" cy="1813317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6933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2741324" y="8136034"/>
            <a:ext cx="15318081" cy="7307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89269" y="6322715"/>
            <a:ext cx="14645412" cy="1813317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6933" b="0">
                <a:solidFill>
                  <a:schemeClr val="tx1"/>
                </a:solidFill>
              </a:defRPr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8516602" y="8136034"/>
            <a:ext cx="15316203" cy="7307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1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325" y="1625600"/>
            <a:ext cx="11807064" cy="5395339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234188" y="1625602"/>
            <a:ext cx="18600489" cy="13817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1324" y="7020939"/>
            <a:ext cx="11807067" cy="8422261"/>
          </a:xfrm>
        </p:spPr>
        <p:txBody>
          <a:bodyPr/>
          <a:lstStyle>
            <a:lvl1pPr marL="0" indent="0" algn="ctr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7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324" y="1625600"/>
            <a:ext cx="17804907" cy="5395344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274409" y="1625603"/>
            <a:ext cx="9766074" cy="13817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1384" y="7020940"/>
            <a:ext cx="17804847" cy="8422259"/>
          </a:xfrm>
        </p:spPr>
        <p:txBody>
          <a:bodyPr/>
          <a:lstStyle>
            <a:lvl1pPr marL="0" indent="0" algn="ctr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36576009" cy="1828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1327" y="1649380"/>
            <a:ext cx="31093353" cy="4256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1325" y="6312249"/>
            <a:ext cx="31093356" cy="913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36211" y="15688735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fld id="{ADE9D4E1-5885-4427-8A00-3BE1A3251AB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1324" y="15688735"/>
            <a:ext cx="20018661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542035" y="15688735"/>
            <a:ext cx="229264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chemeClr val="tx1"/>
                </a:solidFill>
              </a:defRPr>
            </a:lvl1pPr>
          </a:lstStyle>
          <a:p>
            <a:fld id="{BF81378D-AD48-4B98-9C1A-99384DE0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ctr" defTabSz="2438430" rtl="0" eaLnBrk="1" latinLnBrk="0" hangingPunct="1">
        <a:lnSpc>
          <a:spcPct val="90000"/>
        </a:lnSpc>
        <a:spcBef>
          <a:spcPct val="0"/>
        </a:spcBef>
        <a:buNone/>
        <a:defRPr sz="9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120000"/>
        </a:lnSpc>
        <a:spcBef>
          <a:spcPts val="2667"/>
        </a:spcBef>
        <a:buClr>
          <a:schemeClr val="tx1"/>
        </a:buClr>
        <a:buFont typeface="Arial" panose="020B0604020202020204" pitchFamily="34" charset="0"/>
        <a:buChar char="•"/>
        <a:defRPr sz="53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4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426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37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37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37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37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37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120000"/>
        </a:lnSpc>
        <a:spcBef>
          <a:spcPts val="1333"/>
        </a:spcBef>
        <a:buClr>
          <a:schemeClr val="tx1"/>
        </a:buClr>
        <a:buFont typeface="Arial" panose="020B0604020202020204" pitchFamily="34" charset="0"/>
        <a:buChar char="•"/>
        <a:defRPr sz="37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hyperlink" Target="https://towardsdatascience.com/methods-for-dealing-with-imbalanced-data-5b761be45a18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7.JPG"/><Relationship Id="rId12" Type="http://schemas.openxmlformats.org/officeDocument/2006/relationships/hyperlink" Target="https://www.kaggle.com/c/ieee-fraud-detection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fraud-detection-system.herokuapp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chart" Target="../charts/chart2.xml"/><Relationship Id="rId5" Type="http://schemas.openxmlformats.org/officeDocument/2006/relationships/image" Target="../media/image6.JPG"/><Relationship Id="rId15" Type="http://schemas.openxmlformats.org/officeDocument/2006/relationships/hyperlink" Target="https://youtu.be/4ZPMGGcv8cM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5.JPG"/><Relationship Id="rId9" Type="http://schemas.openxmlformats.org/officeDocument/2006/relationships/image" Target="../media/image9.png"/><Relationship Id="rId14" Type="http://schemas.openxmlformats.org/officeDocument/2006/relationships/hyperlink" Target="https://www.kaggle.com/ogrellier/feature-selection-with-null-importan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1ADC8-A1CE-4E04-8C26-4689890E9FC7}"/>
              </a:ext>
            </a:extLst>
          </p:cNvPr>
          <p:cNvSpPr txBox="1"/>
          <p:nvPr/>
        </p:nvSpPr>
        <p:spPr>
          <a:xfrm>
            <a:off x="115417" y="1405918"/>
            <a:ext cx="9894601" cy="376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/>
              <a:t>Problem Statement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Online transactions on ecommerce websites card-not-present (CNP) transactions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CNP transactions occur when neither the customer nor the card is physically present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CNP transactions leave the customers vulnerable in the event that the credit card or credit card information is stolen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Fraud detection systems are automated systems to detect and prevent fraudulent transactions.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FC785-DD04-41A7-92CB-797FE594AAF4}"/>
              </a:ext>
            </a:extLst>
          </p:cNvPr>
          <p:cNvSpPr/>
          <p:nvPr/>
        </p:nvSpPr>
        <p:spPr>
          <a:xfrm>
            <a:off x="0" y="-4210"/>
            <a:ext cx="365760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680" dirty="0"/>
              <a:t>Fraud Detection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4CF91-35B5-4822-A612-4EEA142E33FC}"/>
              </a:ext>
            </a:extLst>
          </p:cNvPr>
          <p:cNvSpPr txBox="1"/>
          <p:nvPr/>
        </p:nvSpPr>
        <p:spPr>
          <a:xfrm>
            <a:off x="94791" y="5178954"/>
            <a:ext cx="9995038" cy="376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/>
              <a:t>Project Objective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The object of the project is to build a fraud detection system to detect fraudulent transactions in near-real time to assist in fraud prevention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The fraud detection system will help vesta corporation, an ecommerce payment solutions company, provide security guarantees to their customers and save millions of dollars every year by preventing fraudulent transactions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The project tries to identify important features for determining if a transaction is fraudulent or legitimate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90668-E3C3-4201-96C4-90AB8289E637}"/>
              </a:ext>
            </a:extLst>
          </p:cNvPr>
          <p:cNvSpPr txBox="1"/>
          <p:nvPr/>
        </p:nvSpPr>
        <p:spPr>
          <a:xfrm>
            <a:off x="115417" y="8948127"/>
            <a:ext cx="10071029" cy="3410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b="1" dirty="0"/>
              <a:t>Dataset Description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The IEEE-CIS fraud detection dataset is Kaggle competition dataset with two separate files containing transaction and identity information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There are a total of 435 attributes across the transaction and identity datasets. 404 attributes are numeric and 36 are categorical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The ratio between legitimate and fraudulent transactions is 27:1</a:t>
            </a:r>
          </a:p>
          <a:p>
            <a:pPr marL="182875" indent="-182875" algn="just">
              <a:buFont typeface="Arial" panose="020B0604020202020204" pitchFamily="34" charset="0"/>
              <a:buChar char="•"/>
            </a:pPr>
            <a:r>
              <a:rPr lang="en-US" sz="2560" dirty="0"/>
              <a:t>We implemented stratified sampling to reduce the size of the massive dataset. We ensured that the target distribution is maintained.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F6D6F-8F74-4935-A0A0-81EC6EF9A1A8}"/>
              </a:ext>
            </a:extLst>
          </p:cNvPr>
          <p:cNvSpPr txBox="1"/>
          <p:nvPr/>
        </p:nvSpPr>
        <p:spPr>
          <a:xfrm>
            <a:off x="10186446" y="1349471"/>
            <a:ext cx="8778243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dirty="0"/>
              <a:t>Exploratory Data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170AED-87CF-46B4-A393-FE5705FB6919}"/>
              </a:ext>
            </a:extLst>
          </p:cNvPr>
          <p:cNvSpPr txBox="1"/>
          <p:nvPr/>
        </p:nvSpPr>
        <p:spPr>
          <a:xfrm>
            <a:off x="10098105" y="5848837"/>
            <a:ext cx="8778243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dirty="0"/>
              <a:t>Pre-Processing Techniques</a:t>
            </a:r>
          </a:p>
        </p:txBody>
      </p:sp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1F9D5B9D-E125-4F95-98AB-4DF5BF164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61966"/>
              </p:ext>
            </p:extLst>
          </p:nvPr>
        </p:nvGraphicFramePr>
        <p:xfrm>
          <a:off x="10386823" y="6552516"/>
          <a:ext cx="8434918" cy="603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459">
                  <a:extLst>
                    <a:ext uri="{9D8B030D-6E8A-4147-A177-3AD203B41FA5}">
                      <a16:colId xmlns:a16="http://schemas.microsoft.com/office/drawing/2014/main" val="2848223980"/>
                    </a:ext>
                  </a:extLst>
                </a:gridCol>
                <a:gridCol w="4217459">
                  <a:extLst>
                    <a:ext uri="{9D8B030D-6E8A-4147-A177-3AD203B41FA5}">
                      <a16:colId xmlns:a16="http://schemas.microsoft.com/office/drawing/2014/main" val="1686726148"/>
                    </a:ext>
                  </a:extLst>
                </a:gridCol>
              </a:tblGrid>
              <a:tr h="39589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Techniques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Purpose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956651132"/>
                  </a:ext>
                </a:extLst>
              </a:tr>
              <a:tr h="98974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Stratified Sampling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Reducing the huge size of the dataset to a manageable size to accommodate for the limited computing resources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084043413"/>
                  </a:ext>
                </a:extLst>
              </a:tr>
              <a:tr h="128667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Variance Inflation Factor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Determining attributes which are extremely similar and don’t provide additional information. Helps in reducing unnecessary attributes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963203532"/>
                  </a:ext>
                </a:extLst>
              </a:tr>
              <a:tr h="69282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Multiple Imputation by Chained Equations (MICE)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Imputation technique used to fill the </a:t>
                      </a:r>
                      <a:r>
                        <a:rPr lang="en-US" sz="1900" dirty="0" err="1"/>
                        <a:t>NaN</a:t>
                      </a:r>
                      <a:r>
                        <a:rPr lang="en-US" sz="1900" dirty="0"/>
                        <a:t> values of the numeric data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17761768"/>
                  </a:ext>
                </a:extLst>
              </a:tr>
              <a:tr h="98974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Label Encoding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Encoding the categorical columns into numeric to ensure the algorithm can use it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795898458"/>
                  </a:ext>
                </a:extLst>
              </a:tr>
              <a:tr h="989748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SMOTE Sampling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dataset is highly imbalanced, and we perform SMOTE sampling to oversample and balance the train dataset.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497199265"/>
                  </a:ext>
                </a:extLst>
              </a:tr>
              <a:tr h="69282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Feature Importance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Light GBM was used to determine the important attributes to predict the target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064730494"/>
                  </a:ext>
                </a:extLst>
              </a:tr>
            </a:tbl>
          </a:graphicData>
        </a:graphic>
      </p:graphicFrame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A8192F07-A1E5-4D90-8D32-3913FA82D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598" y="1890478"/>
            <a:ext cx="8794823" cy="3905247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1E64EECA-D85E-468C-A507-7FA7EAB47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23" y="1949093"/>
            <a:ext cx="6834603" cy="3899744"/>
          </a:xfrm>
          <a:prstGeom prst="rect">
            <a:avLst/>
          </a:prstGeom>
        </p:spPr>
      </p:pic>
      <p:graphicFrame>
        <p:nvGraphicFramePr>
          <p:cNvPr id="30" name="Content Placeholder 7">
            <a:extLst>
              <a:ext uri="{FF2B5EF4-FFF2-40B4-BE49-F238E27FC236}">
                <a16:creationId xmlns:a16="http://schemas.microsoft.com/office/drawing/2014/main" id="{7A68BB99-D0CA-4E96-8633-BC61709BC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40683"/>
              </p:ext>
            </p:extLst>
          </p:nvPr>
        </p:nvGraphicFramePr>
        <p:xfrm>
          <a:off x="10092447" y="13265105"/>
          <a:ext cx="8764539" cy="503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FC1C741-1E06-42E8-B187-FD685185FCB5}"/>
              </a:ext>
            </a:extLst>
          </p:cNvPr>
          <p:cNvSpPr txBox="1"/>
          <p:nvPr/>
        </p:nvSpPr>
        <p:spPr>
          <a:xfrm>
            <a:off x="10125655" y="12683493"/>
            <a:ext cx="8778243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dirty="0"/>
              <a:t>Feature Importance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B688A-B365-4E16-BD4C-69B66F31BA00}"/>
              </a:ext>
            </a:extLst>
          </p:cNvPr>
          <p:cNvSpPr txBox="1"/>
          <p:nvPr/>
        </p:nvSpPr>
        <p:spPr>
          <a:xfrm>
            <a:off x="18895578" y="5821567"/>
            <a:ext cx="8778269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dirty="0"/>
              <a:t>Methodology</a:t>
            </a:r>
          </a:p>
        </p:txBody>
      </p: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3E7E4A4A-8D85-440E-A917-D6D6E9909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593504"/>
              </p:ext>
            </p:extLst>
          </p:nvPr>
        </p:nvGraphicFramePr>
        <p:xfrm>
          <a:off x="18856986" y="6538238"/>
          <a:ext cx="8792031" cy="6037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677">
                  <a:extLst>
                    <a:ext uri="{9D8B030D-6E8A-4147-A177-3AD203B41FA5}">
                      <a16:colId xmlns:a16="http://schemas.microsoft.com/office/drawing/2014/main" val="797724325"/>
                    </a:ext>
                  </a:extLst>
                </a:gridCol>
                <a:gridCol w="2930677">
                  <a:extLst>
                    <a:ext uri="{9D8B030D-6E8A-4147-A177-3AD203B41FA5}">
                      <a16:colId xmlns:a16="http://schemas.microsoft.com/office/drawing/2014/main" val="2612016150"/>
                    </a:ext>
                  </a:extLst>
                </a:gridCol>
                <a:gridCol w="2930677">
                  <a:extLst>
                    <a:ext uri="{9D8B030D-6E8A-4147-A177-3AD203B41FA5}">
                      <a16:colId xmlns:a16="http://schemas.microsoft.com/office/drawing/2014/main" val="29634601"/>
                    </a:ext>
                  </a:extLst>
                </a:gridCol>
              </a:tblGrid>
              <a:tr h="51652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Model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Description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Evaluation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1059518344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r>
                        <a:rPr lang="en-US" sz="1900" dirty="0"/>
                        <a:t>Light GBM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Used for feature importance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Receiver Operating Characteristics (ROC) – Area Under the Curve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246174287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r>
                        <a:rPr lang="en-US" sz="1900" dirty="0"/>
                        <a:t>Logistic Regression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Used for Prediction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Receiver Operating Characteristics (ROC) – Area Under the Curve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773124453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r>
                        <a:rPr lang="en-US" sz="1900" dirty="0"/>
                        <a:t>Naïve Bayes Classifier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Used for Prediction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Receiver Operating Characteristics (ROC) – Area Under the Curve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074729221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r>
                        <a:rPr lang="en-US" sz="1900" dirty="0"/>
                        <a:t>Random Forest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Used for Feature Importance and Prediction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Receiver Operating Characteristics (ROC) – Area Under the Curve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2083879354"/>
                  </a:ext>
                </a:extLst>
              </a:tr>
              <a:tr h="1104188">
                <a:tc>
                  <a:txBody>
                    <a:bodyPr/>
                    <a:lstStyle/>
                    <a:p>
                      <a:r>
                        <a:rPr lang="en-US" sz="1900" dirty="0"/>
                        <a:t>Extreme Gradient Boosting (</a:t>
                      </a:r>
                      <a:r>
                        <a:rPr lang="en-US" sz="1900" dirty="0" err="1"/>
                        <a:t>XGBoost</a:t>
                      </a:r>
                      <a:r>
                        <a:rPr lang="en-US" sz="1900" dirty="0"/>
                        <a:t>)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Used for Prediction</a:t>
                      </a:r>
                    </a:p>
                  </a:txBody>
                  <a:tcPr marL="97536" marR="97536" marT="48768" marB="487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Receiver Operating Characteristics (ROC) – Area Under the Curve</a:t>
                      </a:r>
                    </a:p>
                  </a:txBody>
                  <a:tcPr marL="97536" marR="97536" marT="48768" marB="48768"/>
                </a:tc>
                <a:extLst>
                  <a:ext uri="{0D108BD9-81ED-4DB2-BD59-A6C34878D82A}">
                    <a16:rowId xmlns:a16="http://schemas.microsoft.com/office/drawing/2014/main" val="32249815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FB5F05E-188B-4543-858D-2D758942FE9C}"/>
              </a:ext>
            </a:extLst>
          </p:cNvPr>
          <p:cNvSpPr txBox="1"/>
          <p:nvPr/>
        </p:nvSpPr>
        <p:spPr>
          <a:xfrm>
            <a:off x="18876348" y="12647563"/>
            <a:ext cx="8805775" cy="617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dirty="0"/>
              <a:t>Results (ROC – AUC)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652C14-F218-4821-96C9-701265484926}"/>
              </a:ext>
            </a:extLst>
          </p:cNvPr>
          <p:cNvSpPr txBox="1"/>
          <p:nvPr/>
        </p:nvSpPr>
        <p:spPr>
          <a:xfrm>
            <a:off x="27690421" y="6157607"/>
            <a:ext cx="8926983" cy="36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dirty="0"/>
              <a:t>Conclusion</a:t>
            </a:r>
          </a:p>
          <a:p>
            <a:pPr marL="365751" indent="-365751">
              <a:buFont typeface="Arial" panose="020B0604020202020204" pitchFamily="34" charset="0"/>
              <a:buChar char="•"/>
            </a:pPr>
            <a:r>
              <a:rPr lang="en-US" sz="2560" dirty="0"/>
              <a:t>Prevention of fraud is essential for an online payment solutions company. The model we have built shows that it generalizes well and can save a company like Vesta Corporation a lot of money</a:t>
            </a:r>
          </a:p>
          <a:p>
            <a:pPr marL="365751" indent="-365751">
              <a:buFont typeface="Arial" panose="020B0604020202020204" pitchFamily="34" charset="0"/>
              <a:buChar char="•"/>
            </a:pPr>
            <a:r>
              <a:rPr lang="en-US" sz="2560" dirty="0"/>
              <a:t>Extreme Gradient Boosting is our best performing model with a ROC-AUC score of 0.9152</a:t>
            </a:r>
          </a:p>
          <a:p>
            <a:pPr marL="365751" indent="-365751">
              <a:buFont typeface="Arial" panose="020B0604020202020204" pitchFamily="34" charset="0"/>
              <a:buChar char="•"/>
            </a:pPr>
            <a:r>
              <a:rPr lang="en-US" sz="2560" dirty="0"/>
              <a:t>We also know the factors that are important for predicting if a transaction is fraudulent</a:t>
            </a:r>
          </a:p>
          <a:p>
            <a:endParaRPr lang="en-US" sz="192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99B54B-E0A1-4C98-BB40-EC7FC84CB639}"/>
              </a:ext>
            </a:extLst>
          </p:cNvPr>
          <p:cNvSpPr txBox="1"/>
          <p:nvPr/>
        </p:nvSpPr>
        <p:spPr>
          <a:xfrm>
            <a:off x="27676567" y="9864687"/>
            <a:ext cx="8893877" cy="376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13" dirty="0"/>
              <a:t>Future Scope</a:t>
            </a:r>
          </a:p>
          <a:p>
            <a:pPr marL="365751" indent="-365751">
              <a:buFont typeface="Arial" panose="020B0604020202020204" pitchFamily="34" charset="0"/>
              <a:buChar char="•"/>
            </a:pPr>
            <a:r>
              <a:rPr lang="en-US" sz="2560" dirty="0"/>
              <a:t>The model built was on a reduced sample. Providing more data will improve the performance of the models.</a:t>
            </a:r>
          </a:p>
          <a:p>
            <a:pPr marL="365751" indent="-365751">
              <a:buFont typeface="Arial" panose="020B0604020202020204" pitchFamily="34" charset="0"/>
              <a:buChar char="•"/>
            </a:pPr>
            <a:r>
              <a:rPr lang="en-US" sz="2560" dirty="0"/>
              <a:t>The attribute names are masked to ensure compliance with privacy policy of Vesta Corporation. Availability of additional attribute metadata will greatly help with feature engineering and model performance.</a:t>
            </a:r>
          </a:p>
          <a:p>
            <a:pPr marL="365751" indent="-365751">
              <a:buFont typeface="Arial" panose="020B0604020202020204" pitchFamily="34" charset="0"/>
              <a:buChar char="•"/>
            </a:pPr>
            <a:r>
              <a:rPr lang="en-US" sz="2560" dirty="0"/>
              <a:t>More complex algorithms can be experimented with additional computing resources to improve model performance</a:t>
            </a:r>
          </a:p>
        </p:txBody>
      </p:sp>
      <p:pic>
        <p:nvPicPr>
          <p:cNvPr id="39" name="Picture 38" descr="Chart, bar chart&#10;&#10;Description automatically generated">
            <a:extLst>
              <a:ext uri="{FF2B5EF4-FFF2-40B4-BE49-F238E27FC236}">
                <a16:creationId xmlns:a16="http://schemas.microsoft.com/office/drawing/2014/main" id="{152E3F99-8B06-43CA-BF5F-B2BC4B771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" y="12683493"/>
            <a:ext cx="9892986" cy="5036149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685B28F5-24B7-4735-ACA7-ED112548BC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282" y="1705834"/>
            <a:ext cx="7154517" cy="442450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E840CDF-63D9-4139-82DC-EEB88D7725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507" y="34847"/>
            <a:ext cx="1321227" cy="131682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1515506-E828-49EF-B045-F01C63D8EA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488" y="63004"/>
            <a:ext cx="1726632" cy="1260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1711E-D0A0-4B72-937D-3A93B36DD291}"/>
              </a:ext>
            </a:extLst>
          </p:cNvPr>
          <p:cNvSpPr txBox="1"/>
          <p:nvPr/>
        </p:nvSpPr>
        <p:spPr>
          <a:xfrm>
            <a:off x="25436060" y="747540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 Hitesh Thadhani, Surjit Singh, Yerraguntla Aditya Sai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A52B7-D112-4A4C-AD81-4EAFF05F0B0E}"/>
              </a:ext>
            </a:extLst>
          </p:cNvPr>
          <p:cNvSpPr txBox="1"/>
          <p:nvPr/>
        </p:nvSpPr>
        <p:spPr>
          <a:xfrm>
            <a:off x="25436060" y="121549"/>
            <a:ext cx="803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Instructor: Professor Ying Lin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F11E595-1CCB-49F2-913B-A7B28DAF24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822136"/>
              </p:ext>
            </p:extLst>
          </p:nvPr>
        </p:nvGraphicFramePr>
        <p:xfrm>
          <a:off x="18961655" y="13204209"/>
          <a:ext cx="8712191" cy="5097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9FA963C-AD08-4BBB-9DC1-CA4A74250B11}"/>
              </a:ext>
            </a:extLst>
          </p:cNvPr>
          <p:cNvSpPr txBox="1"/>
          <p:nvPr/>
        </p:nvSpPr>
        <p:spPr>
          <a:xfrm>
            <a:off x="28017788" y="13633860"/>
            <a:ext cx="7186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  <a:p>
            <a:r>
              <a:rPr lang="en-US" sz="2400" dirty="0">
                <a:hlinkClick r:id="rId12"/>
              </a:rPr>
              <a:t>https://www.kaggle.com/c/ieee-fraud-detection</a:t>
            </a:r>
            <a:endParaRPr lang="en-US" sz="2400" dirty="0"/>
          </a:p>
          <a:p>
            <a:r>
              <a:rPr lang="en-US" sz="2400" dirty="0">
                <a:hlinkClick r:id="rId13"/>
              </a:rPr>
              <a:t>https://towardsdatascience.com/methods-for-dealing-with-imbalanced-data-5b761be45a18</a:t>
            </a:r>
            <a:endParaRPr lang="en-US" sz="2400" dirty="0"/>
          </a:p>
          <a:p>
            <a:r>
              <a:rPr lang="en-US" sz="2400" dirty="0">
                <a:hlinkClick r:id="rId14"/>
              </a:rPr>
              <a:t>https://www.kaggle.com/ogrellier/feature-selection-with-null-importances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529E7-4904-4285-B3A4-36BBBA3037C2}"/>
              </a:ext>
            </a:extLst>
          </p:cNvPr>
          <p:cNvSpPr txBox="1"/>
          <p:nvPr/>
        </p:nvSpPr>
        <p:spPr>
          <a:xfrm>
            <a:off x="28017788" y="16150207"/>
            <a:ext cx="81993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Video and Web Application</a:t>
            </a:r>
          </a:p>
          <a:p>
            <a:endParaRPr lang="en-US" dirty="0"/>
          </a:p>
          <a:p>
            <a:r>
              <a:rPr lang="en-US" sz="2400" dirty="0">
                <a:hlinkClick r:id="rId15"/>
              </a:rPr>
              <a:t>https://youtu.be/4ZPMGGcv8cM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16"/>
              </a:rPr>
              <a:t>https://fraud-detection-system.herokuapp.com/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3A838-B99A-4146-8334-761092FCDD83}"/>
              </a:ext>
            </a:extLst>
          </p:cNvPr>
          <p:cNvSpPr txBox="1"/>
          <p:nvPr/>
        </p:nvSpPr>
        <p:spPr>
          <a:xfrm>
            <a:off x="32305083" y="69919"/>
            <a:ext cx="4595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Video Link </a:t>
            </a:r>
          </a:p>
          <a:p>
            <a:r>
              <a:rPr lang="en-US" sz="2400" dirty="0">
                <a:solidFill>
                  <a:schemeClr val="bg1"/>
                </a:solidFill>
                <a:hlinkClick r:id="rId15"/>
              </a:rPr>
              <a:t>https://youtu.be/4ZPMGGcv8cM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63483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718</TotalTime>
  <Words>634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Sai Yerraguntla</dc:creator>
  <cp:lastModifiedBy>Hitesh</cp:lastModifiedBy>
  <cp:revision>31</cp:revision>
  <dcterms:created xsi:type="dcterms:W3CDTF">2020-12-03T04:56:18Z</dcterms:created>
  <dcterms:modified xsi:type="dcterms:W3CDTF">2020-12-04T20:38:15Z</dcterms:modified>
</cp:coreProperties>
</file>