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8" d="100"/>
          <a:sy n="68" d="100"/>
        </p:scale>
        <p:origin x="71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3427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568291"/>
            <a:ext cx="7477601" cy="1916430"/>
          </a:xfrm>
          <a:prstGeom prst="rect">
            <a:avLst/>
          </a:prstGeom>
          <a:noFill/>
          <a:ln/>
        </p:spPr>
        <p:txBody>
          <a:bodyPr wrap="square" rtlCol="0" anchor="t"/>
          <a:lstStyle/>
          <a:p>
            <a:pPr marL="0" indent="0">
              <a:lnSpc>
                <a:spcPts val="7545"/>
              </a:lnSpc>
              <a:buNone/>
            </a:pPr>
            <a:r>
              <a:rPr lang="en-US" sz="6036" dirty="0">
                <a:solidFill>
                  <a:srgbClr val="FFFFFF"/>
                </a:solidFill>
                <a:latin typeface="Roboto" pitchFamily="34" charset="0"/>
                <a:ea typeface="Roboto" pitchFamily="34" charset="-122"/>
                <a:cs typeface="Roboto" pitchFamily="34" charset="-120"/>
              </a:rPr>
              <a:t>Introduction to Merge Sort</a:t>
            </a:r>
            <a:endParaRPr lang="en-US" sz="6036" dirty="0"/>
          </a:p>
        </p:txBody>
      </p:sp>
      <p:sp>
        <p:nvSpPr>
          <p:cNvPr id="6" name="Text 2"/>
          <p:cNvSpPr/>
          <p:nvPr/>
        </p:nvSpPr>
        <p:spPr>
          <a:xfrm>
            <a:off x="833199" y="3817977"/>
            <a:ext cx="7477601" cy="2843213"/>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Merge sort is a powerful and widely-used sorting algorithm that employs a divide-and-conquer strategy to efficiently sort a given array or list of elements. The algorithm works by recursively breaking down the input data into smaller sub-problems, sorting them, and then merging the sorted sub-arrays back together to form the final sorted array. This systematic approach to sorting makes merge sort a highly effective and reliable algorithm, especially for large datasets where its performance advantages become more pronounced.</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910233"/>
            <a:ext cx="7477601" cy="1916430"/>
          </a:xfrm>
          <a:prstGeom prst="rect">
            <a:avLst/>
          </a:prstGeom>
          <a:noFill/>
          <a:ln/>
        </p:spPr>
        <p:txBody>
          <a:bodyPr wrap="square" rtlCol="0" anchor="t"/>
          <a:lstStyle/>
          <a:p>
            <a:pPr marL="0" indent="0">
              <a:lnSpc>
                <a:spcPts val="7545"/>
              </a:lnSpc>
              <a:buNone/>
            </a:pPr>
            <a:r>
              <a:rPr lang="en-US" sz="6036" dirty="0">
                <a:solidFill>
                  <a:srgbClr val="FFFFFF"/>
                </a:solidFill>
                <a:latin typeface="Roboto" pitchFamily="34" charset="0"/>
                <a:ea typeface="Roboto" pitchFamily="34" charset="-122"/>
                <a:cs typeface="Roboto" pitchFamily="34" charset="-120"/>
              </a:rPr>
              <a:t>Conclusion and Key Takeaways</a:t>
            </a:r>
            <a:endParaRPr lang="en-US" sz="6036" dirty="0"/>
          </a:p>
        </p:txBody>
      </p:sp>
      <p:sp>
        <p:nvSpPr>
          <p:cNvPr id="6" name="Text 2"/>
          <p:cNvSpPr/>
          <p:nvPr/>
        </p:nvSpPr>
        <p:spPr>
          <a:xfrm>
            <a:off x="833199" y="3159919"/>
            <a:ext cx="7477601" cy="1777008"/>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In this presentation, we've explored the powerful merge sort algorithm and its exceptional capabilities in efficiently sorting large datasets. From understanding the divide-and-conquer approach at the heart of the algorithm to delving into its implementation in C#, we've covered the essential aspects that make merge sort a standout sorting solution.</a:t>
            </a:r>
            <a:endParaRPr lang="en-US" sz="1750" dirty="0"/>
          </a:p>
        </p:txBody>
      </p:sp>
      <p:sp>
        <p:nvSpPr>
          <p:cNvPr id="7" name="Text 3"/>
          <p:cNvSpPr/>
          <p:nvPr/>
        </p:nvSpPr>
        <p:spPr>
          <a:xfrm>
            <a:off x="833199" y="5186839"/>
            <a:ext cx="7477601" cy="2132409"/>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The key takeaways from our journey include the algorithm's optimal time complexity of O(n log n), its stability in preserving the relative order of elements, and its adaptability to handle a wide range of data structures. Additionally, we've highlighted the advantages of merge sort, such as its suitability for parallel processing and its widespread real-world applications in fields like big data processing, bioinformatics, and finance.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4" name="Text 1"/>
          <p:cNvSpPr/>
          <p:nvPr/>
        </p:nvSpPr>
        <p:spPr>
          <a:xfrm>
            <a:off x="2037993" y="1304687"/>
            <a:ext cx="10070425" cy="694373"/>
          </a:xfrm>
          <a:prstGeom prst="rect">
            <a:avLst/>
          </a:prstGeom>
          <a:noFill/>
          <a:ln/>
        </p:spPr>
        <p:txBody>
          <a:bodyPr wrap="non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Understanding the Merge Sort Algorithm</a:t>
            </a:r>
            <a:endParaRPr lang="en-US" sz="4374" dirty="0"/>
          </a:p>
        </p:txBody>
      </p:sp>
      <p:sp>
        <p:nvSpPr>
          <p:cNvPr id="5" name="Text 2"/>
          <p:cNvSpPr/>
          <p:nvPr/>
        </p:nvSpPr>
        <p:spPr>
          <a:xfrm>
            <a:off x="2037993" y="2443401"/>
            <a:ext cx="10554414" cy="1421606"/>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At the core of the merge sort algorithm is the divide-and-conquer approach. The algorithm recursively breaks down the input array into smaller sub-arrays until they are small enough to sort individually. Once the sub-arrays are sorted, the algorithm then </a:t>
            </a:r>
            <a:r>
              <a:rPr lang="en-US" sz="1750" b="1" dirty="0">
                <a:solidFill>
                  <a:srgbClr val="CFD0D8"/>
                </a:solidFill>
                <a:latin typeface="Roboto" pitchFamily="34" charset="0"/>
                <a:ea typeface="Roboto" pitchFamily="34" charset="-122"/>
                <a:cs typeface="Roboto" pitchFamily="34" charset="-120"/>
              </a:rPr>
              <a:t>merges</a:t>
            </a:r>
            <a:r>
              <a:rPr lang="en-US" sz="1750" dirty="0">
                <a:solidFill>
                  <a:srgbClr val="CFD0D8"/>
                </a:solidFill>
                <a:latin typeface="Roboto" pitchFamily="34" charset="0"/>
                <a:ea typeface="Roboto" pitchFamily="34" charset="-122"/>
                <a:cs typeface="Roboto" pitchFamily="34" charset="-120"/>
              </a:rPr>
              <a:t> them back together in a systematic manner to form the final sorted array.</a:t>
            </a:r>
            <a:endParaRPr lang="en-US" sz="1750" dirty="0"/>
          </a:p>
        </p:txBody>
      </p:sp>
      <p:sp>
        <p:nvSpPr>
          <p:cNvPr id="6" name="Text 3"/>
          <p:cNvSpPr/>
          <p:nvPr/>
        </p:nvSpPr>
        <p:spPr>
          <a:xfrm>
            <a:off x="2037993" y="4114919"/>
            <a:ext cx="10554414" cy="355402"/>
          </a:xfrm>
          <a:prstGeom prst="rect">
            <a:avLst/>
          </a:prstGeom>
          <a:noFill/>
          <a:ln/>
        </p:spPr>
        <p:txBody>
          <a:bodyPr wrap="non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The key steps in the merge sort algorithm are:</a:t>
            </a:r>
            <a:endParaRPr lang="en-US" sz="1750" dirty="0"/>
          </a:p>
        </p:txBody>
      </p:sp>
      <p:sp>
        <p:nvSpPr>
          <p:cNvPr id="7" name="Text 4"/>
          <p:cNvSpPr/>
          <p:nvPr/>
        </p:nvSpPr>
        <p:spPr>
          <a:xfrm>
            <a:off x="2393394" y="4720233"/>
            <a:ext cx="10199013"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CFD0D8"/>
                </a:solidFill>
                <a:latin typeface="Roboto" pitchFamily="34" charset="0"/>
                <a:ea typeface="Roboto" pitchFamily="34" charset="-122"/>
                <a:cs typeface="Roboto" pitchFamily="34" charset="-120"/>
              </a:rPr>
              <a:t>Divide the input array into two halves recursively until each sub-array contains only one element.</a:t>
            </a:r>
            <a:endParaRPr lang="en-US" sz="1750" dirty="0"/>
          </a:p>
        </p:txBody>
      </p:sp>
      <p:sp>
        <p:nvSpPr>
          <p:cNvPr id="8" name="Text 5"/>
          <p:cNvSpPr/>
          <p:nvPr/>
        </p:nvSpPr>
        <p:spPr>
          <a:xfrm>
            <a:off x="2393394" y="5164455"/>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CFD0D8"/>
                </a:solidFill>
                <a:latin typeface="Roboto" pitchFamily="34" charset="0"/>
                <a:ea typeface="Roboto" pitchFamily="34" charset="-122"/>
                <a:cs typeface="Roboto" pitchFamily="34" charset="-120"/>
              </a:rPr>
              <a:t>Sort the individual sub-arrays by comparing their elements and merging them back together.</a:t>
            </a:r>
            <a:endParaRPr lang="en-US" sz="1750" dirty="0"/>
          </a:p>
        </p:txBody>
      </p:sp>
      <p:sp>
        <p:nvSpPr>
          <p:cNvPr id="9" name="Text 6"/>
          <p:cNvSpPr/>
          <p:nvPr/>
        </p:nvSpPr>
        <p:spPr>
          <a:xfrm>
            <a:off x="2393394" y="5608677"/>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dirty="0">
                <a:solidFill>
                  <a:srgbClr val="CFD0D8"/>
                </a:solidFill>
                <a:latin typeface="Roboto" pitchFamily="34" charset="0"/>
                <a:ea typeface="Roboto" pitchFamily="34" charset="-122"/>
                <a:cs typeface="Roboto" pitchFamily="34" charset="-120"/>
              </a:rPr>
              <a:t>Repeatedly merge the sorted sub-arrays until the entire input array is sorted.</a:t>
            </a:r>
            <a:endParaRPr lang="en-US" sz="1750" dirty="0"/>
          </a:p>
        </p:txBody>
      </p:sp>
      <p:sp>
        <p:nvSpPr>
          <p:cNvPr id="10" name="Text 7"/>
          <p:cNvSpPr/>
          <p:nvPr/>
        </p:nvSpPr>
        <p:spPr>
          <a:xfrm>
            <a:off x="2037993" y="6213991"/>
            <a:ext cx="10554414" cy="710803"/>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This divide-and-conquer strategy allows merge sort to efficiently handle large datasets, as the time complexity of the algorithm is </a:t>
            </a:r>
            <a:r>
              <a:rPr lang="en-US" sz="1750" b="1" dirty="0">
                <a:solidFill>
                  <a:srgbClr val="CFD0D8"/>
                </a:solidFill>
                <a:latin typeface="Roboto" pitchFamily="34" charset="0"/>
                <a:ea typeface="Roboto" pitchFamily="34" charset="-122"/>
                <a:cs typeface="Roboto" pitchFamily="34" charset="-120"/>
              </a:rPr>
              <a:t>O(n log n)</a:t>
            </a:r>
            <a:r>
              <a:rPr lang="en-US" sz="1750" dirty="0">
                <a:solidFill>
                  <a:srgbClr val="CFD0D8"/>
                </a:solidFill>
                <a:latin typeface="Roboto" pitchFamily="34" charset="0"/>
                <a:ea typeface="Roboto" pitchFamily="34" charset="-122"/>
                <a:cs typeface="Roboto" pitchFamily="34" charset="-120"/>
              </a:rPr>
              <a:t>, making it one of the most effective sorting algorithms available.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4" name="Text 1"/>
          <p:cNvSpPr/>
          <p:nvPr/>
        </p:nvSpPr>
        <p:spPr>
          <a:xfrm>
            <a:off x="2235518" y="589836"/>
            <a:ext cx="7479625" cy="668298"/>
          </a:xfrm>
          <a:prstGeom prst="rect">
            <a:avLst/>
          </a:prstGeom>
          <a:noFill/>
          <a:ln/>
        </p:spPr>
        <p:txBody>
          <a:bodyPr wrap="none" rtlCol="0" anchor="t"/>
          <a:lstStyle/>
          <a:p>
            <a:pPr marL="0" indent="0">
              <a:lnSpc>
                <a:spcPts val="5263"/>
              </a:lnSpc>
              <a:buNone/>
            </a:pPr>
            <a:r>
              <a:rPr lang="en-US" sz="4210" dirty="0">
                <a:solidFill>
                  <a:srgbClr val="FFFFFF"/>
                </a:solidFill>
                <a:latin typeface="Roboto" pitchFamily="34" charset="0"/>
                <a:ea typeface="Roboto" pitchFamily="34" charset="-122"/>
                <a:cs typeface="Roboto" pitchFamily="34" charset="-120"/>
              </a:rPr>
              <a:t>Implementing Merge Sort in C#</a:t>
            </a:r>
            <a:endParaRPr lang="en-US" sz="4210" dirty="0"/>
          </a:p>
        </p:txBody>
      </p:sp>
      <p:sp>
        <p:nvSpPr>
          <p:cNvPr id="5" name="Text 2"/>
          <p:cNvSpPr/>
          <p:nvPr/>
        </p:nvSpPr>
        <p:spPr>
          <a:xfrm>
            <a:off x="2235518" y="1685806"/>
            <a:ext cx="10159365" cy="1026200"/>
          </a:xfrm>
          <a:prstGeom prst="rect">
            <a:avLst/>
          </a:prstGeom>
          <a:noFill/>
          <a:ln/>
        </p:spPr>
        <p:txBody>
          <a:bodyPr wrap="square" rtlCol="0" anchor="t"/>
          <a:lstStyle/>
          <a:p>
            <a:pPr marL="0" indent="0">
              <a:lnSpc>
                <a:spcPts val="2695"/>
              </a:lnSpc>
              <a:buNone/>
            </a:pPr>
            <a:r>
              <a:rPr lang="en-US" sz="1684" dirty="0">
                <a:solidFill>
                  <a:srgbClr val="CFD0D8"/>
                </a:solidFill>
                <a:latin typeface="Roboto" pitchFamily="34" charset="0"/>
                <a:ea typeface="Roboto" pitchFamily="34" charset="-122"/>
                <a:cs typeface="Roboto" pitchFamily="34" charset="-120"/>
              </a:rPr>
              <a:t>Implementing the merge sort algorithm in C# involves several key steps. First, we define a </a:t>
            </a:r>
            <a:r>
              <a:rPr lang="en-US" sz="1684" b="1" dirty="0">
                <a:solidFill>
                  <a:srgbClr val="CFD0D8"/>
                </a:solidFill>
                <a:latin typeface="Roboto" pitchFamily="34" charset="0"/>
                <a:ea typeface="Roboto" pitchFamily="34" charset="-122"/>
                <a:cs typeface="Roboto" pitchFamily="34" charset="-120"/>
              </a:rPr>
              <a:t>MergeSort</a:t>
            </a:r>
            <a:r>
              <a:rPr lang="en-US" sz="1684" dirty="0">
                <a:solidFill>
                  <a:srgbClr val="CFD0D8"/>
                </a:solidFill>
                <a:latin typeface="Roboto" pitchFamily="34" charset="0"/>
                <a:ea typeface="Roboto" pitchFamily="34" charset="-122"/>
                <a:cs typeface="Roboto" pitchFamily="34" charset="-120"/>
              </a:rPr>
              <a:t> method that takes an array of elements as input and recursively divides it into smaller sub-arrays until each sub-array contains only one element.</a:t>
            </a:r>
            <a:endParaRPr lang="en-US" sz="1684" dirty="0"/>
          </a:p>
        </p:txBody>
      </p:sp>
      <p:sp>
        <p:nvSpPr>
          <p:cNvPr id="6" name="Text 3"/>
          <p:cNvSpPr/>
          <p:nvPr/>
        </p:nvSpPr>
        <p:spPr>
          <a:xfrm>
            <a:off x="2235518" y="2952512"/>
            <a:ext cx="10159365" cy="1026200"/>
          </a:xfrm>
          <a:prstGeom prst="rect">
            <a:avLst/>
          </a:prstGeom>
          <a:noFill/>
          <a:ln/>
        </p:spPr>
        <p:txBody>
          <a:bodyPr wrap="square" rtlCol="0" anchor="t"/>
          <a:lstStyle/>
          <a:p>
            <a:pPr marL="0" indent="0">
              <a:lnSpc>
                <a:spcPts val="2695"/>
              </a:lnSpc>
              <a:buNone/>
            </a:pPr>
            <a:r>
              <a:rPr lang="en-US" sz="1684" dirty="0">
                <a:solidFill>
                  <a:srgbClr val="CFD0D8"/>
                </a:solidFill>
                <a:latin typeface="Roboto" pitchFamily="34" charset="0"/>
                <a:ea typeface="Roboto" pitchFamily="34" charset="-122"/>
                <a:cs typeface="Roboto" pitchFamily="34" charset="-120"/>
              </a:rPr>
              <a:t>The </a:t>
            </a:r>
            <a:r>
              <a:rPr lang="en-US" sz="1684" b="1" dirty="0">
                <a:solidFill>
                  <a:srgbClr val="CFD0D8"/>
                </a:solidFill>
                <a:latin typeface="Roboto" pitchFamily="34" charset="0"/>
                <a:ea typeface="Roboto" pitchFamily="34" charset="-122"/>
                <a:cs typeface="Roboto" pitchFamily="34" charset="-120"/>
              </a:rPr>
              <a:t>MergeSort</a:t>
            </a:r>
            <a:r>
              <a:rPr lang="en-US" sz="1684" dirty="0">
                <a:solidFill>
                  <a:srgbClr val="CFD0D8"/>
                </a:solidFill>
                <a:latin typeface="Roboto" pitchFamily="34" charset="0"/>
                <a:ea typeface="Roboto" pitchFamily="34" charset="-122"/>
                <a:cs typeface="Roboto" pitchFamily="34" charset="-120"/>
              </a:rPr>
              <a:t> method then calls a helper </a:t>
            </a:r>
            <a:r>
              <a:rPr lang="en-US" sz="1684" b="1" dirty="0">
                <a:solidFill>
                  <a:srgbClr val="CFD0D8"/>
                </a:solidFill>
                <a:latin typeface="Roboto" pitchFamily="34" charset="0"/>
                <a:ea typeface="Roboto" pitchFamily="34" charset="-122"/>
                <a:cs typeface="Roboto" pitchFamily="34" charset="-120"/>
              </a:rPr>
              <a:t>Merge</a:t>
            </a:r>
            <a:r>
              <a:rPr lang="en-US" sz="1684" dirty="0">
                <a:solidFill>
                  <a:srgbClr val="CFD0D8"/>
                </a:solidFill>
                <a:latin typeface="Roboto" pitchFamily="34" charset="0"/>
                <a:ea typeface="Roboto" pitchFamily="34" charset="-122"/>
                <a:cs typeface="Roboto" pitchFamily="34" charset="-120"/>
              </a:rPr>
              <a:t> method, which is responsible for merging the sorted sub-arrays back together in a efficient manner. The </a:t>
            </a:r>
            <a:r>
              <a:rPr lang="en-US" sz="1684" b="1" dirty="0">
                <a:solidFill>
                  <a:srgbClr val="CFD0D8"/>
                </a:solidFill>
                <a:latin typeface="Roboto" pitchFamily="34" charset="0"/>
                <a:ea typeface="Roboto" pitchFamily="34" charset="-122"/>
                <a:cs typeface="Roboto" pitchFamily="34" charset="-120"/>
              </a:rPr>
              <a:t>Merge</a:t>
            </a:r>
            <a:r>
              <a:rPr lang="en-US" sz="1684" dirty="0">
                <a:solidFill>
                  <a:srgbClr val="CFD0D8"/>
                </a:solidFill>
                <a:latin typeface="Roboto" pitchFamily="34" charset="0"/>
                <a:ea typeface="Roboto" pitchFamily="34" charset="-122"/>
                <a:cs typeface="Roboto" pitchFamily="34" charset="-120"/>
              </a:rPr>
              <a:t> method compares the elements of the sub-arrays, placing them in the correct order in the final sorted array.</a:t>
            </a:r>
            <a:endParaRPr lang="en-US" sz="1684" dirty="0"/>
          </a:p>
        </p:txBody>
      </p:sp>
      <p:sp>
        <p:nvSpPr>
          <p:cNvPr id="7" name="Text 4"/>
          <p:cNvSpPr/>
          <p:nvPr/>
        </p:nvSpPr>
        <p:spPr>
          <a:xfrm>
            <a:off x="2577703" y="4219218"/>
            <a:ext cx="9817179" cy="684133"/>
          </a:xfrm>
          <a:prstGeom prst="rect">
            <a:avLst/>
          </a:prstGeom>
          <a:noFill/>
          <a:ln/>
        </p:spPr>
        <p:txBody>
          <a:bodyPr wrap="square" rtlCol="0" anchor="t"/>
          <a:lstStyle/>
          <a:p>
            <a:pPr marL="342900" indent="-342900" algn="l">
              <a:lnSpc>
                <a:spcPts val="2695"/>
              </a:lnSpc>
              <a:buSzPct val="100000"/>
              <a:buFont typeface="+mj-lt"/>
              <a:buAutoNum type="arabicPeriod"/>
            </a:pPr>
            <a:r>
              <a:rPr lang="en-US" sz="1684" dirty="0">
                <a:solidFill>
                  <a:srgbClr val="CFD0D8"/>
                </a:solidFill>
                <a:latin typeface="Roboto" pitchFamily="34" charset="0"/>
                <a:ea typeface="Roboto" pitchFamily="34" charset="-122"/>
                <a:cs typeface="Roboto" pitchFamily="34" charset="-120"/>
              </a:rPr>
              <a:t>Define the </a:t>
            </a:r>
            <a:r>
              <a:rPr lang="en-US" sz="1684" b="1" dirty="0">
                <a:solidFill>
                  <a:srgbClr val="CFD0D8"/>
                </a:solidFill>
                <a:latin typeface="Roboto" pitchFamily="34" charset="0"/>
                <a:ea typeface="Roboto" pitchFamily="34" charset="-122"/>
                <a:cs typeface="Roboto" pitchFamily="34" charset="-120"/>
              </a:rPr>
              <a:t>MergeSort</a:t>
            </a:r>
            <a:r>
              <a:rPr lang="en-US" sz="1684" dirty="0">
                <a:solidFill>
                  <a:srgbClr val="CFD0D8"/>
                </a:solidFill>
                <a:latin typeface="Roboto" pitchFamily="34" charset="0"/>
                <a:ea typeface="Roboto" pitchFamily="34" charset="-122"/>
                <a:cs typeface="Roboto" pitchFamily="34" charset="-120"/>
              </a:rPr>
              <a:t> method that takes an array as input and recursively divides it into smaller sub-arrays.</a:t>
            </a:r>
            <a:endParaRPr lang="en-US" sz="1684" dirty="0"/>
          </a:p>
        </p:txBody>
      </p:sp>
      <p:sp>
        <p:nvSpPr>
          <p:cNvPr id="8" name="Text 5"/>
          <p:cNvSpPr/>
          <p:nvPr/>
        </p:nvSpPr>
        <p:spPr>
          <a:xfrm>
            <a:off x="2577703" y="4988838"/>
            <a:ext cx="9817179" cy="684133"/>
          </a:xfrm>
          <a:prstGeom prst="rect">
            <a:avLst/>
          </a:prstGeom>
          <a:noFill/>
          <a:ln/>
        </p:spPr>
        <p:txBody>
          <a:bodyPr wrap="square" rtlCol="0" anchor="t"/>
          <a:lstStyle/>
          <a:p>
            <a:pPr marL="342900" indent="-342900" algn="l">
              <a:lnSpc>
                <a:spcPts val="2695"/>
              </a:lnSpc>
              <a:buSzPct val="100000"/>
              <a:buFont typeface="+mj-lt"/>
              <a:buAutoNum type="arabicPeriod" startAt="2"/>
            </a:pPr>
            <a:r>
              <a:rPr lang="en-US" sz="1684" dirty="0">
                <a:solidFill>
                  <a:srgbClr val="CFD0D8"/>
                </a:solidFill>
                <a:latin typeface="Roboto" pitchFamily="34" charset="0"/>
                <a:ea typeface="Roboto" pitchFamily="34" charset="-122"/>
                <a:cs typeface="Roboto" pitchFamily="34" charset="-120"/>
              </a:rPr>
              <a:t>Implement the </a:t>
            </a:r>
            <a:r>
              <a:rPr lang="en-US" sz="1684" b="1" dirty="0">
                <a:solidFill>
                  <a:srgbClr val="CFD0D8"/>
                </a:solidFill>
                <a:latin typeface="Roboto" pitchFamily="34" charset="0"/>
                <a:ea typeface="Roboto" pitchFamily="34" charset="-122"/>
                <a:cs typeface="Roboto" pitchFamily="34" charset="-120"/>
              </a:rPr>
              <a:t>Merge</a:t>
            </a:r>
            <a:r>
              <a:rPr lang="en-US" sz="1684" dirty="0">
                <a:solidFill>
                  <a:srgbClr val="CFD0D8"/>
                </a:solidFill>
                <a:latin typeface="Roboto" pitchFamily="34" charset="0"/>
                <a:ea typeface="Roboto" pitchFamily="34" charset="-122"/>
                <a:cs typeface="Roboto" pitchFamily="34" charset="-120"/>
              </a:rPr>
              <a:t> method to efficiently combine the sorted sub-arrays back into the final sorted array.</a:t>
            </a:r>
            <a:endParaRPr lang="en-US" sz="1684" dirty="0"/>
          </a:p>
        </p:txBody>
      </p:sp>
      <p:sp>
        <p:nvSpPr>
          <p:cNvPr id="9" name="Text 6"/>
          <p:cNvSpPr/>
          <p:nvPr/>
        </p:nvSpPr>
        <p:spPr>
          <a:xfrm>
            <a:off x="2577703" y="5758458"/>
            <a:ext cx="9817179" cy="684133"/>
          </a:xfrm>
          <a:prstGeom prst="rect">
            <a:avLst/>
          </a:prstGeom>
          <a:noFill/>
          <a:ln/>
        </p:spPr>
        <p:txBody>
          <a:bodyPr wrap="square" rtlCol="0" anchor="t"/>
          <a:lstStyle/>
          <a:p>
            <a:pPr marL="342900" indent="-342900" algn="l">
              <a:lnSpc>
                <a:spcPts val="2695"/>
              </a:lnSpc>
              <a:buSzPct val="100000"/>
              <a:buFont typeface="+mj-lt"/>
              <a:buAutoNum type="arabicPeriod" startAt="3"/>
            </a:pPr>
            <a:r>
              <a:rPr lang="en-US" sz="1684" dirty="0">
                <a:solidFill>
                  <a:srgbClr val="CFD0D8"/>
                </a:solidFill>
                <a:latin typeface="Roboto" pitchFamily="34" charset="0"/>
                <a:ea typeface="Roboto" pitchFamily="34" charset="-122"/>
                <a:cs typeface="Roboto" pitchFamily="34" charset="-120"/>
              </a:rPr>
              <a:t>Handle edge cases, such as empty arrays or arrays with a single element, to ensure the algorithm works correctly.</a:t>
            </a:r>
            <a:endParaRPr lang="en-US" sz="1684" dirty="0"/>
          </a:p>
        </p:txBody>
      </p:sp>
      <p:sp>
        <p:nvSpPr>
          <p:cNvPr id="10" name="Text 7"/>
          <p:cNvSpPr/>
          <p:nvPr/>
        </p:nvSpPr>
        <p:spPr>
          <a:xfrm>
            <a:off x="2577703" y="6528078"/>
            <a:ext cx="9817179" cy="342067"/>
          </a:xfrm>
          <a:prstGeom prst="rect">
            <a:avLst/>
          </a:prstGeom>
          <a:noFill/>
          <a:ln/>
        </p:spPr>
        <p:txBody>
          <a:bodyPr wrap="none" rtlCol="0" anchor="t"/>
          <a:lstStyle/>
          <a:p>
            <a:pPr marL="342900" indent="-342900" algn="l">
              <a:lnSpc>
                <a:spcPts val="2695"/>
              </a:lnSpc>
              <a:buSzPct val="100000"/>
              <a:buFont typeface="+mj-lt"/>
              <a:buAutoNum type="arabicPeriod" startAt="4"/>
            </a:pPr>
            <a:r>
              <a:rPr lang="en-US" sz="1684" dirty="0">
                <a:solidFill>
                  <a:srgbClr val="CFD0D8"/>
                </a:solidFill>
                <a:latin typeface="Roboto" pitchFamily="34" charset="0"/>
                <a:ea typeface="Roboto" pitchFamily="34" charset="-122"/>
                <a:cs typeface="Roboto" pitchFamily="34" charset="-120"/>
              </a:rPr>
              <a:t>Optimize the implementation by using techniques like in-place sorting to reduce memory usage.</a:t>
            </a:r>
            <a:endParaRPr lang="en-US" sz="1684" dirty="0"/>
          </a:p>
        </p:txBody>
      </p:sp>
      <p:sp>
        <p:nvSpPr>
          <p:cNvPr id="11" name="Text 8"/>
          <p:cNvSpPr/>
          <p:nvPr/>
        </p:nvSpPr>
        <p:spPr>
          <a:xfrm>
            <a:off x="2577703" y="6955631"/>
            <a:ext cx="9817179" cy="684133"/>
          </a:xfrm>
          <a:prstGeom prst="rect">
            <a:avLst/>
          </a:prstGeom>
          <a:noFill/>
          <a:ln/>
        </p:spPr>
        <p:txBody>
          <a:bodyPr wrap="square" rtlCol="0" anchor="t"/>
          <a:lstStyle/>
          <a:p>
            <a:pPr marL="342900" indent="-342900" algn="l">
              <a:lnSpc>
                <a:spcPts val="2695"/>
              </a:lnSpc>
              <a:buSzPct val="100000"/>
              <a:buFont typeface="+mj-lt"/>
              <a:buAutoNum type="arabicPeriod" startAt="5"/>
            </a:pPr>
            <a:r>
              <a:rPr lang="en-US" sz="1684" dirty="0">
                <a:solidFill>
                  <a:srgbClr val="CFD0D8"/>
                </a:solidFill>
                <a:latin typeface="Roboto" pitchFamily="34" charset="0"/>
                <a:ea typeface="Roboto" pitchFamily="34" charset="-122"/>
                <a:cs typeface="Roboto" pitchFamily="34" charset="-120"/>
              </a:rPr>
              <a:t>Test the implementation thoroughly with various input scenarios to validate its correctness and efficiency.</a:t>
            </a:r>
            <a:endParaRPr lang="en-US" sz="168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338"/>
          </a:xfrm>
          <a:prstGeom prst="rect">
            <a:avLst/>
          </a:prstGeom>
          <a:solidFill>
            <a:srgbClr val="000018">
              <a:alpha val="75000"/>
            </a:srgbClr>
          </a:solidFill>
          <a:ln/>
        </p:spPr>
      </p:sp>
      <p:sp>
        <p:nvSpPr>
          <p:cNvPr id="4" name="Text 1"/>
          <p:cNvSpPr/>
          <p:nvPr/>
        </p:nvSpPr>
        <p:spPr>
          <a:xfrm>
            <a:off x="3515558" y="439936"/>
            <a:ext cx="5297329" cy="499824"/>
          </a:xfrm>
          <a:prstGeom prst="rect">
            <a:avLst/>
          </a:prstGeom>
          <a:noFill/>
          <a:ln/>
        </p:spPr>
        <p:txBody>
          <a:bodyPr wrap="none" rtlCol="0" anchor="t"/>
          <a:lstStyle/>
          <a:p>
            <a:pPr marL="0" indent="0">
              <a:lnSpc>
                <a:spcPts val="3937"/>
              </a:lnSpc>
              <a:buNone/>
            </a:pPr>
            <a:r>
              <a:rPr lang="en-US" sz="3149" dirty="0">
                <a:solidFill>
                  <a:srgbClr val="FFFFFF"/>
                </a:solidFill>
                <a:latin typeface="Roboto" pitchFamily="34" charset="0"/>
                <a:ea typeface="Roboto" pitchFamily="34" charset="-122"/>
                <a:cs typeface="Roboto" pitchFamily="34" charset="-120"/>
              </a:rPr>
              <a:t>Divide and Conquer Approach</a:t>
            </a:r>
            <a:endParaRPr lang="en-US" sz="3149" dirty="0"/>
          </a:p>
        </p:txBody>
      </p:sp>
      <p:sp>
        <p:nvSpPr>
          <p:cNvPr id="5" name="Text 2"/>
          <p:cNvSpPr/>
          <p:nvPr/>
        </p:nvSpPr>
        <p:spPr>
          <a:xfrm>
            <a:off x="3515558" y="1259681"/>
            <a:ext cx="7599164" cy="767953"/>
          </a:xfrm>
          <a:prstGeom prst="rect">
            <a:avLst/>
          </a:prstGeom>
          <a:noFill/>
          <a:ln/>
        </p:spPr>
        <p:txBody>
          <a:bodyPr wrap="square" rtlCol="0" anchor="t"/>
          <a:lstStyle/>
          <a:p>
            <a:pPr marL="0" indent="0">
              <a:lnSpc>
                <a:spcPts val="2016"/>
              </a:lnSpc>
              <a:buNone/>
            </a:pPr>
            <a:r>
              <a:rPr lang="en-US" sz="1260" dirty="0">
                <a:solidFill>
                  <a:srgbClr val="CFD0D8"/>
                </a:solidFill>
                <a:latin typeface="Roboto" pitchFamily="34" charset="0"/>
                <a:ea typeface="Roboto" pitchFamily="34" charset="-122"/>
                <a:cs typeface="Roboto" pitchFamily="34" charset="-120"/>
              </a:rPr>
              <a:t>The divide-and-conquer strategy is at the heart of the merge sort algorithm. By recursively breaking down the input array into smaller sub-problems, merge sort is able to efficiently sort large datasets. The key steps in this approach are:</a:t>
            </a:r>
            <a:endParaRPr lang="en-US" sz="1260" dirty="0"/>
          </a:p>
        </p:txBody>
      </p:sp>
      <p:pic>
        <p:nvPicPr>
          <p:cNvPr id="6" name="Image 1" descr="preencoded.png"/>
          <p:cNvPicPr>
            <a:picLocks noChangeAspect="1"/>
          </p:cNvPicPr>
          <p:nvPr/>
        </p:nvPicPr>
        <p:blipFill>
          <a:blip r:embed="rId4"/>
          <a:stretch>
            <a:fillRect/>
          </a:stretch>
        </p:blipFill>
        <p:spPr>
          <a:xfrm>
            <a:off x="4788337" y="2207538"/>
            <a:ext cx="1741408" cy="1990963"/>
          </a:xfrm>
          <a:prstGeom prst="rect">
            <a:avLst/>
          </a:prstGeom>
        </p:spPr>
      </p:pic>
      <p:sp>
        <p:nvSpPr>
          <p:cNvPr id="7" name="Text 3"/>
          <p:cNvSpPr/>
          <p:nvPr/>
        </p:nvSpPr>
        <p:spPr>
          <a:xfrm>
            <a:off x="5358408" y="2955488"/>
            <a:ext cx="113705" cy="320040"/>
          </a:xfrm>
          <a:prstGeom prst="rect">
            <a:avLst/>
          </a:prstGeom>
          <a:noFill/>
          <a:ln/>
        </p:spPr>
        <p:txBody>
          <a:bodyPr wrap="none" rtlCol="0" anchor="t"/>
          <a:lstStyle/>
          <a:p>
            <a:pPr marL="0" indent="0" algn="ctr">
              <a:lnSpc>
                <a:spcPts val="2519"/>
              </a:lnSpc>
              <a:buNone/>
            </a:pPr>
            <a:r>
              <a:rPr lang="en-US" sz="1575" dirty="0">
                <a:solidFill>
                  <a:srgbClr val="CFD0D8"/>
                </a:solidFill>
                <a:latin typeface="Roboto" pitchFamily="34" charset="0"/>
                <a:ea typeface="Roboto" pitchFamily="34" charset="-122"/>
                <a:cs typeface="Roboto" pitchFamily="34" charset="-120"/>
              </a:rPr>
              <a:t>1</a:t>
            </a:r>
            <a:endParaRPr lang="en-US" sz="1575" dirty="0"/>
          </a:p>
        </p:txBody>
      </p:sp>
      <p:sp>
        <p:nvSpPr>
          <p:cNvPr id="8" name="Text 4"/>
          <p:cNvSpPr/>
          <p:nvPr/>
        </p:nvSpPr>
        <p:spPr>
          <a:xfrm>
            <a:off x="6202085" y="2495431"/>
            <a:ext cx="1999774" cy="250031"/>
          </a:xfrm>
          <a:prstGeom prst="rect">
            <a:avLst/>
          </a:prstGeom>
          <a:noFill/>
          <a:ln/>
        </p:spPr>
        <p:txBody>
          <a:bodyPr wrap="none" rtlCol="0" anchor="t"/>
          <a:lstStyle/>
          <a:p>
            <a:pPr marL="0" indent="0" algn="l">
              <a:lnSpc>
                <a:spcPts val="1968"/>
              </a:lnSpc>
              <a:buNone/>
            </a:pPr>
            <a:r>
              <a:rPr lang="en-US" sz="1575" dirty="0">
                <a:solidFill>
                  <a:srgbClr val="CFD0D8"/>
                </a:solidFill>
                <a:latin typeface="Roboto" pitchFamily="34" charset="0"/>
                <a:ea typeface="Roboto" pitchFamily="34" charset="-122"/>
                <a:cs typeface="Roboto" pitchFamily="34" charset="-120"/>
              </a:rPr>
              <a:t>Divide</a:t>
            </a:r>
            <a:endParaRPr lang="en-US" sz="1575" dirty="0"/>
          </a:p>
        </p:txBody>
      </p:sp>
      <p:sp>
        <p:nvSpPr>
          <p:cNvPr id="9" name="Text 5"/>
          <p:cNvSpPr/>
          <p:nvPr/>
        </p:nvSpPr>
        <p:spPr>
          <a:xfrm>
            <a:off x="6202085" y="2841427"/>
            <a:ext cx="4752737" cy="511969"/>
          </a:xfrm>
          <a:prstGeom prst="rect">
            <a:avLst/>
          </a:prstGeom>
          <a:noFill/>
          <a:ln/>
        </p:spPr>
        <p:txBody>
          <a:bodyPr wrap="square" rtlCol="0" anchor="t"/>
          <a:lstStyle/>
          <a:p>
            <a:pPr marL="0" indent="0" algn="l">
              <a:lnSpc>
                <a:spcPts val="2016"/>
              </a:lnSpc>
              <a:buNone/>
            </a:pPr>
            <a:r>
              <a:rPr lang="en-US" sz="1260" dirty="0">
                <a:solidFill>
                  <a:srgbClr val="CFD0D8"/>
                </a:solidFill>
                <a:latin typeface="Roboto" pitchFamily="34" charset="0"/>
                <a:ea typeface="Roboto" pitchFamily="34" charset="-122"/>
                <a:cs typeface="Roboto" pitchFamily="34" charset="-120"/>
              </a:rPr>
              <a:t>The input array is recursively divided into two equal halves until each sub-array contains only one element.</a:t>
            </a:r>
            <a:endParaRPr lang="en-US" sz="1260" dirty="0"/>
          </a:p>
        </p:txBody>
      </p:sp>
      <p:sp>
        <p:nvSpPr>
          <p:cNvPr id="10" name="Shape 6"/>
          <p:cNvSpPr/>
          <p:nvPr/>
        </p:nvSpPr>
        <p:spPr>
          <a:xfrm>
            <a:off x="6082070" y="3644860"/>
            <a:ext cx="4992767" cy="15954"/>
          </a:xfrm>
          <a:prstGeom prst="roundRect">
            <a:avLst>
              <a:gd name="adj" fmla="val 451251"/>
            </a:avLst>
          </a:prstGeom>
          <a:solidFill>
            <a:srgbClr val="313E80"/>
          </a:solidFill>
          <a:ln/>
        </p:spPr>
      </p:sp>
      <p:pic>
        <p:nvPicPr>
          <p:cNvPr id="11" name="Image 2" descr="preencoded.png"/>
          <p:cNvPicPr>
            <a:picLocks noChangeAspect="1"/>
          </p:cNvPicPr>
          <p:nvPr/>
        </p:nvPicPr>
        <p:blipFill>
          <a:blip r:embed="rId5"/>
          <a:stretch>
            <a:fillRect/>
          </a:stretch>
        </p:blipFill>
        <p:spPr>
          <a:xfrm>
            <a:off x="4161473" y="3681174"/>
            <a:ext cx="3482935" cy="1990963"/>
          </a:xfrm>
          <a:prstGeom prst="rect">
            <a:avLst/>
          </a:prstGeom>
        </p:spPr>
      </p:pic>
      <p:sp>
        <p:nvSpPr>
          <p:cNvPr id="12" name="Text 7"/>
          <p:cNvSpPr/>
          <p:nvPr/>
        </p:nvSpPr>
        <p:spPr>
          <a:xfrm>
            <a:off x="5358408" y="4238030"/>
            <a:ext cx="113705" cy="320040"/>
          </a:xfrm>
          <a:prstGeom prst="rect">
            <a:avLst/>
          </a:prstGeom>
          <a:noFill/>
          <a:ln/>
        </p:spPr>
        <p:txBody>
          <a:bodyPr wrap="none" rtlCol="0" anchor="t"/>
          <a:lstStyle/>
          <a:p>
            <a:pPr marL="0" indent="0" algn="ctr">
              <a:lnSpc>
                <a:spcPts val="2519"/>
              </a:lnSpc>
              <a:buNone/>
            </a:pPr>
            <a:r>
              <a:rPr lang="en-US" sz="1575" dirty="0">
                <a:solidFill>
                  <a:srgbClr val="CFD0D8"/>
                </a:solidFill>
                <a:latin typeface="Roboto" pitchFamily="34" charset="0"/>
                <a:ea typeface="Roboto" pitchFamily="34" charset="-122"/>
                <a:cs typeface="Roboto" pitchFamily="34" charset="-120"/>
              </a:rPr>
              <a:t>2</a:t>
            </a:r>
            <a:endParaRPr lang="en-US" sz="1575" dirty="0"/>
          </a:p>
        </p:txBody>
      </p:sp>
      <p:sp>
        <p:nvSpPr>
          <p:cNvPr id="13" name="Text 8"/>
          <p:cNvSpPr/>
          <p:nvPr/>
        </p:nvSpPr>
        <p:spPr>
          <a:xfrm>
            <a:off x="6829068" y="3969067"/>
            <a:ext cx="1999774" cy="250031"/>
          </a:xfrm>
          <a:prstGeom prst="rect">
            <a:avLst/>
          </a:prstGeom>
          <a:noFill/>
          <a:ln/>
        </p:spPr>
        <p:txBody>
          <a:bodyPr wrap="none" rtlCol="0" anchor="t"/>
          <a:lstStyle/>
          <a:p>
            <a:pPr marL="0" indent="0" algn="l">
              <a:lnSpc>
                <a:spcPts val="1968"/>
              </a:lnSpc>
              <a:buNone/>
            </a:pPr>
            <a:r>
              <a:rPr lang="en-US" sz="1575" dirty="0">
                <a:solidFill>
                  <a:srgbClr val="CFD0D8"/>
                </a:solidFill>
                <a:latin typeface="Roboto" pitchFamily="34" charset="0"/>
                <a:ea typeface="Roboto" pitchFamily="34" charset="-122"/>
                <a:cs typeface="Roboto" pitchFamily="34" charset="-120"/>
              </a:rPr>
              <a:t>Conquer</a:t>
            </a:r>
            <a:endParaRPr lang="en-US" sz="1575" dirty="0"/>
          </a:p>
        </p:txBody>
      </p:sp>
      <p:sp>
        <p:nvSpPr>
          <p:cNvPr id="14" name="Text 9"/>
          <p:cNvSpPr/>
          <p:nvPr/>
        </p:nvSpPr>
        <p:spPr>
          <a:xfrm>
            <a:off x="6829068" y="4315063"/>
            <a:ext cx="4125754" cy="511969"/>
          </a:xfrm>
          <a:prstGeom prst="rect">
            <a:avLst/>
          </a:prstGeom>
          <a:noFill/>
          <a:ln/>
        </p:spPr>
        <p:txBody>
          <a:bodyPr wrap="square" rtlCol="0" anchor="t"/>
          <a:lstStyle/>
          <a:p>
            <a:pPr marL="0" indent="0" algn="l">
              <a:lnSpc>
                <a:spcPts val="2016"/>
              </a:lnSpc>
              <a:buNone/>
            </a:pPr>
            <a:r>
              <a:rPr lang="en-US" sz="1260" dirty="0">
                <a:solidFill>
                  <a:srgbClr val="CFD0D8"/>
                </a:solidFill>
                <a:latin typeface="Roboto" pitchFamily="34" charset="0"/>
                <a:ea typeface="Roboto" pitchFamily="34" charset="-122"/>
                <a:cs typeface="Roboto" pitchFamily="34" charset="-120"/>
              </a:rPr>
              <a:t>The individual sub-arrays are sorted using a simple sorting method, such as comparison-based sorting.</a:t>
            </a:r>
            <a:endParaRPr lang="en-US" sz="1260" dirty="0"/>
          </a:p>
        </p:txBody>
      </p:sp>
      <p:sp>
        <p:nvSpPr>
          <p:cNvPr id="15" name="Shape 10"/>
          <p:cNvSpPr/>
          <p:nvPr/>
        </p:nvSpPr>
        <p:spPr>
          <a:xfrm>
            <a:off x="6709053" y="5118497"/>
            <a:ext cx="4365784" cy="15954"/>
          </a:xfrm>
          <a:prstGeom prst="roundRect">
            <a:avLst>
              <a:gd name="adj" fmla="val 451251"/>
            </a:avLst>
          </a:prstGeom>
          <a:solidFill>
            <a:srgbClr val="313E80"/>
          </a:solidFill>
          <a:ln/>
        </p:spPr>
      </p:sp>
      <p:pic>
        <p:nvPicPr>
          <p:cNvPr id="16" name="Image 3" descr="preencoded.png"/>
          <p:cNvPicPr>
            <a:picLocks noChangeAspect="1"/>
          </p:cNvPicPr>
          <p:nvPr/>
        </p:nvPicPr>
        <p:blipFill>
          <a:blip r:embed="rId6"/>
          <a:stretch>
            <a:fillRect/>
          </a:stretch>
        </p:blipFill>
        <p:spPr>
          <a:xfrm>
            <a:off x="3534489" y="5154811"/>
            <a:ext cx="5224343" cy="1990963"/>
          </a:xfrm>
          <a:prstGeom prst="rect">
            <a:avLst/>
          </a:prstGeom>
        </p:spPr>
      </p:pic>
      <p:sp>
        <p:nvSpPr>
          <p:cNvPr id="17" name="Text 11"/>
          <p:cNvSpPr/>
          <p:nvPr/>
        </p:nvSpPr>
        <p:spPr>
          <a:xfrm>
            <a:off x="5358408" y="5711666"/>
            <a:ext cx="113705" cy="320040"/>
          </a:xfrm>
          <a:prstGeom prst="rect">
            <a:avLst/>
          </a:prstGeom>
          <a:noFill/>
          <a:ln/>
        </p:spPr>
        <p:txBody>
          <a:bodyPr wrap="none" rtlCol="0" anchor="t"/>
          <a:lstStyle/>
          <a:p>
            <a:pPr marL="0" indent="0" algn="ctr">
              <a:lnSpc>
                <a:spcPts val="2519"/>
              </a:lnSpc>
              <a:buNone/>
            </a:pPr>
            <a:r>
              <a:rPr lang="en-US" sz="1575" dirty="0">
                <a:solidFill>
                  <a:srgbClr val="CFD0D8"/>
                </a:solidFill>
                <a:latin typeface="Roboto" pitchFamily="34" charset="0"/>
                <a:ea typeface="Roboto" pitchFamily="34" charset="-122"/>
                <a:cs typeface="Roboto" pitchFamily="34" charset="-120"/>
              </a:rPr>
              <a:t>3</a:t>
            </a:r>
            <a:endParaRPr lang="en-US" sz="1575" dirty="0"/>
          </a:p>
        </p:txBody>
      </p:sp>
      <p:sp>
        <p:nvSpPr>
          <p:cNvPr id="18" name="Text 12"/>
          <p:cNvSpPr/>
          <p:nvPr/>
        </p:nvSpPr>
        <p:spPr>
          <a:xfrm>
            <a:off x="7455932" y="5314712"/>
            <a:ext cx="1999774" cy="250031"/>
          </a:xfrm>
          <a:prstGeom prst="rect">
            <a:avLst/>
          </a:prstGeom>
          <a:noFill/>
          <a:ln/>
        </p:spPr>
        <p:txBody>
          <a:bodyPr wrap="none" rtlCol="0" anchor="t"/>
          <a:lstStyle/>
          <a:p>
            <a:pPr marL="0" indent="0" algn="l">
              <a:lnSpc>
                <a:spcPts val="1968"/>
              </a:lnSpc>
              <a:buNone/>
            </a:pPr>
            <a:r>
              <a:rPr lang="en-US" sz="1575" dirty="0">
                <a:solidFill>
                  <a:srgbClr val="CFD0D8"/>
                </a:solidFill>
                <a:latin typeface="Roboto" pitchFamily="34" charset="0"/>
                <a:ea typeface="Roboto" pitchFamily="34" charset="-122"/>
                <a:cs typeface="Roboto" pitchFamily="34" charset="-120"/>
              </a:rPr>
              <a:t>Merge</a:t>
            </a:r>
            <a:endParaRPr lang="en-US" sz="1575" dirty="0"/>
          </a:p>
        </p:txBody>
      </p:sp>
      <p:sp>
        <p:nvSpPr>
          <p:cNvPr id="19" name="Text 13"/>
          <p:cNvSpPr/>
          <p:nvPr/>
        </p:nvSpPr>
        <p:spPr>
          <a:xfrm>
            <a:off x="7455932" y="5660708"/>
            <a:ext cx="3498890" cy="767953"/>
          </a:xfrm>
          <a:prstGeom prst="rect">
            <a:avLst/>
          </a:prstGeom>
          <a:noFill/>
          <a:ln/>
        </p:spPr>
        <p:txBody>
          <a:bodyPr wrap="square" rtlCol="0" anchor="t"/>
          <a:lstStyle/>
          <a:p>
            <a:pPr marL="0" indent="0" algn="l">
              <a:lnSpc>
                <a:spcPts val="2016"/>
              </a:lnSpc>
              <a:buNone/>
            </a:pPr>
            <a:r>
              <a:rPr lang="en-US" sz="1260" dirty="0">
                <a:solidFill>
                  <a:srgbClr val="CFD0D8"/>
                </a:solidFill>
                <a:latin typeface="Roboto" pitchFamily="34" charset="0"/>
                <a:ea typeface="Roboto" pitchFamily="34" charset="-122"/>
                <a:cs typeface="Roboto" pitchFamily="34" charset="-120"/>
              </a:rPr>
              <a:t>The sorted sub-arrays are then merged back together in a systematic manner to form the final sorted array.</a:t>
            </a:r>
            <a:endParaRPr lang="en-US" sz="1260" dirty="0"/>
          </a:p>
        </p:txBody>
      </p:sp>
      <p:sp>
        <p:nvSpPr>
          <p:cNvPr id="20" name="Text 14"/>
          <p:cNvSpPr/>
          <p:nvPr/>
        </p:nvSpPr>
        <p:spPr>
          <a:xfrm>
            <a:off x="3515558" y="6768465"/>
            <a:ext cx="7599164" cy="1023938"/>
          </a:xfrm>
          <a:prstGeom prst="rect">
            <a:avLst/>
          </a:prstGeom>
          <a:noFill/>
          <a:ln/>
        </p:spPr>
        <p:txBody>
          <a:bodyPr wrap="square" rtlCol="0" anchor="t"/>
          <a:lstStyle/>
          <a:p>
            <a:pPr marL="0" indent="0">
              <a:lnSpc>
                <a:spcPts val="2016"/>
              </a:lnSpc>
              <a:buNone/>
            </a:pPr>
            <a:r>
              <a:rPr lang="en-US" sz="1260" dirty="0">
                <a:solidFill>
                  <a:srgbClr val="CFD0D8"/>
                </a:solidFill>
                <a:latin typeface="Roboto" pitchFamily="34" charset="0"/>
                <a:ea typeface="Roboto" pitchFamily="34" charset="-122"/>
                <a:cs typeface="Roboto" pitchFamily="34" charset="-120"/>
              </a:rPr>
              <a:t>This divide-and-conquer approach allows merge sort to efficiently handle large datasets by breaking them down into manageable sub-problems. The recursive nature of the algorithm ensures that the sub-arrays are sorted in a way that minimizes the overall time complexity, making merge sort one of the most effective sorting algorithms available.</a:t>
            </a:r>
            <a:endParaRPr lang="en-US" sz="126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p:cNvPicPr>
            <a:picLocks noChangeAspect="1"/>
          </p:cNvPicPr>
          <p:nvPr/>
        </p:nvPicPr>
        <p:blipFill>
          <a:blip r:embed="rId4"/>
          <a:stretch>
            <a:fillRect/>
          </a:stretch>
        </p:blipFill>
        <p:spPr>
          <a:xfrm>
            <a:off x="0" y="0"/>
            <a:ext cx="14630400" cy="1951553"/>
          </a:xfrm>
          <a:prstGeom prst="rect">
            <a:avLst/>
          </a:prstGeom>
        </p:spPr>
      </p:pic>
      <p:sp>
        <p:nvSpPr>
          <p:cNvPr id="5" name="Text 1"/>
          <p:cNvSpPr/>
          <p:nvPr/>
        </p:nvSpPr>
        <p:spPr>
          <a:xfrm>
            <a:off x="3607118" y="2381964"/>
            <a:ext cx="4554141" cy="487799"/>
          </a:xfrm>
          <a:prstGeom prst="rect">
            <a:avLst/>
          </a:prstGeom>
          <a:noFill/>
          <a:ln/>
        </p:spPr>
        <p:txBody>
          <a:bodyPr wrap="none" rtlCol="0" anchor="t"/>
          <a:lstStyle/>
          <a:p>
            <a:pPr marL="0" indent="0">
              <a:lnSpc>
                <a:spcPts val="3842"/>
              </a:lnSpc>
              <a:buNone/>
            </a:pPr>
            <a:r>
              <a:rPr lang="en-US" sz="3073" dirty="0">
                <a:solidFill>
                  <a:srgbClr val="FFFFFF"/>
                </a:solidFill>
                <a:latin typeface="Roboto" pitchFamily="34" charset="0"/>
                <a:ea typeface="Roboto" pitchFamily="34" charset="-122"/>
                <a:cs typeface="Roboto" pitchFamily="34" charset="-120"/>
              </a:rPr>
              <a:t>Merging Sorted Subarrays</a:t>
            </a:r>
            <a:endParaRPr lang="en-US" sz="3073" dirty="0"/>
          </a:p>
        </p:txBody>
      </p:sp>
      <p:pic>
        <p:nvPicPr>
          <p:cNvPr id="6" name="Image 2" descr="preencoded.png"/>
          <p:cNvPicPr>
            <a:picLocks noChangeAspect="1"/>
          </p:cNvPicPr>
          <p:nvPr/>
        </p:nvPicPr>
        <p:blipFill>
          <a:blip r:embed="rId5"/>
          <a:stretch>
            <a:fillRect/>
          </a:stretch>
        </p:blipFill>
        <p:spPr>
          <a:xfrm>
            <a:off x="3607118" y="3103959"/>
            <a:ext cx="780574" cy="1648301"/>
          </a:xfrm>
          <a:prstGeom prst="rect">
            <a:avLst/>
          </a:prstGeom>
        </p:spPr>
      </p:pic>
      <p:sp>
        <p:nvSpPr>
          <p:cNvPr id="7" name="Text 2"/>
          <p:cNvSpPr/>
          <p:nvPr/>
        </p:nvSpPr>
        <p:spPr>
          <a:xfrm>
            <a:off x="4621887" y="3260050"/>
            <a:ext cx="2529602" cy="243840"/>
          </a:xfrm>
          <a:prstGeom prst="rect">
            <a:avLst/>
          </a:prstGeom>
          <a:noFill/>
          <a:ln/>
        </p:spPr>
        <p:txBody>
          <a:bodyPr wrap="none" rtlCol="0" anchor="t"/>
          <a:lstStyle/>
          <a:p>
            <a:pPr marL="0" indent="0" algn="l">
              <a:lnSpc>
                <a:spcPts val="1921"/>
              </a:lnSpc>
              <a:buNone/>
            </a:pPr>
            <a:r>
              <a:rPr lang="en-US" sz="1537" dirty="0">
                <a:solidFill>
                  <a:srgbClr val="CFD0D8"/>
                </a:solidFill>
                <a:latin typeface="Roboto" pitchFamily="34" charset="0"/>
                <a:ea typeface="Roboto" pitchFamily="34" charset="-122"/>
                <a:cs typeface="Roboto" pitchFamily="34" charset="-120"/>
              </a:rPr>
              <a:t>Step 1: Divide the Input Array</a:t>
            </a:r>
            <a:endParaRPr lang="en-US" sz="1537" dirty="0"/>
          </a:p>
        </p:txBody>
      </p:sp>
      <p:sp>
        <p:nvSpPr>
          <p:cNvPr id="8" name="Text 3"/>
          <p:cNvSpPr/>
          <p:nvPr/>
        </p:nvSpPr>
        <p:spPr>
          <a:xfrm>
            <a:off x="4621887" y="3597473"/>
            <a:ext cx="6401395" cy="998696"/>
          </a:xfrm>
          <a:prstGeom prst="rect">
            <a:avLst/>
          </a:prstGeom>
          <a:noFill/>
          <a:ln/>
        </p:spPr>
        <p:txBody>
          <a:bodyPr wrap="square" rtlCol="0" anchor="t"/>
          <a:lstStyle/>
          <a:p>
            <a:pPr marL="0" indent="0" algn="l">
              <a:lnSpc>
                <a:spcPts val="1967"/>
              </a:lnSpc>
              <a:buNone/>
            </a:pPr>
            <a:r>
              <a:rPr lang="en-US" sz="1229" dirty="0">
                <a:solidFill>
                  <a:srgbClr val="CFD0D8"/>
                </a:solidFill>
                <a:latin typeface="Roboto" pitchFamily="34" charset="0"/>
                <a:ea typeface="Roboto" pitchFamily="34" charset="-122"/>
                <a:cs typeface="Roboto" pitchFamily="34" charset="-120"/>
              </a:rPr>
              <a:t>The merge sort algorithm begins by recursively dividing the input array into smaller sub-arrays until each sub-array contains only one element. This division process continues until the base case is reached, where the input array is broken down into the smallest possible units - individual elements.</a:t>
            </a:r>
            <a:endParaRPr lang="en-US" sz="1229" dirty="0"/>
          </a:p>
        </p:txBody>
      </p:sp>
      <p:pic>
        <p:nvPicPr>
          <p:cNvPr id="9" name="Image 3" descr="preencoded.png"/>
          <p:cNvPicPr>
            <a:picLocks noChangeAspect="1"/>
          </p:cNvPicPr>
          <p:nvPr/>
        </p:nvPicPr>
        <p:blipFill>
          <a:blip r:embed="rId6"/>
          <a:stretch>
            <a:fillRect/>
          </a:stretch>
        </p:blipFill>
        <p:spPr>
          <a:xfrm>
            <a:off x="3607118" y="4752261"/>
            <a:ext cx="780574" cy="1398627"/>
          </a:xfrm>
          <a:prstGeom prst="rect">
            <a:avLst/>
          </a:prstGeom>
        </p:spPr>
      </p:pic>
      <p:sp>
        <p:nvSpPr>
          <p:cNvPr id="10" name="Text 4"/>
          <p:cNvSpPr/>
          <p:nvPr/>
        </p:nvSpPr>
        <p:spPr>
          <a:xfrm>
            <a:off x="4621887" y="4908352"/>
            <a:ext cx="2339340" cy="243840"/>
          </a:xfrm>
          <a:prstGeom prst="rect">
            <a:avLst/>
          </a:prstGeom>
          <a:noFill/>
          <a:ln/>
        </p:spPr>
        <p:txBody>
          <a:bodyPr wrap="none" rtlCol="0" anchor="t"/>
          <a:lstStyle/>
          <a:p>
            <a:pPr marL="0" indent="0" algn="l">
              <a:lnSpc>
                <a:spcPts val="1921"/>
              </a:lnSpc>
              <a:buNone/>
            </a:pPr>
            <a:r>
              <a:rPr lang="en-US" sz="1537" dirty="0">
                <a:solidFill>
                  <a:srgbClr val="CFD0D8"/>
                </a:solidFill>
                <a:latin typeface="Roboto" pitchFamily="34" charset="0"/>
                <a:ea typeface="Roboto" pitchFamily="34" charset="-122"/>
                <a:cs typeface="Roboto" pitchFamily="34" charset="-120"/>
              </a:rPr>
              <a:t>Step 2: Sort the Sub-arrays</a:t>
            </a:r>
            <a:endParaRPr lang="en-US" sz="1537" dirty="0"/>
          </a:p>
        </p:txBody>
      </p:sp>
      <p:sp>
        <p:nvSpPr>
          <p:cNvPr id="11" name="Text 5"/>
          <p:cNvSpPr/>
          <p:nvPr/>
        </p:nvSpPr>
        <p:spPr>
          <a:xfrm>
            <a:off x="4621887" y="5245775"/>
            <a:ext cx="6401395" cy="749022"/>
          </a:xfrm>
          <a:prstGeom prst="rect">
            <a:avLst/>
          </a:prstGeom>
          <a:noFill/>
          <a:ln/>
        </p:spPr>
        <p:txBody>
          <a:bodyPr wrap="square" rtlCol="0" anchor="t"/>
          <a:lstStyle/>
          <a:p>
            <a:pPr marL="0" indent="0" algn="l">
              <a:lnSpc>
                <a:spcPts val="1967"/>
              </a:lnSpc>
              <a:buNone/>
            </a:pPr>
            <a:r>
              <a:rPr lang="en-US" sz="1229" dirty="0">
                <a:solidFill>
                  <a:srgbClr val="CFD0D8"/>
                </a:solidFill>
                <a:latin typeface="Roboto" pitchFamily="34" charset="0"/>
                <a:ea typeface="Roboto" pitchFamily="34" charset="-122"/>
                <a:cs typeface="Roboto" pitchFamily="34" charset="-120"/>
              </a:rPr>
              <a:t>Once the array has been divided into individual elements, the algorithm then starts the process of sorting the sub-arrays. This is done by comparing the elements in the sub-arrays and merging them together in a sorted manner, creating larger sorted sub-arrays.</a:t>
            </a:r>
            <a:endParaRPr lang="en-US" sz="1229" dirty="0"/>
          </a:p>
        </p:txBody>
      </p:sp>
      <p:pic>
        <p:nvPicPr>
          <p:cNvPr id="12" name="Image 4" descr="preencoded.png"/>
          <p:cNvPicPr>
            <a:picLocks noChangeAspect="1"/>
          </p:cNvPicPr>
          <p:nvPr/>
        </p:nvPicPr>
        <p:blipFill>
          <a:blip r:embed="rId7"/>
          <a:stretch>
            <a:fillRect/>
          </a:stretch>
        </p:blipFill>
        <p:spPr>
          <a:xfrm>
            <a:off x="3607118" y="6150888"/>
            <a:ext cx="780574" cy="1648301"/>
          </a:xfrm>
          <a:prstGeom prst="rect">
            <a:avLst/>
          </a:prstGeom>
        </p:spPr>
      </p:pic>
      <p:sp>
        <p:nvSpPr>
          <p:cNvPr id="13" name="Text 6"/>
          <p:cNvSpPr/>
          <p:nvPr/>
        </p:nvSpPr>
        <p:spPr>
          <a:xfrm>
            <a:off x="4621887" y="6306979"/>
            <a:ext cx="3160514" cy="243840"/>
          </a:xfrm>
          <a:prstGeom prst="rect">
            <a:avLst/>
          </a:prstGeom>
          <a:noFill/>
          <a:ln/>
        </p:spPr>
        <p:txBody>
          <a:bodyPr wrap="none" rtlCol="0" anchor="t"/>
          <a:lstStyle/>
          <a:p>
            <a:pPr marL="0" indent="0" algn="l">
              <a:lnSpc>
                <a:spcPts val="1921"/>
              </a:lnSpc>
              <a:buNone/>
            </a:pPr>
            <a:r>
              <a:rPr lang="en-US" sz="1537" dirty="0">
                <a:solidFill>
                  <a:srgbClr val="CFD0D8"/>
                </a:solidFill>
                <a:latin typeface="Roboto" pitchFamily="34" charset="0"/>
                <a:ea typeface="Roboto" pitchFamily="34" charset="-122"/>
                <a:cs typeface="Roboto" pitchFamily="34" charset="-120"/>
              </a:rPr>
              <a:t>Step 3: Merge the Sorted Sub-arrays</a:t>
            </a:r>
            <a:endParaRPr lang="en-US" sz="1537" dirty="0"/>
          </a:p>
        </p:txBody>
      </p:sp>
      <p:sp>
        <p:nvSpPr>
          <p:cNvPr id="14" name="Text 7"/>
          <p:cNvSpPr/>
          <p:nvPr/>
        </p:nvSpPr>
        <p:spPr>
          <a:xfrm>
            <a:off x="4621887" y="6644402"/>
            <a:ext cx="6401395" cy="998696"/>
          </a:xfrm>
          <a:prstGeom prst="rect">
            <a:avLst/>
          </a:prstGeom>
          <a:noFill/>
          <a:ln/>
        </p:spPr>
        <p:txBody>
          <a:bodyPr wrap="square" rtlCol="0" anchor="t"/>
          <a:lstStyle/>
          <a:p>
            <a:pPr marL="0" indent="0" algn="l">
              <a:lnSpc>
                <a:spcPts val="1967"/>
              </a:lnSpc>
              <a:buNone/>
            </a:pPr>
            <a:r>
              <a:rPr lang="en-US" sz="1229" dirty="0">
                <a:solidFill>
                  <a:srgbClr val="CFD0D8"/>
                </a:solidFill>
                <a:latin typeface="Roboto" pitchFamily="34" charset="0"/>
                <a:ea typeface="Roboto" pitchFamily="34" charset="-122"/>
                <a:cs typeface="Roboto" pitchFamily="34" charset="-120"/>
              </a:rPr>
              <a:t>The key step in the merge sort algorithm is the merging of the sorted sub-arrays. The algorithm compares the elements of the sub-arrays and places them in the correct order in the final sorted array. This step is repeated until all the sub-arrays have been merged, resulting in the final sorted array.</a:t>
            </a:r>
            <a:endParaRPr lang="en-US" sz="122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4" name="Text 1"/>
          <p:cNvSpPr/>
          <p:nvPr/>
        </p:nvSpPr>
        <p:spPr>
          <a:xfrm>
            <a:off x="3036332" y="496014"/>
            <a:ext cx="6283047" cy="562927"/>
          </a:xfrm>
          <a:prstGeom prst="rect">
            <a:avLst/>
          </a:prstGeom>
          <a:noFill/>
          <a:ln/>
        </p:spPr>
        <p:txBody>
          <a:bodyPr wrap="none" rtlCol="0" anchor="t"/>
          <a:lstStyle/>
          <a:p>
            <a:pPr marL="0" indent="0">
              <a:lnSpc>
                <a:spcPts val="4433"/>
              </a:lnSpc>
              <a:buNone/>
            </a:pPr>
            <a:r>
              <a:rPr lang="en-US" sz="3546" dirty="0">
                <a:solidFill>
                  <a:srgbClr val="FFFFFF"/>
                </a:solidFill>
                <a:latin typeface="Roboto" pitchFamily="34" charset="0"/>
                <a:ea typeface="Roboto" pitchFamily="34" charset="-122"/>
                <a:cs typeface="Roboto" pitchFamily="34" charset="-120"/>
              </a:rPr>
              <a:t>Time Complexity of Merge Sort</a:t>
            </a:r>
            <a:endParaRPr lang="en-US" sz="3546" dirty="0"/>
          </a:p>
        </p:txBody>
      </p:sp>
      <p:sp>
        <p:nvSpPr>
          <p:cNvPr id="5" name="Text 2"/>
          <p:cNvSpPr/>
          <p:nvPr/>
        </p:nvSpPr>
        <p:spPr>
          <a:xfrm>
            <a:off x="3036332" y="1419225"/>
            <a:ext cx="8557617" cy="1152525"/>
          </a:xfrm>
          <a:prstGeom prst="rect">
            <a:avLst/>
          </a:prstGeom>
          <a:noFill/>
          <a:ln/>
        </p:spPr>
        <p:txBody>
          <a:bodyPr wrap="square" rtlCol="0" anchor="t"/>
          <a:lstStyle/>
          <a:p>
            <a:pPr marL="0" indent="0">
              <a:lnSpc>
                <a:spcPts val="2270"/>
              </a:lnSpc>
              <a:buNone/>
            </a:pPr>
            <a:r>
              <a:rPr lang="en-US" sz="1419" dirty="0">
                <a:solidFill>
                  <a:srgbClr val="CFD0D8"/>
                </a:solidFill>
                <a:latin typeface="Roboto" pitchFamily="34" charset="0"/>
                <a:ea typeface="Roboto" pitchFamily="34" charset="-122"/>
                <a:cs typeface="Roboto" pitchFamily="34" charset="-120"/>
              </a:rPr>
              <a:t>The time complexity of the merge sort algorithm is a crucial factor in understanding its efficiency and performance. Merge sort employs a divide-and-conquer strategy, which results in a time complexity of O(n log n). This means that as the size of the input array increases, the time required to sort the array grows logarithmically, making merge sort an exceptionally scalable and efficient sorting algorithm.</a:t>
            </a:r>
            <a:endParaRPr lang="en-US" sz="1419" dirty="0"/>
          </a:p>
        </p:txBody>
      </p:sp>
      <p:sp>
        <p:nvSpPr>
          <p:cNvPr id="6" name="Text 3"/>
          <p:cNvSpPr/>
          <p:nvPr/>
        </p:nvSpPr>
        <p:spPr>
          <a:xfrm>
            <a:off x="3036332" y="2864406"/>
            <a:ext cx="2672358" cy="594479"/>
          </a:xfrm>
          <a:prstGeom prst="rect">
            <a:avLst/>
          </a:prstGeom>
          <a:noFill/>
          <a:ln/>
        </p:spPr>
        <p:txBody>
          <a:bodyPr wrap="none" rtlCol="0" anchor="t"/>
          <a:lstStyle/>
          <a:p>
            <a:pPr marL="0" indent="0" algn="ctr">
              <a:lnSpc>
                <a:spcPts val="4681"/>
              </a:lnSpc>
              <a:buNone/>
            </a:pPr>
            <a:r>
              <a:rPr lang="en-US" sz="4681" dirty="0">
                <a:solidFill>
                  <a:srgbClr val="CFD0D8"/>
                </a:solidFill>
                <a:latin typeface="Roboto" pitchFamily="34" charset="0"/>
                <a:ea typeface="Roboto" pitchFamily="34" charset="-122"/>
                <a:cs typeface="Roboto" pitchFamily="34" charset="-120"/>
              </a:rPr>
              <a:t>n*log(n)</a:t>
            </a:r>
            <a:endParaRPr lang="en-US" sz="4681" dirty="0"/>
          </a:p>
        </p:txBody>
      </p:sp>
      <p:sp>
        <p:nvSpPr>
          <p:cNvPr id="7" name="Text 4"/>
          <p:cNvSpPr/>
          <p:nvPr/>
        </p:nvSpPr>
        <p:spPr>
          <a:xfrm>
            <a:off x="3246477" y="3683913"/>
            <a:ext cx="2251948" cy="281345"/>
          </a:xfrm>
          <a:prstGeom prst="rect">
            <a:avLst/>
          </a:prstGeom>
          <a:noFill/>
          <a:ln/>
        </p:spPr>
        <p:txBody>
          <a:bodyPr wrap="none" rtlCol="0" anchor="t"/>
          <a:lstStyle/>
          <a:p>
            <a:pPr marL="0" indent="0" algn="ctr">
              <a:lnSpc>
                <a:spcPts val="2217"/>
              </a:lnSpc>
              <a:buNone/>
            </a:pPr>
            <a:r>
              <a:rPr lang="en-US" sz="1773" dirty="0">
                <a:solidFill>
                  <a:srgbClr val="CFD0D8"/>
                </a:solidFill>
                <a:latin typeface="Roboto" pitchFamily="34" charset="0"/>
                <a:ea typeface="Roboto" pitchFamily="34" charset="-122"/>
                <a:cs typeface="Roboto" pitchFamily="34" charset="-120"/>
              </a:rPr>
              <a:t>Comparison</a:t>
            </a:r>
            <a:endParaRPr lang="en-US" sz="1773" dirty="0"/>
          </a:p>
        </p:txBody>
      </p:sp>
      <p:sp>
        <p:nvSpPr>
          <p:cNvPr id="8" name="Text 5"/>
          <p:cNvSpPr/>
          <p:nvPr/>
        </p:nvSpPr>
        <p:spPr>
          <a:xfrm>
            <a:off x="3036332" y="4073247"/>
            <a:ext cx="2672358" cy="2016919"/>
          </a:xfrm>
          <a:prstGeom prst="rect">
            <a:avLst/>
          </a:prstGeom>
          <a:noFill/>
          <a:ln/>
        </p:spPr>
        <p:txBody>
          <a:bodyPr wrap="square" rtlCol="0" anchor="t"/>
          <a:lstStyle/>
          <a:p>
            <a:pPr marL="0" indent="0" algn="ctr">
              <a:lnSpc>
                <a:spcPts val="2270"/>
              </a:lnSpc>
              <a:buNone/>
            </a:pPr>
            <a:r>
              <a:rPr lang="en-US" sz="1419" dirty="0">
                <a:solidFill>
                  <a:srgbClr val="CFD0D8"/>
                </a:solidFill>
                <a:latin typeface="Roboto" pitchFamily="34" charset="0"/>
                <a:ea typeface="Roboto" pitchFamily="34" charset="-122"/>
                <a:cs typeface="Roboto" pitchFamily="34" charset="-120"/>
              </a:rPr>
              <a:t>The O(n log n) time complexity of merge sort is significantly better than the O(n^2) time complexity of simpler sorting algorithms like bubble sort or insertion sort, making it a preferred choice for sorting large datasets.</a:t>
            </a:r>
            <a:endParaRPr lang="en-US" sz="1419" dirty="0"/>
          </a:p>
        </p:txBody>
      </p:sp>
      <p:sp>
        <p:nvSpPr>
          <p:cNvPr id="9" name="Text 6"/>
          <p:cNvSpPr/>
          <p:nvPr/>
        </p:nvSpPr>
        <p:spPr>
          <a:xfrm>
            <a:off x="5978843" y="2864406"/>
            <a:ext cx="2672477" cy="594479"/>
          </a:xfrm>
          <a:prstGeom prst="rect">
            <a:avLst/>
          </a:prstGeom>
          <a:noFill/>
          <a:ln/>
        </p:spPr>
        <p:txBody>
          <a:bodyPr wrap="none" rtlCol="0" anchor="t"/>
          <a:lstStyle/>
          <a:p>
            <a:pPr marL="0" indent="0" algn="ctr">
              <a:lnSpc>
                <a:spcPts val="4681"/>
              </a:lnSpc>
              <a:buNone/>
            </a:pPr>
            <a:r>
              <a:rPr lang="en-US" sz="4681" dirty="0">
                <a:solidFill>
                  <a:srgbClr val="CFD0D8"/>
                </a:solidFill>
                <a:latin typeface="Roboto" pitchFamily="34" charset="0"/>
                <a:ea typeface="Roboto" pitchFamily="34" charset="-122"/>
                <a:cs typeface="Roboto" pitchFamily="34" charset="-120"/>
              </a:rPr>
              <a:t>1</a:t>
            </a:r>
            <a:endParaRPr lang="en-US" sz="4681" dirty="0"/>
          </a:p>
        </p:txBody>
      </p:sp>
      <p:sp>
        <p:nvSpPr>
          <p:cNvPr id="10" name="Text 7"/>
          <p:cNvSpPr/>
          <p:nvPr/>
        </p:nvSpPr>
        <p:spPr>
          <a:xfrm>
            <a:off x="6189107" y="3683913"/>
            <a:ext cx="2251948" cy="281345"/>
          </a:xfrm>
          <a:prstGeom prst="rect">
            <a:avLst/>
          </a:prstGeom>
          <a:noFill/>
          <a:ln/>
        </p:spPr>
        <p:txBody>
          <a:bodyPr wrap="none" rtlCol="0" anchor="t"/>
          <a:lstStyle/>
          <a:p>
            <a:pPr marL="0" indent="0" algn="ctr">
              <a:lnSpc>
                <a:spcPts val="2217"/>
              </a:lnSpc>
              <a:buNone/>
            </a:pPr>
            <a:r>
              <a:rPr lang="en-US" sz="1773" dirty="0">
                <a:solidFill>
                  <a:srgbClr val="CFD0D8"/>
                </a:solidFill>
                <a:latin typeface="Roboto" pitchFamily="34" charset="0"/>
                <a:ea typeface="Roboto" pitchFamily="34" charset="-122"/>
                <a:cs typeface="Roboto" pitchFamily="34" charset="-120"/>
              </a:rPr>
              <a:t>Worst Case</a:t>
            </a:r>
            <a:endParaRPr lang="en-US" sz="1773" dirty="0"/>
          </a:p>
        </p:txBody>
      </p:sp>
      <p:sp>
        <p:nvSpPr>
          <p:cNvPr id="11" name="Text 8"/>
          <p:cNvSpPr/>
          <p:nvPr/>
        </p:nvSpPr>
        <p:spPr>
          <a:xfrm>
            <a:off x="5978843" y="4073247"/>
            <a:ext cx="2672477" cy="2016919"/>
          </a:xfrm>
          <a:prstGeom prst="rect">
            <a:avLst/>
          </a:prstGeom>
          <a:noFill/>
          <a:ln/>
        </p:spPr>
        <p:txBody>
          <a:bodyPr wrap="square" rtlCol="0" anchor="t"/>
          <a:lstStyle/>
          <a:p>
            <a:pPr marL="0" indent="0" algn="ctr">
              <a:lnSpc>
                <a:spcPts val="2270"/>
              </a:lnSpc>
              <a:buNone/>
            </a:pPr>
            <a:r>
              <a:rPr lang="en-US" sz="1419" dirty="0">
                <a:solidFill>
                  <a:srgbClr val="CFD0D8"/>
                </a:solidFill>
                <a:latin typeface="Roboto" pitchFamily="34" charset="0"/>
                <a:ea typeface="Roboto" pitchFamily="34" charset="-122"/>
                <a:cs typeface="Roboto" pitchFamily="34" charset="-120"/>
              </a:rPr>
              <a:t>Regardless of the initial order of the input array, the time complexity of merge sort remains O(n log n), ensuring consistent and predictable performance even in the worst-case scenario.</a:t>
            </a:r>
            <a:endParaRPr lang="en-US" sz="1419" dirty="0"/>
          </a:p>
        </p:txBody>
      </p:sp>
      <p:sp>
        <p:nvSpPr>
          <p:cNvPr id="12" name="Text 9"/>
          <p:cNvSpPr/>
          <p:nvPr/>
        </p:nvSpPr>
        <p:spPr>
          <a:xfrm>
            <a:off x="8921472" y="2864406"/>
            <a:ext cx="2672477" cy="594479"/>
          </a:xfrm>
          <a:prstGeom prst="rect">
            <a:avLst/>
          </a:prstGeom>
          <a:noFill/>
          <a:ln/>
        </p:spPr>
        <p:txBody>
          <a:bodyPr wrap="none" rtlCol="0" anchor="t"/>
          <a:lstStyle/>
          <a:p>
            <a:pPr marL="0" indent="0" algn="ctr">
              <a:lnSpc>
                <a:spcPts val="4681"/>
              </a:lnSpc>
              <a:buNone/>
            </a:pPr>
            <a:r>
              <a:rPr lang="en-US" sz="4681" dirty="0">
                <a:solidFill>
                  <a:srgbClr val="CFD0D8"/>
                </a:solidFill>
                <a:latin typeface="Roboto" pitchFamily="34" charset="0"/>
                <a:ea typeface="Roboto" pitchFamily="34" charset="-122"/>
                <a:cs typeface="Roboto" pitchFamily="34" charset="-120"/>
              </a:rPr>
              <a:t>n</a:t>
            </a:r>
            <a:endParaRPr lang="en-US" sz="4681" dirty="0"/>
          </a:p>
        </p:txBody>
      </p:sp>
      <p:sp>
        <p:nvSpPr>
          <p:cNvPr id="13" name="Text 10"/>
          <p:cNvSpPr/>
          <p:nvPr/>
        </p:nvSpPr>
        <p:spPr>
          <a:xfrm>
            <a:off x="9131737" y="3683913"/>
            <a:ext cx="2251948" cy="281345"/>
          </a:xfrm>
          <a:prstGeom prst="rect">
            <a:avLst/>
          </a:prstGeom>
          <a:noFill/>
          <a:ln/>
        </p:spPr>
        <p:txBody>
          <a:bodyPr wrap="none" rtlCol="0" anchor="t"/>
          <a:lstStyle/>
          <a:p>
            <a:pPr marL="0" indent="0" algn="ctr">
              <a:lnSpc>
                <a:spcPts val="2217"/>
              </a:lnSpc>
              <a:buNone/>
            </a:pPr>
            <a:r>
              <a:rPr lang="en-US" sz="1773" dirty="0">
                <a:solidFill>
                  <a:srgbClr val="CFD0D8"/>
                </a:solidFill>
                <a:latin typeface="Roboto" pitchFamily="34" charset="0"/>
                <a:ea typeface="Roboto" pitchFamily="34" charset="-122"/>
                <a:cs typeface="Roboto" pitchFamily="34" charset="-120"/>
              </a:rPr>
              <a:t>Space Complexity</a:t>
            </a:r>
            <a:endParaRPr lang="en-US" sz="1773" dirty="0"/>
          </a:p>
        </p:txBody>
      </p:sp>
      <p:sp>
        <p:nvSpPr>
          <p:cNvPr id="14" name="Text 11"/>
          <p:cNvSpPr/>
          <p:nvPr/>
        </p:nvSpPr>
        <p:spPr>
          <a:xfrm>
            <a:off x="8921472" y="4073247"/>
            <a:ext cx="2672477" cy="2016919"/>
          </a:xfrm>
          <a:prstGeom prst="rect">
            <a:avLst/>
          </a:prstGeom>
          <a:noFill/>
          <a:ln/>
        </p:spPr>
        <p:txBody>
          <a:bodyPr wrap="square" rtlCol="0" anchor="t"/>
          <a:lstStyle/>
          <a:p>
            <a:pPr marL="0" indent="0" algn="ctr">
              <a:lnSpc>
                <a:spcPts val="2270"/>
              </a:lnSpc>
              <a:buNone/>
            </a:pPr>
            <a:r>
              <a:rPr lang="en-US" sz="1419" dirty="0">
                <a:solidFill>
                  <a:srgbClr val="CFD0D8"/>
                </a:solidFill>
                <a:latin typeface="Roboto" pitchFamily="34" charset="0"/>
                <a:ea typeface="Roboto" pitchFamily="34" charset="-122"/>
                <a:cs typeface="Roboto" pitchFamily="34" charset="-120"/>
              </a:rPr>
              <a:t>The space complexity of merge sort is O(n), as it requires additional memory to store the temporary sub-arrays during the merging process. This is a trade-off for the algorithm's efficient time complexity.</a:t>
            </a:r>
            <a:endParaRPr lang="en-US" sz="1419" dirty="0"/>
          </a:p>
        </p:txBody>
      </p:sp>
      <p:sp>
        <p:nvSpPr>
          <p:cNvPr id="15" name="Text 12"/>
          <p:cNvSpPr/>
          <p:nvPr/>
        </p:nvSpPr>
        <p:spPr>
          <a:xfrm>
            <a:off x="3036332" y="6292810"/>
            <a:ext cx="8557617" cy="1440656"/>
          </a:xfrm>
          <a:prstGeom prst="rect">
            <a:avLst/>
          </a:prstGeom>
          <a:noFill/>
          <a:ln/>
        </p:spPr>
        <p:txBody>
          <a:bodyPr wrap="square" rtlCol="0" anchor="t"/>
          <a:lstStyle/>
          <a:p>
            <a:pPr marL="0" indent="0">
              <a:lnSpc>
                <a:spcPts val="2270"/>
              </a:lnSpc>
              <a:buNone/>
            </a:pPr>
            <a:r>
              <a:rPr lang="en-US" sz="1419" dirty="0">
                <a:solidFill>
                  <a:srgbClr val="CFD0D8"/>
                </a:solidFill>
                <a:latin typeface="Roboto" pitchFamily="34" charset="0"/>
                <a:ea typeface="Roboto" pitchFamily="34" charset="-122"/>
                <a:cs typeface="Roboto" pitchFamily="34" charset="-120"/>
              </a:rPr>
              <a:t>The logarithmic time complexity of merge sort is a result of the divide-and-conquer approach, where the input array is recursively divided into smaller sub-arrays until they are small enough to sort efficiently. This strategic division and subsequent merging of the sorted sub-arrays are the key factors that contribute to the algorithm's exceptional performance, making it a widely-adopted sorting solution in various applications and industries.</a:t>
            </a:r>
            <a:endParaRPr lang="en-US" sz="141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577"/>
          </a:xfrm>
          <a:prstGeom prst="rect">
            <a:avLst/>
          </a:prstGeom>
          <a:solidFill>
            <a:srgbClr val="000018">
              <a:alpha val="75000"/>
            </a:srgbClr>
          </a:solidFill>
          <a:ln/>
        </p:spPr>
      </p:sp>
      <p:sp>
        <p:nvSpPr>
          <p:cNvPr id="4" name="Text 1"/>
          <p:cNvSpPr/>
          <p:nvPr/>
        </p:nvSpPr>
        <p:spPr>
          <a:xfrm>
            <a:off x="2086332" y="605433"/>
            <a:ext cx="6448425" cy="687943"/>
          </a:xfrm>
          <a:prstGeom prst="rect">
            <a:avLst/>
          </a:prstGeom>
          <a:noFill/>
          <a:ln/>
        </p:spPr>
        <p:txBody>
          <a:bodyPr wrap="none" rtlCol="0" anchor="t"/>
          <a:lstStyle/>
          <a:p>
            <a:pPr marL="0" indent="0">
              <a:lnSpc>
                <a:spcPts val="5417"/>
              </a:lnSpc>
              <a:buNone/>
            </a:pPr>
            <a:r>
              <a:rPr lang="en-US" sz="4334" dirty="0">
                <a:solidFill>
                  <a:srgbClr val="FFFFFF"/>
                </a:solidFill>
                <a:latin typeface="Roboto" pitchFamily="34" charset="0"/>
                <a:ea typeface="Roboto" pitchFamily="34" charset="-122"/>
                <a:cs typeface="Roboto" pitchFamily="34" charset="-120"/>
              </a:rPr>
              <a:t>Advantages of Merge Sort</a:t>
            </a:r>
            <a:endParaRPr lang="en-US" sz="4334" dirty="0"/>
          </a:p>
        </p:txBody>
      </p:sp>
      <p:sp>
        <p:nvSpPr>
          <p:cNvPr id="5" name="Shape 2"/>
          <p:cNvSpPr/>
          <p:nvPr/>
        </p:nvSpPr>
        <p:spPr>
          <a:xfrm>
            <a:off x="2086332" y="1960721"/>
            <a:ext cx="385167" cy="385167"/>
          </a:xfrm>
          <a:prstGeom prst="roundRect">
            <a:avLst>
              <a:gd name="adj" fmla="val 25722"/>
            </a:avLst>
          </a:prstGeom>
          <a:solidFill>
            <a:srgbClr val="182567"/>
          </a:solidFill>
          <a:ln w="7620">
            <a:solidFill>
              <a:srgbClr val="313E80"/>
            </a:solidFill>
            <a:prstDash val="solid"/>
          </a:ln>
        </p:spPr>
      </p:sp>
      <p:sp>
        <p:nvSpPr>
          <p:cNvPr id="6" name="Text 3"/>
          <p:cNvSpPr/>
          <p:nvPr/>
        </p:nvSpPr>
        <p:spPr>
          <a:xfrm>
            <a:off x="2691646" y="1981319"/>
            <a:ext cx="2751892" cy="343853"/>
          </a:xfrm>
          <a:prstGeom prst="rect">
            <a:avLst/>
          </a:prstGeom>
          <a:noFill/>
          <a:ln/>
        </p:spPr>
        <p:txBody>
          <a:bodyPr wrap="none" rtlCol="0" anchor="t"/>
          <a:lstStyle/>
          <a:p>
            <a:pPr marL="0" indent="0">
              <a:lnSpc>
                <a:spcPts val="2709"/>
              </a:lnSpc>
              <a:buNone/>
            </a:pPr>
            <a:r>
              <a:rPr lang="en-US" sz="2167" dirty="0">
                <a:solidFill>
                  <a:srgbClr val="CFD0D8"/>
                </a:solidFill>
                <a:latin typeface="Roboto" pitchFamily="34" charset="0"/>
                <a:ea typeface="Roboto" pitchFamily="34" charset="-122"/>
                <a:cs typeface="Roboto" pitchFamily="34" charset="-120"/>
              </a:rPr>
              <a:t>Efficiency</a:t>
            </a:r>
            <a:endParaRPr lang="en-US" sz="2167" dirty="0"/>
          </a:p>
        </p:txBody>
      </p:sp>
      <p:sp>
        <p:nvSpPr>
          <p:cNvPr id="7" name="Text 4"/>
          <p:cNvSpPr/>
          <p:nvPr/>
        </p:nvSpPr>
        <p:spPr>
          <a:xfrm>
            <a:off x="2691646" y="2457212"/>
            <a:ext cx="4513421" cy="2113121"/>
          </a:xfrm>
          <a:prstGeom prst="rect">
            <a:avLst/>
          </a:prstGeom>
          <a:noFill/>
          <a:ln/>
        </p:spPr>
        <p:txBody>
          <a:bodyPr wrap="square" rtlCol="0" anchor="t"/>
          <a:lstStyle/>
          <a:p>
            <a:pPr marL="0" indent="0">
              <a:lnSpc>
                <a:spcPts val="2774"/>
              </a:lnSpc>
              <a:buNone/>
            </a:pPr>
            <a:r>
              <a:rPr lang="en-US" sz="1734" dirty="0">
                <a:solidFill>
                  <a:srgbClr val="CFD0D8"/>
                </a:solidFill>
                <a:latin typeface="Roboto" pitchFamily="34" charset="0"/>
                <a:ea typeface="Roboto" pitchFamily="34" charset="-122"/>
                <a:cs typeface="Roboto" pitchFamily="34" charset="-120"/>
              </a:rPr>
              <a:t>Merge sort is known for its exceptional time complexity of O(n log n), which makes it highly efficient in handling large datasets, especially when compared to simpler sorting algorithms like bubble sort or insertion sort, which have quadratic time complexity.</a:t>
            </a:r>
            <a:endParaRPr lang="en-US" sz="1734" dirty="0"/>
          </a:p>
        </p:txBody>
      </p:sp>
      <p:sp>
        <p:nvSpPr>
          <p:cNvPr id="8" name="Shape 5"/>
          <p:cNvSpPr/>
          <p:nvPr/>
        </p:nvSpPr>
        <p:spPr>
          <a:xfrm>
            <a:off x="7425214" y="1960721"/>
            <a:ext cx="385167" cy="385167"/>
          </a:xfrm>
          <a:prstGeom prst="roundRect">
            <a:avLst>
              <a:gd name="adj" fmla="val 25722"/>
            </a:avLst>
          </a:prstGeom>
          <a:solidFill>
            <a:srgbClr val="182567"/>
          </a:solidFill>
          <a:ln w="7620">
            <a:solidFill>
              <a:srgbClr val="313E80"/>
            </a:solidFill>
            <a:prstDash val="solid"/>
          </a:ln>
        </p:spPr>
      </p:sp>
      <p:sp>
        <p:nvSpPr>
          <p:cNvPr id="9" name="Text 6"/>
          <p:cNvSpPr/>
          <p:nvPr/>
        </p:nvSpPr>
        <p:spPr>
          <a:xfrm>
            <a:off x="8030527" y="1981319"/>
            <a:ext cx="2751892" cy="343853"/>
          </a:xfrm>
          <a:prstGeom prst="rect">
            <a:avLst/>
          </a:prstGeom>
          <a:noFill/>
          <a:ln/>
        </p:spPr>
        <p:txBody>
          <a:bodyPr wrap="none" rtlCol="0" anchor="t"/>
          <a:lstStyle/>
          <a:p>
            <a:pPr marL="0" indent="0">
              <a:lnSpc>
                <a:spcPts val="2709"/>
              </a:lnSpc>
              <a:buNone/>
            </a:pPr>
            <a:r>
              <a:rPr lang="en-US" sz="2167" dirty="0">
                <a:solidFill>
                  <a:srgbClr val="CFD0D8"/>
                </a:solidFill>
                <a:latin typeface="Roboto" pitchFamily="34" charset="0"/>
                <a:ea typeface="Roboto" pitchFamily="34" charset="-122"/>
                <a:cs typeface="Roboto" pitchFamily="34" charset="-120"/>
              </a:rPr>
              <a:t>Stability</a:t>
            </a:r>
            <a:endParaRPr lang="en-US" sz="2167" dirty="0"/>
          </a:p>
        </p:txBody>
      </p:sp>
      <p:sp>
        <p:nvSpPr>
          <p:cNvPr id="10" name="Text 7"/>
          <p:cNvSpPr/>
          <p:nvPr/>
        </p:nvSpPr>
        <p:spPr>
          <a:xfrm>
            <a:off x="8030527" y="2457212"/>
            <a:ext cx="4513421" cy="2113121"/>
          </a:xfrm>
          <a:prstGeom prst="rect">
            <a:avLst/>
          </a:prstGeom>
          <a:noFill/>
          <a:ln/>
        </p:spPr>
        <p:txBody>
          <a:bodyPr wrap="square" rtlCol="0" anchor="t"/>
          <a:lstStyle/>
          <a:p>
            <a:pPr marL="0" indent="0">
              <a:lnSpc>
                <a:spcPts val="2774"/>
              </a:lnSpc>
              <a:buNone/>
            </a:pPr>
            <a:r>
              <a:rPr lang="en-US" sz="1734" dirty="0">
                <a:solidFill>
                  <a:srgbClr val="CFD0D8"/>
                </a:solidFill>
                <a:latin typeface="Roboto" pitchFamily="34" charset="0"/>
                <a:ea typeface="Roboto" pitchFamily="34" charset="-122"/>
                <a:cs typeface="Roboto" pitchFamily="34" charset="-120"/>
              </a:rPr>
              <a:t>Merge sort is a stable sorting algorithm, meaning that it preserves the relative order of elements with equal values. This is particularly useful in scenarios where the order of elements is important, such as in database applications or data analysis tasks.</a:t>
            </a:r>
            <a:endParaRPr lang="en-US" sz="1734" dirty="0"/>
          </a:p>
        </p:txBody>
      </p:sp>
      <p:sp>
        <p:nvSpPr>
          <p:cNvPr id="11" name="Shape 8"/>
          <p:cNvSpPr/>
          <p:nvPr/>
        </p:nvSpPr>
        <p:spPr>
          <a:xfrm>
            <a:off x="2086332" y="5017532"/>
            <a:ext cx="385167" cy="385167"/>
          </a:xfrm>
          <a:prstGeom prst="roundRect">
            <a:avLst>
              <a:gd name="adj" fmla="val 25722"/>
            </a:avLst>
          </a:prstGeom>
          <a:solidFill>
            <a:srgbClr val="182567"/>
          </a:solidFill>
          <a:ln w="7620">
            <a:solidFill>
              <a:srgbClr val="313E80"/>
            </a:solidFill>
            <a:prstDash val="solid"/>
          </a:ln>
        </p:spPr>
      </p:sp>
      <p:sp>
        <p:nvSpPr>
          <p:cNvPr id="12" name="Text 9"/>
          <p:cNvSpPr/>
          <p:nvPr/>
        </p:nvSpPr>
        <p:spPr>
          <a:xfrm>
            <a:off x="2691646" y="5038130"/>
            <a:ext cx="2751892" cy="343853"/>
          </a:xfrm>
          <a:prstGeom prst="rect">
            <a:avLst/>
          </a:prstGeom>
          <a:noFill/>
          <a:ln/>
        </p:spPr>
        <p:txBody>
          <a:bodyPr wrap="none" rtlCol="0" anchor="t"/>
          <a:lstStyle/>
          <a:p>
            <a:pPr marL="0" indent="0">
              <a:lnSpc>
                <a:spcPts val="2709"/>
              </a:lnSpc>
              <a:buNone/>
            </a:pPr>
            <a:r>
              <a:rPr lang="en-US" sz="2167" dirty="0">
                <a:solidFill>
                  <a:srgbClr val="CFD0D8"/>
                </a:solidFill>
                <a:latin typeface="Roboto" pitchFamily="34" charset="0"/>
                <a:ea typeface="Roboto" pitchFamily="34" charset="-122"/>
                <a:cs typeface="Roboto" pitchFamily="34" charset="-120"/>
              </a:rPr>
              <a:t>Parallelization</a:t>
            </a:r>
            <a:endParaRPr lang="en-US" sz="2167" dirty="0"/>
          </a:p>
        </p:txBody>
      </p:sp>
      <p:sp>
        <p:nvSpPr>
          <p:cNvPr id="13" name="Text 10"/>
          <p:cNvSpPr/>
          <p:nvPr/>
        </p:nvSpPr>
        <p:spPr>
          <a:xfrm>
            <a:off x="2691646" y="5514023"/>
            <a:ext cx="4513421" cy="1760934"/>
          </a:xfrm>
          <a:prstGeom prst="rect">
            <a:avLst/>
          </a:prstGeom>
          <a:noFill/>
          <a:ln/>
        </p:spPr>
        <p:txBody>
          <a:bodyPr wrap="square" rtlCol="0" anchor="t"/>
          <a:lstStyle/>
          <a:p>
            <a:pPr marL="0" indent="0">
              <a:lnSpc>
                <a:spcPts val="2774"/>
              </a:lnSpc>
              <a:buNone/>
            </a:pPr>
            <a:r>
              <a:rPr lang="en-US" sz="1734" dirty="0">
                <a:solidFill>
                  <a:srgbClr val="CFD0D8"/>
                </a:solidFill>
                <a:latin typeface="Roboto" pitchFamily="34" charset="0"/>
                <a:ea typeface="Roboto" pitchFamily="34" charset="-122"/>
                <a:cs typeface="Roboto" pitchFamily="34" charset="-120"/>
              </a:rPr>
              <a:t>The divide-and-conquer nature of merge sort makes it well-suited for parallel processing, as the sorting of individual sub-arrays can be executed concurrently, further enhancing its performance on modern multi-core systems.</a:t>
            </a:r>
            <a:endParaRPr lang="en-US" sz="1734" dirty="0"/>
          </a:p>
        </p:txBody>
      </p:sp>
      <p:sp>
        <p:nvSpPr>
          <p:cNvPr id="14" name="Shape 11"/>
          <p:cNvSpPr/>
          <p:nvPr/>
        </p:nvSpPr>
        <p:spPr>
          <a:xfrm>
            <a:off x="7425214" y="5017532"/>
            <a:ext cx="385167" cy="385167"/>
          </a:xfrm>
          <a:prstGeom prst="roundRect">
            <a:avLst>
              <a:gd name="adj" fmla="val 25722"/>
            </a:avLst>
          </a:prstGeom>
          <a:solidFill>
            <a:srgbClr val="182567"/>
          </a:solidFill>
          <a:ln w="7620">
            <a:solidFill>
              <a:srgbClr val="313E80"/>
            </a:solidFill>
            <a:prstDash val="solid"/>
          </a:ln>
        </p:spPr>
      </p:sp>
      <p:sp>
        <p:nvSpPr>
          <p:cNvPr id="15" name="Text 12"/>
          <p:cNvSpPr/>
          <p:nvPr/>
        </p:nvSpPr>
        <p:spPr>
          <a:xfrm>
            <a:off x="8030527" y="5038130"/>
            <a:ext cx="2751892" cy="343853"/>
          </a:xfrm>
          <a:prstGeom prst="rect">
            <a:avLst/>
          </a:prstGeom>
          <a:noFill/>
          <a:ln/>
        </p:spPr>
        <p:txBody>
          <a:bodyPr wrap="none" rtlCol="0" anchor="t"/>
          <a:lstStyle/>
          <a:p>
            <a:pPr marL="0" indent="0">
              <a:lnSpc>
                <a:spcPts val="2709"/>
              </a:lnSpc>
              <a:buNone/>
            </a:pPr>
            <a:r>
              <a:rPr lang="en-US" sz="2167" dirty="0">
                <a:solidFill>
                  <a:srgbClr val="CFD0D8"/>
                </a:solidFill>
                <a:latin typeface="Roboto" pitchFamily="34" charset="0"/>
                <a:ea typeface="Roboto" pitchFamily="34" charset="-122"/>
                <a:cs typeface="Roboto" pitchFamily="34" charset="-120"/>
              </a:rPr>
              <a:t>Adaptability</a:t>
            </a:r>
            <a:endParaRPr lang="en-US" sz="2167" dirty="0"/>
          </a:p>
        </p:txBody>
      </p:sp>
      <p:sp>
        <p:nvSpPr>
          <p:cNvPr id="16" name="Text 13"/>
          <p:cNvSpPr/>
          <p:nvPr/>
        </p:nvSpPr>
        <p:spPr>
          <a:xfrm>
            <a:off x="8030527" y="5514023"/>
            <a:ext cx="4513421" cy="2113121"/>
          </a:xfrm>
          <a:prstGeom prst="rect">
            <a:avLst/>
          </a:prstGeom>
          <a:noFill/>
          <a:ln/>
        </p:spPr>
        <p:txBody>
          <a:bodyPr wrap="square" rtlCol="0" anchor="t"/>
          <a:lstStyle/>
          <a:p>
            <a:pPr marL="0" indent="0">
              <a:lnSpc>
                <a:spcPts val="2774"/>
              </a:lnSpc>
              <a:buNone/>
            </a:pPr>
            <a:r>
              <a:rPr lang="en-US" sz="1734" dirty="0">
                <a:solidFill>
                  <a:srgbClr val="CFD0D8"/>
                </a:solidFill>
                <a:latin typeface="Roboto" pitchFamily="34" charset="0"/>
                <a:ea typeface="Roboto" pitchFamily="34" charset="-122"/>
                <a:cs typeface="Roboto" pitchFamily="34" charset="-120"/>
              </a:rPr>
              <a:t>Merge sort can be easily adapted to sort various data structures, such as linked lists, in addition to arrays. This flexibility and adaptability make it a versatile algorithm that can be applied in a wide range of applications and domains.</a:t>
            </a:r>
            <a:endParaRPr lang="en-US" sz="173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862"/>
          </a:xfrm>
          <a:prstGeom prst="rect">
            <a:avLst/>
          </a:prstGeom>
          <a:solidFill>
            <a:srgbClr val="000018">
              <a:alpha val="75000"/>
            </a:srgbClr>
          </a:solidFill>
          <a:ln/>
        </p:spPr>
      </p:sp>
      <p:sp>
        <p:nvSpPr>
          <p:cNvPr id="4" name="Text 1"/>
          <p:cNvSpPr/>
          <p:nvPr/>
        </p:nvSpPr>
        <p:spPr>
          <a:xfrm>
            <a:off x="3258622" y="469702"/>
            <a:ext cx="8106251" cy="533638"/>
          </a:xfrm>
          <a:prstGeom prst="rect">
            <a:avLst/>
          </a:prstGeom>
          <a:noFill/>
          <a:ln/>
        </p:spPr>
        <p:txBody>
          <a:bodyPr wrap="none" rtlCol="0" anchor="t"/>
          <a:lstStyle/>
          <a:p>
            <a:pPr marL="0" indent="0">
              <a:lnSpc>
                <a:spcPts val="4203"/>
              </a:lnSpc>
              <a:buNone/>
            </a:pPr>
            <a:r>
              <a:rPr lang="en-US" sz="3362" dirty="0">
                <a:solidFill>
                  <a:srgbClr val="FFFFFF"/>
                </a:solidFill>
                <a:latin typeface="Roboto" pitchFamily="34" charset="0"/>
                <a:ea typeface="Roboto" pitchFamily="34" charset="-122"/>
                <a:cs typeface="Roboto" pitchFamily="34" charset="-120"/>
              </a:rPr>
              <a:t>Comparison with Other Sorting Algorithms</a:t>
            </a:r>
            <a:endParaRPr lang="en-US" sz="3362" dirty="0"/>
          </a:p>
        </p:txBody>
      </p:sp>
      <p:sp>
        <p:nvSpPr>
          <p:cNvPr id="5" name="Text 2"/>
          <p:cNvSpPr/>
          <p:nvPr/>
        </p:nvSpPr>
        <p:spPr>
          <a:xfrm>
            <a:off x="3258622" y="1430179"/>
            <a:ext cx="1715691" cy="266819"/>
          </a:xfrm>
          <a:prstGeom prst="rect">
            <a:avLst/>
          </a:prstGeom>
          <a:noFill/>
          <a:ln/>
        </p:spPr>
        <p:txBody>
          <a:bodyPr wrap="none" rtlCol="0" anchor="t"/>
          <a:lstStyle/>
          <a:p>
            <a:pPr marL="0" indent="0">
              <a:lnSpc>
                <a:spcPts val="2101"/>
              </a:lnSpc>
              <a:buNone/>
            </a:pPr>
            <a:r>
              <a:rPr lang="en-US" sz="1681" dirty="0">
                <a:solidFill>
                  <a:srgbClr val="FFFFFF"/>
                </a:solidFill>
                <a:latin typeface="Roboto" pitchFamily="34" charset="0"/>
                <a:ea typeface="Roboto" pitchFamily="34" charset="-122"/>
                <a:cs typeface="Roboto" pitchFamily="34" charset="-120"/>
              </a:rPr>
              <a:t>Efficiency</a:t>
            </a:r>
            <a:endParaRPr lang="en-US" sz="1681" dirty="0"/>
          </a:p>
        </p:txBody>
      </p:sp>
      <p:sp>
        <p:nvSpPr>
          <p:cNvPr id="6" name="Text 3"/>
          <p:cNvSpPr/>
          <p:nvPr/>
        </p:nvSpPr>
        <p:spPr>
          <a:xfrm>
            <a:off x="3258622" y="1867733"/>
            <a:ext cx="1715691" cy="5740718"/>
          </a:xfrm>
          <a:prstGeom prst="rect">
            <a:avLst/>
          </a:prstGeom>
          <a:noFill/>
          <a:ln/>
        </p:spPr>
        <p:txBody>
          <a:bodyPr wrap="square" rtlCol="0" anchor="t"/>
          <a:lstStyle/>
          <a:p>
            <a:pPr marL="0" indent="0">
              <a:lnSpc>
                <a:spcPts val="2152"/>
              </a:lnSpc>
              <a:buNone/>
            </a:pPr>
            <a:r>
              <a:rPr lang="en-US" sz="1345" dirty="0">
                <a:solidFill>
                  <a:srgbClr val="CFD0D8"/>
                </a:solidFill>
                <a:latin typeface="Roboto" pitchFamily="34" charset="0"/>
                <a:ea typeface="Roboto" pitchFamily="34" charset="-122"/>
                <a:cs typeface="Roboto" pitchFamily="34" charset="-120"/>
              </a:rPr>
              <a:t>Compared to other popular sorting algorithms like Quicksort and Heapsort, Merge Sort stands out for its exceptional time complexity of O(n log n), making it highly efficient at handling large datasets. While Quicksort and Heapsort can also achieve this optimal time complexity, Merge Sort's divide-and-conquer approach ensures consistent performance even in the worst-case scenarios.</a:t>
            </a:r>
            <a:endParaRPr lang="en-US" sz="1345" dirty="0"/>
          </a:p>
        </p:txBody>
      </p:sp>
      <p:sp>
        <p:nvSpPr>
          <p:cNvPr id="7" name="Text 4"/>
          <p:cNvSpPr/>
          <p:nvPr/>
        </p:nvSpPr>
        <p:spPr>
          <a:xfrm>
            <a:off x="5398651" y="1430179"/>
            <a:ext cx="1715691" cy="266819"/>
          </a:xfrm>
          <a:prstGeom prst="rect">
            <a:avLst/>
          </a:prstGeom>
          <a:noFill/>
          <a:ln/>
        </p:spPr>
        <p:txBody>
          <a:bodyPr wrap="none" rtlCol="0" anchor="t"/>
          <a:lstStyle/>
          <a:p>
            <a:pPr marL="0" indent="0">
              <a:lnSpc>
                <a:spcPts val="2101"/>
              </a:lnSpc>
              <a:buNone/>
            </a:pPr>
            <a:r>
              <a:rPr lang="en-US" sz="1681" dirty="0">
                <a:solidFill>
                  <a:srgbClr val="FFFFFF"/>
                </a:solidFill>
                <a:latin typeface="Roboto" pitchFamily="34" charset="0"/>
                <a:ea typeface="Roboto" pitchFamily="34" charset="-122"/>
                <a:cs typeface="Roboto" pitchFamily="34" charset="-120"/>
              </a:rPr>
              <a:t>Stability</a:t>
            </a:r>
            <a:endParaRPr lang="en-US" sz="1681" dirty="0"/>
          </a:p>
        </p:txBody>
      </p:sp>
      <p:sp>
        <p:nvSpPr>
          <p:cNvPr id="8" name="Text 5"/>
          <p:cNvSpPr/>
          <p:nvPr/>
        </p:nvSpPr>
        <p:spPr>
          <a:xfrm>
            <a:off x="5398651" y="1867733"/>
            <a:ext cx="1715691" cy="4647248"/>
          </a:xfrm>
          <a:prstGeom prst="rect">
            <a:avLst/>
          </a:prstGeom>
          <a:noFill/>
          <a:ln/>
        </p:spPr>
        <p:txBody>
          <a:bodyPr wrap="square" rtlCol="0" anchor="t"/>
          <a:lstStyle/>
          <a:p>
            <a:pPr marL="0" indent="0">
              <a:lnSpc>
                <a:spcPts val="2152"/>
              </a:lnSpc>
              <a:buNone/>
            </a:pPr>
            <a:r>
              <a:rPr lang="en-US" sz="1345" dirty="0">
                <a:solidFill>
                  <a:srgbClr val="CFD0D8"/>
                </a:solidFill>
                <a:latin typeface="Roboto" pitchFamily="34" charset="0"/>
                <a:ea typeface="Roboto" pitchFamily="34" charset="-122"/>
                <a:cs typeface="Roboto" pitchFamily="34" charset="-120"/>
              </a:rPr>
              <a:t>Unlike Quicksort, which is an unstable sorting algorithm, Merge Sort is a stable sorting algorithm, meaning it preserves the relative order of elements with equal values. This makes Merge Sort particularly useful in applications where the order of elements is crucial, such as in database management or data analysis tasks.</a:t>
            </a:r>
            <a:endParaRPr lang="en-US" sz="1345" dirty="0"/>
          </a:p>
        </p:txBody>
      </p:sp>
      <p:sp>
        <p:nvSpPr>
          <p:cNvPr id="9" name="Text 6"/>
          <p:cNvSpPr/>
          <p:nvPr/>
        </p:nvSpPr>
        <p:spPr>
          <a:xfrm>
            <a:off x="7538680" y="1430179"/>
            <a:ext cx="1715691" cy="266819"/>
          </a:xfrm>
          <a:prstGeom prst="rect">
            <a:avLst/>
          </a:prstGeom>
          <a:noFill/>
          <a:ln/>
        </p:spPr>
        <p:txBody>
          <a:bodyPr wrap="none" rtlCol="0" anchor="t"/>
          <a:lstStyle/>
          <a:p>
            <a:pPr marL="0" indent="0">
              <a:lnSpc>
                <a:spcPts val="2101"/>
              </a:lnSpc>
              <a:buNone/>
            </a:pPr>
            <a:r>
              <a:rPr lang="en-US" sz="1681" dirty="0">
                <a:solidFill>
                  <a:srgbClr val="FFFFFF"/>
                </a:solidFill>
                <a:latin typeface="Roboto" pitchFamily="34" charset="0"/>
                <a:ea typeface="Roboto" pitchFamily="34" charset="-122"/>
                <a:cs typeface="Roboto" pitchFamily="34" charset="-120"/>
              </a:rPr>
              <a:t>Adaptability</a:t>
            </a:r>
            <a:endParaRPr lang="en-US" sz="1681" dirty="0"/>
          </a:p>
        </p:txBody>
      </p:sp>
      <p:sp>
        <p:nvSpPr>
          <p:cNvPr id="10" name="Text 7"/>
          <p:cNvSpPr/>
          <p:nvPr/>
        </p:nvSpPr>
        <p:spPr>
          <a:xfrm>
            <a:off x="7538680" y="1867733"/>
            <a:ext cx="1715691" cy="4373880"/>
          </a:xfrm>
          <a:prstGeom prst="rect">
            <a:avLst/>
          </a:prstGeom>
          <a:noFill/>
          <a:ln/>
        </p:spPr>
        <p:txBody>
          <a:bodyPr wrap="square" rtlCol="0" anchor="t"/>
          <a:lstStyle/>
          <a:p>
            <a:pPr marL="0" indent="0">
              <a:lnSpc>
                <a:spcPts val="2152"/>
              </a:lnSpc>
              <a:buNone/>
            </a:pPr>
            <a:r>
              <a:rPr lang="en-US" sz="1345" dirty="0">
                <a:solidFill>
                  <a:srgbClr val="CFD0D8"/>
                </a:solidFill>
                <a:latin typeface="Roboto" pitchFamily="34" charset="0"/>
                <a:ea typeface="Roboto" pitchFamily="34" charset="-122"/>
                <a:cs typeface="Roboto" pitchFamily="34" charset="-120"/>
              </a:rPr>
              <a:t>Merge Sort can be easily adapted to sort a wide range of data structures, including linked lists, in addition to arrays. This versatility allows Merge Sort to be applied across a diverse set of applications, unlike some sorting algorithms that are primarily designed for specific data structures.</a:t>
            </a:r>
            <a:endParaRPr lang="en-US" sz="1345" dirty="0"/>
          </a:p>
        </p:txBody>
      </p:sp>
      <p:sp>
        <p:nvSpPr>
          <p:cNvPr id="11" name="Text 8"/>
          <p:cNvSpPr/>
          <p:nvPr/>
        </p:nvSpPr>
        <p:spPr>
          <a:xfrm>
            <a:off x="9678710" y="1430179"/>
            <a:ext cx="1715691" cy="266819"/>
          </a:xfrm>
          <a:prstGeom prst="rect">
            <a:avLst/>
          </a:prstGeom>
          <a:noFill/>
          <a:ln/>
        </p:spPr>
        <p:txBody>
          <a:bodyPr wrap="none" rtlCol="0" anchor="t"/>
          <a:lstStyle/>
          <a:p>
            <a:pPr marL="0" indent="0">
              <a:lnSpc>
                <a:spcPts val="2101"/>
              </a:lnSpc>
              <a:buNone/>
            </a:pPr>
            <a:r>
              <a:rPr lang="en-US" sz="1681" dirty="0">
                <a:solidFill>
                  <a:srgbClr val="FFFFFF"/>
                </a:solidFill>
                <a:latin typeface="Roboto" pitchFamily="34" charset="0"/>
                <a:ea typeface="Roboto" pitchFamily="34" charset="-122"/>
                <a:cs typeface="Roboto" pitchFamily="34" charset="-120"/>
              </a:rPr>
              <a:t>Parallelization</a:t>
            </a:r>
            <a:endParaRPr lang="en-US" sz="1681" dirty="0"/>
          </a:p>
        </p:txBody>
      </p:sp>
      <p:sp>
        <p:nvSpPr>
          <p:cNvPr id="12" name="Text 9"/>
          <p:cNvSpPr/>
          <p:nvPr/>
        </p:nvSpPr>
        <p:spPr>
          <a:xfrm>
            <a:off x="9678710" y="1867733"/>
            <a:ext cx="1715691" cy="4647248"/>
          </a:xfrm>
          <a:prstGeom prst="rect">
            <a:avLst/>
          </a:prstGeom>
          <a:noFill/>
          <a:ln/>
        </p:spPr>
        <p:txBody>
          <a:bodyPr wrap="square" rtlCol="0" anchor="t"/>
          <a:lstStyle/>
          <a:p>
            <a:pPr marL="0" indent="0">
              <a:lnSpc>
                <a:spcPts val="2152"/>
              </a:lnSpc>
              <a:buNone/>
            </a:pPr>
            <a:r>
              <a:rPr lang="en-US" sz="1345" dirty="0">
                <a:solidFill>
                  <a:srgbClr val="CFD0D8"/>
                </a:solidFill>
                <a:latin typeface="Roboto" pitchFamily="34" charset="0"/>
                <a:ea typeface="Roboto" pitchFamily="34" charset="-122"/>
                <a:cs typeface="Roboto" pitchFamily="34" charset="-120"/>
              </a:rPr>
              <a:t>The recursive nature of Merge Sort makes it well-suited for parallel processing, as the sorting of individual sub-arrays can be executed concurrently. This parallel approach can significantly boost the performance of Merge Sort on modern multi-core systems, giving it an advantage over algorithms that are less amenable to parallelization.</a:t>
            </a:r>
            <a:endParaRPr lang="en-US" sz="134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433"/>
          </a:xfrm>
          <a:prstGeom prst="rect">
            <a:avLst/>
          </a:prstGeom>
          <a:solidFill>
            <a:srgbClr val="000018">
              <a:alpha val="75000"/>
            </a:srgbClr>
          </a:solidFill>
          <a:ln/>
        </p:spPr>
      </p:sp>
      <p:sp>
        <p:nvSpPr>
          <p:cNvPr id="4" name="Text 1"/>
          <p:cNvSpPr/>
          <p:nvPr/>
        </p:nvSpPr>
        <p:spPr>
          <a:xfrm>
            <a:off x="3229570" y="473035"/>
            <a:ext cx="7361634" cy="537567"/>
          </a:xfrm>
          <a:prstGeom prst="rect">
            <a:avLst/>
          </a:prstGeom>
          <a:noFill/>
          <a:ln/>
        </p:spPr>
        <p:txBody>
          <a:bodyPr wrap="none" rtlCol="0" anchor="t"/>
          <a:lstStyle/>
          <a:p>
            <a:pPr marL="0" indent="0">
              <a:lnSpc>
                <a:spcPts val="4233"/>
              </a:lnSpc>
              <a:buNone/>
            </a:pPr>
            <a:r>
              <a:rPr lang="en-US" sz="3386" dirty="0">
                <a:solidFill>
                  <a:srgbClr val="FFFFFF"/>
                </a:solidFill>
                <a:latin typeface="Roboto" pitchFamily="34" charset="0"/>
                <a:ea typeface="Roboto" pitchFamily="34" charset="-122"/>
                <a:cs typeface="Roboto" pitchFamily="34" charset="-120"/>
              </a:rPr>
              <a:t>Real-World Applications of Merge Sort</a:t>
            </a:r>
            <a:endParaRPr lang="en-US" sz="3386" dirty="0"/>
          </a:p>
        </p:txBody>
      </p:sp>
      <p:pic>
        <p:nvPicPr>
          <p:cNvPr id="5" name="Image 1" descr="preencoded.png"/>
          <p:cNvPicPr>
            <a:picLocks noChangeAspect="1"/>
          </p:cNvPicPr>
          <p:nvPr/>
        </p:nvPicPr>
        <p:blipFill>
          <a:blip r:embed="rId4"/>
          <a:stretch>
            <a:fillRect/>
          </a:stretch>
        </p:blipFill>
        <p:spPr>
          <a:xfrm>
            <a:off x="3229570" y="1354574"/>
            <a:ext cx="1849279" cy="1142881"/>
          </a:xfrm>
          <a:prstGeom prst="rect">
            <a:avLst/>
          </a:prstGeom>
        </p:spPr>
      </p:pic>
      <p:sp>
        <p:nvSpPr>
          <p:cNvPr id="6" name="Text 2"/>
          <p:cNvSpPr/>
          <p:nvPr/>
        </p:nvSpPr>
        <p:spPr>
          <a:xfrm>
            <a:off x="3229570" y="2712482"/>
            <a:ext cx="1849279" cy="537448"/>
          </a:xfrm>
          <a:prstGeom prst="rect">
            <a:avLst/>
          </a:prstGeom>
          <a:noFill/>
          <a:ln/>
        </p:spPr>
        <p:txBody>
          <a:bodyPr wrap="square" rtlCol="0" anchor="t"/>
          <a:lstStyle/>
          <a:p>
            <a:pPr marL="0" indent="0" algn="l">
              <a:lnSpc>
                <a:spcPts val="2116"/>
              </a:lnSpc>
              <a:buNone/>
            </a:pPr>
            <a:r>
              <a:rPr lang="en-US" sz="1693" dirty="0">
                <a:solidFill>
                  <a:srgbClr val="CFD0D8"/>
                </a:solidFill>
                <a:latin typeface="Roboto" pitchFamily="34" charset="0"/>
                <a:ea typeface="Roboto" pitchFamily="34" charset="-122"/>
                <a:cs typeface="Roboto" pitchFamily="34" charset="-120"/>
              </a:rPr>
              <a:t>Big Data Processing</a:t>
            </a:r>
            <a:endParaRPr lang="en-US" sz="1693" dirty="0"/>
          </a:p>
        </p:txBody>
      </p:sp>
      <p:sp>
        <p:nvSpPr>
          <p:cNvPr id="7" name="Text 3"/>
          <p:cNvSpPr/>
          <p:nvPr/>
        </p:nvSpPr>
        <p:spPr>
          <a:xfrm>
            <a:off x="3229570" y="3353038"/>
            <a:ext cx="1849279" cy="4129088"/>
          </a:xfrm>
          <a:prstGeom prst="rect">
            <a:avLst/>
          </a:prstGeom>
          <a:noFill/>
          <a:ln/>
        </p:spPr>
        <p:txBody>
          <a:bodyPr wrap="square" rtlCol="0" anchor="t"/>
          <a:lstStyle/>
          <a:p>
            <a:pPr marL="0" indent="0" algn="l">
              <a:lnSpc>
                <a:spcPts val="2167"/>
              </a:lnSpc>
              <a:buNone/>
            </a:pPr>
            <a:r>
              <a:rPr lang="en-US" sz="1355" dirty="0">
                <a:solidFill>
                  <a:srgbClr val="CFD0D8"/>
                </a:solidFill>
                <a:latin typeface="Roboto" pitchFamily="34" charset="0"/>
                <a:ea typeface="Roboto" pitchFamily="34" charset="-122"/>
                <a:cs typeface="Roboto" pitchFamily="34" charset="-120"/>
              </a:rPr>
              <a:t>Merge sort is widely used in big data processing frameworks, such as Apache Spark and Apache Hadoop, to efficiently sort large datasets. Its ability to scale well and handle large volumes of data makes it a preferred choice for data engineers and scientists working with massive amounts of information.</a:t>
            </a:r>
            <a:endParaRPr lang="en-US" sz="1355" dirty="0"/>
          </a:p>
        </p:txBody>
      </p:sp>
      <p:pic>
        <p:nvPicPr>
          <p:cNvPr id="8" name="Image 2" descr="preencoded.png"/>
          <p:cNvPicPr>
            <a:picLocks noChangeAspect="1"/>
          </p:cNvPicPr>
          <p:nvPr/>
        </p:nvPicPr>
        <p:blipFill>
          <a:blip r:embed="rId5"/>
          <a:stretch>
            <a:fillRect/>
          </a:stretch>
        </p:blipFill>
        <p:spPr>
          <a:xfrm>
            <a:off x="5336858" y="1354574"/>
            <a:ext cx="1849279" cy="1142881"/>
          </a:xfrm>
          <a:prstGeom prst="rect">
            <a:avLst/>
          </a:prstGeom>
        </p:spPr>
      </p:pic>
      <p:sp>
        <p:nvSpPr>
          <p:cNvPr id="9" name="Text 4"/>
          <p:cNvSpPr/>
          <p:nvPr/>
        </p:nvSpPr>
        <p:spPr>
          <a:xfrm>
            <a:off x="5336858" y="2712482"/>
            <a:ext cx="1849279" cy="268724"/>
          </a:xfrm>
          <a:prstGeom prst="rect">
            <a:avLst/>
          </a:prstGeom>
          <a:noFill/>
          <a:ln/>
        </p:spPr>
        <p:txBody>
          <a:bodyPr wrap="none" rtlCol="0" anchor="t"/>
          <a:lstStyle/>
          <a:p>
            <a:pPr marL="0" indent="0" algn="l">
              <a:lnSpc>
                <a:spcPts val="2116"/>
              </a:lnSpc>
              <a:buNone/>
            </a:pPr>
            <a:r>
              <a:rPr lang="en-US" sz="1693" dirty="0">
                <a:solidFill>
                  <a:srgbClr val="CFD0D8"/>
                </a:solidFill>
                <a:latin typeface="Roboto" pitchFamily="34" charset="0"/>
                <a:ea typeface="Roboto" pitchFamily="34" charset="-122"/>
                <a:cs typeface="Roboto" pitchFamily="34" charset="-120"/>
              </a:rPr>
              <a:t>Bioinformatics</a:t>
            </a:r>
            <a:endParaRPr lang="en-US" sz="1693" dirty="0"/>
          </a:p>
        </p:txBody>
      </p:sp>
      <p:sp>
        <p:nvSpPr>
          <p:cNvPr id="10" name="Text 5"/>
          <p:cNvSpPr/>
          <p:nvPr/>
        </p:nvSpPr>
        <p:spPr>
          <a:xfrm>
            <a:off x="5336858" y="3084314"/>
            <a:ext cx="1849279" cy="4404360"/>
          </a:xfrm>
          <a:prstGeom prst="rect">
            <a:avLst/>
          </a:prstGeom>
          <a:noFill/>
          <a:ln/>
        </p:spPr>
        <p:txBody>
          <a:bodyPr wrap="square" rtlCol="0" anchor="t"/>
          <a:lstStyle/>
          <a:p>
            <a:pPr marL="0" indent="0" algn="l">
              <a:lnSpc>
                <a:spcPts val="2167"/>
              </a:lnSpc>
              <a:buNone/>
            </a:pPr>
            <a:r>
              <a:rPr lang="en-US" sz="1355" dirty="0">
                <a:solidFill>
                  <a:srgbClr val="CFD0D8"/>
                </a:solidFill>
                <a:latin typeface="Roboto" pitchFamily="34" charset="0"/>
                <a:ea typeface="Roboto" pitchFamily="34" charset="-122"/>
                <a:cs typeface="Roboto" pitchFamily="34" charset="-120"/>
              </a:rPr>
              <a:t>In the field of bioinformatics, merge sort is employed to sort and analyze large genomic datasets, such as DNA sequences and protein structures. The algorithm's performance and stability are crucial for researchers studying complex biological patterns and relationships within vast amounts of genetic data.</a:t>
            </a:r>
            <a:endParaRPr lang="en-US" sz="1355" dirty="0"/>
          </a:p>
        </p:txBody>
      </p:sp>
      <p:pic>
        <p:nvPicPr>
          <p:cNvPr id="11" name="Image 3" descr="preencoded.png"/>
          <p:cNvPicPr>
            <a:picLocks noChangeAspect="1"/>
          </p:cNvPicPr>
          <p:nvPr/>
        </p:nvPicPr>
        <p:blipFill>
          <a:blip r:embed="rId6"/>
          <a:stretch>
            <a:fillRect/>
          </a:stretch>
        </p:blipFill>
        <p:spPr>
          <a:xfrm>
            <a:off x="7444145" y="1354574"/>
            <a:ext cx="1849279" cy="1142881"/>
          </a:xfrm>
          <a:prstGeom prst="rect">
            <a:avLst/>
          </a:prstGeom>
        </p:spPr>
      </p:pic>
      <p:sp>
        <p:nvSpPr>
          <p:cNvPr id="12" name="Text 6"/>
          <p:cNvSpPr/>
          <p:nvPr/>
        </p:nvSpPr>
        <p:spPr>
          <a:xfrm>
            <a:off x="7444145" y="2712482"/>
            <a:ext cx="1849279" cy="537448"/>
          </a:xfrm>
          <a:prstGeom prst="rect">
            <a:avLst/>
          </a:prstGeom>
          <a:noFill/>
          <a:ln/>
        </p:spPr>
        <p:txBody>
          <a:bodyPr wrap="square" rtlCol="0" anchor="t"/>
          <a:lstStyle/>
          <a:p>
            <a:pPr marL="0" indent="0" algn="l">
              <a:lnSpc>
                <a:spcPts val="2116"/>
              </a:lnSpc>
              <a:buNone/>
            </a:pPr>
            <a:r>
              <a:rPr lang="en-US" sz="1693" dirty="0">
                <a:solidFill>
                  <a:srgbClr val="CFD0D8"/>
                </a:solidFill>
                <a:latin typeface="Roboto" pitchFamily="34" charset="0"/>
                <a:ea typeface="Roboto" pitchFamily="34" charset="-122"/>
                <a:cs typeface="Roboto" pitchFamily="34" charset="-120"/>
              </a:rPr>
              <a:t>Finance and Stock Trading</a:t>
            </a:r>
            <a:endParaRPr lang="en-US" sz="1693" dirty="0"/>
          </a:p>
        </p:txBody>
      </p:sp>
      <p:sp>
        <p:nvSpPr>
          <p:cNvPr id="13" name="Text 7"/>
          <p:cNvSpPr/>
          <p:nvPr/>
        </p:nvSpPr>
        <p:spPr>
          <a:xfrm>
            <a:off x="7444145" y="3353038"/>
            <a:ext cx="1849279" cy="4404360"/>
          </a:xfrm>
          <a:prstGeom prst="rect">
            <a:avLst/>
          </a:prstGeom>
          <a:noFill/>
          <a:ln/>
        </p:spPr>
        <p:txBody>
          <a:bodyPr wrap="square" rtlCol="0" anchor="t"/>
          <a:lstStyle/>
          <a:p>
            <a:pPr marL="0" indent="0" algn="l">
              <a:lnSpc>
                <a:spcPts val="2167"/>
              </a:lnSpc>
              <a:buNone/>
            </a:pPr>
            <a:r>
              <a:rPr lang="en-US" sz="1355" dirty="0">
                <a:solidFill>
                  <a:srgbClr val="CFD0D8"/>
                </a:solidFill>
                <a:latin typeface="Roboto" pitchFamily="34" charset="0"/>
                <a:ea typeface="Roboto" pitchFamily="34" charset="-122"/>
                <a:cs typeface="Roboto" pitchFamily="34" charset="-120"/>
              </a:rPr>
              <a:t>Merge sort is widely used in financial applications, including stock trading algorithms and portfolio optimization. The algorithm's ability to quickly sort and merge large datasets of stock prices, trade volumes, and other financial metrics helps analysts and traders make informed decisions in fast-paced market environments.</a:t>
            </a:r>
            <a:endParaRPr lang="en-US" sz="1355" dirty="0"/>
          </a:p>
        </p:txBody>
      </p:sp>
      <p:pic>
        <p:nvPicPr>
          <p:cNvPr id="14" name="Image 4" descr="preencoded.png"/>
          <p:cNvPicPr>
            <a:picLocks noChangeAspect="1"/>
          </p:cNvPicPr>
          <p:nvPr/>
        </p:nvPicPr>
        <p:blipFill>
          <a:blip r:embed="rId7"/>
          <a:stretch>
            <a:fillRect/>
          </a:stretch>
        </p:blipFill>
        <p:spPr>
          <a:xfrm>
            <a:off x="9551432" y="1354574"/>
            <a:ext cx="1849279" cy="1142881"/>
          </a:xfrm>
          <a:prstGeom prst="rect">
            <a:avLst/>
          </a:prstGeom>
        </p:spPr>
      </p:pic>
      <p:sp>
        <p:nvSpPr>
          <p:cNvPr id="15" name="Text 8"/>
          <p:cNvSpPr/>
          <p:nvPr/>
        </p:nvSpPr>
        <p:spPr>
          <a:xfrm>
            <a:off x="9551432" y="2712482"/>
            <a:ext cx="1849279" cy="537448"/>
          </a:xfrm>
          <a:prstGeom prst="rect">
            <a:avLst/>
          </a:prstGeom>
          <a:noFill/>
          <a:ln/>
        </p:spPr>
        <p:txBody>
          <a:bodyPr wrap="square" rtlCol="0" anchor="t"/>
          <a:lstStyle/>
          <a:p>
            <a:pPr marL="0" indent="0" algn="l">
              <a:lnSpc>
                <a:spcPts val="2116"/>
              </a:lnSpc>
              <a:buNone/>
            </a:pPr>
            <a:r>
              <a:rPr lang="en-US" sz="1693" dirty="0">
                <a:solidFill>
                  <a:srgbClr val="CFD0D8"/>
                </a:solidFill>
                <a:latin typeface="Roboto" pitchFamily="34" charset="0"/>
                <a:ea typeface="Roboto" pitchFamily="34" charset="-122"/>
                <a:cs typeface="Roboto" pitchFamily="34" charset="-120"/>
              </a:rPr>
              <a:t>Educational Purposes</a:t>
            </a:r>
            <a:endParaRPr lang="en-US" sz="1693" dirty="0"/>
          </a:p>
        </p:txBody>
      </p:sp>
      <p:sp>
        <p:nvSpPr>
          <p:cNvPr id="16" name="Text 9"/>
          <p:cNvSpPr/>
          <p:nvPr/>
        </p:nvSpPr>
        <p:spPr>
          <a:xfrm>
            <a:off x="9551432" y="3353038"/>
            <a:ext cx="1849279" cy="4129088"/>
          </a:xfrm>
          <a:prstGeom prst="rect">
            <a:avLst/>
          </a:prstGeom>
          <a:noFill/>
          <a:ln/>
        </p:spPr>
        <p:txBody>
          <a:bodyPr wrap="square" rtlCol="0" anchor="t"/>
          <a:lstStyle/>
          <a:p>
            <a:pPr marL="0" indent="0" algn="l">
              <a:lnSpc>
                <a:spcPts val="2167"/>
              </a:lnSpc>
              <a:buNone/>
            </a:pPr>
            <a:r>
              <a:rPr lang="en-US" sz="1355" dirty="0">
                <a:solidFill>
                  <a:srgbClr val="CFD0D8"/>
                </a:solidFill>
                <a:latin typeface="Roboto" pitchFamily="34" charset="0"/>
                <a:ea typeface="Roboto" pitchFamily="34" charset="-122"/>
                <a:cs typeface="Roboto" pitchFamily="34" charset="-120"/>
              </a:rPr>
              <a:t>Merge sort is a fundamental algorithm that is often taught in computer science curricula, as it provides a clear example of the divide-and-conquer approach and helps students understand the importance of efficient sorting algorithms in the design and analysis of data structures and algorithms.</a:t>
            </a:r>
            <a:endParaRPr lang="en-US" sz="135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1790</Words>
  <Application>Microsoft Office PowerPoint</Application>
  <PresentationFormat>Özel</PresentationFormat>
  <Paragraphs>88</Paragraphs>
  <Slides>10</Slides>
  <Notes>10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10</vt:i4>
      </vt:variant>
    </vt:vector>
  </HeadingPairs>
  <TitlesOfParts>
    <vt:vector size="13" baseType="lpstr">
      <vt:lpstr>Arial</vt:lpstr>
      <vt:lpstr>Roboto</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Surxay Şıxıyev</cp:lastModifiedBy>
  <cp:revision>2</cp:revision>
  <dcterms:created xsi:type="dcterms:W3CDTF">2024-05-15T19:38:43Z</dcterms:created>
  <dcterms:modified xsi:type="dcterms:W3CDTF">2024-05-15T23:04:31Z</dcterms:modified>
</cp:coreProperties>
</file>