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91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450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55776" y="326767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自定义协议的通讯及解析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043608" y="846138"/>
            <a:ext cx="77768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Sockect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网络上的两个程序通过一个双向的通信连接实现数据的交换，这个连接的一端称为一个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。建立网络通信连接至少要一对端口号</a:t>
            </a:r>
            <a:r>
              <a:rPr lang="en-US" altLang="zh-CN" sz="2000" dirty="0">
                <a:latin typeface="+mn-ea"/>
              </a:rPr>
              <a:t>(socket)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本质是编程接口</a:t>
            </a:r>
            <a:r>
              <a:rPr lang="en-US" altLang="zh-CN" sz="2000" dirty="0">
                <a:latin typeface="+mn-ea"/>
              </a:rPr>
              <a:t>(API)</a:t>
            </a:r>
            <a:r>
              <a:rPr lang="zh-CN" altLang="en-US" sz="2000" dirty="0">
                <a:latin typeface="+mn-ea"/>
              </a:rPr>
              <a:t>，对</a:t>
            </a:r>
            <a:r>
              <a:rPr lang="en-US" altLang="zh-CN" sz="2000" dirty="0">
                <a:latin typeface="+mn-ea"/>
              </a:rPr>
              <a:t>TCP/IP</a:t>
            </a:r>
            <a:r>
              <a:rPr lang="zh-CN" altLang="en-US" sz="2000" dirty="0">
                <a:latin typeface="+mn-ea"/>
              </a:rPr>
              <a:t>的封装，</a:t>
            </a:r>
            <a:r>
              <a:rPr lang="en-US" altLang="zh-CN" sz="2000" dirty="0">
                <a:latin typeface="+mn-ea"/>
              </a:rPr>
              <a:t>TCP/IP</a:t>
            </a:r>
            <a:r>
              <a:rPr lang="zh-CN" altLang="en-US" sz="2000" dirty="0">
                <a:latin typeface="+mn-ea"/>
              </a:rPr>
              <a:t>也要提供可供程序员做网络开发所用的接口，这就是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编程接口。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Transmission Control Protocol</a:t>
            </a:r>
            <a:r>
              <a:rPr lang="zh-CN" altLang="en-US" sz="2000" dirty="0">
                <a:latin typeface="+mn-ea"/>
              </a:rPr>
              <a:t>，传输控制协议）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是基于连接的协议，也就是说，在正式收发数据前，必须和对方建立可靠的连接。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UDP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User Data Protocol</a:t>
            </a:r>
            <a:r>
              <a:rPr lang="zh-CN" altLang="en-US" sz="2000" dirty="0">
                <a:latin typeface="+mn-ea"/>
              </a:rPr>
              <a:t>，用户数据报协议）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是与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相对应的协议。它是面向非连接的协议，它不与对方建立连接，而是直接就把数据包发送过去！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关系：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UDP</a:t>
            </a:r>
            <a:r>
              <a:rPr lang="zh-CN" altLang="en-US" sz="2000" dirty="0">
                <a:latin typeface="+mn-ea"/>
              </a:rPr>
              <a:t>是通讯协议，</a:t>
            </a:r>
            <a:r>
              <a:rPr lang="en-US" altLang="zh-CN" sz="2000" dirty="0">
                <a:latin typeface="+mn-ea"/>
              </a:rPr>
              <a:t>sockect</a:t>
            </a:r>
            <a:r>
              <a:rPr lang="zh-CN" altLang="en-US" sz="2000" dirty="0">
                <a:latin typeface="+mn-ea"/>
              </a:rPr>
              <a:t>是实现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UDP</a:t>
            </a:r>
            <a:r>
              <a:rPr lang="zh-CN" altLang="en-US" sz="2000" dirty="0">
                <a:latin typeface="+mn-ea"/>
              </a:rPr>
              <a:t>通讯的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08" y="44624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590465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5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2051720" y="2276872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协议定义的基本格式（根据情况而定）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dirty="0"/>
              <a:t>           </a:t>
            </a:r>
            <a:r>
              <a:rPr lang="zh-CN" altLang="en-US" sz="2400" dirty="0"/>
              <a:t>一般：命令类型 </a:t>
            </a:r>
            <a:r>
              <a:rPr lang="en-US" altLang="zh-CN" sz="2400" dirty="0"/>
              <a:t>+ </a:t>
            </a:r>
            <a:r>
              <a:rPr lang="zh-CN" altLang="en-US" sz="2400" dirty="0"/>
              <a:t>数据长度 </a:t>
            </a:r>
            <a:r>
              <a:rPr lang="en-US" altLang="zh-CN" sz="2400" dirty="0"/>
              <a:t>+ </a:t>
            </a:r>
            <a:r>
              <a:rPr lang="zh-CN" altLang="en-US" sz="2400" dirty="0"/>
              <a:t>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03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971600" y="1891049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AES</a:t>
            </a:r>
            <a:r>
              <a:rPr lang="en-US" altLang="zh-CN" sz="2000" dirty="0" smtClean="0">
                <a:latin typeface="+mn-ea"/>
              </a:rPr>
              <a:t>: </a:t>
            </a:r>
            <a:r>
              <a:rPr lang="zh-CN" altLang="en-US" sz="2000" dirty="0" smtClean="0">
                <a:latin typeface="+mn-ea"/>
              </a:rPr>
              <a:t>高级</a:t>
            </a:r>
            <a:r>
              <a:rPr lang="zh-CN" altLang="en-US" sz="2000" dirty="0">
                <a:latin typeface="+mn-ea"/>
              </a:rPr>
              <a:t>加密标准（英语：</a:t>
            </a:r>
            <a:r>
              <a:rPr lang="en-US" altLang="zh-CN" sz="2000" dirty="0">
                <a:latin typeface="+mn-ea"/>
              </a:rPr>
              <a:t>Advanced Encryption Standard</a:t>
            </a:r>
            <a:r>
              <a:rPr lang="zh-CN" altLang="en-US" sz="2000" dirty="0">
                <a:latin typeface="+mn-ea"/>
              </a:rPr>
              <a:t>，缩写：</a:t>
            </a:r>
            <a:r>
              <a:rPr lang="en-US" altLang="zh-CN" sz="2000" dirty="0">
                <a:latin typeface="+mn-ea"/>
              </a:rPr>
              <a:t>AES</a:t>
            </a:r>
            <a:r>
              <a:rPr lang="zh-CN" altLang="en-US" sz="2000" dirty="0">
                <a:latin typeface="+mn-ea"/>
              </a:rPr>
              <a:t>），在密码学中又称</a:t>
            </a:r>
            <a:r>
              <a:rPr lang="en-US" altLang="zh-CN" sz="2000" dirty="0">
                <a:latin typeface="+mn-ea"/>
              </a:rPr>
              <a:t>Rijndael</a:t>
            </a:r>
            <a:r>
              <a:rPr lang="zh-CN" altLang="en-US" sz="2000" dirty="0">
                <a:latin typeface="+mn-ea"/>
              </a:rPr>
              <a:t>加密法，是美国联邦政府采用的一种区块加密标准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AES</a:t>
            </a:r>
            <a:r>
              <a:rPr lang="zh-CN" altLang="en-US" sz="2000" b="1" dirty="0">
                <a:latin typeface="+mn-ea"/>
              </a:rPr>
              <a:t>的基本要</a:t>
            </a:r>
            <a:r>
              <a:rPr lang="zh-CN" altLang="en-US" sz="2000" b="1" dirty="0" smtClean="0">
                <a:latin typeface="+mn-ea"/>
              </a:rPr>
              <a:t>求是</a:t>
            </a:r>
            <a:r>
              <a:rPr lang="en-US" altLang="zh-CN" sz="2000" dirty="0" smtClean="0">
                <a:latin typeface="+mn-ea"/>
              </a:rPr>
              <a:t>: </a:t>
            </a:r>
            <a:r>
              <a:rPr lang="zh-CN" altLang="en-US" sz="2000" dirty="0" smtClean="0">
                <a:latin typeface="+mn-ea"/>
              </a:rPr>
              <a:t>采用</a:t>
            </a:r>
            <a:r>
              <a:rPr lang="zh-CN" altLang="en-US" sz="2000" dirty="0">
                <a:latin typeface="+mn-ea"/>
              </a:rPr>
              <a:t>对称分组密码体制，密钥长度的最少支持为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192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256</a:t>
            </a:r>
            <a:r>
              <a:rPr lang="zh-CN" altLang="en-US" sz="2000" dirty="0">
                <a:latin typeface="+mn-ea"/>
              </a:rPr>
              <a:t>，分组长度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位，算法应易于各种硬件和软件实现。</a:t>
            </a:r>
          </a:p>
        </p:txBody>
      </p:sp>
    </p:spTree>
    <p:extLst>
      <p:ext uri="{BB962C8B-B14F-4D97-AF65-F5344CB8AC3E}">
        <p14:creationId xmlns:p14="http://schemas.microsoft.com/office/powerpoint/2010/main" val="16651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520" y="18864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457200" y="1309316"/>
            <a:ext cx="80032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Json </a:t>
            </a:r>
            <a:r>
              <a:rPr lang="zh-CN" altLang="en-US" sz="2400" b="1" dirty="0" smtClean="0"/>
              <a:t>格式</a:t>
            </a:r>
            <a:r>
              <a:rPr lang="en-US" altLang="zh-CN" sz="2400" b="1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{“username”:“zms”,</a:t>
            </a:r>
            <a:r>
              <a:rPr lang="en-US" altLang="zh-CN" dirty="0"/>
              <a:t>age:23</a:t>
            </a:r>
            <a:r>
              <a:rPr lang="en-US" altLang="zh-CN" dirty="0" smtClean="0"/>
              <a:t>,“addr”,“from china”}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{“username”:“zms”,</a:t>
            </a:r>
            <a:r>
              <a:rPr lang="en-US" altLang="zh-CN" dirty="0"/>
              <a:t>age:11</a:t>
            </a:r>
            <a:r>
              <a:rPr lang="en-US" altLang="zh-CN" dirty="0" smtClean="0"/>
              <a:t>,“jicheng”:[{“zhengshu”:“PMP”,“date”:“2011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”},{“zhengshu”:“</a:t>
            </a:r>
            <a:r>
              <a:rPr lang="zh-CN" altLang="en-US" dirty="0" smtClean="0"/>
              <a:t>信息系统</a:t>
            </a:r>
            <a:r>
              <a:rPr lang="zh-CN" altLang="en-US" dirty="0"/>
              <a:t>项目管理</a:t>
            </a:r>
            <a:r>
              <a:rPr lang="zh-CN" altLang="en-US" dirty="0" smtClean="0"/>
              <a:t>师</a:t>
            </a:r>
            <a:r>
              <a:rPr lang="en-US" altLang="zh-CN" dirty="0" smtClean="0"/>
              <a:t>”,“date”,“2012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”}],“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”:“</a:t>
            </a:r>
            <a:r>
              <a:rPr lang="zh-CN" altLang="en-US" dirty="0" smtClean="0"/>
              <a:t>江西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[{"</a:t>
            </a:r>
            <a:r>
              <a:rPr lang="en-US" altLang="zh-CN" dirty="0"/>
              <a:t>devid":"1234567800","latitude":"29.4963","longitude":"116.189"},{"devid":"1234567832","latitude":"29.4943","longitude":"1161.129</a:t>
            </a:r>
            <a:r>
              <a:rPr lang="en-US" altLang="zh-CN" dirty="0" smtClean="0"/>
              <a:t>"}]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[</a:t>
            </a:r>
            <a:r>
              <a:rPr lang="en-US" altLang="zh-CN" dirty="0"/>
              <a:t> </a:t>
            </a:r>
            <a:r>
              <a:rPr lang="en-US" altLang="zh-CN" dirty="0" smtClean="0"/>
              <a:t>{"</a:t>
            </a:r>
            <a:r>
              <a:rPr lang="en-US" altLang="zh-CN" dirty="0"/>
              <a:t>devid":"1234567800","gps":[{"time":"</a:t>
            </a:r>
            <a:r>
              <a:rPr lang="en-US" altLang="zh-CN" dirty="0" smtClean="0"/>
              <a:t>2014-11-12</a:t>
            </a:r>
            <a:r>
              <a:rPr lang="en-US" altLang="zh-CN" dirty="0"/>
              <a:t>","latitude":"29.4963","longitude":"116.189"},{"time":"2014-11-12","latitude":"29.4963","longitude":"116.189" }],"</a:t>
            </a:r>
            <a:r>
              <a:rPr lang="en-US" altLang="zh-CN" dirty="0" err="1"/>
              <a:t>devname</a:t>
            </a:r>
            <a:r>
              <a:rPr lang="en-US" altLang="zh-CN" dirty="0"/>
              <a:t>":"</a:t>
            </a:r>
            <a:r>
              <a:rPr lang="zh-CN" altLang="en-US" dirty="0"/>
              <a:t>赣</a:t>
            </a:r>
            <a:r>
              <a:rPr lang="en-US" altLang="zh-CN" dirty="0"/>
              <a:t>01"},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{"</a:t>
            </a:r>
            <a:r>
              <a:rPr lang="en-US" altLang="zh-CN" dirty="0"/>
              <a:t>devid":"1234567800","gps":[{"time":"2014-11-12","latitude":"29.4963","longitude":"116.189"},{"time":"2014-11-12","latitude":"29.4963","longitude":"116.189" }],"</a:t>
            </a:r>
            <a:r>
              <a:rPr lang="en-US" altLang="zh-CN" dirty="0" err="1"/>
              <a:t>devname</a:t>
            </a:r>
            <a:r>
              <a:rPr lang="en-US" altLang="zh-CN" dirty="0"/>
              <a:t>":"</a:t>
            </a:r>
            <a:r>
              <a:rPr lang="zh-CN" altLang="en-US" dirty="0"/>
              <a:t>赣</a:t>
            </a:r>
            <a:r>
              <a:rPr lang="en-US" altLang="zh-CN" dirty="0"/>
              <a:t>92</a:t>
            </a:r>
            <a:r>
              <a:rPr lang="en-US" altLang="zh-CN" dirty="0" smtClean="0"/>
              <a:t>"} ];</a:t>
            </a:r>
          </a:p>
        </p:txBody>
      </p:sp>
    </p:spTree>
    <p:extLst>
      <p:ext uri="{BB962C8B-B14F-4D97-AF65-F5344CB8AC3E}">
        <p14:creationId xmlns:p14="http://schemas.microsoft.com/office/powerpoint/2010/main" val="274165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755576" y="1997839"/>
            <a:ext cx="77768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JsonObject </a:t>
            </a:r>
            <a:r>
              <a:rPr lang="zh-CN" altLang="en-US" sz="2000" b="1" dirty="0" smtClean="0"/>
              <a:t>方法</a:t>
            </a:r>
            <a:r>
              <a:rPr lang="en-US" altLang="zh-CN" sz="2000" b="1" dirty="0" smtClean="0"/>
              <a:t>:   </a:t>
            </a:r>
            <a:r>
              <a:rPr lang="en-US" altLang="zh-CN" dirty="0" smtClean="0">
                <a:latin typeface="+mn-ea"/>
              </a:rPr>
              <a:t>opt</a:t>
            </a:r>
            <a:r>
              <a:rPr lang="en-US" altLang="zh-CN" dirty="0">
                <a:latin typeface="+mn-ea"/>
              </a:rPr>
              <a:t>* </a:t>
            </a:r>
            <a:r>
              <a:rPr lang="zh-CN" altLang="en-US" dirty="0">
                <a:latin typeface="+mn-ea"/>
              </a:rPr>
              <a:t>与 </a:t>
            </a:r>
            <a:r>
              <a:rPr lang="en-US" altLang="zh-CN" dirty="0">
                <a:latin typeface="+mn-ea"/>
              </a:rPr>
              <a:t>get* </a:t>
            </a:r>
            <a:r>
              <a:rPr lang="zh-CN" altLang="en-US" dirty="0">
                <a:latin typeface="+mn-ea"/>
              </a:rPr>
              <a:t>建议使用</a:t>
            </a:r>
            <a:r>
              <a:rPr lang="en-US" altLang="zh-CN" dirty="0">
                <a:latin typeface="+mn-ea"/>
              </a:rPr>
              <a:t>opt</a:t>
            </a:r>
            <a:r>
              <a:rPr lang="zh-CN" altLang="en-US" dirty="0">
                <a:latin typeface="+mn-ea"/>
              </a:rPr>
              <a:t>方法，因为</a:t>
            </a:r>
            <a:r>
              <a:rPr lang="en-US" altLang="zh-CN" dirty="0">
                <a:latin typeface="+mn-ea"/>
              </a:rPr>
              <a:t>get</a:t>
            </a:r>
            <a:r>
              <a:rPr lang="zh-CN" altLang="en-US" dirty="0">
                <a:latin typeface="+mn-ea"/>
              </a:rPr>
              <a:t>方法如果其内容为空会直接抛出异常。不过</a:t>
            </a:r>
            <a:r>
              <a:rPr lang="en-US" altLang="zh-CN" dirty="0">
                <a:latin typeface="+mn-ea"/>
              </a:rPr>
              <a:t>JsonArray.opt*(index)</a:t>
            </a:r>
            <a:r>
              <a:rPr lang="zh-CN" altLang="en-US" dirty="0">
                <a:latin typeface="+mn-ea"/>
              </a:rPr>
              <a:t>会有越界问题需要特别注意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/>
              <a:t>opt</a:t>
            </a:r>
            <a:r>
              <a:rPr lang="zh-CN" altLang="en-US" dirty="0"/>
              <a:t>、</a:t>
            </a:r>
            <a:r>
              <a:rPr lang="en-US" altLang="zh-CN" dirty="0"/>
              <a:t>optBoolean</a:t>
            </a:r>
            <a:r>
              <a:rPr lang="zh-CN" altLang="en-US" dirty="0"/>
              <a:t>、</a:t>
            </a:r>
            <a:r>
              <a:rPr lang="en-US" altLang="zh-CN" dirty="0"/>
              <a:t>optDouble</a:t>
            </a:r>
            <a:r>
              <a:rPr lang="zh-CN" altLang="en-US" dirty="0"/>
              <a:t>、</a:t>
            </a:r>
            <a:r>
              <a:rPr lang="en-US" altLang="zh-CN" dirty="0"/>
              <a:t>optInt</a:t>
            </a:r>
            <a:r>
              <a:rPr lang="zh-CN" altLang="en-US" dirty="0"/>
              <a:t>、</a:t>
            </a:r>
            <a:r>
              <a:rPr lang="en-US" altLang="zh-CN" dirty="0"/>
              <a:t>optLong</a:t>
            </a:r>
            <a:r>
              <a:rPr lang="zh-CN" altLang="en-US" dirty="0"/>
              <a:t>、</a:t>
            </a:r>
            <a:r>
              <a:rPr lang="en-US" altLang="zh-CN" dirty="0"/>
              <a:t>optString</a:t>
            </a:r>
            <a:r>
              <a:rPr lang="zh-CN" altLang="en-US" dirty="0"/>
              <a:t>、</a:t>
            </a:r>
            <a:r>
              <a:rPr lang="en-US" altLang="zh-CN" dirty="0"/>
              <a:t>optJSONArray</a:t>
            </a:r>
            <a:r>
              <a:rPr lang="zh-CN" altLang="en-US" dirty="0"/>
              <a:t>、</a:t>
            </a:r>
            <a:r>
              <a:rPr lang="en-US" altLang="zh-CN" dirty="0" smtClean="0"/>
              <a:t>optJSONObject</a:t>
            </a:r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getBoolean</a:t>
            </a:r>
            <a:r>
              <a:rPr lang="zh-CN" altLang="en-US" dirty="0"/>
              <a:t>、</a:t>
            </a:r>
            <a:r>
              <a:rPr lang="en-US" altLang="zh-CN" dirty="0"/>
              <a:t>getDouble</a:t>
            </a:r>
            <a:r>
              <a:rPr lang="zh-CN" altLang="en-US" dirty="0"/>
              <a:t>、</a:t>
            </a:r>
            <a:r>
              <a:rPr lang="en-US" altLang="zh-CN" dirty="0"/>
              <a:t>getInt</a:t>
            </a:r>
            <a:r>
              <a:rPr lang="zh-CN" altLang="en-US" dirty="0"/>
              <a:t>、</a:t>
            </a:r>
            <a:r>
              <a:rPr lang="en-US" altLang="zh-CN" dirty="0"/>
              <a:t>getLong</a:t>
            </a:r>
            <a:r>
              <a:rPr lang="zh-CN" altLang="en-US" dirty="0"/>
              <a:t>、</a:t>
            </a:r>
            <a:r>
              <a:rPr lang="en-US" altLang="zh-CN" dirty="0"/>
              <a:t>getString</a:t>
            </a:r>
            <a:r>
              <a:rPr lang="zh-CN" altLang="en-US" dirty="0"/>
              <a:t>、</a:t>
            </a:r>
            <a:r>
              <a:rPr lang="en-US" altLang="zh-CN" dirty="0"/>
              <a:t>getJSONArray</a:t>
            </a:r>
            <a:r>
              <a:rPr lang="zh-CN" altLang="en-US" dirty="0"/>
              <a:t>、</a:t>
            </a:r>
            <a:r>
              <a:rPr lang="en-US" altLang="zh-CN" dirty="0"/>
              <a:t>getJSONObject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52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827584" y="861451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XML</a:t>
            </a:r>
            <a:r>
              <a:rPr lang="zh-CN" altLang="en-US" sz="2400" b="1" dirty="0" smtClean="0">
                <a:latin typeface="+mn-ea"/>
              </a:rPr>
              <a:t>解析技术：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dirty="0" smtClean="0"/>
              <a:t>       </a:t>
            </a:r>
            <a:r>
              <a:rPr lang="en-US" altLang="zh-CN" sz="2000" b="1" dirty="0" smtClean="0">
                <a:latin typeface="+mn-ea"/>
              </a:rPr>
              <a:t>DOM</a:t>
            </a:r>
            <a:r>
              <a:rPr lang="zh-CN" altLang="en-US" sz="2000" b="1" dirty="0" smtClean="0">
                <a:latin typeface="+mn-ea"/>
              </a:rPr>
              <a:t>解析：</a:t>
            </a:r>
            <a:r>
              <a:rPr lang="zh-CN" altLang="en-US" sz="2000" dirty="0"/>
              <a:t>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文件解析成树状结构并放入内存中进行处理。当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文件较小时，我们可以选</a:t>
            </a:r>
            <a:r>
              <a:rPr lang="en-US" altLang="zh-CN" sz="2000" dirty="0"/>
              <a:t>DOM</a:t>
            </a:r>
            <a:r>
              <a:rPr lang="zh-CN" altLang="en-US" sz="2000" dirty="0"/>
              <a:t>，因为它简单、直观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SAX</a:t>
            </a:r>
            <a:r>
              <a:rPr lang="zh-CN" altLang="en-US" sz="2000" b="1" dirty="0" smtClean="0">
                <a:latin typeface="+mn-ea"/>
              </a:rPr>
              <a:t>解析：</a:t>
            </a:r>
            <a:r>
              <a:rPr lang="zh-CN" altLang="en-US" sz="2000" dirty="0"/>
              <a:t>以事件作为解析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文件的模式，它将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文件转化成一系列的事件，由不同的事件处理器来决定如何处理。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文件较大时，选择</a:t>
            </a:r>
            <a:r>
              <a:rPr lang="en-US" altLang="zh-CN" sz="2000" dirty="0"/>
              <a:t>SAX</a:t>
            </a:r>
            <a:r>
              <a:rPr lang="zh-CN" altLang="en-US" sz="2000" dirty="0"/>
              <a:t>技术是比较合理的。虽然代码量有些大，但是它不需要将所有的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文件加载到内存中。这样对于有限的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内存更有效，而且</a:t>
            </a:r>
            <a:r>
              <a:rPr lang="en-US" altLang="zh-CN" sz="2000" dirty="0"/>
              <a:t>Android</a:t>
            </a:r>
            <a:r>
              <a:rPr lang="zh-CN" altLang="en-US" sz="2000" dirty="0"/>
              <a:t>提供了一种传统的</a:t>
            </a:r>
            <a:r>
              <a:rPr lang="en-US" altLang="zh-CN" sz="2000" dirty="0"/>
              <a:t>SAX</a:t>
            </a:r>
            <a:r>
              <a:rPr lang="zh-CN" altLang="en-US" sz="2000" dirty="0"/>
              <a:t>使用方法以及一个便捷的</a:t>
            </a:r>
            <a:r>
              <a:rPr lang="en-US" altLang="zh-CN" sz="2000" dirty="0"/>
              <a:t>SAX</a:t>
            </a:r>
            <a:r>
              <a:rPr lang="zh-CN" altLang="en-US" sz="2000" dirty="0"/>
              <a:t>包装器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PULL</a:t>
            </a:r>
            <a:r>
              <a:rPr lang="zh-CN" altLang="en-US" sz="2000" b="1" dirty="0" smtClean="0">
                <a:latin typeface="+mn-ea"/>
              </a:rPr>
              <a:t>解析：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像</a:t>
            </a:r>
            <a:r>
              <a:rPr lang="en-US" altLang="zh-CN" sz="2000" dirty="0"/>
              <a:t>SAX</a:t>
            </a:r>
            <a:r>
              <a:rPr lang="zh-CN" altLang="en-US" sz="2000" dirty="0"/>
              <a:t>解析那样监听元素的结束，而是在开始处完成了大部分处理。这有利于提早读取</a:t>
            </a:r>
            <a:r>
              <a:rPr lang="en-US" altLang="zh-CN" sz="2000" dirty="0"/>
              <a:t>XML</a:t>
            </a:r>
            <a:r>
              <a:rPr lang="zh-CN" altLang="en-US" sz="2000" dirty="0"/>
              <a:t>文件，可以极大的减少解析时间，这种优化对于连接速度较漫的移动设备而言尤为重要。对于</a:t>
            </a:r>
            <a:r>
              <a:rPr lang="en-US" altLang="zh-CN" sz="2000" dirty="0"/>
              <a:t>XML</a:t>
            </a:r>
            <a:r>
              <a:rPr lang="zh-CN" altLang="en-US" sz="2000" dirty="0"/>
              <a:t>文档较大但只需要文档的一部分时，</a:t>
            </a:r>
            <a:r>
              <a:rPr lang="en-US" altLang="zh-CN" sz="2000" dirty="0"/>
              <a:t>XML Pull</a:t>
            </a:r>
            <a:r>
              <a:rPr lang="zh-CN" altLang="en-US" sz="2000" dirty="0"/>
              <a:t>解析器则是更为有效的方法。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11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矩形 2"/>
          <p:cNvSpPr/>
          <p:nvPr/>
        </p:nvSpPr>
        <p:spPr>
          <a:xfrm>
            <a:off x="3635896" y="26369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结束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624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</cp:revision>
  <dcterms:created xsi:type="dcterms:W3CDTF">2015-04-23T02:34:06Z</dcterms:created>
  <dcterms:modified xsi:type="dcterms:W3CDTF">2016-09-07T08:56:38Z</dcterms:modified>
</cp:coreProperties>
</file>