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69" r:id="rId3"/>
    <p:sldId id="271" r:id="rId4"/>
    <p:sldId id="257" r:id="rId5"/>
    <p:sldId id="266" r:id="rId6"/>
    <p:sldId id="258" r:id="rId7"/>
    <p:sldId id="260" r:id="rId8"/>
    <p:sldId id="259" r:id="rId9"/>
    <p:sldId id="261" r:id="rId10"/>
    <p:sldId id="262" r:id="rId11"/>
    <p:sldId id="264" r:id="rId12"/>
    <p:sldId id="263" r:id="rId13"/>
    <p:sldId id="265" r:id="rId14"/>
    <p:sldId id="267" r:id="rId15"/>
    <p:sldId id="268" r:id="rId16"/>
    <p:sldId id="270"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13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23486A-74F8-434E-A2B0-512C2AEA8838}" type="datetimeFigureOut">
              <a:rPr lang="zh-CN" altLang="en-US" smtClean="0"/>
              <a:t>2016/9/23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0F974A-C6FA-4723-81F2-9B339CD24774}" type="slidenum">
              <a:rPr lang="zh-CN" altLang="en-US" smtClean="0"/>
              <a:t>‹#›</a:t>
            </a:fld>
            <a:endParaRPr lang="zh-CN" altLang="en-US"/>
          </a:p>
        </p:txBody>
      </p:sp>
    </p:spTree>
    <p:extLst>
      <p:ext uri="{BB962C8B-B14F-4D97-AF65-F5344CB8AC3E}">
        <p14:creationId xmlns:p14="http://schemas.microsoft.com/office/powerpoint/2010/main" val="28012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D23486A-74F8-434E-A2B0-512C2AEA8838}" type="datetimeFigureOut">
              <a:rPr lang="zh-CN" altLang="en-US" smtClean="0"/>
              <a:t>2016/9/23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0F974A-C6FA-4723-81F2-9B339CD24774}" type="slidenum">
              <a:rPr lang="zh-CN" altLang="en-US" smtClean="0"/>
              <a:t>‹#›</a:t>
            </a:fld>
            <a:endParaRPr lang="zh-CN" altLang="en-US"/>
          </a:p>
        </p:txBody>
      </p:sp>
    </p:spTree>
    <p:extLst>
      <p:ext uri="{BB962C8B-B14F-4D97-AF65-F5344CB8AC3E}">
        <p14:creationId xmlns:p14="http://schemas.microsoft.com/office/powerpoint/2010/main" val="100108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D23486A-74F8-434E-A2B0-512C2AEA8838}" type="datetimeFigureOut">
              <a:rPr lang="zh-CN" altLang="en-US" smtClean="0"/>
              <a:t>2016/9/23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0F974A-C6FA-4723-81F2-9B339CD24774}" type="slidenum">
              <a:rPr lang="zh-CN" altLang="en-US" smtClean="0"/>
              <a:t>‹#›</a:t>
            </a:fld>
            <a:endParaRPr lang="zh-CN" altLang="en-US"/>
          </a:p>
        </p:txBody>
      </p:sp>
    </p:spTree>
    <p:extLst>
      <p:ext uri="{BB962C8B-B14F-4D97-AF65-F5344CB8AC3E}">
        <p14:creationId xmlns:p14="http://schemas.microsoft.com/office/powerpoint/2010/main" val="313020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D23486A-74F8-434E-A2B0-512C2AEA8838}" type="datetimeFigureOut">
              <a:rPr lang="zh-CN" altLang="en-US" smtClean="0"/>
              <a:t>2016/9/23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0F974A-C6FA-4723-81F2-9B339CD24774}" type="slidenum">
              <a:rPr lang="zh-CN" altLang="en-US" smtClean="0"/>
              <a:t>‹#›</a:t>
            </a:fld>
            <a:endParaRPr lang="zh-CN" altLang="en-US"/>
          </a:p>
        </p:txBody>
      </p:sp>
    </p:spTree>
    <p:extLst>
      <p:ext uri="{BB962C8B-B14F-4D97-AF65-F5344CB8AC3E}">
        <p14:creationId xmlns:p14="http://schemas.microsoft.com/office/powerpoint/2010/main" val="82235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D23486A-74F8-434E-A2B0-512C2AEA8838}" type="datetimeFigureOut">
              <a:rPr lang="zh-CN" altLang="en-US" smtClean="0"/>
              <a:t>2016/9/23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0F974A-C6FA-4723-81F2-9B339CD24774}" type="slidenum">
              <a:rPr lang="zh-CN" altLang="en-US" smtClean="0"/>
              <a:t>‹#›</a:t>
            </a:fld>
            <a:endParaRPr lang="zh-CN" altLang="en-US"/>
          </a:p>
        </p:txBody>
      </p:sp>
    </p:spTree>
    <p:extLst>
      <p:ext uri="{BB962C8B-B14F-4D97-AF65-F5344CB8AC3E}">
        <p14:creationId xmlns:p14="http://schemas.microsoft.com/office/powerpoint/2010/main" val="1657588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D23486A-74F8-434E-A2B0-512C2AEA8838}" type="datetimeFigureOut">
              <a:rPr lang="zh-CN" altLang="en-US" smtClean="0"/>
              <a:t>2016/9/23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0F974A-C6FA-4723-81F2-9B339CD24774}" type="slidenum">
              <a:rPr lang="zh-CN" altLang="en-US" smtClean="0"/>
              <a:t>‹#›</a:t>
            </a:fld>
            <a:endParaRPr lang="zh-CN" altLang="en-US"/>
          </a:p>
        </p:txBody>
      </p:sp>
    </p:spTree>
    <p:extLst>
      <p:ext uri="{BB962C8B-B14F-4D97-AF65-F5344CB8AC3E}">
        <p14:creationId xmlns:p14="http://schemas.microsoft.com/office/powerpoint/2010/main" val="3213225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23486A-74F8-434E-A2B0-512C2AEA8838}" type="datetimeFigureOut">
              <a:rPr lang="zh-CN" altLang="en-US" smtClean="0"/>
              <a:t>2016/9/23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C0F974A-C6FA-4723-81F2-9B339CD24774}" type="slidenum">
              <a:rPr lang="zh-CN" altLang="en-US" smtClean="0"/>
              <a:t>‹#›</a:t>
            </a:fld>
            <a:endParaRPr lang="zh-CN" altLang="en-US"/>
          </a:p>
        </p:txBody>
      </p:sp>
    </p:spTree>
    <p:extLst>
      <p:ext uri="{BB962C8B-B14F-4D97-AF65-F5344CB8AC3E}">
        <p14:creationId xmlns:p14="http://schemas.microsoft.com/office/powerpoint/2010/main" val="1885533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D23486A-74F8-434E-A2B0-512C2AEA8838}" type="datetimeFigureOut">
              <a:rPr lang="zh-CN" altLang="en-US" smtClean="0"/>
              <a:t>2016/9/23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C0F974A-C6FA-4723-81F2-9B339CD24774}" type="slidenum">
              <a:rPr lang="zh-CN" altLang="en-US" smtClean="0"/>
              <a:t>‹#›</a:t>
            </a:fld>
            <a:endParaRPr lang="zh-CN" altLang="en-US"/>
          </a:p>
        </p:txBody>
      </p:sp>
    </p:spTree>
    <p:extLst>
      <p:ext uri="{BB962C8B-B14F-4D97-AF65-F5344CB8AC3E}">
        <p14:creationId xmlns:p14="http://schemas.microsoft.com/office/powerpoint/2010/main" val="69981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3486A-74F8-434E-A2B0-512C2AEA8838}" type="datetimeFigureOut">
              <a:rPr lang="zh-CN" altLang="en-US" smtClean="0"/>
              <a:t>2016/9/23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C0F974A-C6FA-4723-81F2-9B339CD24774}" type="slidenum">
              <a:rPr lang="zh-CN" altLang="en-US" smtClean="0"/>
              <a:t>‹#›</a:t>
            </a:fld>
            <a:endParaRPr lang="zh-CN" altLang="en-US"/>
          </a:p>
        </p:txBody>
      </p:sp>
    </p:spTree>
    <p:extLst>
      <p:ext uri="{BB962C8B-B14F-4D97-AF65-F5344CB8AC3E}">
        <p14:creationId xmlns:p14="http://schemas.microsoft.com/office/powerpoint/2010/main" val="242610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D23486A-74F8-434E-A2B0-512C2AEA8838}" type="datetimeFigureOut">
              <a:rPr lang="zh-CN" altLang="en-US" smtClean="0"/>
              <a:t>2016/9/23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0F974A-C6FA-4723-81F2-9B339CD24774}" type="slidenum">
              <a:rPr lang="zh-CN" altLang="en-US" smtClean="0"/>
              <a:t>‹#›</a:t>
            </a:fld>
            <a:endParaRPr lang="zh-CN" altLang="en-US"/>
          </a:p>
        </p:txBody>
      </p:sp>
    </p:spTree>
    <p:extLst>
      <p:ext uri="{BB962C8B-B14F-4D97-AF65-F5344CB8AC3E}">
        <p14:creationId xmlns:p14="http://schemas.microsoft.com/office/powerpoint/2010/main" val="100878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D23486A-74F8-434E-A2B0-512C2AEA8838}" type="datetimeFigureOut">
              <a:rPr lang="zh-CN" altLang="en-US" smtClean="0"/>
              <a:t>2016/9/23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0F974A-C6FA-4723-81F2-9B339CD24774}" type="slidenum">
              <a:rPr lang="zh-CN" altLang="en-US" smtClean="0"/>
              <a:t>‹#›</a:t>
            </a:fld>
            <a:endParaRPr lang="zh-CN" altLang="en-US"/>
          </a:p>
        </p:txBody>
      </p:sp>
    </p:spTree>
    <p:extLst>
      <p:ext uri="{BB962C8B-B14F-4D97-AF65-F5344CB8AC3E}">
        <p14:creationId xmlns:p14="http://schemas.microsoft.com/office/powerpoint/2010/main" val="23021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3486A-74F8-434E-A2B0-512C2AEA8838}" type="datetimeFigureOut">
              <a:rPr lang="zh-CN" altLang="en-US" smtClean="0"/>
              <a:t>2016/9/23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0F974A-C6FA-4723-81F2-9B339CD24774}" type="slidenum">
              <a:rPr lang="zh-CN" altLang="en-US" smtClean="0"/>
              <a:t>‹#›</a:t>
            </a:fld>
            <a:endParaRPr lang="zh-CN" altLang="en-US"/>
          </a:p>
        </p:txBody>
      </p:sp>
    </p:spTree>
    <p:extLst>
      <p:ext uri="{BB962C8B-B14F-4D97-AF65-F5344CB8AC3E}">
        <p14:creationId xmlns:p14="http://schemas.microsoft.com/office/powerpoint/2010/main" val="115747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baike.baidu.com/view/1604730.htm"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baike.baidu.com/view/2691131.htm" TargetMode="External"/><Relationship Id="rId4" Type="http://schemas.openxmlformats.org/officeDocument/2006/relationships/hyperlink" Target="http://baike.baidu.com/view/159417.ht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aike.baidu.com/view/469855.htm"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baike.baidu.com/subview/10918/5039469.htm" TargetMode="External"/><Relationship Id="rId5" Type="http://schemas.openxmlformats.org/officeDocument/2006/relationships/hyperlink" Target="http://baike.baidu.com/view/398752.htm" TargetMode="External"/><Relationship Id="rId4" Type="http://schemas.openxmlformats.org/officeDocument/2006/relationships/hyperlink" Target="http://baike.baidu.com/view/824.ht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ppt模板-en-06.jpg"/>
          <p:cNvPicPr>
            <a:picLocks noChangeAspect="1"/>
          </p:cNvPicPr>
          <p:nvPr/>
        </p:nvPicPr>
        <p:blipFill>
          <a:blip r:embed="rId2" cstate="print"/>
          <a:stretch>
            <a:fillRect/>
          </a:stretch>
        </p:blipFill>
        <p:spPr>
          <a:xfrm>
            <a:off x="0" y="0"/>
            <a:ext cx="9144000" cy="6858000"/>
          </a:xfrm>
          <a:prstGeom prst="rect">
            <a:avLst/>
          </a:prstGeom>
        </p:spPr>
      </p:pic>
      <p:sp>
        <p:nvSpPr>
          <p:cNvPr id="7" name="文本框 6"/>
          <p:cNvSpPr txBox="1"/>
          <p:nvPr/>
        </p:nvSpPr>
        <p:spPr>
          <a:xfrm>
            <a:off x="83128" y="2776743"/>
            <a:ext cx="9060872" cy="2123658"/>
          </a:xfrm>
          <a:prstGeom prst="rect">
            <a:avLst/>
          </a:prstGeom>
          <a:noFill/>
        </p:spPr>
        <p:txBody>
          <a:bodyPr wrap="square" rtlCol="0">
            <a:spAutoFit/>
          </a:bodyPr>
          <a:lstStyle/>
          <a:p>
            <a:pPr algn="ctr"/>
            <a:r>
              <a:rPr lang="en-US" altLang="zh-CN" sz="4800" dirty="0" smtClean="0"/>
              <a:t>Qt</a:t>
            </a:r>
            <a:r>
              <a:rPr lang="zh-CN" altLang="en-US" sz="4800" dirty="0" smtClean="0"/>
              <a:t>的信号槽机制</a:t>
            </a:r>
            <a:endParaRPr lang="en-US" altLang="zh-CN" sz="4800" dirty="0" smtClean="0"/>
          </a:p>
          <a:p>
            <a:pPr algn="ctr"/>
            <a:endParaRPr lang="en-US" altLang="zh-CN" sz="1200" dirty="0" smtClean="0"/>
          </a:p>
          <a:p>
            <a:pPr algn="ctr"/>
            <a:r>
              <a:rPr lang="zh-CN" altLang="en-US" dirty="0" smtClean="0"/>
              <a:t>主讲人：吴治廉</a:t>
            </a:r>
            <a:endParaRPr lang="en-US" altLang="zh-CN" dirty="0" smtClean="0"/>
          </a:p>
          <a:p>
            <a:pPr algn="ctr"/>
            <a:endParaRPr lang="en-US" altLang="zh-CN" dirty="0"/>
          </a:p>
          <a:p>
            <a:pPr algn="r"/>
            <a:endParaRPr lang="en-US" altLang="zh-CN" dirty="0" smtClean="0"/>
          </a:p>
          <a:p>
            <a:pPr algn="r"/>
            <a:endParaRPr lang="en-US" altLang="zh-CN" dirty="0"/>
          </a:p>
        </p:txBody>
      </p:sp>
      <p:sp>
        <p:nvSpPr>
          <p:cNvPr id="2" name="文本框 1"/>
          <p:cNvSpPr txBox="1"/>
          <p:nvPr/>
        </p:nvSpPr>
        <p:spPr>
          <a:xfrm>
            <a:off x="4078432" y="4156364"/>
            <a:ext cx="987136" cy="307777"/>
          </a:xfrm>
          <a:prstGeom prst="rect">
            <a:avLst/>
          </a:prstGeom>
          <a:noFill/>
        </p:spPr>
        <p:txBody>
          <a:bodyPr wrap="square" rtlCol="0">
            <a:spAutoFit/>
          </a:bodyPr>
          <a:lstStyle/>
          <a:p>
            <a:r>
              <a:rPr lang="en-US" altLang="zh-CN" sz="1400" dirty="0" smtClean="0"/>
              <a:t>2016/9/22</a:t>
            </a:r>
            <a:endParaRPr lang="zh-CN" altLang="en-US" sz="1400" dirty="0"/>
          </a:p>
        </p:txBody>
      </p:sp>
    </p:spTree>
    <p:extLst>
      <p:ext uri="{BB962C8B-B14F-4D97-AF65-F5344CB8AC3E}">
        <p14:creationId xmlns:p14="http://schemas.microsoft.com/office/powerpoint/2010/main" val="3363792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04.jpg"/>
          <p:cNvPicPr>
            <a:picLocks noGrp="1" noChangeAspect="1"/>
          </p:cNvPicPr>
          <p:nvPr>
            <p:ph idx="1"/>
          </p:nvPr>
        </p:nvPicPr>
        <p:blipFill>
          <a:blip r:embed="rId2" cstate="print"/>
          <a:stretch>
            <a:fillRect/>
          </a:stretch>
        </p:blipFill>
        <p:spPr>
          <a:xfrm>
            <a:off x="0" y="0"/>
            <a:ext cx="9144000" cy="6858000"/>
          </a:xfrm>
        </p:spPr>
      </p:pic>
      <p:sp>
        <p:nvSpPr>
          <p:cNvPr id="3" name="文本框 2"/>
          <p:cNvSpPr txBox="1"/>
          <p:nvPr/>
        </p:nvSpPr>
        <p:spPr>
          <a:xfrm>
            <a:off x="810491" y="820005"/>
            <a:ext cx="2270414" cy="584775"/>
          </a:xfrm>
          <a:prstGeom prst="rect">
            <a:avLst/>
          </a:prstGeom>
          <a:noFill/>
        </p:spPr>
        <p:txBody>
          <a:bodyPr wrap="square" rtlCol="0">
            <a:spAutoFit/>
          </a:bodyPr>
          <a:lstStyle/>
          <a:p>
            <a:r>
              <a:rPr lang="zh-CN" altLang="en-US" sz="3200" dirty="0" smtClean="0"/>
              <a:t>槽</a:t>
            </a:r>
            <a:endParaRPr lang="zh-CN" altLang="en-US" sz="3200" dirty="0"/>
          </a:p>
        </p:txBody>
      </p:sp>
      <p:sp>
        <p:nvSpPr>
          <p:cNvPr id="4" name="文本框 3"/>
          <p:cNvSpPr txBox="1"/>
          <p:nvPr/>
        </p:nvSpPr>
        <p:spPr>
          <a:xfrm>
            <a:off x="768927" y="1690689"/>
            <a:ext cx="7606145" cy="4247317"/>
          </a:xfrm>
          <a:prstGeom prst="rect">
            <a:avLst/>
          </a:prstGeom>
          <a:noFill/>
        </p:spPr>
        <p:txBody>
          <a:bodyPr wrap="square" rtlCol="0">
            <a:spAutoFit/>
          </a:bodyPr>
          <a:lstStyle/>
          <a:p>
            <a:r>
              <a:rPr lang="zh-CN" altLang="en-US" dirty="0" smtClean="0"/>
              <a:t>        槽</a:t>
            </a:r>
            <a:r>
              <a:rPr lang="zh-CN" altLang="en-US" dirty="0"/>
              <a:t>是普通的</a:t>
            </a:r>
            <a:r>
              <a:rPr lang="en-US" altLang="zh-CN" dirty="0"/>
              <a:t>C++</a:t>
            </a:r>
            <a:r>
              <a:rPr lang="zh-CN" altLang="en-US" dirty="0"/>
              <a:t>成员函数，可以被正常调用，它们唯一的特殊性就是很多信号可以与其相关联。当与其关联的信号被发射时，这个槽就会被调用。槽可以有参数，但槽的参数不能有缺省值。</a:t>
            </a:r>
          </a:p>
          <a:p>
            <a:r>
              <a:rPr lang="zh-CN" altLang="en-US" dirty="0" smtClean="0"/>
              <a:t>        既然</a:t>
            </a:r>
            <a:r>
              <a:rPr lang="zh-CN" altLang="en-US" dirty="0"/>
              <a:t>槽是普通的成员函数，因此与其它的函数一样，它们也有存取权限。槽的存取权限决定了谁能够与其相关联。同普通的</a:t>
            </a:r>
            <a:r>
              <a:rPr lang="en-US" altLang="zh-CN" dirty="0"/>
              <a:t>C++</a:t>
            </a:r>
            <a:r>
              <a:rPr lang="zh-CN" altLang="en-US" dirty="0"/>
              <a:t>成员函数一样，槽函数也分为三种类型，即</a:t>
            </a:r>
            <a:r>
              <a:rPr lang="en-US" altLang="zh-CN" dirty="0"/>
              <a:t>public slots</a:t>
            </a:r>
            <a:r>
              <a:rPr lang="zh-CN" altLang="en-US" dirty="0"/>
              <a:t>、</a:t>
            </a:r>
            <a:r>
              <a:rPr lang="en-US" altLang="zh-CN" dirty="0"/>
              <a:t>private slots</a:t>
            </a:r>
            <a:r>
              <a:rPr lang="zh-CN" altLang="en-US" dirty="0"/>
              <a:t>和</a:t>
            </a:r>
            <a:r>
              <a:rPr lang="en-US" altLang="zh-CN" dirty="0"/>
              <a:t>protected slots</a:t>
            </a:r>
            <a:r>
              <a:rPr lang="zh-CN" altLang="en-US" dirty="0"/>
              <a:t>。</a:t>
            </a:r>
          </a:p>
          <a:p>
            <a:r>
              <a:rPr lang="en-US" altLang="zh-CN" dirty="0"/>
              <a:t>public slots</a:t>
            </a:r>
            <a:r>
              <a:rPr lang="zh-CN" altLang="en-US" dirty="0"/>
              <a:t>：在这个区内声明的槽意味着任何对象都可将信号与之相连接。这对于组件编程非常有用，你可以创建彼此互不了解的对象，将它们的信号与槽进行连接以便信息能够正确的传递。</a:t>
            </a:r>
          </a:p>
          <a:p>
            <a:r>
              <a:rPr lang="en-US" altLang="zh-CN" dirty="0"/>
              <a:t>protected slots</a:t>
            </a:r>
            <a:r>
              <a:rPr lang="zh-CN" altLang="en-US" dirty="0"/>
              <a:t>：在这个区内声明的槽意味着当前类及其子类可以将信号与之相连接。这适用于那些槽，它们是类实现的一部分，但是其界面接口却面向外部。</a:t>
            </a:r>
          </a:p>
          <a:p>
            <a:r>
              <a:rPr lang="en-US" altLang="zh-CN" dirty="0"/>
              <a:t>private slots</a:t>
            </a:r>
            <a:r>
              <a:rPr lang="zh-CN" altLang="en-US" dirty="0"/>
              <a:t>：在这个区内声明的槽意味着只有类自己可以将信号与之相连接。这适用于联系非常紧密的类。</a:t>
            </a:r>
          </a:p>
          <a:p>
            <a:r>
              <a:rPr lang="zh-CN" altLang="en-US" dirty="0"/>
              <a:t>槽也能够声明为虚函数，这也是非常有用的。</a:t>
            </a:r>
          </a:p>
        </p:txBody>
      </p:sp>
    </p:spTree>
    <p:extLst>
      <p:ext uri="{BB962C8B-B14F-4D97-AF65-F5344CB8AC3E}">
        <p14:creationId xmlns:p14="http://schemas.microsoft.com/office/powerpoint/2010/main" val="138630613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04.jpg"/>
          <p:cNvPicPr>
            <a:picLocks noGrp="1" noChangeAspect="1"/>
          </p:cNvPicPr>
          <p:nvPr>
            <p:ph idx="1"/>
          </p:nvPr>
        </p:nvPicPr>
        <p:blipFill>
          <a:blip r:embed="rId2" cstate="print"/>
          <a:stretch>
            <a:fillRect/>
          </a:stretch>
        </p:blipFill>
        <p:spPr>
          <a:xfrm>
            <a:off x="0" y="0"/>
            <a:ext cx="9144000" cy="6858000"/>
          </a:xfrm>
        </p:spPr>
      </p:pic>
      <p:sp>
        <p:nvSpPr>
          <p:cNvPr id="3" name="文本框 2"/>
          <p:cNvSpPr txBox="1"/>
          <p:nvPr/>
        </p:nvSpPr>
        <p:spPr>
          <a:xfrm>
            <a:off x="768927" y="1398301"/>
            <a:ext cx="3273136" cy="584775"/>
          </a:xfrm>
          <a:prstGeom prst="rect">
            <a:avLst/>
          </a:prstGeom>
          <a:noFill/>
        </p:spPr>
        <p:txBody>
          <a:bodyPr wrap="square" rtlCol="0">
            <a:spAutoFit/>
          </a:bodyPr>
          <a:lstStyle/>
          <a:p>
            <a:r>
              <a:rPr lang="zh-CN" altLang="en-US" sz="3200" dirty="0" smtClean="0"/>
              <a:t>槽声明的方式</a:t>
            </a:r>
            <a:endParaRPr lang="zh-CN" altLang="en-US" sz="3200" dirty="0"/>
          </a:p>
        </p:txBody>
      </p:sp>
      <p:sp>
        <p:nvSpPr>
          <p:cNvPr id="4" name="文本框 3"/>
          <p:cNvSpPr txBox="1"/>
          <p:nvPr/>
        </p:nvSpPr>
        <p:spPr>
          <a:xfrm>
            <a:off x="768927" y="2277587"/>
            <a:ext cx="7606145" cy="1477328"/>
          </a:xfrm>
          <a:prstGeom prst="rect">
            <a:avLst/>
          </a:prstGeom>
          <a:noFill/>
        </p:spPr>
        <p:txBody>
          <a:bodyPr wrap="square" rtlCol="0">
            <a:spAutoFit/>
          </a:bodyPr>
          <a:lstStyle/>
          <a:p>
            <a:r>
              <a:rPr lang="zh-CN" altLang="en-US" dirty="0" smtClean="0"/>
              <a:t>槽定义也是在头文件中定义的。例如，下面就定义了两个槽：</a:t>
            </a:r>
            <a:endParaRPr lang="en-US" altLang="zh-CN" dirty="0" smtClean="0"/>
          </a:p>
          <a:p>
            <a:endParaRPr lang="en-US" altLang="zh-CN" dirty="0" smtClean="0"/>
          </a:p>
          <a:p>
            <a:r>
              <a:rPr lang="en-US" altLang="zh-CN" dirty="0" smtClean="0"/>
              <a:t>public slots</a:t>
            </a:r>
            <a:r>
              <a:rPr lang="zh-CN" altLang="en-US" dirty="0" smtClean="0"/>
              <a:t>：</a:t>
            </a:r>
            <a:endParaRPr lang="en-US" altLang="zh-CN" dirty="0" smtClean="0"/>
          </a:p>
          <a:p>
            <a:r>
              <a:rPr lang="en-US" altLang="zh-CN" dirty="0" smtClean="0"/>
              <a:t>void </a:t>
            </a:r>
            <a:r>
              <a:rPr lang="en-US" altLang="zh-CN" dirty="0" err="1" smtClean="0"/>
              <a:t>doOperate</a:t>
            </a:r>
            <a:r>
              <a:rPr lang="en-US" altLang="zh-CN" dirty="0" smtClean="0"/>
              <a:t>();</a:t>
            </a:r>
          </a:p>
          <a:p>
            <a:r>
              <a:rPr lang="en-US" altLang="zh-CN" dirty="0" smtClean="0"/>
              <a:t>void </a:t>
            </a:r>
            <a:r>
              <a:rPr lang="en-US" altLang="zh-CN" dirty="0" err="1" smtClean="0"/>
              <a:t>doOperate</a:t>
            </a:r>
            <a:r>
              <a:rPr lang="en-US" altLang="zh-CN" dirty="0" smtClean="0"/>
              <a:t>(</a:t>
            </a:r>
            <a:r>
              <a:rPr lang="en-US" altLang="zh-CN" dirty="0" err="1" smtClean="0"/>
              <a:t>QString</a:t>
            </a:r>
            <a:r>
              <a:rPr lang="en-US" altLang="zh-CN" dirty="0" smtClean="0"/>
              <a:t> operate);</a:t>
            </a:r>
          </a:p>
        </p:txBody>
      </p:sp>
    </p:spTree>
    <p:extLst>
      <p:ext uri="{BB962C8B-B14F-4D97-AF65-F5344CB8AC3E}">
        <p14:creationId xmlns:p14="http://schemas.microsoft.com/office/powerpoint/2010/main" val="34046018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04.jpg"/>
          <p:cNvPicPr>
            <a:picLocks noGrp="1" noChangeAspect="1"/>
          </p:cNvPicPr>
          <p:nvPr>
            <p:ph idx="1"/>
          </p:nvPr>
        </p:nvPicPr>
        <p:blipFill>
          <a:blip r:embed="rId2" cstate="print"/>
          <a:stretch>
            <a:fillRect/>
          </a:stretch>
        </p:blipFill>
        <p:spPr>
          <a:xfrm>
            <a:off x="0" y="0"/>
            <a:ext cx="9144000" cy="6858000"/>
          </a:xfrm>
        </p:spPr>
      </p:pic>
      <p:sp>
        <p:nvSpPr>
          <p:cNvPr id="3" name="文本框 2"/>
          <p:cNvSpPr txBox="1"/>
          <p:nvPr/>
        </p:nvSpPr>
        <p:spPr>
          <a:xfrm>
            <a:off x="768927" y="735519"/>
            <a:ext cx="2270414" cy="584775"/>
          </a:xfrm>
          <a:prstGeom prst="rect">
            <a:avLst/>
          </a:prstGeom>
          <a:noFill/>
        </p:spPr>
        <p:txBody>
          <a:bodyPr wrap="square" rtlCol="0">
            <a:spAutoFit/>
          </a:bodyPr>
          <a:lstStyle/>
          <a:p>
            <a:r>
              <a:rPr lang="zh-CN" altLang="en-US" sz="3200" dirty="0" smtClean="0"/>
              <a:t>连接方式</a:t>
            </a:r>
            <a:endParaRPr lang="zh-CN" altLang="en-US" sz="3200" dirty="0"/>
          </a:p>
        </p:txBody>
      </p:sp>
      <p:sp>
        <p:nvSpPr>
          <p:cNvPr id="4" name="文本框 3"/>
          <p:cNvSpPr txBox="1"/>
          <p:nvPr/>
        </p:nvSpPr>
        <p:spPr>
          <a:xfrm>
            <a:off x="768927" y="1403422"/>
            <a:ext cx="7876309" cy="4801314"/>
          </a:xfrm>
          <a:prstGeom prst="rect">
            <a:avLst/>
          </a:prstGeom>
          <a:noFill/>
        </p:spPr>
        <p:txBody>
          <a:bodyPr wrap="square" rtlCol="0">
            <a:spAutoFit/>
          </a:bodyPr>
          <a:lstStyle/>
          <a:p>
            <a:r>
              <a:rPr lang="zh-CN" altLang="en-US" dirty="0" smtClean="0"/>
              <a:t>        通过</a:t>
            </a:r>
            <a:r>
              <a:rPr lang="zh-CN" altLang="en-US" dirty="0"/>
              <a:t>调用</a:t>
            </a:r>
            <a:r>
              <a:rPr lang="en-US" altLang="zh-CN" dirty="0" err="1"/>
              <a:t>QObject</a:t>
            </a:r>
            <a:r>
              <a:rPr lang="zh-CN" altLang="en-US" dirty="0"/>
              <a:t>对象的</a:t>
            </a:r>
            <a:r>
              <a:rPr lang="en-US" altLang="zh-CN" dirty="0"/>
              <a:t>connect</a:t>
            </a:r>
            <a:r>
              <a:rPr lang="zh-CN" altLang="en-US" dirty="0"/>
              <a:t>函数来将某个对象的信号与另外一个对象的槽函数相关联，这样当发射者发射信号时，接收者的槽函数将被调用。该函数的定义如下</a:t>
            </a:r>
            <a:r>
              <a:rPr lang="zh-CN" altLang="en-US" dirty="0" smtClean="0"/>
              <a:t>：</a:t>
            </a:r>
            <a:endParaRPr lang="en-US" altLang="zh-CN" dirty="0" smtClean="0"/>
          </a:p>
          <a:p>
            <a:r>
              <a:rPr lang="en-US" altLang="zh-CN" dirty="0" err="1" smtClean="0"/>
              <a:t>bool</a:t>
            </a:r>
            <a:r>
              <a:rPr lang="en-US" altLang="zh-CN" dirty="0" smtClean="0"/>
              <a:t> </a:t>
            </a:r>
            <a:r>
              <a:rPr lang="en-US" altLang="zh-CN" dirty="0" err="1" smtClean="0"/>
              <a:t>QObject</a:t>
            </a:r>
            <a:r>
              <a:rPr lang="en-US" altLang="zh-CN" dirty="0" smtClean="0"/>
              <a:t>::connect(</a:t>
            </a:r>
            <a:r>
              <a:rPr lang="en-US" altLang="zh-CN" dirty="0" err="1" smtClean="0"/>
              <a:t>const</a:t>
            </a:r>
            <a:r>
              <a:rPr lang="en-US" altLang="zh-CN" dirty="0" smtClean="0"/>
              <a:t> </a:t>
            </a:r>
            <a:r>
              <a:rPr lang="en-US" altLang="zh-CN" dirty="0" err="1" smtClean="0"/>
              <a:t>QObject</a:t>
            </a:r>
            <a:r>
              <a:rPr lang="en-US" altLang="zh-CN" dirty="0" smtClean="0"/>
              <a:t>* </a:t>
            </a:r>
            <a:r>
              <a:rPr lang="en-US" altLang="zh-CN" dirty="0" err="1" smtClean="0"/>
              <a:t>sender,const</a:t>
            </a:r>
            <a:r>
              <a:rPr lang="en-US" altLang="zh-CN" dirty="0" smtClean="0"/>
              <a:t> char* </a:t>
            </a:r>
            <a:r>
              <a:rPr lang="en-US" altLang="zh-CN" dirty="0" err="1" smtClean="0"/>
              <a:t>signal,const</a:t>
            </a:r>
            <a:r>
              <a:rPr lang="en-US" altLang="zh-CN" dirty="0" smtClean="0"/>
              <a:t> </a:t>
            </a:r>
            <a:r>
              <a:rPr lang="en-US" altLang="zh-CN" dirty="0" err="1" smtClean="0"/>
              <a:t>QObject</a:t>
            </a:r>
            <a:r>
              <a:rPr lang="en-US" altLang="zh-CN" dirty="0" smtClean="0"/>
              <a:t>*</a:t>
            </a:r>
          </a:p>
          <a:p>
            <a:r>
              <a:rPr lang="en-US" altLang="zh-CN" dirty="0" err="1" smtClean="0"/>
              <a:t>receiver,const</a:t>
            </a:r>
            <a:r>
              <a:rPr lang="en-US" altLang="zh-CN" dirty="0" smtClean="0"/>
              <a:t> char* member)[static]</a:t>
            </a:r>
          </a:p>
          <a:p>
            <a:r>
              <a:rPr lang="zh-CN" altLang="en-US" dirty="0" smtClean="0"/>
              <a:t>这个函数的作用就是将发射着</a:t>
            </a:r>
            <a:r>
              <a:rPr lang="en-US" altLang="zh-CN" dirty="0" smtClean="0"/>
              <a:t>sender</a:t>
            </a:r>
            <a:r>
              <a:rPr lang="zh-CN" altLang="en-US" dirty="0" smtClean="0"/>
              <a:t>的</a:t>
            </a:r>
            <a:r>
              <a:rPr lang="en-US" altLang="zh-CN" dirty="0" smtClean="0"/>
              <a:t>signal</a:t>
            </a:r>
            <a:r>
              <a:rPr lang="zh-CN" altLang="en-US" dirty="0" smtClean="0"/>
              <a:t>信号也接收者</a:t>
            </a:r>
            <a:r>
              <a:rPr lang="en-US" altLang="zh-CN" dirty="0" smtClean="0"/>
              <a:t>receiver</a:t>
            </a:r>
            <a:r>
              <a:rPr lang="zh-CN" altLang="en-US" dirty="0" smtClean="0"/>
              <a:t>的</a:t>
            </a:r>
            <a:r>
              <a:rPr lang="en-US" altLang="zh-CN" dirty="0" smtClean="0"/>
              <a:t>member</a:t>
            </a:r>
            <a:r>
              <a:rPr lang="zh-CN" altLang="en-US" dirty="0" smtClean="0"/>
              <a:t>槽进行连接。当指定信号</a:t>
            </a:r>
            <a:r>
              <a:rPr lang="en-US" altLang="zh-CN" dirty="0" smtClean="0"/>
              <a:t>signal</a:t>
            </a:r>
            <a:r>
              <a:rPr lang="zh-CN" altLang="en-US" dirty="0" smtClean="0"/>
              <a:t>时必须使用</a:t>
            </a:r>
            <a:r>
              <a:rPr lang="en-US" altLang="zh-CN" dirty="0" smtClean="0"/>
              <a:t>Qt</a:t>
            </a:r>
            <a:r>
              <a:rPr lang="zh-CN" altLang="en-US" dirty="0" smtClean="0"/>
              <a:t>的宏</a:t>
            </a:r>
            <a:r>
              <a:rPr lang="en-US" altLang="zh-CN" dirty="0" smtClean="0"/>
              <a:t>SINGAL()</a:t>
            </a:r>
            <a:r>
              <a:rPr lang="zh-CN" altLang="en-US" dirty="0" smtClean="0"/>
              <a:t>，当指定槽</a:t>
            </a:r>
            <a:r>
              <a:rPr lang="en-US" altLang="zh-CN" dirty="0" smtClean="0"/>
              <a:t>member</a:t>
            </a:r>
            <a:r>
              <a:rPr lang="zh-CN" altLang="en-US" dirty="0" smtClean="0"/>
              <a:t>时必须使用</a:t>
            </a:r>
            <a:r>
              <a:rPr lang="en-US" altLang="zh-CN" dirty="0" smtClean="0"/>
              <a:t>Qt</a:t>
            </a:r>
            <a:r>
              <a:rPr lang="zh-CN" altLang="en-US" dirty="0" smtClean="0"/>
              <a:t>的宏</a:t>
            </a:r>
            <a:r>
              <a:rPr lang="en-US" altLang="zh-CN" dirty="0" smtClean="0"/>
              <a:t>SLOT()</a:t>
            </a:r>
            <a:r>
              <a:rPr lang="zh-CN" altLang="en-US" dirty="0" smtClean="0"/>
              <a:t>。如果发射者和接收者属于同一对象的话，那么</a:t>
            </a:r>
            <a:r>
              <a:rPr lang="en-US" altLang="zh-CN" dirty="0" smtClean="0"/>
              <a:t>connect</a:t>
            </a:r>
            <a:r>
              <a:rPr lang="zh-CN" altLang="en-US" dirty="0" smtClean="0"/>
              <a:t>调用中的接收者参数可以省略。</a:t>
            </a:r>
            <a:endParaRPr lang="en-US" altLang="zh-CN" dirty="0" smtClean="0"/>
          </a:p>
          <a:p>
            <a:r>
              <a:rPr lang="zh-CN" altLang="en-US" dirty="0" smtClean="0"/>
              <a:t>例如，假设前面的例子中，信号来自</a:t>
            </a:r>
            <a:r>
              <a:rPr lang="en-US" altLang="zh-CN" dirty="0" smtClean="0"/>
              <a:t>A</a:t>
            </a:r>
            <a:r>
              <a:rPr lang="zh-CN" altLang="en-US" dirty="0" smtClean="0"/>
              <a:t>对象，槽来自</a:t>
            </a:r>
            <a:r>
              <a:rPr lang="en-US" altLang="zh-CN" dirty="0" smtClean="0"/>
              <a:t>B</a:t>
            </a:r>
            <a:r>
              <a:rPr lang="zh-CN" altLang="en-US" dirty="0" smtClean="0"/>
              <a:t>对象，那么他们的连接方式为：</a:t>
            </a:r>
            <a:endParaRPr lang="en-US" altLang="zh-CN" dirty="0" smtClean="0"/>
          </a:p>
          <a:p>
            <a:r>
              <a:rPr lang="en-US" altLang="zh-CN" dirty="0" smtClean="0"/>
              <a:t>connect( A , SIGNAL( </a:t>
            </a:r>
            <a:r>
              <a:rPr lang="en-US" altLang="zh-CN" dirty="0" err="1" smtClean="0"/>
              <a:t>onOperate</a:t>
            </a:r>
            <a:r>
              <a:rPr lang="en-US" altLang="zh-CN" dirty="0" smtClean="0"/>
              <a:t>() ) , B , SLOT( </a:t>
            </a:r>
            <a:r>
              <a:rPr lang="en-US" altLang="zh-CN" dirty="0" err="1" smtClean="0"/>
              <a:t>doOperate</a:t>
            </a:r>
            <a:r>
              <a:rPr lang="en-US" altLang="zh-CN" dirty="0" smtClean="0"/>
              <a:t>() ));</a:t>
            </a:r>
          </a:p>
          <a:p>
            <a:r>
              <a:rPr lang="en-US" altLang="zh-CN" dirty="0"/>
              <a:t>connect( A , SIGNAL( </a:t>
            </a:r>
            <a:r>
              <a:rPr lang="en-US" altLang="zh-CN" dirty="0" err="1" smtClean="0"/>
              <a:t>onOperate</a:t>
            </a:r>
            <a:r>
              <a:rPr lang="en-US" altLang="zh-CN" dirty="0" smtClean="0"/>
              <a:t>(</a:t>
            </a:r>
            <a:r>
              <a:rPr lang="en-US" altLang="zh-CN" dirty="0" err="1" smtClean="0"/>
              <a:t>QString</a:t>
            </a:r>
            <a:r>
              <a:rPr lang="en-US" altLang="zh-CN" dirty="0" smtClean="0"/>
              <a:t>) </a:t>
            </a:r>
            <a:r>
              <a:rPr lang="en-US" altLang="zh-CN" dirty="0"/>
              <a:t>) , B , SLOT( </a:t>
            </a:r>
            <a:r>
              <a:rPr lang="en-US" altLang="zh-CN" dirty="0" err="1" smtClean="0"/>
              <a:t>doOperate</a:t>
            </a:r>
            <a:r>
              <a:rPr lang="en-US" altLang="zh-CN" dirty="0" smtClean="0"/>
              <a:t>(</a:t>
            </a:r>
            <a:r>
              <a:rPr lang="en-US" altLang="zh-CN" dirty="0" err="1" smtClean="0"/>
              <a:t>QString</a:t>
            </a:r>
            <a:r>
              <a:rPr lang="en-US" altLang="zh-CN" dirty="0" smtClean="0"/>
              <a:t>) ));</a:t>
            </a:r>
          </a:p>
          <a:p>
            <a:r>
              <a:rPr lang="zh-CN" altLang="en-US" dirty="0" smtClean="0"/>
              <a:t>若</a:t>
            </a:r>
            <a:r>
              <a:rPr lang="en-US" altLang="zh-CN" dirty="0" smtClean="0"/>
              <a:t>A</a:t>
            </a:r>
            <a:r>
              <a:rPr lang="zh-CN" altLang="en-US" dirty="0" smtClean="0"/>
              <a:t>和</a:t>
            </a:r>
            <a:r>
              <a:rPr lang="en-US" altLang="zh-CN" dirty="0" smtClean="0"/>
              <a:t>B</a:t>
            </a:r>
            <a:r>
              <a:rPr lang="zh-CN" altLang="en-US" dirty="0" smtClean="0"/>
              <a:t>是同一对象的话，则可以省略为：</a:t>
            </a:r>
            <a:endParaRPr lang="en-US" altLang="zh-CN" dirty="0" smtClean="0"/>
          </a:p>
          <a:p>
            <a:r>
              <a:rPr lang="en-US" altLang="zh-CN" dirty="0"/>
              <a:t>connect( A , SIGNAL( </a:t>
            </a:r>
            <a:r>
              <a:rPr lang="en-US" altLang="zh-CN" dirty="0" err="1"/>
              <a:t>onOperate</a:t>
            </a:r>
            <a:r>
              <a:rPr lang="en-US" altLang="zh-CN" dirty="0"/>
              <a:t>() ) , </a:t>
            </a:r>
            <a:r>
              <a:rPr lang="en-US" altLang="zh-CN" dirty="0" smtClean="0"/>
              <a:t>SLOT</a:t>
            </a:r>
            <a:r>
              <a:rPr lang="en-US" altLang="zh-CN" dirty="0"/>
              <a:t>( </a:t>
            </a:r>
            <a:r>
              <a:rPr lang="en-US" altLang="zh-CN" dirty="0" err="1"/>
              <a:t>doOperate</a:t>
            </a:r>
            <a:r>
              <a:rPr lang="en-US" altLang="zh-CN" dirty="0"/>
              <a:t>() ));</a:t>
            </a:r>
          </a:p>
          <a:p>
            <a:r>
              <a:rPr lang="en-US" altLang="zh-CN" dirty="0"/>
              <a:t>connect( A , SIGNAL( </a:t>
            </a:r>
            <a:r>
              <a:rPr lang="en-US" altLang="zh-CN" dirty="0" err="1"/>
              <a:t>onOperate</a:t>
            </a:r>
            <a:r>
              <a:rPr lang="en-US" altLang="zh-CN" dirty="0"/>
              <a:t>(</a:t>
            </a:r>
            <a:r>
              <a:rPr lang="en-US" altLang="zh-CN" dirty="0" err="1"/>
              <a:t>QString</a:t>
            </a:r>
            <a:r>
              <a:rPr lang="en-US" altLang="zh-CN" dirty="0"/>
              <a:t>) ) , </a:t>
            </a:r>
            <a:r>
              <a:rPr lang="en-US" altLang="zh-CN" dirty="0" smtClean="0"/>
              <a:t>SLOT</a:t>
            </a:r>
            <a:r>
              <a:rPr lang="en-US" altLang="zh-CN" dirty="0"/>
              <a:t>( </a:t>
            </a:r>
            <a:r>
              <a:rPr lang="en-US" altLang="zh-CN" dirty="0" err="1"/>
              <a:t>doOperate</a:t>
            </a:r>
            <a:r>
              <a:rPr lang="en-US" altLang="zh-CN" dirty="0"/>
              <a:t>(</a:t>
            </a:r>
            <a:r>
              <a:rPr lang="en-US" altLang="zh-CN" dirty="0" err="1"/>
              <a:t>QString</a:t>
            </a:r>
            <a:r>
              <a:rPr lang="en-US" altLang="zh-CN" dirty="0"/>
              <a:t>) ));</a:t>
            </a:r>
          </a:p>
          <a:p>
            <a:r>
              <a:rPr lang="zh-CN" altLang="en-US" dirty="0" smtClean="0">
                <a:solidFill>
                  <a:srgbClr val="C00000"/>
                </a:solidFill>
              </a:rPr>
              <a:t>*信号也是可以与信号相连的，就相当于发射一个信号接着又发射另一个信号</a:t>
            </a:r>
            <a:r>
              <a:rPr lang="zh-CN" altLang="en-US" dirty="0" smtClean="0"/>
              <a:t>。</a:t>
            </a:r>
            <a:endParaRPr lang="zh-CN" altLang="en-US" dirty="0"/>
          </a:p>
        </p:txBody>
      </p:sp>
      <p:sp>
        <p:nvSpPr>
          <p:cNvPr id="6" name="Rectangle 1"/>
          <p:cNvSpPr>
            <a:spLocks noChangeArrowheads="1"/>
          </p:cNvSpPr>
          <p:nvPr/>
        </p:nvSpPr>
        <p:spPr bwMode="auto">
          <a:xfrm>
            <a:off x="628650" y="36798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8846775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04.jpg"/>
          <p:cNvPicPr>
            <a:picLocks noGrp="1" noChangeAspect="1"/>
          </p:cNvPicPr>
          <p:nvPr>
            <p:ph idx="1"/>
          </p:nvPr>
        </p:nvPicPr>
        <p:blipFill>
          <a:blip r:embed="rId2" cstate="print"/>
          <a:stretch>
            <a:fillRect/>
          </a:stretch>
        </p:blipFill>
        <p:spPr>
          <a:xfrm>
            <a:off x="0" y="0"/>
            <a:ext cx="9144000" cy="6858000"/>
          </a:xfrm>
        </p:spPr>
      </p:pic>
      <p:sp>
        <p:nvSpPr>
          <p:cNvPr id="3" name="文本框 2"/>
          <p:cNvSpPr txBox="1"/>
          <p:nvPr/>
        </p:nvSpPr>
        <p:spPr>
          <a:xfrm>
            <a:off x="768927" y="777876"/>
            <a:ext cx="3200400" cy="584775"/>
          </a:xfrm>
          <a:prstGeom prst="rect">
            <a:avLst/>
          </a:prstGeom>
          <a:noFill/>
        </p:spPr>
        <p:txBody>
          <a:bodyPr wrap="square" rtlCol="0">
            <a:spAutoFit/>
          </a:bodyPr>
          <a:lstStyle/>
          <a:p>
            <a:r>
              <a:rPr lang="zh-CN" altLang="en-US" sz="3200" dirty="0" smtClean="0"/>
              <a:t>断开连接的方式</a:t>
            </a:r>
            <a:endParaRPr lang="zh-CN" altLang="en-US" sz="3200" dirty="0"/>
          </a:p>
        </p:txBody>
      </p:sp>
      <p:sp>
        <p:nvSpPr>
          <p:cNvPr id="4" name="文本框 3"/>
          <p:cNvSpPr txBox="1"/>
          <p:nvPr/>
        </p:nvSpPr>
        <p:spPr>
          <a:xfrm>
            <a:off x="768927" y="1275051"/>
            <a:ext cx="7959437" cy="5355312"/>
          </a:xfrm>
          <a:prstGeom prst="rect">
            <a:avLst/>
          </a:prstGeom>
          <a:noFill/>
        </p:spPr>
        <p:txBody>
          <a:bodyPr wrap="square" rtlCol="0">
            <a:spAutoFit/>
          </a:bodyPr>
          <a:lstStyle/>
          <a:p>
            <a:r>
              <a:rPr lang="zh-CN" altLang="en-US" dirty="0" smtClean="0"/>
              <a:t>        有时当信号与槽没有必要关联时，断开连接的函数就是</a:t>
            </a:r>
            <a:r>
              <a:rPr lang="en-US" altLang="zh-CN" dirty="0" smtClean="0"/>
              <a:t>disconnect</a:t>
            </a:r>
            <a:r>
              <a:rPr lang="zh-CN" altLang="en-US" dirty="0" smtClean="0"/>
              <a:t>，其定义如下：</a:t>
            </a:r>
            <a:endParaRPr lang="en-US" altLang="zh-CN" dirty="0" smtClean="0"/>
          </a:p>
          <a:p>
            <a:r>
              <a:rPr lang="en-US" altLang="zh-CN" dirty="0" err="1" smtClean="0"/>
              <a:t>bool</a:t>
            </a:r>
            <a:r>
              <a:rPr lang="en-US" altLang="zh-CN" dirty="0" smtClean="0"/>
              <a:t> </a:t>
            </a:r>
            <a:r>
              <a:rPr lang="en-US" altLang="zh-CN" dirty="0" err="1" smtClean="0"/>
              <a:t>QObject</a:t>
            </a:r>
            <a:r>
              <a:rPr lang="en-US" altLang="zh-CN" dirty="0" smtClean="0"/>
              <a:t>::disconnect(</a:t>
            </a:r>
            <a:r>
              <a:rPr lang="en-US" altLang="zh-CN" dirty="0" err="1" smtClean="0"/>
              <a:t>const</a:t>
            </a:r>
            <a:r>
              <a:rPr lang="en-US" altLang="zh-CN" dirty="0" smtClean="0"/>
              <a:t> </a:t>
            </a:r>
            <a:r>
              <a:rPr lang="en-US" altLang="zh-CN" dirty="0" err="1" smtClean="0"/>
              <a:t>QObject</a:t>
            </a:r>
            <a:r>
              <a:rPr lang="en-US" altLang="zh-CN" dirty="0" smtClean="0"/>
              <a:t>* </a:t>
            </a:r>
            <a:r>
              <a:rPr lang="en-US" altLang="zh-CN" dirty="0" err="1" smtClean="0"/>
              <a:t>sender,const</a:t>
            </a:r>
            <a:r>
              <a:rPr lang="en-US" altLang="zh-CN" dirty="0" smtClean="0"/>
              <a:t> char* </a:t>
            </a:r>
            <a:r>
              <a:rPr lang="en-US" altLang="zh-CN" dirty="0" err="1" smtClean="0"/>
              <a:t>signal,const</a:t>
            </a:r>
            <a:r>
              <a:rPr lang="en-US" altLang="zh-CN" dirty="0" smtClean="0"/>
              <a:t> </a:t>
            </a:r>
            <a:r>
              <a:rPr lang="en-US" altLang="zh-CN" dirty="0" err="1" smtClean="0"/>
              <a:t>QObject</a:t>
            </a:r>
            <a:r>
              <a:rPr lang="en-US" altLang="zh-CN" dirty="0" smtClean="0"/>
              <a:t>*</a:t>
            </a:r>
          </a:p>
          <a:p>
            <a:r>
              <a:rPr lang="en-US" altLang="zh-CN" dirty="0" err="1" smtClean="0"/>
              <a:t>receiver,const</a:t>
            </a:r>
            <a:r>
              <a:rPr lang="en-US" altLang="zh-CN" dirty="0" smtClean="0"/>
              <a:t> char* member)[static]</a:t>
            </a:r>
          </a:p>
          <a:p>
            <a:r>
              <a:rPr lang="zh-CN" altLang="en-US" dirty="0" smtClean="0"/>
              <a:t>这个函数就是断开</a:t>
            </a:r>
            <a:r>
              <a:rPr lang="zh-CN" altLang="en-US" dirty="0"/>
              <a:t>发射</a:t>
            </a:r>
            <a:r>
              <a:rPr lang="zh-CN" altLang="en-US" dirty="0" smtClean="0"/>
              <a:t>者</a:t>
            </a:r>
            <a:r>
              <a:rPr lang="en-US" altLang="zh-CN" dirty="0" smtClean="0"/>
              <a:t>sender</a:t>
            </a:r>
            <a:r>
              <a:rPr lang="zh-CN" altLang="en-US" dirty="0" smtClean="0"/>
              <a:t>与接收者</a:t>
            </a:r>
            <a:r>
              <a:rPr lang="en-US" altLang="zh-CN" dirty="0" smtClean="0"/>
              <a:t>receiver</a:t>
            </a:r>
            <a:r>
              <a:rPr lang="zh-CN" altLang="en-US" dirty="0" smtClean="0"/>
              <a:t>的连接。</a:t>
            </a:r>
            <a:endParaRPr lang="en-US" altLang="zh-CN" dirty="0" smtClean="0"/>
          </a:p>
          <a:p>
            <a:r>
              <a:rPr lang="zh-CN" altLang="en-US" dirty="0" smtClean="0"/>
              <a:t>有三种使用方法：</a:t>
            </a:r>
            <a:endParaRPr lang="en-US" altLang="zh-CN" dirty="0" smtClean="0"/>
          </a:p>
          <a:p>
            <a:r>
              <a:rPr lang="zh-CN" altLang="en-US" dirty="0"/>
              <a:t>第一</a:t>
            </a:r>
            <a:r>
              <a:rPr lang="zh-CN" altLang="en-US" dirty="0" smtClean="0"/>
              <a:t>种：</a:t>
            </a:r>
            <a:endParaRPr lang="en-US" altLang="zh-CN" dirty="0" smtClean="0"/>
          </a:p>
          <a:p>
            <a:r>
              <a:rPr lang="en-US" altLang="zh-CN" dirty="0" smtClean="0"/>
              <a:t>disconnect(myObject,0,0,0)</a:t>
            </a:r>
            <a:r>
              <a:rPr lang="zh-CN" altLang="en-US" dirty="0" smtClean="0"/>
              <a:t>或者</a:t>
            </a:r>
            <a:r>
              <a:rPr lang="en-US" altLang="zh-CN" dirty="0" err="1" smtClean="0"/>
              <a:t>myObject</a:t>
            </a:r>
            <a:r>
              <a:rPr lang="en-US" altLang="zh-CN" dirty="0" smtClean="0"/>
              <a:t>-&gt;disconnect()</a:t>
            </a:r>
          </a:p>
          <a:p>
            <a:r>
              <a:rPr lang="zh-CN" altLang="en-US" dirty="0" smtClean="0"/>
              <a:t>这种方式是断开</a:t>
            </a:r>
            <a:r>
              <a:rPr lang="en-US" altLang="zh-CN" dirty="0" err="1" smtClean="0"/>
              <a:t>myObject</a:t>
            </a:r>
            <a:r>
              <a:rPr lang="zh-CN" altLang="en-US" dirty="0" smtClean="0"/>
              <a:t>与其他对象的所有连接</a:t>
            </a:r>
            <a:endParaRPr lang="en-US" altLang="zh-CN" dirty="0" smtClean="0"/>
          </a:p>
          <a:p>
            <a:r>
              <a:rPr lang="zh-CN" altLang="en-US" dirty="0"/>
              <a:t>第二</a:t>
            </a:r>
            <a:r>
              <a:rPr lang="zh-CN" altLang="en-US" dirty="0" smtClean="0"/>
              <a:t>种：</a:t>
            </a:r>
            <a:endParaRPr lang="en-US" altLang="zh-CN" dirty="0" smtClean="0"/>
          </a:p>
          <a:p>
            <a:r>
              <a:rPr lang="en-US" altLang="zh-CN" dirty="0"/>
              <a:t>d</a:t>
            </a:r>
            <a:r>
              <a:rPr lang="en-US" altLang="zh-CN" dirty="0" smtClean="0"/>
              <a:t>isconnect(</a:t>
            </a:r>
            <a:r>
              <a:rPr lang="en-US" altLang="zh-CN" dirty="0" err="1" smtClean="0"/>
              <a:t>myObject,SIGNAL</a:t>
            </a:r>
            <a:r>
              <a:rPr lang="en-US" altLang="zh-CN" dirty="0" smtClean="0"/>
              <a:t>(</a:t>
            </a:r>
            <a:r>
              <a:rPr lang="en-US" altLang="zh-CN" dirty="0" err="1" smtClean="0"/>
              <a:t>mySignal</a:t>
            </a:r>
            <a:r>
              <a:rPr lang="en-US" altLang="zh-CN" dirty="0" smtClean="0"/>
              <a:t>()),0,0)</a:t>
            </a:r>
          </a:p>
          <a:p>
            <a:r>
              <a:rPr lang="zh-CN" altLang="en-US" dirty="0" smtClean="0"/>
              <a:t>或者</a:t>
            </a:r>
            <a:r>
              <a:rPr lang="en-US" altLang="zh-CN" dirty="0" err="1" smtClean="0"/>
              <a:t>myObject</a:t>
            </a:r>
            <a:r>
              <a:rPr lang="en-US" altLang="zh-CN" dirty="0" smtClean="0"/>
              <a:t>-</a:t>
            </a:r>
            <a:r>
              <a:rPr lang="en-US" altLang="zh-CN" dirty="0"/>
              <a:t>&gt;</a:t>
            </a:r>
            <a:r>
              <a:rPr lang="en-US" altLang="zh-CN" dirty="0" smtClean="0"/>
              <a:t>disconnect(SIGNAL(</a:t>
            </a:r>
            <a:r>
              <a:rPr lang="en-US" altLang="zh-CN" dirty="0" err="1" smtClean="0"/>
              <a:t>mySignal</a:t>
            </a:r>
            <a:r>
              <a:rPr lang="en-US" altLang="zh-CN" dirty="0" smtClean="0"/>
              <a:t>())</a:t>
            </a:r>
            <a:endParaRPr lang="en-US" altLang="zh-CN" dirty="0"/>
          </a:p>
          <a:p>
            <a:r>
              <a:rPr lang="zh-CN" altLang="en-US" dirty="0" smtClean="0"/>
              <a:t>第三种：</a:t>
            </a:r>
            <a:endParaRPr lang="en-US" altLang="zh-CN" dirty="0"/>
          </a:p>
          <a:p>
            <a:r>
              <a:rPr lang="en-US" altLang="zh-CN" dirty="0"/>
              <a:t>d</a:t>
            </a:r>
            <a:r>
              <a:rPr lang="en-US" altLang="zh-CN" dirty="0" smtClean="0"/>
              <a:t>isconnect(myObject,0,myReceiver,0)</a:t>
            </a:r>
            <a:r>
              <a:rPr lang="zh-CN" altLang="en-US" dirty="0" smtClean="0"/>
              <a:t>或者</a:t>
            </a:r>
            <a:r>
              <a:rPr lang="en-US" altLang="zh-CN" dirty="0" err="1"/>
              <a:t>myObject</a:t>
            </a:r>
            <a:r>
              <a:rPr lang="en-US" altLang="zh-CN" dirty="0"/>
              <a:t>-&gt;</a:t>
            </a:r>
            <a:r>
              <a:rPr lang="en-US" altLang="zh-CN" dirty="0" smtClean="0"/>
              <a:t>disconnect(</a:t>
            </a:r>
            <a:r>
              <a:rPr lang="en-US" altLang="zh-CN" dirty="0" err="1" smtClean="0"/>
              <a:t>myReceiver</a:t>
            </a:r>
            <a:r>
              <a:rPr lang="en-US" altLang="zh-CN" dirty="0" smtClean="0"/>
              <a:t>)</a:t>
            </a:r>
            <a:endParaRPr lang="en-US" altLang="zh-CN" dirty="0"/>
          </a:p>
          <a:p>
            <a:r>
              <a:rPr lang="zh-CN" altLang="en-US" dirty="0"/>
              <a:t>这种方式是断开</a:t>
            </a:r>
            <a:r>
              <a:rPr lang="en-US" altLang="zh-CN" dirty="0" err="1" smtClean="0"/>
              <a:t>myObject</a:t>
            </a:r>
            <a:r>
              <a:rPr lang="zh-CN" altLang="en-US" dirty="0" smtClean="0"/>
              <a:t>与</a:t>
            </a:r>
            <a:r>
              <a:rPr lang="en-US" altLang="zh-CN" dirty="0" err="1" smtClean="0"/>
              <a:t>myReceiver</a:t>
            </a:r>
            <a:r>
              <a:rPr lang="zh-CN" altLang="en-US" dirty="0" smtClean="0"/>
              <a:t>的连接</a:t>
            </a:r>
            <a:endParaRPr lang="en-US" altLang="zh-CN" dirty="0"/>
          </a:p>
          <a:p>
            <a:r>
              <a:rPr lang="en-US" altLang="zh-CN" dirty="0" smtClean="0">
                <a:solidFill>
                  <a:srgbClr val="C00000"/>
                </a:solidFill>
              </a:rPr>
              <a:t>*</a:t>
            </a:r>
            <a:r>
              <a:rPr lang="zh-CN" altLang="en-US" dirty="0" smtClean="0">
                <a:solidFill>
                  <a:srgbClr val="C00000"/>
                </a:solidFill>
              </a:rPr>
              <a:t>在</a:t>
            </a:r>
            <a:r>
              <a:rPr lang="en-US" altLang="zh-CN" dirty="0">
                <a:solidFill>
                  <a:srgbClr val="C00000"/>
                </a:solidFill>
              </a:rPr>
              <a:t>disconnect</a:t>
            </a:r>
            <a:r>
              <a:rPr lang="zh-CN" altLang="en-US" dirty="0">
                <a:solidFill>
                  <a:srgbClr val="C00000"/>
                </a:solidFill>
              </a:rPr>
              <a:t>函数中</a:t>
            </a:r>
            <a:r>
              <a:rPr lang="en-US" altLang="zh-CN" dirty="0">
                <a:solidFill>
                  <a:srgbClr val="C00000"/>
                </a:solidFill>
              </a:rPr>
              <a:t>0</a:t>
            </a:r>
            <a:r>
              <a:rPr lang="zh-CN" altLang="en-US" dirty="0">
                <a:solidFill>
                  <a:srgbClr val="C00000"/>
                </a:solidFill>
              </a:rPr>
              <a:t>可以用作一个通配符，分别表示任何信号、任何接收</a:t>
            </a:r>
            <a:r>
              <a:rPr lang="zh-CN" altLang="en-US" dirty="0" smtClean="0">
                <a:solidFill>
                  <a:srgbClr val="C00000"/>
                </a:solidFill>
              </a:rPr>
              <a:t>对   象</a:t>
            </a:r>
            <a:r>
              <a:rPr lang="zh-CN" altLang="en-US" dirty="0">
                <a:solidFill>
                  <a:srgbClr val="C00000"/>
                </a:solidFill>
              </a:rPr>
              <a:t>、接收对象中的任何槽函数。但是发射者</a:t>
            </a:r>
            <a:r>
              <a:rPr lang="en-US" altLang="zh-CN" dirty="0">
                <a:solidFill>
                  <a:srgbClr val="C00000"/>
                </a:solidFill>
              </a:rPr>
              <a:t>sender</a:t>
            </a:r>
            <a:r>
              <a:rPr lang="zh-CN" altLang="en-US" dirty="0">
                <a:solidFill>
                  <a:srgbClr val="C00000"/>
                </a:solidFill>
              </a:rPr>
              <a:t>不能为</a:t>
            </a:r>
            <a:r>
              <a:rPr lang="en-US" altLang="zh-CN" dirty="0">
                <a:solidFill>
                  <a:srgbClr val="C00000"/>
                </a:solidFill>
              </a:rPr>
              <a:t>0</a:t>
            </a:r>
            <a:r>
              <a:rPr lang="zh-CN" altLang="en-US" dirty="0">
                <a:solidFill>
                  <a:srgbClr val="C00000"/>
                </a:solidFill>
              </a:rPr>
              <a:t>，其它三个参数的值可以等于</a:t>
            </a:r>
            <a:r>
              <a:rPr lang="en-US" altLang="zh-CN" dirty="0">
                <a:solidFill>
                  <a:srgbClr val="C00000"/>
                </a:solidFill>
              </a:rPr>
              <a:t>0</a:t>
            </a:r>
            <a:r>
              <a:rPr lang="zh-CN" altLang="en-US" dirty="0">
                <a:solidFill>
                  <a:srgbClr val="C00000"/>
                </a:solidFill>
              </a:rPr>
              <a:t>。</a:t>
            </a:r>
          </a:p>
          <a:p>
            <a:endParaRPr lang="en-US" altLang="zh-CN" dirty="0" smtClean="0"/>
          </a:p>
        </p:txBody>
      </p:sp>
      <p:sp>
        <p:nvSpPr>
          <p:cNvPr id="6" name="Rectangle 1"/>
          <p:cNvSpPr>
            <a:spLocks noChangeArrowheads="1"/>
          </p:cNvSpPr>
          <p:nvPr/>
        </p:nvSpPr>
        <p:spPr bwMode="auto">
          <a:xfrm>
            <a:off x="628650" y="36798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60617059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04.jpg"/>
          <p:cNvPicPr>
            <a:picLocks noGrp="1" noChangeAspect="1"/>
          </p:cNvPicPr>
          <p:nvPr>
            <p:ph idx="1"/>
          </p:nvPr>
        </p:nvPicPr>
        <p:blipFill>
          <a:blip r:embed="rId2" cstate="print"/>
          <a:stretch>
            <a:fillRect/>
          </a:stretch>
        </p:blipFill>
        <p:spPr>
          <a:xfrm>
            <a:off x="0" y="0"/>
            <a:ext cx="9144000" cy="6858000"/>
          </a:xfrm>
        </p:spPr>
      </p:pic>
      <p:sp>
        <p:nvSpPr>
          <p:cNvPr id="3" name="文本框 2"/>
          <p:cNvSpPr txBox="1"/>
          <p:nvPr/>
        </p:nvSpPr>
        <p:spPr>
          <a:xfrm>
            <a:off x="768927" y="777876"/>
            <a:ext cx="3200400" cy="584775"/>
          </a:xfrm>
          <a:prstGeom prst="rect">
            <a:avLst/>
          </a:prstGeom>
          <a:noFill/>
        </p:spPr>
        <p:txBody>
          <a:bodyPr wrap="square" rtlCol="0">
            <a:spAutoFit/>
          </a:bodyPr>
          <a:lstStyle/>
          <a:p>
            <a:r>
              <a:rPr lang="zh-CN" altLang="en-US" sz="3200" dirty="0"/>
              <a:t>应</a:t>
            </a:r>
            <a:r>
              <a:rPr lang="zh-CN" altLang="en-US" sz="3200" dirty="0" smtClean="0"/>
              <a:t>注意的问题：</a:t>
            </a:r>
            <a:endParaRPr lang="zh-CN" altLang="en-US" sz="3200" dirty="0"/>
          </a:p>
        </p:txBody>
      </p:sp>
      <p:sp>
        <p:nvSpPr>
          <p:cNvPr id="4" name="文本框 3"/>
          <p:cNvSpPr txBox="1"/>
          <p:nvPr/>
        </p:nvSpPr>
        <p:spPr>
          <a:xfrm>
            <a:off x="768927" y="1542807"/>
            <a:ext cx="7959437" cy="5355312"/>
          </a:xfrm>
          <a:prstGeom prst="rect">
            <a:avLst/>
          </a:prstGeom>
          <a:noFill/>
        </p:spPr>
        <p:txBody>
          <a:bodyPr wrap="square" rtlCol="0">
            <a:spAutoFit/>
          </a:bodyPr>
          <a:lstStyle/>
          <a:p>
            <a:r>
              <a:rPr lang="zh-CN" altLang="en-US" dirty="0"/>
              <a:t>信号与槽机制是比较灵活的，但有些局限性我们必须了解</a:t>
            </a:r>
            <a:r>
              <a:rPr lang="zh-CN" altLang="en-US" dirty="0" smtClean="0"/>
              <a:t>，下面</a:t>
            </a:r>
            <a:r>
              <a:rPr lang="zh-CN" altLang="en-US" dirty="0"/>
              <a:t>就介绍一下这方面的情况</a:t>
            </a:r>
            <a:r>
              <a:rPr lang="zh-CN" altLang="en-US" dirty="0" smtClean="0"/>
              <a:t>。</a:t>
            </a:r>
            <a:endParaRPr lang="en-US" altLang="zh-CN" dirty="0" smtClean="0"/>
          </a:p>
          <a:p>
            <a:r>
              <a:rPr lang="en-US" altLang="zh-CN" dirty="0" smtClean="0"/>
              <a:t>1</a:t>
            </a:r>
            <a:r>
              <a:rPr lang="zh-CN" altLang="en-US" dirty="0" smtClean="0"/>
              <a:t>、</a:t>
            </a:r>
            <a:r>
              <a:rPr lang="zh-CN" altLang="en-US" dirty="0"/>
              <a:t>信号与槽的效率是非常高的，但是同真正的回调函数比较起来，由于增加了灵活性，因此在速度上还是有所损失，当然这种损失相对来说是比较小的，通过在一台</a:t>
            </a:r>
            <a:r>
              <a:rPr lang="en-US" altLang="zh-CN" dirty="0"/>
              <a:t>i586-133</a:t>
            </a:r>
            <a:r>
              <a:rPr lang="zh-CN" altLang="en-US" dirty="0"/>
              <a:t>的机器上测试是</a:t>
            </a:r>
            <a:r>
              <a:rPr lang="en-US" altLang="zh-CN" dirty="0"/>
              <a:t>10</a:t>
            </a:r>
            <a:r>
              <a:rPr lang="zh-CN" altLang="en-US" dirty="0"/>
              <a:t>微秒（运行</a:t>
            </a:r>
            <a:r>
              <a:rPr lang="en-US" altLang="zh-CN" dirty="0"/>
              <a:t>Linux</a:t>
            </a:r>
            <a:r>
              <a:rPr lang="zh-CN" altLang="en-US" dirty="0"/>
              <a:t>），可见这种机制所提供的简洁性、灵活性还是值得的。但如果我们要追求高效率的话，比如在实时系统中就要尽可能的少用这种机制。</a:t>
            </a:r>
          </a:p>
          <a:p>
            <a:r>
              <a:rPr lang="en-US" altLang="zh-CN" dirty="0" smtClean="0"/>
              <a:t>2</a:t>
            </a:r>
            <a:r>
              <a:rPr lang="zh-CN" altLang="en-US" dirty="0" smtClean="0"/>
              <a:t>、</a:t>
            </a:r>
            <a:r>
              <a:rPr lang="zh-CN" altLang="en-US" dirty="0"/>
              <a:t>信号与槽机制与普通函数的调用一样，如果使用不当的话，在程序执行时也有可能产生死循环。因此，在定义槽函数时一定要注意避免间接形成无限循环，即在槽中再次发射所接收到的同样信号。例如</a:t>
            </a:r>
            <a:r>
              <a:rPr lang="en-US" altLang="zh-CN" dirty="0"/>
              <a:t>,</a:t>
            </a:r>
            <a:r>
              <a:rPr lang="zh-CN" altLang="en-US" dirty="0"/>
              <a:t>在前面给出的例子中如果</a:t>
            </a:r>
            <a:r>
              <a:rPr lang="zh-CN" altLang="en-US" dirty="0" smtClean="0"/>
              <a:t>在</a:t>
            </a:r>
            <a:r>
              <a:rPr lang="en-US" altLang="zh-CN" dirty="0" err="1" smtClean="0"/>
              <a:t>doOperate</a:t>
            </a:r>
            <a:r>
              <a:rPr lang="en-US" altLang="zh-CN" dirty="0" smtClean="0"/>
              <a:t>()</a:t>
            </a:r>
            <a:r>
              <a:rPr lang="zh-CN" altLang="en-US" dirty="0"/>
              <a:t>槽函数中加上语句</a:t>
            </a:r>
            <a:r>
              <a:rPr lang="en-US" altLang="zh-CN" dirty="0"/>
              <a:t>emit </a:t>
            </a:r>
            <a:r>
              <a:rPr lang="en-US" altLang="zh-CN" dirty="0" err="1" smtClean="0"/>
              <a:t>onOperate</a:t>
            </a:r>
            <a:r>
              <a:rPr lang="en-US" altLang="zh-CN" dirty="0" smtClean="0"/>
              <a:t>()</a:t>
            </a:r>
            <a:r>
              <a:rPr lang="zh-CN" altLang="en-US" dirty="0"/>
              <a:t>即可形成死循环。</a:t>
            </a:r>
          </a:p>
          <a:p>
            <a:r>
              <a:rPr lang="en-US" altLang="zh-CN" dirty="0" smtClean="0"/>
              <a:t>3</a:t>
            </a:r>
            <a:r>
              <a:rPr lang="zh-CN" altLang="en-US" dirty="0" smtClean="0"/>
              <a:t>、</a:t>
            </a:r>
            <a:r>
              <a:rPr lang="zh-CN" altLang="en-US" dirty="0"/>
              <a:t>如果一个信号与多个槽相联系的话，那么，当这个信号被发射时，与之相关的槽被激活的顺序将是随机的。</a:t>
            </a:r>
          </a:p>
          <a:p>
            <a:endParaRPr lang="zh-CN" altLang="en-US" dirty="0"/>
          </a:p>
          <a:p>
            <a:endParaRPr lang="zh-CN" altLang="en-US" u="sng" dirty="0"/>
          </a:p>
          <a:p>
            <a:endParaRPr lang="zh-CN" altLang="en-US" u="sng" dirty="0"/>
          </a:p>
          <a:p>
            <a:endParaRPr lang="zh-CN" altLang="en-US" u="sng" dirty="0"/>
          </a:p>
          <a:p>
            <a:endParaRPr lang="zh-CN" altLang="en-US" u="sng" dirty="0"/>
          </a:p>
          <a:p>
            <a:endParaRPr lang="en-US" altLang="zh-CN" dirty="0" smtClean="0"/>
          </a:p>
        </p:txBody>
      </p:sp>
      <p:sp>
        <p:nvSpPr>
          <p:cNvPr id="6" name="Rectangle 1"/>
          <p:cNvSpPr>
            <a:spLocks noChangeArrowheads="1"/>
          </p:cNvSpPr>
          <p:nvPr/>
        </p:nvSpPr>
        <p:spPr bwMode="auto">
          <a:xfrm>
            <a:off x="628650" y="36798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49192549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04.jpg"/>
          <p:cNvPicPr>
            <a:picLocks noGrp="1" noChangeAspect="1"/>
          </p:cNvPicPr>
          <p:nvPr>
            <p:ph idx="1"/>
          </p:nvPr>
        </p:nvPicPr>
        <p:blipFill>
          <a:blip r:embed="rId2" cstate="print"/>
          <a:stretch>
            <a:fillRect/>
          </a:stretch>
        </p:blipFill>
        <p:spPr>
          <a:xfrm>
            <a:off x="0" y="0"/>
            <a:ext cx="9144000" cy="6858000"/>
          </a:xfrm>
        </p:spPr>
      </p:pic>
      <p:sp>
        <p:nvSpPr>
          <p:cNvPr id="3" name="文本框 2"/>
          <p:cNvSpPr txBox="1"/>
          <p:nvPr/>
        </p:nvSpPr>
        <p:spPr>
          <a:xfrm>
            <a:off x="768927" y="777876"/>
            <a:ext cx="3200400" cy="584775"/>
          </a:xfrm>
          <a:prstGeom prst="rect">
            <a:avLst/>
          </a:prstGeom>
          <a:noFill/>
        </p:spPr>
        <p:txBody>
          <a:bodyPr wrap="square" rtlCol="0">
            <a:spAutoFit/>
          </a:bodyPr>
          <a:lstStyle/>
          <a:p>
            <a:r>
              <a:rPr lang="zh-CN" altLang="en-US" sz="3200" dirty="0"/>
              <a:t>应</a:t>
            </a:r>
            <a:r>
              <a:rPr lang="zh-CN" altLang="en-US" sz="3200" dirty="0" smtClean="0"/>
              <a:t>注意的问题：</a:t>
            </a:r>
            <a:endParaRPr lang="zh-CN" altLang="en-US" sz="3200" dirty="0"/>
          </a:p>
        </p:txBody>
      </p:sp>
      <p:sp>
        <p:nvSpPr>
          <p:cNvPr id="4" name="文本框 3"/>
          <p:cNvSpPr txBox="1"/>
          <p:nvPr/>
        </p:nvSpPr>
        <p:spPr>
          <a:xfrm>
            <a:off x="628650" y="1362651"/>
            <a:ext cx="7959437" cy="5909310"/>
          </a:xfrm>
          <a:prstGeom prst="rect">
            <a:avLst/>
          </a:prstGeom>
          <a:noFill/>
        </p:spPr>
        <p:txBody>
          <a:bodyPr wrap="square" rtlCol="0">
            <a:spAutoFit/>
          </a:bodyPr>
          <a:lstStyle/>
          <a:p>
            <a:r>
              <a:rPr lang="en-US" altLang="zh-CN" dirty="0"/>
              <a:t>4</a:t>
            </a:r>
            <a:r>
              <a:rPr lang="zh-CN" altLang="en-US" dirty="0"/>
              <a:t>、宏定义不能用在</a:t>
            </a:r>
            <a:r>
              <a:rPr lang="en-US" altLang="zh-CN" dirty="0"/>
              <a:t>signal</a:t>
            </a:r>
            <a:r>
              <a:rPr lang="zh-CN" altLang="en-US" dirty="0"/>
              <a:t>和</a:t>
            </a:r>
            <a:r>
              <a:rPr lang="en-US" altLang="zh-CN" dirty="0"/>
              <a:t>slot</a:t>
            </a:r>
            <a:r>
              <a:rPr lang="zh-CN" altLang="en-US" dirty="0"/>
              <a:t>的参数中。</a:t>
            </a:r>
          </a:p>
          <a:p>
            <a:r>
              <a:rPr lang="zh-CN" altLang="en-US" dirty="0"/>
              <a:t>既然</a:t>
            </a:r>
            <a:r>
              <a:rPr lang="en-US" altLang="zh-CN" dirty="0" err="1"/>
              <a:t>moc</a:t>
            </a:r>
            <a:r>
              <a:rPr lang="zh-CN" altLang="en-US" dirty="0"/>
              <a:t>工具不扩展</a:t>
            </a:r>
            <a:r>
              <a:rPr lang="en-US" altLang="zh-CN" dirty="0"/>
              <a:t>#define</a:t>
            </a:r>
            <a:r>
              <a:rPr lang="zh-CN" altLang="en-US" dirty="0"/>
              <a:t>，因此，在</a:t>
            </a:r>
            <a:r>
              <a:rPr lang="en-US" altLang="zh-CN" dirty="0"/>
              <a:t>signals</a:t>
            </a:r>
            <a:r>
              <a:rPr lang="zh-CN" altLang="en-US" dirty="0"/>
              <a:t>和</a:t>
            </a:r>
            <a:r>
              <a:rPr lang="en-US" altLang="zh-CN" dirty="0"/>
              <a:t>slots</a:t>
            </a:r>
            <a:r>
              <a:rPr lang="zh-CN" altLang="en-US" dirty="0"/>
              <a:t>中携带参数的宏就不能正确地工作，如果不带参数是可以的</a:t>
            </a:r>
            <a:r>
              <a:rPr lang="zh-CN" altLang="en-US" dirty="0" smtClean="0"/>
              <a:t>。</a:t>
            </a:r>
            <a:endParaRPr lang="en-US" altLang="zh-CN" dirty="0"/>
          </a:p>
          <a:p>
            <a:r>
              <a:rPr lang="en-US" altLang="zh-CN" dirty="0"/>
              <a:t>5</a:t>
            </a:r>
            <a:r>
              <a:rPr lang="zh-CN" altLang="en-US" dirty="0"/>
              <a:t>、构造函数不能用在</a:t>
            </a:r>
            <a:r>
              <a:rPr lang="en-US" altLang="zh-CN" dirty="0"/>
              <a:t>signals</a:t>
            </a:r>
            <a:r>
              <a:rPr lang="zh-CN" altLang="en-US" dirty="0"/>
              <a:t>或者</a:t>
            </a:r>
            <a:r>
              <a:rPr lang="en-US" altLang="zh-CN" dirty="0"/>
              <a:t>slots</a:t>
            </a:r>
            <a:r>
              <a:rPr lang="zh-CN" altLang="en-US" dirty="0" smtClean="0"/>
              <a:t>声明区域</a:t>
            </a:r>
            <a:r>
              <a:rPr lang="zh-CN" altLang="en-US" dirty="0"/>
              <a:t>内。</a:t>
            </a:r>
          </a:p>
          <a:p>
            <a:r>
              <a:rPr lang="zh-CN" altLang="en-US" dirty="0"/>
              <a:t>的确，将一个构造函数放在</a:t>
            </a:r>
            <a:r>
              <a:rPr lang="en-US" altLang="zh-CN" dirty="0"/>
              <a:t>signals</a:t>
            </a:r>
            <a:r>
              <a:rPr lang="zh-CN" altLang="en-US" dirty="0"/>
              <a:t>或者</a:t>
            </a:r>
            <a:r>
              <a:rPr lang="en-US" altLang="zh-CN" dirty="0"/>
              <a:t>slots</a:t>
            </a:r>
            <a:r>
              <a:rPr lang="zh-CN" altLang="en-US" dirty="0"/>
              <a:t>区内有点不可理解，无论如何，不能将它们放在</a:t>
            </a:r>
            <a:r>
              <a:rPr lang="en-US" altLang="zh-CN" dirty="0"/>
              <a:t>private slots</a:t>
            </a:r>
            <a:r>
              <a:rPr lang="zh-CN" altLang="en-US" dirty="0"/>
              <a:t>、</a:t>
            </a:r>
            <a:r>
              <a:rPr lang="en-US" altLang="zh-CN" dirty="0"/>
              <a:t>protected slots</a:t>
            </a:r>
            <a:r>
              <a:rPr lang="zh-CN" altLang="en-US" dirty="0"/>
              <a:t>或者</a:t>
            </a:r>
            <a:r>
              <a:rPr lang="en-US" altLang="zh-CN" dirty="0"/>
              <a:t>public slots</a:t>
            </a:r>
            <a:r>
              <a:rPr lang="zh-CN" altLang="en-US" dirty="0"/>
              <a:t>区内</a:t>
            </a:r>
            <a:r>
              <a:rPr lang="zh-CN" altLang="en-US" dirty="0" smtClean="0"/>
              <a:t>。</a:t>
            </a:r>
            <a:endParaRPr lang="en-US" altLang="zh-CN" dirty="0" smtClean="0"/>
          </a:p>
          <a:p>
            <a:r>
              <a:rPr lang="en-US" altLang="zh-CN" dirty="0" smtClean="0"/>
              <a:t>6</a:t>
            </a:r>
            <a:r>
              <a:rPr lang="zh-CN" altLang="en-US" dirty="0"/>
              <a:t>、 函数指针不能作为信号或槽的参数</a:t>
            </a:r>
            <a:r>
              <a:rPr lang="zh-CN" altLang="en-US" dirty="0" smtClean="0"/>
              <a:t>（可以通过</a:t>
            </a:r>
            <a:r>
              <a:rPr lang="en-US" altLang="zh-CN" dirty="0" err="1" smtClean="0"/>
              <a:t>typedef</a:t>
            </a:r>
            <a:r>
              <a:rPr lang="zh-CN" altLang="en-US" dirty="0" smtClean="0"/>
              <a:t>进行绕过</a:t>
            </a:r>
            <a:r>
              <a:rPr lang="zh-CN" altLang="en-US" dirty="0"/>
              <a:t>）</a:t>
            </a:r>
            <a:r>
              <a:rPr lang="zh-CN" altLang="en-US" dirty="0" smtClean="0"/>
              <a:t>。</a:t>
            </a:r>
            <a:endParaRPr lang="en-US" altLang="zh-CN" dirty="0"/>
          </a:p>
          <a:p>
            <a:r>
              <a:rPr lang="en-US" altLang="zh-CN" dirty="0"/>
              <a:t>7</a:t>
            </a:r>
            <a:r>
              <a:rPr lang="zh-CN" altLang="en-US" dirty="0"/>
              <a:t>、信号与槽不能有缺省参数。</a:t>
            </a:r>
            <a:endParaRPr lang="en-US" altLang="zh-CN" dirty="0"/>
          </a:p>
          <a:p>
            <a:r>
              <a:rPr lang="zh-CN" altLang="en-US" dirty="0"/>
              <a:t>既然</a:t>
            </a:r>
            <a:r>
              <a:rPr lang="en-US" altLang="zh-CN" dirty="0"/>
              <a:t>signal-&gt;slot</a:t>
            </a:r>
            <a:r>
              <a:rPr lang="zh-CN" altLang="en-US" dirty="0"/>
              <a:t>绑定是发生在运行时刻，那么，从概念上讲使用缺省参数是困难的</a:t>
            </a:r>
            <a:r>
              <a:rPr lang="zh-CN" altLang="en-US" dirty="0" smtClean="0"/>
              <a:t>。</a:t>
            </a:r>
            <a:endParaRPr lang="en-US" altLang="zh-CN" dirty="0" smtClean="0"/>
          </a:p>
          <a:p>
            <a:r>
              <a:rPr lang="en-US" altLang="zh-CN" dirty="0" smtClean="0"/>
              <a:t>8</a:t>
            </a:r>
            <a:r>
              <a:rPr lang="zh-CN" altLang="en-US" dirty="0"/>
              <a:t>、信号与槽也不能携带模板类</a:t>
            </a:r>
            <a:r>
              <a:rPr lang="zh-CN" altLang="en-US" dirty="0" smtClean="0"/>
              <a:t>参数</a:t>
            </a:r>
            <a:r>
              <a:rPr lang="en-US" altLang="zh-CN" dirty="0" smtClean="0"/>
              <a:t>,</a:t>
            </a:r>
            <a:r>
              <a:rPr lang="zh-CN" altLang="en-US" dirty="0" smtClean="0"/>
              <a:t>模板类即</a:t>
            </a:r>
            <a:r>
              <a:rPr lang="en-US" altLang="zh-CN" dirty="0" smtClean="0"/>
              <a:t>pair</a:t>
            </a:r>
            <a:r>
              <a:rPr lang="zh-CN" altLang="en-US" dirty="0" smtClean="0"/>
              <a:t>类。</a:t>
            </a:r>
            <a:endParaRPr lang="en-US" altLang="zh-CN" dirty="0" smtClean="0"/>
          </a:p>
          <a:p>
            <a:r>
              <a:rPr lang="zh-CN" altLang="en-US" dirty="0" smtClean="0"/>
              <a:t>如果</a:t>
            </a:r>
            <a:r>
              <a:rPr lang="zh-CN" altLang="en-US" dirty="0"/>
              <a:t>将信号、槽声明为模板类参数的话，即使</a:t>
            </a:r>
            <a:r>
              <a:rPr lang="en-US" altLang="zh-CN" dirty="0" err="1"/>
              <a:t>moc</a:t>
            </a:r>
            <a:r>
              <a:rPr lang="zh-CN" altLang="en-US" dirty="0"/>
              <a:t>工具不报告错误，也不可能得到预期的结果。 </a:t>
            </a:r>
            <a:r>
              <a:rPr lang="zh-CN" altLang="en-US" dirty="0" smtClean="0"/>
              <a:t>当</a:t>
            </a:r>
            <a:r>
              <a:rPr lang="zh-CN" altLang="en-US" dirty="0"/>
              <a:t>信号发射时，槽函数不会被正确</a:t>
            </a:r>
            <a:r>
              <a:rPr lang="zh-CN" altLang="en-US" dirty="0" smtClean="0"/>
              <a:t>调用</a:t>
            </a:r>
            <a:r>
              <a:rPr lang="en-US" altLang="zh-CN" dirty="0" smtClean="0"/>
              <a:t>,</a:t>
            </a:r>
            <a:r>
              <a:rPr lang="zh-CN" altLang="en-US" dirty="0" smtClean="0"/>
              <a:t>但是</a:t>
            </a:r>
            <a:r>
              <a:rPr lang="zh-CN" altLang="en-US" dirty="0"/>
              <a:t>，你可以使用</a:t>
            </a:r>
            <a:r>
              <a:rPr lang="en-US" altLang="zh-CN" dirty="0" err="1"/>
              <a:t>typedef</a:t>
            </a:r>
            <a:r>
              <a:rPr lang="zh-CN" altLang="en-US" dirty="0"/>
              <a:t>语句来绕过这个限制</a:t>
            </a:r>
            <a:r>
              <a:rPr lang="zh-CN" altLang="en-US" dirty="0" smtClean="0"/>
              <a:t>。</a:t>
            </a:r>
            <a:endParaRPr lang="en-US" altLang="zh-CN" dirty="0" smtClean="0"/>
          </a:p>
          <a:p>
            <a:r>
              <a:rPr lang="en-US" altLang="zh-CN" dirty="0" smtClean="0"/>
              <a:t>9</a:t>
            </a:r>
            <a:r>
              <a:rPr lang="zh-CN" altLang="en-US" dirty="0"/>
              <a:t>、嵌套的类不能位于信号或槽区域内，也不能有信号或者槽。</a:t>
            </a:r>
          </a:p>
          <a:p>
            <a:r>
              <a:rPr lang="en-US" altLang="zh-CN" dirty="0" smtClean="0"/>
              <a:t>10</a:t>
            </a:r>
            <a:r>
              <a:rPr lang="zh-CN" altLang="en-US" dirty="0" smtClean="0"/>
              <a:t>、友元声明不能位于信号或者槽声明区内。相反，它们</a:t>
            </a:r>
            <a:r>
              <a:rPr lang="zh-CN" altLang="en-US" dirty="0"/>
              <a:t>应该在普通</a:t>
            </a:r>
            <a:r>
              <a:rPr lang="en-US" altLang="zh-CN" dirty="0"/>
              <a:t>C++</a:t>
            </a:r>
            <a:r>
              <a:rPr lang="zh-CN" altLang="en-US" dirty="0"/>
              <a:t>的</a:t>
            </a:r>
            <a:r>
              <a:rPr lang="en-US" altLang="zh-CN" dirty="0"/>
              <a:t>private</a:t>
            </a:r>
            <a:r>
              <a:rPr lang="zh-CN" altLang="en-US" dirty="0"/>
              <a:t>、</a:t>
            </a:r>
            <a:r>
              <a:rPr lang="en-US" altLang="zh-CN" dirty="0"/>
              <a:t>protected</a:t>
            </a:r>
            <a:r>
              <a:rPr lang="zh-CN" altLang="en-US" dirty="0"/>
              <a:t>或者</a:t>
            </a:r>
            <a:r>
              <a:rPr lang="en-US" altLang="zh-CN" dirty="0"/>
              <a:t>public</a:t>
            </a:r>
            <a:r>
              <a:rPr lang="zh-CN" altLang="en-US" dirty="0"/>
              <a:t>区内进行声明</a:t>
            </a:r>
            <a:r>
              <a:rPr lang="zh-CN" altLang="en-US" dirty="0" smtClean="0"/>
              <a:t>。</a:t>
            </a:r>
            <a:endParaRPr lang="zh-CN" altLang="en-US" u="sng" dirty="0"/>
          </a:p>
          <a:p>
            <a:endParaRPr lang="zh-CN" altLang="en-US" u="sng" dirty="0"/>
          </a:p>
          <a:p>
            <a:endParaRPr lang="zh-CN" altLang="en-US" u="sng" dirty="0"/>
          </a:p>
          <a:p>
            <a:endParaRPr lang="zh-CN" altLang="en-US" u="sng" dirty="0"/>
          </a:p>
          <a:p>
            <a:endParaRPr lang="en-US" altLang="zh-CN" dirty="0" smtClean="0"/>
          </a:p>
        </p:txBody>
      </p:sp>
      <p:sp>
        <p:nvSpPr>
          <p:cNvPr id="6" name="Rectangle 1"/>
          <p:cNvSpPr>
            <a:spLocks noChangeArrowheads="1"/>
          </p:cNvSpPr>
          <p:nvPr/>
        </p:nvSpPr>
        <p:spPr bwMode="auto">
          <a:xfrm>
            <a:off x="628650" y="36798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73244707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04.jpg"/>
          <p:cNvPicPr>
            <a:picLocks noGrp="1" noChangeAspect="1"/>
          </p:cNvPicPr>
          <p:nvPr>
            <p:ph idx="1"/>
          </p:nvPr>
        </p:nvPicPr>
        <p:blipFill>
          <a:blip r:embed="rId2" cstate="print"/>
          <a:stretch>
            <a:fillRect/>
          </a:stretch>
        </p:blipFill>
        <p:spPr>
          <a:xfrm>
            <a:off x="0" y="-83128"/>
            <a:ext cx="9144000" cy="6858000"/>
          </a:xfrm>
        </p:spPr>
      </p:pic>
      <p:sp>
        <p:nvSpPr>
          <p:cNvPr id="3" name="文本框 2"/>
          <p:cNvSpPr txBox="1"/>
          <p:nvPr/>
        </p:nvSpPr>
        <p:spPr>
          <a:xfrm>
            <a:off x="3732934" y="2685394"/>
            <a:ext cx="1678132" cy="830997"/>
          </a:xfrm>
          <a:prstGeom prst="rect">
            <a:avLst/>
          </a:prstGeom>
          <a:noFill/>
        </p:spPr>
        <p:txBody>
          <a:bodyPr wrap="square" rtlCol="0">
            <a:spAutoFit/>
          </a:bodyPr>
          <a:lstStyle/>
          <a:p>
            <a:pPr algn="ctr"/>
            <a:r>
              <a:rPr lang="zh-CN" altLang="en-US" sz="4800" dirty="0" smtClean="0"/>
              <a:t>谢谢！</a:t>
            </a:r>
            <a:endParaRPr lang="zh-CN" altLang="en-US" sz="4800" dirty="0"/>
          </a:p>
        </p:txBody>
      </p:sp>
      <p:sp>
        <p:nvSpPr>
          <p:cNvPr id="6" name="Rectangle 1"/>
          <p:cNvSpPr>
            <a:spLocks noChangeArrowheads="1"/>
          </p:cNvSpPr>
          <p:nvPr/>
        </p:nvSpPr>
        <p:spPr bwMode="auto">
          <a:xfrm>
            <a:off x="628650" y="36798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66418766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04.jpg"/>
          <p:cNvPicPr>
            <a:picLocks noGrp="1" noChangeAspect="1"/>
          </p:cNvPicPr>
          <p:nvPr>
            <p:ph idx="1"/>
          </p:nvPr>
        </p:nvPicPr>
        <p:blipFill>
          <a:blip r:embed="rId2" cstate="print"/>
          <a:stretch>
            <a:fillRect/>
          </a:stretch>
        </p:blipFill>
        <p:spPr>
          <a:xfrm>
            <a:off x="0" y="72736"/>
            <a:ext cx="9144000" cy="6858000"/>
          </a:xfrm>
        </p:spPr>
      </p:pic>
      <p:sp>
        <p:nvSpPr>
          <p:cNvPr id="3" name="文本框 2"/>
          <p:cNvSpPr txBox="1"/>
          <p:nvPr/>
        </p:nvSpPr>
        <p:spPr>
          <a:xfrm>
            <a:off x="826078" y="1686483"/>
            <a:ext cx="2270414" cy="584775"/>
          </a:xfrm>
          <a:prstGeom prst="rect">
            <a:avLst/>
          </a:prstGeom>
          <a:noFill/>
        </p:spPr>
        <p:txBody>
          <a:bodyPr wrap="square" rtlCol="0">
            <a:spAutoFit/>
          </a:bodyPr>
          <a:lstStyle/>
          <a:p>
            <a:r>
              <a:rPr lang="zh-CN" altLang="en-US" sz="3200" dirty="0"/>
              <a:t>回</a:t>
            </a:r>
            <a:r>
              <a:rPr lang="zh-CN" altLang="en-US" sz="3200" dirty="0" smtClean="0"/>
              <a:t>调函数</a:t>
            </a:r>
            <a:endParaRPr lang="zh-CN" altLang="en-US" sz="3200" dirty="0"/>
          </a:p>
        </p:txBody>
      </p:sp>
      <p:sp>
        <p:nvSpPr>
          <p:cNvPr id="4" name="文本框 3"/>
          <p:cNvSpPr txBox="1"/>
          <p:nvPr/>
        </p:nvSpPr>
        <p:spPr>
          <a:xfrm>
            <a:off x="810491" y="2597727"/>
            <a:ext cx="7606145" cy="1477328"/>
          </a:xfrm>
          <a:prstGeom prst="rect">
            <a:avLst/>
          </a:prstGeom>
          <a:noFill/>
        </p:spPr>
        <p:txBody>
          <a:bodyPr wrap="square" rtlCol="0">
            <a:spAutoFit/>
          </a:bodyPr>
          <a:lstStyle/>
          <a:p>
            <a:r>
              <a:rPr lang="zh-CN" altLang="en-US" dirty="0" smtClean="0"/>
              <a:t>      回</a:t>
            </a:r>
            <a:r>
              <a:rPr lang="zh-CN" altLang="en-US" dirty="0"/>
              <a:t>调函数就是一个通过</a:t>
            </a:r>
            <a:r>
              <a:rPr lang="zh-CN" altLang="en-US" dirty="0">
                <a:hlinkClick r:id="rId3"/>
              </a:rPr>
              <a:t>函数指针</a:t>
            </a:r>
            <a:r>
              <a:rPr lang="zh-CN" altLang="en-US" dirty="0"/>
              <a:t>调用的函数。如果你把函数的</a:t>
            </a:r>
            <a:r>
              <a:rPr lang="zh-CN" altLang="en-US" dirty="0">
                <a:hlinkClick r:id="rId4"/>
              </a:rPr>
              <a:t>指针</a:t>
            </a:r>
            <a:r>
              <a:rPr lang="zh-CN" altLang="en-US" dirty="0"/>
              <a:t>（地址）作为</a:t>
            </a:r>
            <a:r>
              <a:rPr lang="zh-CN" altLang="en-US" dirty="0">
                <a:hlinkClick r:id="rId5"/>
              </a:rPr>
              <a:t>参数传递</a:t>
            </a:r>
            <a:r>
              <a:rPr lang="zh-CN" altLang="en-US" dirty="0"/>
              <a:t>给另一个函数，当这个指针被用来调用其所指向的函数时，我们就说这是回调函数。回调函数不是由该函数的实现方直接调用，而是在特定的事件或条件发生时由另外的一方调用的，用于对该事件或条件进行响应。</a:t>
            </a:r>
            <a:endParaRPr lang="zh-CN" altLang="en-US" sz="2000" dirty="0"/>
          </a:p>
        </p:txBody>
      </p:sp>
      <p:sp>
        <p:nvSpPr>
          <p:cNvPr id="5" name="文本框 4"/>
          <p:cNvSpPr txBox="1"/>
          <p:nvPr/>
        </p:nvSpPr>
        <p:spPr>
          <a:xfrm>
            <a:off x="826078" y="4301836"/>
            <a:ext cx="3080904" cy="646331"/>
          </a:xfrm>
          <a:prstGeom prst="rect">
            <a:avLst/>
          </a:prstGeom>
          <a:noFill/>
        </p:spPr>
        <p:txBody>
          <a:bodyPr wrap="square" rtlCol="0">
            <a:spAutoFit/>
          </a:bodyPr>
          <a:lstStyle/>
          <a:p>
            <a:r>
              <a:rPr lang="en-US" altLang="zh-CN" dirty="0" err="1"/>
              <a:t>typedef</a:t>
            </a:r>
            <a:r>
              <a:rPr lang="en-US" altLang="zh-CN" dirty="0"/>
              <a:t> void (*</a:t>
            </a:r>
            <a:r>
              <a:rPr lang="en-US" altLang="zh-CN" dirty="0" err="1"/>
              <a:t>func</a:t>
            </a:r>
            <a:r>
              <a:rPr lang="en-US" altLang="zh-CN" dirty="0"/>
              <a:t>)(string s</a:t>
            </a:r>
            <a:r>
              <a:rPr lang="en-US" altLang="zh-CN" dirty="0" smtClean="0"/>
              <a:t>);</a:t>
            </a:r>
          </a:p>
          <a:p>
            <a:r>
              <a:rPr lang="en-US" altLang="zh-CN" dirty="0"/>
              <a:t>void show(string s</a:t>
            </a:r>
            <a:r>
              <a:rPr lang="en-US" altLang="zh-CN" dirty="0" smtClean="0"/>
              <a:t>){ </a:t>
            </a:r>
            <a:r>
              <a:rPr lang="en-US" altLang="zh-CN" dirty="0" err="1" smtClean="0"/>
              <a:t>cout</a:t>
            </a:r>
            <a:r>
              <a:rPr lang="en-US" altLang="zh-CN" dirty="0"/>
              <a:t>&lt;&lt;s</a:t>
            </a:r>
            <a:r>
              <a:rPr lang="en-US" altLang="zh-CN" dirty="0" smtClean="0"/>
              <a:t>; }</a:t>
            </a:r>
            <a:endParaRPr lang="zh-CN" altLang="en-US" dirty="0"/>
          </a:p>
        </p:txBody>
      </p:sp>
      <p:sp>
        <p:nvSpPr>
          <p:cNvPr id="8" name="文本框 7"/>
          <p:cNvSpPr txBox="1"/>
          <p:nvPr/>
        </p:nvSpPr>
        <p:spPr>
          <a:xfrm>
            <a:off x="826078" y="5174948"/>
            <a:ext cx="3938155" cy="646331"/>
          </a:xfrm>
          <a:prstGeom prst="rect">
            <a:avLst/>
          </a:prstGeom>
          <a:noFill/>
        </p:spPr>
        <p:txBody>
          <a:bodyPr wrap="square" rtlCol="0">
            <a:spAutoFit/>
          </a:bodyPr>
          <a:lstStyle/>
          <a:p>
            <a:r>
              <a:rPr lang="en-US" altLang="zh-CN" dirty="0"/>
              <a:t>void </a:t>
            </a:r>
            <a:r>
              <a:rPr lang="en-US" altLang="zh-CN" dirty="0" err="1"/>
              <a:t>setCallback</a:t>
            </a:r>
            <a:r>
              <a:rPr lang="en-US" altLang="zh-CN" dirty="0"/>
              <a:t>(</a:t>
            </a:r>
            <a:r>
              <a:rPr lang="en-US" altLang="zh-CN" dirty="0" err="1"/>
              <a:t>func</a:t>
            </a:r>
            <a:r>
              <a:rPr lang="en-US" altLang="zh-CN" dirty="0"/>
              <a:t> </a:t>
            </a:r>
            <a:r>
              <a:rPr lang="en-US" altLang="zh-CN" dirty="0" err="1"/>
              <a:t>f,string</a:t>
            </a:r>
            <a:r>
              <a:rPr lang="en-US" altLang="zh-CN" dirty="0"/>
              <a:t> s</a:t>
            </a:r>
            <a:r>
              <a:rPr lang="en-US" altLang="zh-CN" dirty="0" smtClean="0"/>
              <a:t>){  f(s)</a:t>
            </a:r>
            <a:r>
              <a:rPr lang="zh-CN" altLang="en-US" dirty="0" smtClean="0"/>
              <a:t>；</a:t>
            </a:r>
            <a:r>
              <a:rPr lang="en-US" altLang="zh-CN" dirty="0" smtClean="0"/>
              <a:t> }</a:t>
            </a:r>
          </a:p>
          <a:p>
            <a:r>
              <a:rPr lang="en-US" altLang="zh-CN" dirty="0" err="1"/>
              <a:t>setCallback</a:t>
            </a:r>
            <a:r>
              <a:rPr lang="en-US" altLang="zh-CN" dirty="0"/>
              <a:t>(</a:t>
            </a:r>
            <a:r>
              <a:rPr lang="en-US" altLang="zh-CN" dirty="0" err="1"/>
              <a:t>show,"hello</a:t>
            </a:r>
            <a:r>
              <a:rPr lang="en-US" altLang="zh-CN" dirty="0"/>
              <a:t>");</a:t>
            </a:r>
            <a:endParaRPr lang="zh-CN" altLang="en-US" dirty="0"/>
          </a:p>
        </p:txBody>
      </p:sp>
    </p:spTree>
    <p:extLst>
      <p:ext uri="{BB962C8B-B14F-4D97-AF65-F5344CB8AC3E}">
        <p14:creationId xmlns:p14="http://schemas.microsoft.com/office/powerpoint/2010/main" val="41318418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04.jpg"/>
          <p:cNvPicPr>
            <a:picLocks noGrp="1" noChangeAspect="1"/>
          </p:cNvPicPr>
          <p:nvPr>
            <p:ph idx="1"/>
          </p:nvPr>
        </p:nvPicPr>
        <p:blipFill>
          <a:blip r:embed="rId2" cstate="print"/>
          <a:stretch>
            <a:fillRect/>
          </a:stretch>
        </p:blipFill>
        <p:spPr>
          <a:xfrm>
            <a:off x="0" y="72736"/>
            <a:ext cx="9144000" cy="6858000"/>
          </a:xfrm>
        </p:spPr>
      </p:pic>
      <p:sp>
        <p:nvSpPr>
          <p:cNvPr id="3" name="文本框 2"/>
          <p:cNvSpPr txBox="1"/>
          <p:nvPr/>
        </p:nvSpPr>
        <p:spPr>
          <a:xfrm>
            <a:off x="826078" y="1686483"/>
            <a:ext cx="3787486" cy="584775"/>
          </a:xfrm>
          <a:prstGeom prst="rect">
            <a:avLst/>
          </a:prstGeom>
          <a:noFill/>
        </p:spPr>
        <p:txBody>
          <a:bodyPr wrap="square" rtlCol="0">
            <a:spAutoFit/>
          </a:bodyPr>
          <a:lstStyle/>
          <a:p>
            <a:pPr algn="just"/>
            <a:r>
              <a:rPr lang="zh-CN" altLang="en-US" sz="3200" dirty="0" smtClean="0"/>
              <a:t>接口回调和上转型</a:t>
            </a:r>
            <a:endParaRPr lang="zh-CN" altLang="en-US" sz="3200" dirty="0"/>
          </a:p>
        </p:txBody>
      </p:sp>
      <p:sp>
        <p:nvSpPr>
          <p:cNvPr id="4" name="文本框 3"/>
          <p:cNvSpPr txBox="1"/>
          <p:nvPr/>
        </p:nvSpPr>
        <p:spPr>
          <a:xfrm>
            <a:off x="810491" y="2597727"/>
            <a:ext cx="7606145" cy="923330"/>
          </a:xfrm>
          <a:prstGeom prst="rect">
            <a:avLst/>
          </a:prstGeom>
          <a:noFill/>
        </p:spPr>
        <p:txBody>
          <a:bodyPr wrap="square" rtlCol="0">
            <a:spAutoFit/>
          </a:bodyPr>
          <a:lstStyle/>
          <a:p>
            <a:r>
              <a:rPr lang="zh-CN" altLang="en-US" dirty="0" smtClean="0"/>
              <a:t>        接口</a:t>
            </a:r>
            <a:r>
              <a:rPr lang="zh-CN" altLang="en-US" dirty="0"/>
              <a:t>回调其本质与上转型是一样的，不同的是：接口回调是用接口句柄来得到并调用实现这个接口的子类的引用；而上转型则是用父类句柄来得到并调用继承此父类的子类的引用。</a:t>
            </a:r>
            <a:endParaRPr lang="zh-CN" altLang="en-US" sz="2000" dirty="0"/>
          </a:p>
        </p:txBody>
      </p:sp>
      <p:sp>
        <p:nvSpPr>
          <p:cNvPr id="6" name="文本框 5"/>
          <p:cNvSpPr txBox="1"/>
          <p:nvPr/>
        </p:nvSpPr>
        <p:spPr>
          <a:xfrm>
            <a:off x="924791" y="3771900"/>
            <a:ext cx="7668491" cy="1200329"/>
          </a:xfrm>
          <a:prstGeom prst="rect">
            <a:avLst/>
          </a:prstGeom>
          <a:noFill/>
        </p:spPr>
        <p:txBody>
          <a:bodyPr wrap="square" rtlCol="0">
            <a:spAutoFit/>
          </a:bodyPr>
          <a:lstStyle/>
          <a:p>
            <a:r>
              <a:rPr lang="zh-CN" altLang="en-US" dirty="0" smtClean="0"/>
              <a:t>接口回调</a:t>
            </a:r>
            <a:r>
              <a:rPr lang="en-US" altLang="zh-CN" dirty="0" smtClean="0"/>
              <a:t>:</a:t>
            </a:r>
          </a:p>
          <a:p>
            <a:r>
              <a:rPr lang="en-US" altLang="zh-CN" dirty="0" smtClean="0"/>
              <a:t>Interface </a:t>
            </a:r>
            <a:r>
              <a:rPr lang="en-US" altLang="zh-CN" dirty="0" err="1" smtClean="0"/>
              <a:t>func</a:t>
            </a:r>
            <a:r>
              <a:rPr lang="en-US" altLang="zh-CN" dirty="0" smtClean="0"/>
              <a:t>{}</a:t>
            </a:r>
          </a:p>
          <a:p>
            <a:r>
              <a:rPr lang="en-US" altLang="zh-CN" dirty="0"/>
              <a:t>c</a:t>
            </a:r>
            <a:r>
              <a:rPr lang="en-US" altLang="zh-CN" dirty="0" smtClean="0"/>
              <a:t>lass imp implements </a:t>
            </a:r>
            <a:r>
              <a:rPr lang="en-US" altLang="zh-CN" dirty="0" err="1"/>
              <a:t>func</a:t>
            </a:r>
            <a:r>
              <a:rPr lang="en-US" altLang="zh-CN" dirty="0" smtClean="0"/>
              <a:t>{}</a:t>
            </a:r>
          </a:p>
          <a:p>
            <a:r>
              <a:rPr lang="en-US" altLang="zh-CN" dirty="0" err="1"/>
              <a:t>func</a:t>
            </a:r>
            <a:r>
              <a:rPr lang="en-US" altLang="zh-CN" dirty="0"/>
              <a:t> </a:t>
            </a:r>
            <a:r>
              <a:rPr lang="en-US" altLang="zh-CN" dirty="0" err="1" smtClean="0"/>
              <a:t>i</a:t>
            </a:r>
            <a:r>
              <a:rPr lang="en-US" altLang="zh-CN" dirty="0" smtClean="0"/>
              <a:t> = new imp();</a:t>
            </a:r>
            <a:endParaRPr lang="zh-CN" altLang="en-US" dirty="0"/>
          </a:p>
        </p:txBody>
      </p:sp>
      <p:sp>
        <p:nvSpPr>
          <p:cNvPr id="9" name="文本框 8"/>
          <p:cNvSpPr txBox="1"/>
          <p:nvPr/>
        </p:nvSpPr>
        <p:spPr>
          <a:xfrm>
            <a:off x="924790" y="5002103"/>
            <a:ext cx="7668491" cy="1200329"/>
          </a:xfrm>
          <a:prstGeom prst="rect">
            <a:avLst/>
          </a:prstGeom>
          <a:noFill/>
        </p:spPr>
        <p:txBody>
          <a:bodyPr wrap="square" rtlCol="0">
            <a:spAutoFit/>
          </a:bodyPr>
          <a:lstStyle/>
          <a:p>
            <a:r>
              <a:rPr lang="zh-CN" altLang="en-US" dirty="0"/>
              <a:t>上</a:t>
            </a:r>
            <a:r>
              <a:rPr lang="zh-CN" altLang="en-US" dirty="0" smtClean="0"/>
              <a:t>转型</a:t>
            </a:r>
            <a:r>
              <a:rPr lang="en-US" altLang="zh-CN" dirty="0" smtClean="0"/>
              <a:t>:</a:t>
            </a:r>
          </a:p>
          <a:p>
            <a:r>
              <a:rPr lang="en-US" altLang="zh-CN" dirty="0"/>
              <a:t>c</a:t>
            </a:r>
            <a:r>
              <a:rPr lang="en-US" altLang="zh-CN" dirty="0" smtClean="0"/>
              <a:t>lass parent{}</a:t>
            </a:r>
          </a:p>
          <a:p>
            <a:r>
              <a:rPr lang="en-US" altLang="zh-CN" dirty="0"/>
              <a:t>c</a:t>
            </a:r>
            <a:r>
              <a:rPr lang="en-US" altLang="zh-CN" dirty="0" smtClean="0"/>
              <a:t>lass son extends </a:t>
            </a:r>
            <a:r>
              <a:rPr lang="en-US" altLang="zh-CN" dirty="0"/>
              <a:t>parent</a:t>
            </a:r>
            <a:r>
              <a:rPr lang="en-US" altLang="zh-CN" dirty="0" smtClean="0"/>
              <a:t>{}</a:t>
            </a:r>
          </a:p>
          <a:p>
            <a:r>
              <a:rPr lang="en-US" altLang="zh-CN" dirty="0"/>
              <a:t>parent </a:t>
            </a:r>
            <a:r>
              <a:rPr lang="en-US" altLang="zh-CN" dirty="0" smtClean="0"/>
              <a:t>c = new </a:t>
            </a:r>
            <a:r>
              <a:rPr lang="en-US" altLang="zh-CN" dirty="0"/>
              <a:t>son </a:t>
            </a:r>
            <a:r>
              <a:rPr lang="en-US" altLang="zh-CN" dirty="0" smtClean="0"/>
              <a:t>();</a:t>
            </a:r>
            <a:endParaRPr lang="zh-CN" altLang="en-US" dirty="0"/>
          </a:p>
        </p:txBody>
      </p:sp>
    </p:spTree>
    <p:extLst>
      <p:ext uri="{BB962C8B-B14F-4D97-AF65-F5344CB8AC3E}">
        <p14:creationId xmlns:p14="http://schemas.microsoft.com/office/powerpoint/2010/main" val="3822954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04.jpg"/>
          <p:cNvPicPr>
            <a:picLocks noGrp="1" noChangeAspect="1"/>
          </p:cNvPicPr>
          <p:nvPr>
            <p:ph idx="1"/>
          </p:nvPr>
        </p:nvPicPr>
        <p:blipFill>
          <a:blip r:embed="rId2" cstate="print"/>
          <a:stretch>
            <a:fillRect/>
          </a:stretch>
        </p:blipFill>
        <p:spPr>
          <a:xfrm>
            <a:off x="0" y="0"/>
            <a:ext cx="9144000" cy="6858000"/>
          </a:xfrm>
        </p:spPr>
      </p:pic>
      <p:sp>
        <p:nvSpPr>
          <p:cNvPr id="3" name="文本框 2"/>
          <p:cNvSpPr txBox="1"/>
          <p:nvPr/>
        </p:nvSpPr>
        <p:spPr>
          <a:xfrm>
            <a:off x="826078" y="1686483"/>
            <a:ext cx="2270414" cy="584775"/>
          </a:xfrm>
          <a:prstGeom prst="rect">
            <a:avLst/>
          </a:prstGeom>
          <a:noFill/>
        </p:spPr>
        <p:txBody>
          <a:bodyPr wrap="square" rtlCol="0">
            <a:spAutoFit/>
          </a:bodyPr>
          <a:lstStyle/>
          <a:p>
            <a:r>
              <a:rPr lang="en-US" altLang="zh-CN" sz="3200" dirty="0" smtClean="0"/>
              <a:t>Qt</a:t>
            </a:r>
            <a:r>
              <a:rPr lang="zh-CN" altLang="en-US" sz="3200" dirty="0" smtClean="0"/>
              <a:t>是什么？</a:t>
            </a:r>
            <a:endParaRPr lang="zh-CN" altLang="en-US" sz="3200" dirty="0"/>
          </a:p>
        </p:txBody>
      </p:sp>
      <p:sp>
        <p:nvSpPr>
          <p:cNvPr id="4" name="文本框 3"/>
          <p:cNvSpPr txBox="1"/>
          <p:nvPr/>
        </p:nvSpPr>
        <p:spPr>
          <a:xfrm>
            <a:off x="810491" y="2597727"/>
            <a:ext cx="7606145" cy="1631216"/>
          </a:xfrm>
          <a:prstGeom prst="rect">
            <a:avLst/>
          </a:prstGeom>
          <a:noFill/>
        </p:spPr>
        <p:txBody>
          <a:bodyPr wrap="square" rtlCol="0">
            <a:spAutoFit/>
          </a:bodyPr>
          <a:lstStyle/>
          <a:p>
            <a:r>
              <a:rPr lang="en-US" altLang="zh-CN" dirty="0" smtClean="0"/>
              <a:t>      </a:t>
            </a:r>
            <a:r>
              <a:rPr lang="en-US" altLang="zh-CN" sz="2000" dirty="0" smtClean="0"/>
              <a:t>Qt</a:t>
            </a:r>
            <a:r>
              <a:rPr lang="zh-CN" altLang="en-US" sz="2000" dirty="0"/>
              <a:t>是</a:t>
            </a:r>
            <a:r>
              <a:rPr lang="en-US" altLang="zh-CN" sz="2000" dirty="0"/>
              <a:t>1991</a:t>
            </a:r>
            <a:r>
              <a:rPr lang="zh-CN" altLang="en-US" sz="2000" dirty="0"/>
              <a:t>年奇趣科技开发的一个</a:t>
            </a:r>
            <a:r>
              <a:rPr lang="zh-CN" altLang="en-US" sz="2000" dirty="0">
                <a:hlinkClick r:id="rId3"/>
              </a:rPr>
              <a:t>跨平台</a:t>
            </a:r>
            <a:r>
              <a:rPr lang="zh-CN" altLang="en-US" sz="2000" dirty="0"/>
              <a:t>的</a:t>
            </a:r>
            <a:r>
              <a:rPr lang="en-US" altLang="zh-CN" sz="2000" dirty="0">
                <a:hlinkClick r:id="rId4"/>
              </a:rPr>
              <a:t>C++</a:t>
            </a:r>
            <a:r>
              <a:rPr lang="zh-CN" altLang="en-US" sz="2000" dirty="0"/>
              <a:t>图形用户界面应用程序框架。它提供给应用程序开发者建立艺术级的图形用户界面所需的所有功能。</a:t>
            </a:r>
            <a:r>
              <a:rPr lang="en-US" altLang="zh-CN" sz="2000" dirty="0"/>
              <a:t>Qt</a:t>
            </a:r>
            <a:r>
              <a:rPr lang="zh-CN" altLang="en-US" sz="2000" dirty="0"/>
              <a:t>很容易扩展，并且允许真正地组件编程。基本上，</a:t>
            </a:r>
            <a:r>
              <a:rPr lang="en-US" altLang="zh-CN" sz="2000" dirty="0"/>
              <a:t>Qt </a:t>
            </a:r>
            <a:r>
              <a:rPr lang="zh-CN" altLang="en-US" sz="2000" dirty="0"/>
              <a:t>同 </a:t>
            </a:r>
            <a:r>
              <a:rPr lang="en-US" altLang="zh-CN" sz="2000" dirty="0">
                <a:hlinkClick r:id="rId5"/>
              </a:rPr>
              <a:t>X Window</a:t>
            </a:r>
            <a:r>
              <a:rPr lang="zh-CN" altLang="en-US" sz="2000" dirty="0"/>
              <a:t> 上的 </a:t>
            </a:r>
            <a:r>
              <a:rPr lang="en-US" altLang="zh-CN" sz="2000" dirty="0"/>
              <a:t>Motif</a:t>
            </a:r>
            <a:r>
              <a:rPr lang="zh-CN" altLang="en-US" sz="2000" dirty="0"/>
              <a:t>，</a:t>
            </a:r>
            <a:r>
              <a:rPr lang="en-US" altLang="zh-CN" sz="2000" dirty="0" err="1"/>
              <a:t>Openwin</a:t>
            </a:r>
            <a:r>
              <a:rPr lang="zh-CN" altLang="en-US" sz="2000" dirty="0"/>
              <a:t>，</a:t>
            </a:r>
            <a:r>
              <a:rPr lang="en-US" altLang="zh-CN" sz="2000" dirty="0"/>
              <a:t>GTK </a:t>
            </a:r>
            <a:r>
              <a:rPr lang="zh-CN" altLang="en-US" sz="2000" dirty="0"/>
              <a:t>等图形界 面库和 </a:t>
            </a:r>
            <a:r>
              <a:rPr lang="en-US" altLang="zh-CN" sz="2000" dirty="0"/>
              <a:t>Windows </a:t>
            </a:r>
            <a:r>
              <a:rPr lang="zh-CN" altLang="en-US" sz="2000" dirty="0"/>
              <a:t>平台上的 </a:t>
            </a:r>
            <a:r>
              <a:rPr lang="en-US" altLang="zh-CN" sz="2000" dirty="0">
                <a:hlinkClick r:id="rId6"/>
              </a:rPr>
              <a:t>MFC</a:t>
            </a:r>
            <a:r>
              <a:rPr lang="zh-CN" altLang="en-US" sz="2000" dirty="0"/>
              <a:t>，</a:t>
            </a:r>
            <a:r>
              <a:rPr lang="en-US" altLang="zh-CN" sz="2000" dirty="0"/>
              <a:t>OWL</a:t>
            </a:r>
            <a:r>
              <a:rPr lang="zh-CN" altLang="en-US" sz="2000" dirty="0"/>
              <a:t>，</a:t>
            </a:r>
            <a:r>
              <a:rPr lang="en-US" altLang="zh-CN" sz="2000" dirty="0"/>
              <a:t>VCL</a:t>
            </a:r>
            <a:r>
              <a:rPr lang="zh-CN" altLang="en-US" sz="2000" dirty="0"/>
              <a:t>，</a:t>
            </a:r>
            <a:r>
              <a:rPr lang="en-US" altLang="zh-CN" sz="2000" dirty="0"/>
              <a:t>ATL </a:t>
            </a:r>
            <a:r>
              <a:rPr lang="zh-CN" altLang="en-US" sz="2000" dirty="0"/>
              <a:t>是同类型的东西。</a:t>
            </a:r>
          </a:p>
        </p:txBody>
      </p:sp>
    </p:spTree>
    <p:extLst>
      <p:ext uri="{BB962C8B-B14F-4D97-AF65-F5344CB8AC3E}">
        <p14:creationId xmlns:p14="http://schemas.microsoft.com/office/powerpoint/2010/main" val="142731347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04.jpg"/>
          <p:cNvPicPr>
            <a:picLocks noGrp="1" noChangeAspect="1"/>
          </p:cNvPicPr>
          <p:nvPr>
            <p:ph idx="1"/>
          </p:nvPr>
        </p:nvPicPr>
        <p:blipFill>
          <a:blip r:embed="rId2" cstate="print"/>
          <a:stretch>
            <a:fillRect/>
          </a:stretch>
        </p:blipFill>
        <p:spPr>
          <a:xfrm>
            <a:off x="0" y="0"/>
            <a:ext cx="9144000" cy="6858000"/>
          </a:xfrm>
        </p:spPr>
      </p:pic>
      <p:sp>
        <p:nvSpPr>
          <p:cNvPr id="3" name="文本框 2"/>
          <p:cNvSpPr txBox="1"/>
          <p:nvPr/>
        </p:nvSpPr>
        <p:spPr>
          <a:xfrm>
            <a:off x="810491" y="1253625"/>
            <a:ext cx="3091295" cy="584775"/>
          </a:xfrm>
          <a:prstGeom prst="rect">
            <a:avLst/>
          </a:prstGeom>
          <a:noFill/>
        </p:spPr>
        <p:txBody>
          <a:bodyPr wrap="square" rtlCol="0">
            <a:spAutoFit/>
          </a:bodyPr>
          <a:lstStyle/>
          <a:p>
            <a:r>
              <a:rPr lang="zh-CN" altLang="en-US" sz="3200" dirty="0"/>
              <a:t>元</a:t>
            </a:r>
            <a:r>
              <a:rPr lang="zh-CN" altLang="en-US" sz="3200" dirty="0" smtClean="0"/>
              <a:t>对象工具</a:t>
            </a:r>
            <a:r>
              <a:rPr lang="en-US" altLang="zh-CN" sz="3200" dirty="0" smtClean="0"/>
              <a:t>(</a:t>
            </a:r>
            <a:r>
              <a:rPr lang="en-US" altLang="zh-CN" sz="3200" dirty="0" err="1" smtClean="0"/>
              <a:t>moc</a:t>
            </a:r>
            <a:r>
              <a:rPr lang="en-US" altLang="zh-CN" sz="3200" dirty="0" smtClean="0"/>
              <a:t>)</a:t>
            </a:r>
            <a:endParaRPr lang="zh-CN" altLang="en-US" sz="3200" dirty="0"/>
          </a:p>
        </p:txBody>
      </p:sp>
      <p:sp>
        <p:nvSpPr>
          <p:cNvPr id="4" name="文本框 3"/>
          <p:cNvSpPr txBox="1"/>
          <p:nvPr/>
        </p:nvSpPr>
        <p:spPr>
          <a:xfrm>
            <a:off x="810491" y="1974272"/>
            <a:ext cx="7606145" cy="3693319"/>
          </a:xfrm>
          <a:prstGeom prst="rect">
            <a:avLst/>
          </a:prstGeom>
          <a:noFill/>
        </p:spPr>
        <p:txBody>
          <a:bodyPr wrap="square" rtlCol="0">
            <a:spAutoFit/>
          </a:bodyPr>
          <a:lstStyle/>
          <a:p>
            <a:r>
              <a:rPr lang="zh-CN" altLang="en-US" dirty="0" smtClean="0"/>
              <a:t>        元</a:t>
            </a:r>
            <a:r>
              <a:rPr lang="zh-CN" altLang="en-US" dirty="0"/>
              <a:t>对象编译器</a:t>
            </a:r>
            <a:r>
              <a:rPr lang="en-US" altLang="zh-CN" dirty="0" err="1"/>
              <a:t>moc</a:t>
            </a:r>
            <a:r>
              <a:rPr lang="zh-CN" altLang="en-US" dirty="0"/>
              <a:t>（</a:t>
            </a:r>
            <a:r>
              <a:rPr lang="en-US" altLang="zh-CN" dirty="0"/>
              <a:t>meta object compiler</a:t>
            </a:r>
            <a:r>
              <a:rPr lang="zh-CN" altLang="en-US" dirty="0"/>
              <a:t>）对</a:t>
            </a:r>
            <a:r>
              <a:rPr lang="en-US" altLang="zh-CN" dirty="0"/>
              <a:t>C++</a:t>
            </a:r>
            <a:r>
              <a:rPr lang="zh-CN" altLang="en-US" dirty="0"/>
              <a:t>文件中的类声明进行分析并产生用于初始化元对象的</a:t>
            </a:r>
            <a:r>
              <a:rPr lang="en-US" altLang="zh-CN" dirty="0"/>
              <a:t>C++</a:t>
            </a:r>
            <a:r>
              <a:rPr lang="zh-CN" altLang="en-US" dirty="0"/>
              <a:t>代码，元对象包含全部信号和槽的名字以及指向这些函数的指针。</a:t>
            </a:r>
          </a:p>
          <a:p>
            <a:r>
              <a:rPr lang="en-US" altLang="zh-CN" dirty="0" err="1"/>
              <a:t>moc</a:t>
            </a:r>
            <a:r>
              <a:rPr lang="zh-CN" altLang="en-US" dirty="0"/>
              <a:t>读</a:t>
            </a:r>
            <a:r>
              <a:rPr lang="en-US" altLang="zh-CN" dirty="0"/>
              <a:t>C++</a:t>
            </a:r>
            <a:r>
              <a:rPr lang="zh-CN" altLang="en-US" dirty="0"/>
              <a:t>源文件，如果发现有</a:t>
            </a:r>
            <a:r>
              <a:rPr lang="en-US" altLang="zh-CN" dirty="0"/>
              <a:t>Q_OBJECT</a:t>
            </a:r>
            <a:r>
              <a:rPr lang="zh-CN" altLang="en-US" dirty="0"/>
              <a:t>宏声明的类，它就会生成另外一个</a:t>
            </a:r>
            <a:r>
              <a:rPr lang="en-US" altLang="zh-CN" dirty="0"/>
              <a:t>C++</a:t>
            </a:r>
            <a:r>
              <a:rPr lang="zh-CN" altLang="en-US" dirty="0"/>
              <a:t>源文件，这个新生成的文件中包含有该类的元对象代码。例如，假设我们有一个头文件</a:t>
            </a:r>
            <a:r>
              <a:rPr lang="en-US" altLang="zh-CN" dirty="0" err="1"/>
              <a:t>mysignal.h</a:t>
            </a:r>
            <a:r>
              <a:rPr lang="zh-CN" altLang="en-US" dirty="0"/>
              <a:t>，在这个文件中包含有信号或槽的声明，那么在编译之前 </a:t>
            </a:r>
            <a:r>
              <a:rPr lang="en-US" altLang="zh-CN" dirty="0" err="1"/>
              <a:t>moc</a:t>
            </a:r>
            <a:r>
              <a:rPr lang="en-US" altLang="zh-CN" dirty="0"/>
              <a:t> </a:t>
            </a:r>
            <a:r>
              <a:rPr lang="zh-CN" altLang="en-US" dirty="0"/>
              <a:t>工具就会根据该文件自动生成一个名为</a:t>
            </a:r>
            <a:r>
              <a:rPr lang="en-US" altLang="zh-CN" dirty="0" err="1"/>
              <a:t>mysignal.moc.h</a:t>
            </a:r>
            <a:r>
              <a:rPr lang="zh-CN" altLang="en-US" dirty="0"/>
              <a:t>的</a:t>
            </a:r>
            <a:r>
              <a:rPr lang="en-US" altLang="zh-CN" dirty="0"/>
              <a:t>C++</a:t>
            </a:r>
            <a:r>
              <a:rPr lang="zh-CN" altLang="en-US" dirty="0"/>
              <a:t>源文件并将其提交给编译器；类似地，对应于</a:t>
            </a:r>
            <a:r>
              <a:rPr lang="en-US" altLang="zh-CN" dirty="0"/>
              <a:t>mysignal.cpp</a:t>
            </a:r>
            <a:r>
              <a:rPr lang="zh-CN" altLang="en-US" dirty="0"/>
              <a:t>文件</a:t>
            </a:r>
            <a:r>
              <a:rPr lang="en-US" altLang="zh-CN" dirty="0" err="1"/>
              <a:t>moc</a:t>
            </a:r>
            <a:r>
              <a:rPr lang="zh-CN" altLang="en-US" dirty="0"/>
              <a:t>工具将自动生成一个名为</a:t>
            </a:r>
            <a:r>
              <a:rPr lang="en-US" altLang="zh-CN" dirty="0"/>
              <a:t>mysignal.moc.cpp</a:t>
            </a:r>
            <a:r>
              <a:rPr lang="zh-CN" altLang="en-US" dirty="0"/>
              <a:t>文件提交给编译器。</a:t>
            </a:r>
          </a:p>
          <a:p>
            <a:r>
              <a:rPr lang="zh-CN" altLang="en-US" dirty="0"/>
              <a:t>元对象代码是</a:t>
            </a:r>
            <a:r>
              <a:rPr lang="en-US" altLang="zh-CN" dirty="0"/>
              <a:t>signal/slot</a:t>
            </a:r>
            <a:r>
              <a:rPr lang="zh-CN" altLang="en-US" dirty="0"/>
              <a:t>机制所必须的。用</a:t>
            </a:r>
            <a:r>
              <a:rPr lang="en-US" altLang="zh-CN" dirty="0" err="1"/>
              <a:t>moc</a:t>
            </a:r>
            <a:r>
              <a:rPr lang="zh-CN" altLang="en-US" dirty="0"/>
              <a:t>产生的</a:t>
            </a:r>
            <a:r>
              <a:rPr lang="en-US" altLang="zh-CN" dirty="0"/>
              <a:t>C++</a:t>
            </a:r>
            <a:r>
              <a:rPr lang="zh-CN" altLang="en-US" dirty="0"/>
              <a:t>源文件必须与类实现一起进行编译和连接，或者用</a:t>
            </a:r>
            <a:r>
              <a:rPr lang="en-US" altLang="zh-CN" dirty="0"/>
              <a:t>#include</a:t>
            </a:r>
            <a:r>
              <a:rPr lang="zh-CN" altLang="en-US" dirty="0"/>
              <a:t>语句将其包含到类的源文件中。</a:t>
            </a:r>
            <a:r>
              <a:rPr lang="en-US" altLang="zh-CN" dirty="0" err="1"/>
              <a:t>moc</a:t>
            </a:r>
            <a:r>
              <a:rPr lang="zh-CN" altLang="en-US" dirty="0"/>
              <a:t>并不扩展</a:t>
            </a:r>
            <a:r>
              <a:rPr lang="en-US" altLang="zh-CN" dirty="0"/>
              <a:t>#include</a:t>
            </a:r>
            <a:r>
              <a:rPr lang="zh-CN" altLang="en-US" dirty="0"/>
              <a:t>或者</a:t>
            </a:r>
            <a:r>
              <a:rPr lang="en-US" altLang="zh-CN" dirty="0"/>
              <a:t>#define</a:t>
            </a:r>
            <a:r>
              <a:rPr lang="zh-CN" altLang="en-US" dirty="0"/>
              <a:t>宏定义</a:t>
            </a:r>
            <a:r>
              <a:rPr lang="en-US" altLang="zh-CN" dirty="0"/>
              <a:t>,</a:t>
            </a:r>
            <a:r>
              <a:rPr lang="zh-CN" altLang="en-US" dirty="0"/>
              <a:t>它只是简单的跳过所遇到的任何预处理指令。</a:t>
            </a:r>
          </a:p>
        </p:txBody>
      </p:sp>
    </p:spTree>
    <p:extLst>
      <p:ext uri="{BB962C8B-B14F-4D97-AF65-F5344CB8AC3E}">
        <p14:creationId xmlns:p14="http://schemas.microsoft.com/office/powerpoint/2010/main" val="40282568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04.jpg"/>
          <p:cNvPicPr>
            <a:picLocks noGrp="1" noChangeAspect="1"/>
          </p:cNvPicPr>
          <p:nvPr>
            <p:ph idx="1"/>
          </p:nvPr>
        </p:nvPicPr>
        <p:blipFill>
          <a:blip r:embed="rId2" cstate="print"/>
          <a:stretch>
            <a:fillRect/>
          </a:stretch>
        </p:blipFill>
        <p:spPr>
          <a:xfrm>
            <a:off x="0" y="0"/>
            <a:ext cx="9144000" cy="6858000"/>
          </a:xfrm>
        </p:spPr>
      </p:pic>
      <p:sp>
        <p:nvSpPr>
          <p:cNvPr id="3" name="文本框 2"/>
          <p:cNvSpPr txBox="1"/>
          <p:nvPr/>
        </p:nvSpPr>
        <p:spPr>
          <a:xfrm>
            <a:off x="810491" y="735519"/>
            <a:ext cx="3517322" cy="584775"/>
          </a:xfrm>
          <a:prstGeom prst="rect">
            <a:avLst/>
          </a:prstGeom>
          <a:noFill/>
        </p:spPr>
        <p:txBody>
          <a:bodyPr wrap="square" rtlCol="0">
            <a:spAutoFit/>
          </a:bodyPr>
          <a:lstStyle/>
          <a:p>
            <a:r>
              <a:rPr lang="en-US" altLang="zh-CN" sz="3200" dirty="0" smtClean="0"/>
              <a:t>Qt</a:t>
            </a:r>
            <a:r>
              <a:rPr lang="zh-CN" altLang="en-US" sz="3200" dirty="0" smtClean="0"/>
              <a:t>的信号槽机制</a:t>
            </a:r>
            <a:endParaRPr lang="zh-CN" altLang="en-US" sz="3200" dirty="0"/>
          </a:p>
        </p:txBody>
      </p:sp>
      <p:sp>
        <p:nvSpPr>
          <p:cNvPr id="4" name="文本框 3"/>
          <p:cNvSpPr txBox="1"/>
          <p:nvPr/>
        </p:nvSpPr>
        <p:spPr>
          <a:xfrm>
            <a:off x="768927" y="1319690"/>
            <a:ext cx="7606145" cy="5016758"/>
          </a:xfrm>
          <a:prstGeom prst="rect">
            <a:avLst/>
          </a:prstGeom>
          <a:noFill/>
        </p:spPr>
        <p:txBody>
          <a:bodyPr wrap="square" rtlCol="0">
            <a:spAutoFit/>
          </a:bodyPr>
          <a:lstStyle/>
          <a:p>
            <a:r>
              <a:rPr lang="en-US" altLang="zh-CN" sz="1600" dirty="0"/>
              <a:t> </a:t>
            </a:r>
            <a:r>
              <a:rPr lang="en-US" altLang="zh-CN" sz="1600" dirty="0" smtClean="0"/>
              <a:t>        </a:t>
            </a:r>
            <a:r>
              <a:rPr lang="zh-CN" altLang="en-US" sz="1600" dirty="0" smtClean="0"/>
              <a:t>信号</a:t>
            </a:r>
            <a:r>
              <a:rPr lang="zh-CN" altLang="en-US" sz="1600" dirty="0"/>
              <a:t>和槽机制是</a:t>
            </a:r>
            <a:r>
              <a:rPr lang="en-US" altLang="zh-CN" sz="1600" dirty="0"/>
              <a:t>QT</a:t>
            </a:r>
            <a:r>
              <a:rPr lang="zh-CN" altLang="en-US" sz="1600" dirty="0"/>
              <a:t>的核心机制，要精通</a:t>
            </a:r>
            <a:r>
              <a:rPr lang="en-US" altLang="zh-CN" sz="1600" dirty="0"/>
              <a:t>QT</a:t>
            </a:r>
            <a:r>
              <a:rPr lang="zh-CN" altLang="en-US" sz="1600" dirty="0"/>
              <a:t>编程就必须对信号和槽有所了解。信号和槽是一种高级接口，应用于对象之间的通信，它是</a:t>
            </a:r>
            <a:r>
              <a:rPr lang="en-US" altLang="zh-CN" sz="1600" dirty="0"/>
              <a:t>QT</a:t>
            </a:r>
            <a:r>
              <a:rPr lang="zh-CN" altLang="en-US" sz="1600" dirty="0"/>
              <a:t>的核心特性，也是</a:t>
            </a:r>
            <a:r>
              <a:rPr lang="en-US" altLang="zh-CN" sz="1600" dirty="0"/>
              <a:t>QT</a:t>
            </a:r>
            <a:r>
              <a:rPr lang="zh-CN" altLang="en-US" sz="1600" dirty="0"/>
              <a:t>区别于其它工具包的重要地方。信号和槽是</a:t>
            </a:r>
            <a:r>
              <a:rPr lang="en-US" altLang="zh-CN" sz="1600" dirty="0"/>
              <a:t>QT</a:t>
            </a:r>
            <a:r>
              <a:rPr lang="zh-CN" altLang="en-US" sz="1600" dirty="0"/>
              <a:t>自行定义的一种通信机制，它独立于标准的</a:t>
            </a:r>
            <a:r>
              <a:rPr lang="en-US" altLang="zh-CN" sz="1600" dirty="0"/>
              <a:t>C/C++</a:t>
            </a:r>
            <a:r>
              <a:rPr lang="zh-CN" altLang="en-US" sz="1600" dirty="0"/>
              <a:t>语言，因此要正确的处理信号和槽，必须借助一个称为</a:t>
            </a:r>
            <a:r>
              <a:rPr lang="en-US" altLang="zh-CN" sz="1600" dirty="0" err="1"/>
              <a:t>moc</a:t>
            </a:r>
            <a:r>
              <a:rPr lang="zh-CN" altLang="en-US" sz="1600" dirty="0"/>
              <a:t>（</a:t>
            </a:r>
            <a:r>
              <a:rPr lang="en-US" altLang="zh-CN" sz="1600" dirty="0"/>
              <a:t>Meta Object Compiler</a:t>
            </a:r>
            <a:r>
              <a:rPr lang="zh-CN" altLang="en-US" sz="1600" dirty="0"/>
              <a:t>）的</a:t>
            </a:r>
            <a:r>
              <a:rPr lang="en-US" altLang="zh-CN" sz="1600" dirty="0"/>
              <a:t>QT</a:t>
            </a:r>
            <a:r>
              <a:rPr lang="zh-CN" altLang="en-US" sz="1600" dirty="0"/>
              <a:t>工具，该工具是一个</a:t>
            </a:r>
            <a:r>
              <a:rPr lang="en-US" altLang="zh-CN" sz="1600" dirty="0"/>
              <a:t>C++</a:t>
            </a:r>
            <a:r>
              <a:rPr lang="zh-CN" altLang="en-US" sz="1600" dirty="0"/>
              <a:t>预处理程序，它为高层次的事件处理自动生成所需要的附加代码。</a:t>
            </a:r>
          </a:p>
          <a:p>
            <a:r>
              <a:rPr lang="zh-CN" altLang="en-US" sz="1600" dirty="0" smtClean="0"/>
              <a:t>        在</a:t>
            </a:r>
            <a:r>
              <a:rPr lang="zh-CN" altLang="en-US" sz="1600" dirty="0"/>
              <a:t>我们所熟知的很多</a:t>
            </a:r>
            <a:r>
              <a:rPr lang="en-US" altLang="zh-CN" sz="1600" dirty="0"/>
              <a:t>GUI</a:t>
            </a:r>
            <a:r>
              <a:rPr lang="zh-CN" altLang="en-US" sz="1600" dirty="0"/>
              <a:t>工具包中，窗口小部件</a:t>
            </a:r>
            <a:r>
              <a:rPr lang="en-US" altLang="zh-CN" sz="1600" dirty="0"/>
              <a:t>(widget)</a:t>
            </a:r>
            <a:r>
              <a:rPr lang="zh-CN" altLang="en-US" sz="1600" dirty="0"/>
              <a:t>都有一个回调函数用于响应它们能触发的每个动作，这个回调函数通常是一个指向某个函数的指针。但是，在</a:t>
            </a:r>
            <a:r>
              <a:rPr lang="en-US" altLang="zh-CN" sz="1600" dirty="0"/>
              <a:t>QT</a:t>
            </a:r>
            <a:r>
              <a:rPr lang="zh-CN" altLang="en-US" sz="1600" dirty="0"/>
              <a:t>中信号和槽取代了这些凌乱的函数指针，使得我们编写这些通信程序更为简洁明了。 信号和槽能携带任意数量和任意类型的参数，他们是类型完全安全的，不会像回调函数那样产生</a:t>
            </a:r>
            <a:r>
              <a:rPr lang="en-US" altLang="zh-CN" sz="1600" dirty="0"/>
              <a:t>core dumps</a:t>
            </a:r>
            <a:r>
              <a:rPr lang="zh-CN" altLang="en-US" sz="1600" dirty="0"/>
              <a:t>。</a:t>
            </a:r>
          </a:p>
          <a:p>
            <a:r>
              <a:rPr lang="zh-CN" altLang="en-US" sz="1600" dirty="0" smtClean="0"/>
              <a:t>         所有</a:t>
            </a:r>
            <a:r>
              <a:rPr lang="zh-CN" altLang="en-US" sz="1600" dirty="0"/>
              <a:t>从</a:t>
            </a:r>
            <a:r>
              <a:rPr lang="en-US" altLang="zh-CN" sz="1600" dirty="0" err="1"/>
              <a:t>QObject</a:t>
            </a:r>
            <a:r>
              <a:rPr lang="zh-CN" altLang="en-US" sz="1600" dirty="0"/>
              <a:t>或其子类</a:t>
            </a:r>
            <a:r>
              <a:rPr lang="en-US" altLang="zh-CN" sz="1600" dirty="0"/>
              <a:t>(</a:t>
            </a:r>
            <a:r>
              <a:rPr lang="zh-CN" altLang="en-US" sz="1600" dirty="0"/>
              <a:t>例如</a:t>
            </a:r>
            <a:r>
              <a:rPr lang="en-US" altLang="zh-CN" sz="1600" dirty="0" err="1"/>
              <a:t>Qwidget</a:t>
            </a:r>
            <a:r>
              <a:rPr lang="en-US" altLang="zh-CN" sz="1600" dirty="0"/>
              <a:t>)</a:t>
            </a:r>
            <a:r>
              <a:rPr lang="zh-CN" altLang="en-US" sz="1600" dirty="0"/>
              <a:t>派生的类都能够包含信号和槽。当对象改变其状态时，信号就由该对象发射</a:t>
            </a:r>
            <a:r>
              <a:rPr lang="en-US" altLang="zh-CN" sz="1600" dirty="0"/>
              <a:t>(emit)</a:t>
            </a:r>
            <a:r>
              <a:rPr lang="zh-CN" altLang="en-US" sz="1600" dirty="0"/>
              <a:t>出去，这就是对象所要做的全部事情，它不知道另一端是谁在接收这个信号。这就是真正的信息封装，它确保对象被当作一个真正的软件组件来使用。槽用于接收信号，但它们是普通的对象成员函数。一个槽并不知道是否有任何信号与自己相连接。而且，对象并不了解具体的通信机制。</a:t>
            </a:r>
          </a:p>
          <a:p>
            <a:r>
              <a:rPr lang="zh-CN" altLang="en-US" sz="1600" dirty="0"/>
              <a:t>你可以将很多信号与单个的槽进行连接，也可以将单个的信号与很多的槽进行连接，甚至于将一个信号与另外一个信号相连接也是可能的，这时无论第一个信号什么时候发射系统都将立刻发射第二个信号。总之，信号与槽构造了一个强大的部件编程机制</a:t>
            </a:r>
            <a:r>
              <a:rPr lang="zh-CN" altLang="en-US" sz="1600" dirty="0" smtClean="0"/>
              <a:t>。  </a:t>
            </a:r>
            <a:endParaRPr lang="zh-CN" altLang="en-US" sz="1600" dirty="0"/>
          </a:p>
        </p:txBody>
      </p:sp>
      <p:sp>
        <p:nvSpPr>
          <p:cNvPr id="5" name="文本框 4"/>
          <p:cNvSpPr txBox="1"/>
          <p:nvPr/>
        </p:nvSpPr>
        <p:spPr>
          <a:xfrm>
            <a:off x="1761258" y="3996210"/>
            <a:ext cx="6613814" cy="2031325"/>
          </a:xfrm>
          <a:prstGeom prst="rect">
            <a:avLst/>
          </a:prstGeom>
          <a:solidFill>
            <a:srgbClr val="FFFF00"/>
          </a:solidFill>
        </p:spPr>
        <p:txBody>
          <a:bodyPr wrap="square" rtlCol="0">
            <a:spAutoFit/>
          </a:bodyPr>
          <a:lstStyle/>
          <a:p>
            <a:r>
              <a:rPr lang="zh-CN" altLang="en-US" dirty="0"/>
              <a:t>套用</a:t>
            </a:r>
            <a:r>
              <a:rPr lang="en-US" altLang="zh-CN" dirty="0"/>
              <a:t>《Classis Shell Scripting》</a:t>
            </a:r>
            <a:r>
              <a:rPr lang="zh-CN" altLang="en-US" dirty="0"/>
              <a:t>一书的解释：</a:t>
            </a:r>
          </a:p>
          <a:p>
            <a:r>
              <a:rPr lang="zh-CN" altLang="en-US" dirty="0"/>
              <a:t>“在</a:t>
            </a:r>
            <a:r>
              <a:rPr lang="en-US" altLang="zh-CN" dirty="0"/>
              <a:t>Unix</a:t>
            </a:r>
            <a:r>
              <a:rPr lang="zh-CN" altLang="en-US" dirty="0"/>
              <a:t>系统中，常将‘主内存’（</a:t>
            </a:r>
            <a:r>
              <a:rPr lang="en-US" altLang="zh-CN" dirty="0"/>
              <a:t>main memory</a:t>
            </a:r>
            <a:r>
              <a:rPr lang="zh-CN" altLang="en-US" dirty="0"/>
              <a:t>）称为核心（</a:t>
            </a:r>
            <a:r>
              <a:rPr lang="en-US" altLang="zh-CN" dirty="0"/>
              <a:t>core</a:t>
            </a:r>
            <a:r>
              <a:rPr lang="zh-CN" altLang="en-US" dirty="0"/>
              <a:t>），因为在使用半导体作为内存材料之前 ，便是使用核心（</a:t>
            </a:r>
            <a:r>
              <a:rPr lang="en-US" altLang="zh-CN" dirty="0"/>
              <a:t>core</a:t>
            </a:r>
            <a:r>
              <a:rPr lang="zh-CN" altLang="en-US" dirty="0"/>
              <a:t>）。而核心映像（</a:t>
            </a:r>
            <a:r>
              <a:rPr lang="en-US" altLang="zh-CN" dirty="0"/>
              <a:t>core image</a:t>
            </a:r>
            <a:r>
              <a:rPr lang="zh-CN" altLang="en-US" dirty="0"/>
              <a:t>）就是‘进程’（</a:t>
            </a:r>
            <a:r>
              <a:rPr lang="en-US" altLang="zh-CN" dirty="0"/>
              <a:t>process</a:t>
            </a:r>
            <a:r>
              <a:rPr lang="zh-CN" altLang="en-US" dirty="0"/>
              <a:t>）执行当时的内存内容。当进程发生错误或收到‘信号’</a:t>
            </a:r>
            <a:r>
              <a:rPr lang="en-US" altLang="zh-CN" dirty="0"/>
              <a:t>(signal)</a:t>
            </a:r>
            <a:r>
              <a:rPr lang="zh-CN" altLang="en-US" dirty="0"/>
              <a:t>而终止执行时，系统会将核心映像写入一个文件，以作为调试之用，这就是所谓的核心转储（</a:t>
            </a:r>
            <a:r>
              <a:rPr lang="en-US" altLang="zh-CN" dirty="0"/>
              <a:t>core dumps</a:t>
            </a:r>
            <a:r>
              <a:rPr lang="zh-CN" altLang="en-US" dirty="0"/>
              <a:t>）。”</a:t>
            </a:r>
          </a:p>
        </p:txBody>
      </p:sp>
    </p:spTree>
    <p:extLst>
      <p:ext uri="{BB962C8B-B14F-4D97-AF65-F5344CB8AC3E}">
        <p14:creationId xmlns:p14="http://schemas.microsoft.com/office/powerpoint/2010/main" val="18406267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04.jpg"/>
          <p:cNvPicPr>
            <a:picLocks noGrp="1" noChangeAspect="1"/>
          </p:cNvPicPr>
          <p:nvPr>
            <p:ph idx="1"/>
          </p:nvPr>
        </p:nvPicPr>
        <p:blipFill>
          <a:blip r:embed="rId2" cstate="print"/>
          <a:stretch>
            <a:fillRect/>
          </a:stretch>
        </p:blipFill>
        <p:spPr>
          <a:xfrm>
            <a:off x="0" y="0"/>
            <a:ext cx="9144000" cy="6858000"/>
          </a:xfrm>
        </p:spPr>
      </p:pic>
      <p:sp>
        <p:nvSpPr>
          <p:cNvPr id="3" name="文本框 2"/>
          <p:cNvSpPr txBox="1"/>
          <p:nvPr/>
        </p:nvSpPr>
        <p:spPr>
          <a:xfrm>
            <a:off x="826078" y="1686483"/>
            <a:ext cx="2270414" cy="584775"/>
          </a:xfrm>
          <a:prstGeom prst="rect">
            <a:avLst/>
          </a:prstGeom>
          <a:noFill/>
        </p:spPr>
        <p:txBody>
          <a:bodyPr wrap="square" rtlCol="0">
            <a:spAutoFit/>
          </a:bodyPr>
          <a:lstStyle/>
          <a:p>
            <a:r>
              <a:rPr lang="zh-CN" altLang="en-US" sz="3200" dirty="0"/>
              <a:t>信号</a:t>
            </a:r>
          </a:p>
        </p:txBody>
      </p:sp>
      <p:sp>
        <p:nvSpPr>
          <p:cNvPr id="4" name="文本框 3"/>
          <p:cNvSpPr txBox="1"/>
          <p:nvPr/>
        </p:nvSpPr>
        <p:spPr>
          <a:xfrm>
            <a:off x="810491" y="2597727"/>
            <a:ext cx="7606145" cy="2308324"/>
          </a:xfrm>
          <a:prstGeom prst="rect">
            <a:avLst/>
          </a:prstGeom>
          <a:noFill/>
        </p:spPr>
        <p:txBody>
          <a:bodyPr wrap="square" rtlCol="0">
            <a:spAutoFit/>
          </a:bodyPr>
          <a:lstStyle/>
          <a:p>
            <a:r>
              <a:rPr lang="zh-CN" altLang="en-US" dirty="0" smtClean="0"/>
              <a:t>        当</a:t>
            </a:r>
            <a:r>
              <a:rPr lang="zh-CN" altLang="en-US" dirty="0"/>
              <a:t>某个信号对其客户或所有者发生的内部状态发生改变，信号被一个对象发射。只有 定义过这个信号的类及其派生类能够发射这个信号。当一个信号被发射时，与其相关联的槽将被立刻执行，就象一个正常的函数调用一样。信号</a:t>
            </a:r>
            <a:r>
              <a:rPr lang="en-US" altLang="zh-CN" dirty="0"/>
              <a:t>-</a:t>
            </a:r>
            <a:r>
              <a:rPr lang="zh-CN" altLang="en-US" dirty="0"/>
              <a:t>槽机制完全独立于任何</a:t>
            </a:r>
            <a:r>
              <a:rPr lang="en-US" altLang="zh-CN" dirty="0"/>
              <a:t>GUI</a:t>
            </a:r>
            <a:r>
              <a:rPr lang="zh-CN" altLang="en-US" dirty="0"/>
              <a:t>事件循环。只有当所有的槽返回以后发射函数（</a:t>
            </a:r>
            <a:r>
              <a:rPr lang="en-US" altLang="zh-CN" dirty="0"/>
              <a:t>emit</a:t>
            </a:r>
            <a:r>
              <a:rPr lang="zh-CN" altLang="en-US" dirty="0"/>
              <a:t>）才返回。 如果存在多个槽与某个信号相关联，那么</a:t>
            </a:r>
            <a:r>
              <a:rPr lang="zh-CN" altLang="en-US" dirty="0" smtClean="0"/>
              <a:t>，     当</a:t>
            </a:r>
            <a:r>
              <a:rPr lang="zh-CN" altLang="en-US" dirty="0"/>
              <a:t>这个信号被发射时，这些槽将会一个接一个地 执行，但是它们执行的顺序将会是随机的、不确定的，我们不能人为地指定哪个先执行、哪 个后执行。</a:t>
            </a:r>
          </a:p>
        </p:txBody>
      </p:sp>
    </p:spTree>
    <p:extLst>
      <p:ext uri="{BB962C8B-B14F-4D97-AF65-F5344CB8AC3E}">
        <p14:creationId xmlns:p14="http://schemas.microsoft.com/office/powerpoint/2010/main" val="99711004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04.jpg"/>
          <p:cNvPicPr>
            <a:picLocks noGrp="1" noChangeAspect="1"/>
          </p:cNvPicPr>
          <p:nvPr>
            <p:ph idx="1"/>
          </p:nvPr>
        </p:nvPicPr>
        <p:blipFill>
          <a:blip r:embed="rId2" cstate="print"/>
          <a:stretch>
            <a:fillRect/>
          </a:stretch>
        </p:blipFill>
        <p:spPr>
          <a:xfrm>
            <a:off x="0" y="0"/>
            <a:ext cx="9144000" cy="6858000"/>
          </a:xfrm>
        </p:spPr>
      </p:pic>
      <p:sp>
        <p:nvSpPr>
          <p:cNvPr id="3" name="文本框 2"/>
          <p:cNvSpPr txBox="1"/>
          <p:nvPr/>
        </p:nvSpPr>
        <p:spPr>
          <a:xfrm>
            <a:off x="768927" y="1319690"/>
            <a:ext cx="3517322" cy="584775"/>
          </a:xfrm>
          <a:prstGeom prst="rect">
            <a:avLst/>
          </a:prstGeom>
          <a:noFill/>
        </p:spPr>
        <p:txBody>
          <a:bodyPr wrap="square" rtlCol="0">
            <a:spAutoFit/>
          </a:bodyPr>
          <a:lstStyle/>
          <a:p>
            <a:r>
              <a:rPr lang="zh-CN" altLang="en-US" sz="3200" dirty="0" smtClean="0"/>
              <a:t>声明信号的方式</a:t>
            </a:r>
            <a:endParaRPr lang="zh-CN" altLang="en-US" sz="3200" dirty="0"/>
          </a:p>
        </p:txBody>
      </p:sp>
      <p:sp>
        <p:nvSpPr>
          <p:cNvPr id="4" name="文本框 3"/>
          <p:cNvSpPr txBox="1"/>
          <p:nvPr/>
        </p:nvSpPr>
        <p:spPr>
          <a:xfrm>
            <a:off x="768927" y="2055860"/>
            <a:ext cx="7855528" cy="3046988"/>
          </a:xfrm>
          <a:prstGeom prst="rect">
            <a:avLst/>
          </a:prstGeom>
          <a:noFill/>
        </p:spPr>
        <p:txBody>
          <a:bodyPr wrap="square" rtlCol="0">
            <a:spAutoFit/>
          </a:bodyPr>
          <a:lstStyle/>
          <a:p>
            <a:r>
              <a:rPr lang="zh-CN" altLang="en-US" sz="1600" dirty="0" smtClean="0"/>
              <a:t>例子：</a:t>
            </a:r>
            <a:endParaRPr lang="en-US" altLang="zh-CN" sz="1600" dirty="0" smtClean="0"/>
          </a:p>
          <a:p>
            <a:r>
              <a:rPr lang="en-US" altLang="zh-CN" sz="1600" dirty="0" smtClean="0"/>
              <a:t>signals</a:t>
            </a:r>
            <a:r>
              <a:rPr lang="zh-CN" altLang="en-US" sz="1600" dirty="0" smtClean="0"/>
              <a:t>：</a:t>
            </a:r>
            <a:endParaRPr lang="en-US" altLang="zh-CN" sz="1600" dirty="0" smtClean="0"/>
          </a:p>
          <a:p>
            <a:r>
              <a:rPr lang="en-US" altLang="zh-CN" sz="1600" dirty="0"/>
              <a:t>void </a:t>
            </a:r>
            <a:r>
              <a:rPr lang="en-US" altLang="zh-CN" sz="1600" dirty="0" err="1"/>
              <a:t>onOperate</a:t>
            </a:r>
            <a:r>
              <a:rPr lang="en-US" altLang="zh-CN" sz="1600" dirty="0"/>
              <a:t>();</a:t>
            </a:r>
            <a:endParaRPr lang="en-US" altLang="zh-CN" sz="1600" dirty="0" smtClean="0"/>
          </a:p>
          <a:p>
            <a:r>
              <a:rPr lang="en-US" altLang="zh-CN" sz="1600" dirty="0" smtClean="0"/>
              <a:t>void </a:t>
            </a:r>
            <a:r>
              <a:rPr lang="en-US" altLang="zh-CN" sz="1600" dirty="0" err="1" smtClean="0"/>
              <a:t>onOperate</a:t>
            </a:r>
            <a:r>
              <a:rPr lang="en-US" altLang="zh-CN" sz="1600" dirty="0" smtClean="0"/>
              <a:t>(</a:t>
            </a:r>
            <a:r>
              <a:rPr lang="en-US" altLang="zh-CN" sz="1600" dirty="0" err="1" smtClean="0"/>
              <a:t>QString</a:t>
            </a:r>
            <a:r>
              <a:rPr lang="en-US" altLang="zh-CN" sz="1600" dirty="0" smtClean="0"/>
              <a:t> operate);</a:t>
            </a:r>
          </a:p>
          <a:p>
            <a:endParaRPr lang="en-US" altLang="zh-CN" sz="1600" dirty="0" smtClean="0"/>
          </a:p>
          <a:p>
            <a:r>
              <a:rPr lang="zh-CN" altLang="en-US" sz="1600" dirty="0"/>
              <a:t>在上面的定义中，</a:t>
            </a:r>
            <a:r>
              <a:rPr lang="en-US" altLang="zh-CN" sz="1600" dirty="0"/>
              <a:t>signals</a:t>
            </a:r>
            <a:r>
              <a:rPr lang="zh-CN" altLang="en-US" sz="1600" dirty="0"/>
              <a:t>是</a:t>
            </a:r>
            <a:r>
              <a:rPr lang="en-US" altLang="zh-CN" sz="1600" dirty="0"/>
              <a:t>QT</a:t>
            </a:r>
            <a:r>
              <a:rPr lang="zh-CN" altLang="en-US" sz="1600" dirty="0"/>
              <a:t>的关键字，而非</a:t>
            </a:r>
            <a:r>
              <a:rPr lang="en-US" altLang="zh-CN" sz="1600" dirty="0"/>
              <a:t>C/C++</a:t>
            </a:r>
            <a:r>
              <a:rPr lang="zh-CN" altLang="en-US" sz="1600" dirty="0"/>
              <a:t>的。接下来的</a:t>
            </a:r>
            <a:r>
              <a:rPr lang="zh-CN" altLang="en-US" sz="1600" dirty="0" smtClean="0"/>
              <a:t>一行</a:t>
            </a:r>
            <a:endParaRPr lang="en-US" altLang="zh-CN" sz="1600" dirty="0" smtClean="0"/>
          </a:p>
          <a:p>
            <a:r>
              <a:rPr lang="en-US" altLang="zh-CN" sz="1600" dirty="0" smtClean="0"/>
              <a:t>void </a:t>
            </a:r>
            <a:r>
              <a:rPr lang="en-US" altLang="zh-CN" sz="1600" dirty="0" err="1"/>
              <a:t>onOperate</a:t>
            </a:r>
            <a:r>
              <a:rPr lang="en-US" altLang="zh-CN" sz="1600" dirty="0" smtClean="0"/>
              <a:t>(</a:t>
            </a:r>
            <a:r>
              <a:rPr lang="en-US" altLang="zh-CN" sz="1600" dirty="0"/>
              <a:t>)</a:t>
            </a:r>
            <a:r>
              <a:rPr lang="en-US" altLang="zh-CN" sz="1600" dirty="0" smtClean="0"/>
              <a:t> </a:t>
            </a:r>
            <a:r>
              <a:rPr lang="zh-CN" altLang="en-US" sz="1600" dirty="0"/>
              <a:t>定义了</a:t>
            </a:r>
            <a:r>
              <a:rPr lang="zh-CN" altLang="en-US" sz="1600" dirty="0" smtClean="0"/>
              <a:t>信号</a:t>
            </a:r>
            <a:r>
              <a:rPr lang="en-US" altLang="zh-CN" sz="1600" dirty="0" err="1" smtClean="0"/>
              <a:t>onOperate</a:t>
            </a:r>
            <a:r>
              <a:rPr lang="zh-CN" altLang="en-US" sz="1600" dirty="0" smtClean="0"/>
              <a:t>，</a:t>
            </a:r>
            <a:r>
              <a:rPr lang="zh-CN" altLang="en-US" sz="1600" dirty="0"/>
              <a:t>这个信号没有携带参数；接下来的</a:t>
            </a:r>
            <a:r>
              <a:rPr lang="zh-CN" altLang="en-US" sz="1600" dirty="0" smtClean="0"/>
              <a:t>一行</a:t>
            </a:r>
            <a:endParaRPr lang="en-US" altLang="zh-CN" sz="1600" dirty="0" smtClean="0"/>
          </a:p>
          <a:p>
            <a:r>
              <a:rPr lang="en-US" altLang="zh-CN" sz="1600" dirty="0" smtClean="0"/>
              <a:t>void </a:t>
            </a:r>
            <a:r>
              <a:rPr lang="en-US" altLang="zh-CN" sz="1600" dirty="0" err="1"/>
              <a:t>onOperate</a:t>
            </a:r>
            <a:r>
              <a:rPr lang="en-US" altLang="zh-CN" sz="1600" dirty="0"/>
              <a:t>(</a:t>
            </a:r>
            <a:r>
              <a:rPr lang="en-US" altLang="zh-CN" sz="1600" dirty="0" err="1"/>
              <a:t>QString</a:t>
            </a:r>
            <a:r>
              <a:rPr lang="en-US" altLang="zh-CN" sz="1600" dirty="0"/>
              <a:t> operate</a:t>
            </a:r>
            <a:r>
              <a:rPr lang="en-US" altLang="zh-CN" sz="1600" dirty="0" smtClean="0"/>
              <a:t>);</a:t>
            </a:r>
            <a:r>
              <a:rPr lang="zh-CN" altLang="en-US" sz="1600" dirty="0" smtClean="0"/>
              <a:t>定义 </a:t>
            </a:r>
            <a:r>
              <a:rPr lang="zh-CN" altLang="en-US" sz="1600" dirty="0"/>
              <a:t>了重名</a:t>
            </a:r>
            <a:r>
              <a:rPr lang="zh-CN" altLang="en-US" sz="1600" dirty="0" smtClean="0"/>
              <a:t>信号</a:t>
            </a:r>
            <a:r>
              <a:rPr lang="en-US" altLang="zh-CN" sz="1600" dirty="0" err="1"/>
              <a:t>onOperate</a:t>
            </a:r>
            <a:r>
              <a:rPr lang="en-US" altLang="zh-CN" sz="1600" dirty="0"/>
              <a:t> </a:t>
            </a:r>
            <a:r>
              <a:rPr lang="zh-CN" altLang="en-US" sz="1600" dirty="0" smtClean="0"/>
              <a:t>，</a:t>
            </a:r>
            <a:r>
              <a:rPr lang="zh-CN" altLang="en-US" sz="1600" dirty="0"/>
              <a:t>但是它携带一</a:t>
            </a:r>
            <a:r>
              <a:rPr lang="zh-CN" altLang="en-US" sz="1600" dirty="0" smtClean="0"/>
              <a:t>个</a:t>
            </a:r>
            <a:r>
              <a:rPr lang="zh-CN" altLang="en-US" sz="1600" dirty="0"/>
              <a:t>字符串</a:t>
            </a:r>
            <a:r>
              <a:rPr lang="zh-CN" altLang="en-US" sz="1600" dirty="0" smtClean="0"/>
              <a:t>参数</a:t>
            </a:r>
            <a:r>
              <a:rPr lang="zh-CN" altLang="en-US" sz="1600" dirty="0"/>
              <a:t>，这有点类似于</a:t>
            </a:r>
            <a:r>
              <a:rPr lang="en-US" altLang="zh-CN" sz="1600" dirty="0"/>
              <a:t>C++</a:t>
            </a:r>
            <a:r>
              <a:rPr lang="zh-CN" altLang="en-US" sz="1600" dirty="0"/>
              <a:t>中的虚函数。从形式上 讲信号的声明与普通的</a:t>
            </a:r>
            <a:r>
              <a:rPr lang="en-US" altLang="zh-CN" sz="1600" dirty="0"/>
              <a:t>C++</a:t>
            </a:r>
            <a:r>
              <a:rPr lang="zh-CN" altLang="en-US" sz="1600" dirty="0"/>
              <a:t>函数是一样的，但是信号却没有函数体定义，另外，信号的返回 类型都是</a:t>
            </a:r>
            <a:r>
              <a:rPr lang="en-US" altLang="zh-CN" sz="1600" dirty="0"/>
              <a:t>void</a:t>
            </a:r>
            <a:r>
              <a:rPr lang="zh-CN" altLang="en-US" sz="1600" dirty="0"/>
              <a:t>，不要指望能从信号返回什么有用信息。</a:t>
            </a:r>
          </a:p>
          <a:p>
            <a:r>
              <a:rPr lang="zh-CN" altLang="en-US" sz="1600" dirty="0"/>
              <a:t>信号由</a:t>
            </a:r>
            <a:r>
              <a:rPr lang="en-US" altLang="zh-CN" sz="1600" dirty="0" err="1"/>
              <a:t>moc</a:t>
            </a:r>
            <a:r>
              <a:rPr lang="zh-CN" altLang="en-US" sz="1600" dirty="0"/>
              <a:t>自动产生，它们不应该在</a:t>
            </a:r>
            <a:r>
              <a:rPr lang="en-US" altLang="zh-CN" sz="1600" dirty="0"/>
              <a:t>.</a:t>
            </a:r>
            <a:r>
              <a:rPr lang="en-US" altLang="zh-CN" sz="1600" dirty="0" err="1"/>
              <a:t>cpp</a:t>
            </a:r>
            <a:r>
              <a:rPr lang="zh-CN" altLang="en-US" sz="1600" dirty="0"/>
              <a:t>文件中实现</a:t>
            </a:r>
            <a:r>
              <a:rPr lang="zh-CN" altLang="en-US" sz="1600" dirty="0" smtClean="0"/>
              <a:t>。</a:t>
            </a:r>
            <a:endParaRPr lang="zh-CN" altLang="en-US" sz="1600" dirty="0"/>
          </a:p>
        </p:txBody>
      </p:sp>
    </p:spTree>
    <p:extLst>
      <p:ext uri="{BB962C8B-B14F-4D97-AF65-F5344CB8AC3E}">
        <p14:creationId xmlns:p14="http://schemas.microsoft.com/office/powerpoint/2010/main" val="156624209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ppt模板-04.jpg"/>
          <p:cNvPicPr>
            <a:picLocks noGrp="1" noChangeAspect="1"/>
          </p:cNvPicPr>
          <p:nvPr>
            <p:ph idx="1"/>
          </p:nvPr>
        </p:nvPicPr>
        <p:blipFill>
          <a:blip r:embed="rId2" cstate="print"/>
          <a:stretch>
            <a:fillRect/>
          </a:stretch>
        </p:blipFill>
        <p:spPr>
          <a:xfrm>
            <a:off x="0" y="0"/>
            <a:ext cx="9144000" cy="6858000"/>
          </a:xfrm>
        </p:spPr>
      </p:pic>
      <p:sp>
        <p:nvSpPr>
          <p:cNvPr id="3" name="文本框 2"/>
          <p:cNvSpPr txBox="1"/>
          <p:nvPr/>
        </p:nvSpPr>
        <p:spPr>
          <a:xfrm>
            <a:off x="768927" y="1319690"/>
            <a:ext cx="3517322" cy="584775"/>
          </a:xfrm>
          <a:prstGeom prst="rect">
            <a:avLst/>
          </a:prstGeom>
          <a:noFill/>
        </p:spPr>
        <p:txBody>
          <a:bodyPr wrap="square" rtlCol="0">
            <a:spAutoFit/>
          </a:bodyPr>
          <a:lstStyle/>
          <a:p>
            <a:r>
              <a:rPr lang="zh-CN" altLang="en-US" sz="3200" dirty="0" smtClean="0"/>
              <a:t>使用信号时需注意：</a:t>
            </a:r>
            <a:endParaRPr lang="zh-CN" altLang="en-US" sz="3200" dirty="0"/>
          </a:p>
        </p:txBody>
      </p:sp>
      <p:sp>
        <p:nvSpPr>
          <p:cNvPr id="4" name="文本框 3"/>
          <p:cNvSpPr txBox="1"/>
          <p:nvPr/>
        </p:nvSpPr>
        <p:spPr>
          <a:xfrm>
            <a:off x="768927" y="2055860"/>
            <a:ext cx="7554192" cy="2347950"/>
          </a:xfrm>
          <a:prstGeom prst="rect">
            <a:avLst/>
          </a:prstGeom>
          <a:noFill/>
        </p:spPr>
        <p:txBody>
          <a:bodyPr wrap="square" rtlCol="0">
            <a:spAutoFit/>
          </a:bodyPr>
          <a:lstStyle/>
          <a:p>
            <a:pPr>
              <a:lnSpc>
                <a:spcPct val="150000"/>
              </a:lnSpc>
            </a:pPr>
            <a:r>
              <a:rPr lang="en-US" altLang="zh-CN" sz="2000" dirty="0" smtClean="0"/>
              <a:t>1</a:t>
            </a:r>
            <a:r>
              <a:rPr lang="zh-CN" altLang="en-US" sz="2000" dirty="0" smtClean="0"/>
              <a:t>、当与多个槽连接时，槽调用顺序是随机的，不可控的；</a:t>
            </a:r>
            <a:endParaRPr lang="en-US" altLang="zh-CN" sz="2000" dirty="0" smtClean="0"/>
          </a:p>
          <a:p>
            <a:pPr>
              <a:lnSpc>
                <a:spcPct val="150000"/>
              </a:lnSpc>
            </a:pPr>
            <a:r>
              <a:rPr lang="en-US" altLang="zh-CN" sz="2000" dirty="0" smtClean="0"/>
              <a:t>2</a:t>
            </a:r>
            <a:r>
              <a:rPr lang="zh-CN" altLang="en-US" sz="2000" dirty="0" smtClean="0"/>
              <a:t>、信号没有函数体定义，返回类型为</a:t>
            </a:r>
            <a:r>
              <a:rPr lang="en-US" altLang="zh-CN" sz="2000" dirty="0" smtClean="0"/>
              <a:t>void</a:t>
            </a:r>
            <a:r>
              <a:rPr lang="zh-CN" altLang="en-US" sz="2000" dirty="0" smtClean="0"/>
              <a:t>；</a:t>
            </a:r>
            <a:endParaRPr lang="en-US" altLang="zh-CN" sz="2000" dirty="0"/>
          </a:p>
          <a:p>
            <a:pPr>
              <a:lnSpc>
                <a:spcPct val="150000"/>
              </a:lnSpc>
            </a:pPr>
            <a:r>
              <a:rPr lang="en-US" altLang="zh-CN" sz="2000" dirty="0" smtClean="0"/>
              <a:t>3</a:t>
            </a:r>
            <a:r>
              <a:rPr lang="zh-CN" altLang="en-US" sz="2000" dirty="0" smtClean="0"/>
              <a:t>、信号的实现不在</a:t>
            </a:r>
            <a:r>
              <a:rPr lang="en-US" altLang="zh-CN" sz="2000" dirty="0" err="1" smtClean="0"/>
              <a:t>cpp</a:t>
            </a:r>
            <a:r>
              <a:rPr lang="zh-CN" altLang="en-US" sz="2000" dirty="0" smtClean="0"/>
              <a:t>文件中实现，而是由</a:t>
            </a:r>
            <a:r>
              <a:rPr lang="en-US" altLang="zh-CN" sz="2000" dirty="0" err="1" smtClean="0"/>
              <a:t>moc</a:t>
            </a:r>
            <a:r>
              <a:rPr lang="zh-CN" altLang="en-US" sz="2000" dirty="0" smtClean="0"/>
              <a:t>自动生成；</a:t>
            </a:r>
            <a:endParaRPr lang="en-US" altLang="zh-CN" sz="2000" dirty="0"/>
          </a:p>
          <a:p>
            <a:pPr>
              <a:lnSpc>
                <a:spcPct val="150000"/>
              </a:lnSpc>
            </a:pPr>
            <a:r>
              <a:rPr lang="en-US" altLang="zh-CN" sz="2000" dirty="0" smtClean="0"/>
              <a:t>4</a:t>
            </a:r>
            <a:r>
              <a:rPr lang="zh-CN" altLang="en-US" sz="2000" dirty="0" smtClean="0"/>
              <a:t>、信号并没有权限关键字，</a:t>
            </a:r>
            <a:r>
              <a:rPr lang="en-US" altLang="zh-CN" sz="2000" dirty="0" smtClean="0"/>
              <a:t>signals</a:t>
            </a:r>
            <a:r>
              <a:rPr lang="zh-CN" altLang="en-US" sz="2000" dirty="0" smtClean="0"/>
              <a:t>前面不能用</a:t>
            </a:r>
            <a:r>
              <a:rPr lang="en-US" altLang="zh-CN" sz="2000" dirty="0" smtClean="0"/>
              <a:t>public</a:t>
            </a:r>
            <a:r>
              <a:rPr lang="zh-CN" altLang="en-US" sz="2000" dirty="0" smtClean="0"/>
              <a:t>、</a:t>
            </a:r>
            <a:r>
              <a:rPr lang="en-US" altLang="zh-CN" sz="2000" dirty="0" smtClean="0"/>
              <a:t>private</a:t>
            </a:r>
            <a:r>
              <a:rPr lang="zh-CN" altLang="en-US" sz="2000" dirty="0" smtClean="0"/>
              <a:t>、                                 </a:t>
            </a:r>
            <a:r>
              <a:rPr lang="en-US" altLang="zh-CN" sz="2000" dirty="0" smtClean="0"/>
              <a:t>protected</a:t>
            </a:r>
            <a:r>
              <a:rPr lang="zh-CN" altLang="en-US" sz="2000" dirty="0" smtClean="0"/>
              <a:t>修饰。</a:t>
            </a:r>
            <a:endParaRPr lang="zh-CN" altLang="en-US" sz="2000" dirty="0"/>
          </a:p>
        </p:txBody>
      </p:sp>
    </p:spTree>
    <p:extLst>
      <p:ext uri="{BB962C8B-B14F-4D97-AF65-F5344CB8AC3E}">
        <p14:creationId xmlns:p14="http://schemas.microsoft.com/office/powerpoint/2010/main" val="195250770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314</TotalTime>
  <Words>2499</Words>
  <Application>Microsoft Office PowerPoint</Application>
  <PresentationFormat>全屏显示(4:3)</PresentationFormat>
  <Paragraphs>116</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John</dc:creator>
  <cp:lastModifiedBy>John</cp:lastModifiedBy>
  <cp:revision>35</cp:revision>
  <dcterms:created xsi:type="dcterms:W3CDTF">2016-09-14T01:09:12Z</dcterms:created>
  <dcterms:modified xsi:type="dcterms:W3CDTF">2016-09-23T02:05:10Z</dcterms:modified>
</cp:coreProperties>
</file>