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4" r:id="rId5"/>
    <p:sldId id="275" r:id="rId6"/>
    <p:sldId id="277" r:id="rId7"/>
    <p:sldId id="283" r:id="rId8"/>
    <p:sldId id="278" r:id="rId9"/>
    <p:sldId id="257" r:id="rId10"/>
    <p:sldId id="284" r:id="rId11"/>
    <p:sldId id="265" r:id="rId12"/>
    <p:sldId id="272" r:id="rId13"/>
    <p:sldId id="266" r:id="rId14"/>
    <p:sldId id="267" r:id="rId15"/>
    <p:sldId id="268" r:id="rId16"/>
    <p:sldId id="269" r:id="rId17"/>
    <p:sldId id="26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k@msitstored/0%E7%BC%96%E7%A8%8B%E5%8E%9F%E7%90%86/9JNA/_API%E5%8F%82%E8%80%83/JNA3.09API%E5%8F%82%E8%80%83%E6%89%8B%E5%86%8C%E3%80%90%E8%89%AF%E5%B0%91%E3%80%91.chm::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lang/String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k@msitstored/0%E7%BC%96%E7%A8%8B%E5%8E%9F%E7%90%86/9JNA/_API%E5%8F%82%E8%80%83/JNA3.09API%E5%8F%82%E8%80%83%E6%89%8B%E5%86%8C%E3%80%90%E8%89%AF%E5%B0%91%E3%80%91.chm::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.csdn.net/base/android" TargetMode="External"/><Relationship Id="rId4" Type="http://schemas.openxmlformats.org/officeDocument/2006/relationships/hyperlink" Target="http://lib.csdn.net/base/java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%E6%8E%A5%E5%8F%A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item/%E6%9C%AC%E5%9C%B0%E4%BB%A3%E7%A0%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940" y="33415"/>
            <a:ext cx="914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9872" y="302705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JNA</a:t>
            </a:r>
            <a:r>
              <a:rPr lang="zh-CN" altLang="en-US" sz="3200" b="1" dirty="0" smtClean="0">
                <a:latin typeface="+mn-ea"/>
              </a:rPr>
              <a:t>开发培训</a:t>
            </a:r>
            <a:endParaRPr lang="en-US" altLang="zh-CN" sz="32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755576" y="922832"/>
            <a:ext cx="821167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实现</a:t>
            </a:r>
            <a:r>
              <a:rPr lang="zh-CN" altLang="en-US" sz="2400" b="1" dirty="0" smtClean="0"/>
              <a:t>原理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zh-CN" altLang="en-US" dirty="0"/>
              <a:t>   </a:t>
            </a:r>
            <a:r>
              <a:rPr lang="en-US" altLang="zh-CN" dirty="0"/>
              <a:t>JNI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调用原生函数唯一的机制。</a:t>
            </a:r>
            <a:r>
              <a:rPr lang="en-US" altLang="zh-CN" dirty="0"/>
              <a:t>JNA</a:t>
            </a:r>
            <a:r>
              <a:rPr lang="zh-CN" altLang="en-US" dirty="0"/>
              <a:t>也是建立在</a:t>
            </a:r>
            <a:r>
              <a:rPr lang="en-US" altLang="zh-CN" dirty="0"/>
              <a:t>JNI</a:t>
            </a:r>
            <a:r>
              <a:rPr lang="zh-CN" altLang="en-US" dirty="0"/>
              <a:t>技术之上的。它简化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/>
              <a:t>调用原生函数的过程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JNA</a:t>
            </a:r>
            <a:r>
              <a:rPr lang="zh-CN" altLang="en-US" dirty="0"/>
              <a:t>提供了一个动态的</a:t>
            </a:r>
            <a:r>
              <a:rPr lang="en-US" altLang="zh-CN" dirty="0"/>
              <a:t>C</a:t>
            </a:r>
            <a:r>
              <a:rPr lang="zh-CN" altLang="en-US" dirty="0"/>
              <a:t>语言编写的转发器，可以</a:t>
            </a:r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的数据类型映射。你不再需要</a:t>
            </a:r>
            <a:r>
              <a:rPr lang="zh-CN" altLang="en-US" dirty="0" smtClean="0"/>
              <a:t>编写的</a:t>
            </a:r>
            <a:r>
              <a:rPr lang="en-US" altLang="zh-CN" dirty="0"/>
              <a:t>C</a:t>
            </a:r>
            <a:r>
              <a:rPr lang="zh-CN" altLang="en-US" dirty="0"/>
              <a:t>动态链接库</a:t>
            </a:r>
            <a:r>
              <a:rPr lang="zh-CN" altLang="en-US" dirty="0" smtClean="0"/>
              <a:t>。当然，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也意味着，使用</a:t>
            </a:r>
            <a:r>
              <a:rPr lang="en-US" altLang="zh-CN" dirty="0"/>
              <a:t>JNA</a:t>
            </a:r>
            <a:r>
              <a:rPr lang="zh-CN" altLang="en-US" dirty="0"/>
              <a:t>技术比使用</a:t>
            </a:r>
            <a:r>
              <a:rPr lang="en-US" altLang="zh-CN" dirty="0"/>
              <a:t>JNI</a:t>
            </a:r>
            <a:r>
              <a:rPr lang="zh-CN" altLang="en-US" dirty="0"/>
              <a:t>技术调用动态链接库会有些微的性能损失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可能</a:t>
            </a:r>
            <a:r>
              <a:rPr lang="zh-CN" altLang="en-US" dirty="0"/>
              <a:t>速度会降低几倍。但对于绝大部分项目来说，影响不大。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62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755576" y="846138"/>
            <a:ext cx="87041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缺陷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en-US" altLang="zh-CN" dirty="0"/>
              <a:t>JNA </a:t>
            </a:r>
            <a:r>
              <a:rPr lang="zh-CN" altLang="en-US" dirty="0"/>
              <a:t>是建立在 </a:t>
            </a:r>
            <a:r>
              <a:rPr lang="en-US" altLang="zh-CN" dirty="0"/>
              <a:t>JNI </a:t>
            </a:r>
            <a:r>
              <a:rPr lang="zh-CN" altLang="en-US" dirty="0"/>
              <a:t>技术基础之上的一个框架</a:t>
            </a:r>
            <a:r>
              <a:rPr lang="zh-CN" altLang="en-US" dirty="0" smtClean="0"/>
              <a:t>。使用 </a:t>
            </a:r>
            <a:r>
              <a:rPr lang="en-US" altLang="zh-CN" dirty="0"/>
              <a:t>JNI </a:t>
            </a:r>
            <a:r>
              <a:rPr lang="zh-CN" altLang="en-US" dirty="0"/>
              <a:t>技术，不仅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r>
              <a:rPr lang="zh-CN" altLang="en-US" dirty="0" smtClean="0"/>
              <a:t>实现 </a:t>
            </a:r>
            <a:r>
              <a:rPr lang="en-US" altLang="zh-CN" dirty="0"/>
              <a:t>Java </a:t>
            </a:r>
            <a:r>
              <a:rPr lang="zh-CN" altLang="en-US" dirty="0"/>
              <a:t>访问 </a:t>
            </a:r>
            <a:r>
              <a:rPr lang="en-US" altLang="zh-CN" dirty="0"/>
              <a:t>C </a:t>
            </a:r>
            <a:r>
              <a:rPr lang="zh-CN" altLang="en-US" dirty="0"/>
              <a:t>函数，也可以实现 </a:t>
            </a:r>
            <a:r>
              <a:rPr lang="en-US" altLang="zh-CN" dirty="0"/>
              <a:t>C </a:t>
            </a:r>
            <a:r>
              <a:rPr lang="zh-CN" altLang="en-US" dirty="0"/>
              <a:t>语言调用 </a:t>
            </a:r>
            <a:r>
              <a:rPr lang="en-US" altLang="zh-CN" dirty="0"/>
              <a:t>Java </a:t>
            </a:r>
            <a:r>
              <a:rPr lang="zh-CN" altLang="en-US" dirty="0"/>
              <a:t>代码</a:t>
            </a:r>
            <a:r>
              <a:rPr lang="zh-CN" altLang="en-US" dirty="0" smtClean="0"/>
              <a:t>。而 </a:t>
            </a:r>
            <a:r>
              <a:rPr lang="en-US" altLang="zh-CN" dirty="0"/>
              <a:t>JNA </a:t>
            </a:r>
            <a:r>
              <a:rPr lang="zh-CN" altLang="en-US" dirty="0" smtClean="0"/>
              <a:t>只能</a:t>
            </a:r>
            <a:endParaRPr lang="en-US" altLang="zh-CN" dirty="0" smtClean="0"/>
          </a:p>
          <a:p>
            <a:r>
              <a:rPr lang="zh-CN" altLang="en-US" dirty="0" smtClean="0"/>
              <a:t>实现 </a:t>
            </a:r>
            <a:r>
              <a:rPr lang="en-US" altLang="zh-CN" dirty="0"/>
              <a:t>Java </a:t>
            </a:r>
            <a:r>
              <a:rPr lang="zh-CN" altLang="en-US" dirty="0"/>
              <a:t>访问 </a:t>
            </a:r>
            <a:r>
              <a:rPr lang="en-US" altLang="zh-CN" dirty="0"/>
              <a:t>C </a:t>
            </a:r>
            <a:r>
              <a:rPr lang="zh-CN" altLang="en-US" dirty="0"/>
              <a:t>函数，作为一个 </a:t>
            </a:r>
            <a:r>
              <a:rPr lang="en-US" altLang="zh-CN" dirty="0"/>
              <a:t>Java </a:t>
            </a:r>
            <a:r>
              <a:rPr lang="zh-CN" altLang="en-US" dirty="0"/>
              <a:t>框架，自然不能实现 </a:t>
            </a:r>
            <a:r>
              <a:rPr lang="en-US" altLang="zh-CN" dirty="0"/>
              <a:t>C </a:t>
            </a:r>
            <a:r>
              <a:rPr lang="zh-CN" altLang="en-US" dirty="0" smtClean="0"/>
              <a:t>语言调用 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/>
              <a:t>代码。此时，你还是需要使用 </a:t>
            </a:r>
            <a:r>
              <a:rPr lang="en-US" altLang="zh-CN" dirty="0"/>
              <a:t>JNI </a:t>
            </a:r>
            <a:r>
              <a:rPr lang="zh-CN" altLang="en-US" dirty="0"/>
              <a:t>技术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JNI </a:t>
            </a:r>
            <a:r>
              <a:rPr lang="zh-CN" altLang="en-US" dirty="0"/>
              <a:t>是 </a:t>
            </a:r>
            <a:r>
              <a:rPr lang="en-US" altLang="zh-CN" dirty="0"/>
              <a:t>JNA </a:t>
            </a:r>
            <a:r>
              <a:rPr lang="zh-CN" altLang="en-US" dirty="0"/>
              <a:t>的基础</a:t>
            </a:r>
            <a:r>
              <a:rPr lang="zh-CN" altLang="en-US" dirty="0" smtClean="0"/>
              <a:t>。是 </a:t>
            </a:r>
            <a:r>
              <a:rPr lang="en-US" altLang="zh-CN" dirty="0"/>
              <a:t>Java </a:t>
            </a:r>
            <a:endParaRPr lang="en-US" altLang="zh-CN" dirty="0" smtClean="0"/>
          </a:p>
          <a:p>
            <a:r>
              <a:rPr lang="zh-CN" altLang="en-US" dirty="0" smtClean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互操作的技术基础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6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260648"/>
            <a:ext cx="81034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所有跨平台、跨语言调用的</a:t>
            </a:r>
            <a:r>
              <a:rPr lang="zh-CN" altLang="en-US" b="1" dirty="0" smtClean="0"/>
              <a:t>难点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有</a:t>
            </a:r>
            <a:r>
              <a:rPr lang="zh-CN" altLang="en-US" dirty="0"/>
              <a:t>过跨语言、跨平台开发的程序员都知道，跨平台、语言调用的难点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就是</a:t>
            </a:r>
            <a:r>
              <a:rPr lang="zh-CN" altLang="en-US" dirty="0"/>
              <a:t>不同语言之间数据类型不一致造成的问题。绝大部分跨平台调用的失败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都是</a:t>
            </a:r>
            <a:r>
              <a:rPr lang="zh-CN" altLang="en-US" dirty="0"/>
              <a:t>这个问题造成的</a:t>
            </a:r>
            <a:r>
              <a:rPr lang="zh-CN" altLang="en-US" dirty="0" smtClean="0"/>
              <a:t>。</a:t>
            </a:r>
            <a:r>
              <a:rPr lang="en-US" altLang="zh-CN" dirty="0"/>
              <a:t>Java </a:t>
            </a:r>
            <a:r>
              <a:rPr lang="zh-CN" altLang="en-US" dirty="0"/>
              <a:t>要调用 </a:t>
            </a:r>
            <a:r>
              <a:rPr lang="en-US" altLang="zh-CN" dirty="0"/>
              <a:t>C </a:t>
            </a:r>
            <a:r>
              <a:rPr lang="zh-CN" altLang="en-US" dirty="0"/>
              <a:t>语言的函数，那么就必须严格按照 </a:t>
            </a:r>
            <a:r>
              <a:rPr lang="en-US" altLang="zh-CN" dirty="0"/>
              <a:t>C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zh-CN" altLang="en-US" dirty="0"/>
              <a:t>的内存数量提供 </a:t>
            </a:r>
            <a:r>
              <a:rPr lang="en-US" altLang="zh-CN" dirty="0"/>
              <a:t>Java </a:t>
            </a:r>
            <a:r>
              <a:rPr lang="zh-CN" altLang="en-US" dirty="0"/>
              <a:t>格式的数据。要用 </a:t>
            </a:r>
            <a:r>
              <a:rPr lang="en-US" altLang="zh-CN" dirty="0"/>
              <a:t>Java </a:t>
            </a:r>
            <a:r>
              <a:rPr lang="zh-CN" altLang="en-US" dirty="0"/>
              <a:t>的数据类型完美模拟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数据类型。</a:t>
            </a:r>
            <a:r>
              <a:rPr lang="en-US" altLang="zh-CN" dirty="0" smtClean="0"/>
              <a:t>JNA </a:t>
            </a:r>
            <a:r>
              <a:rPr lang="zh-CN" altLang="en-US" dirty="0"/>
              <a:t>已经提供了大量的类型匹配 </a:t>
            </a:r>
            <a:r>
              <a:rPr lang="en-US" altLang="zh-CN" dirty="0"/>
              <a:t>C </a:t>
            </a:r>
            <a:r>
              <a:rPr lang="zh-CN" altLang="en-US" dirty="0"/>
              <a:t>语言的数据类型。 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24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78522"/>
              </p:ext>
            </p:extLst>
          </p:nvPr>
        </p:nvGraphicFramePr>
        <p:xfrm>
          <a:off x="1598929" y="908720"/>
          <a:ext cx="4426878" cy="4569372"/>
        </p:xfrm>
        <a:graphic>
          <a:graphicData uri="http://schemas.openxmlformats.org/drawingml/2006/table">
            <a:tbl>
              <a:tblPr/>
              <a:tblGrid>
                <a:gridCol w="1454317"/>
                <a:gridCol w="1078752"/>
                <a:gridCol w="1893809"/>
              </a:tblGrid>
              <a:tr h="350253"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Java </a:t>
                      </a:r>
                      <a:r>
                        <a:rPr lang="zh-CN" altLang="en-US" sz="1500" b="1">
                          <a:effectLst/>
                        </a:rPr>
                        <a:t>类型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C </a:t>
                      </a:r>
                      <a:r>
                        <a:rPr lang="zh-CN" altLang="en-US" sz="1500" b="1">
                          <a:effectLst/>
                        </a:rPr>
                        <a:t>类型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1">
                          <a:effectLst/>
                        </a:rPr>
                        <a:t>原生表现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位整数 </a:t>
                      </a:r>
                      <a:r>
                        <a:rPr lang="en-US" altLang="zh-CN" sz="1500">
                          <a:effectLst/>
                        </a:rPr>
                        <a:t>(</a:t>
                      </a:r>
                      <a:r>
                        <a:rPr lang="zh-CN" altLang="en-US" sz="1500">
                          <a:effectLst/>
                        </a:rPr>
                        <a:t>可定制</a:t>
                      </a:r>
                      <a:r>
                        <a:rPr lang="en-US" altLang="zh-CN" sz="1500">
                          <a:effectLst/>
                        </a:rPr>
                        <a:t>)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byte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char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8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char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wchar_t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平台依赖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short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short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16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6979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long long, __int64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float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float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位浮点数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84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double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double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位浮点数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6979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</a:rPr>
                        <a:t>Buffer</a:t>
                      </a:r>
                      <a:r>
                        <a:rPr lang="en-US" sz="1500">
                          <a:effectLst/>
                        </a:rPr>
                        <a:t/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 u="none" strike="noStrike">
                          <a:solidFill>
                            <a:srgbClr val="FF9900"/>
                          </a:solidFill>
                          <a:effectLst/>
                          <a:hlinkClick r:id="rId3" tooltip="class in com.sun.jna"/>
                        </a:rPr>
                        <a:t>Pointer</a:t>
                      </a:r>
                      <a:endParaRPr 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pointer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平台依赖</a:t>
                      </a:r>
                      <a:r>
                        <a:rPr lang="en-US" altLang="zh-CN" sz="1500">
                          <a:effectLst/>
                        </a:rPr>
                        <a:t>(32</a:t>
                      </a:r>
                      <a:r>
                        <a:rPr lang="zh-CN" altLang="en-US" sz="1500">
                          <a:effectLst/>
                        </a:rPr>
                        <a:t>或 </a:t>
                      </a:r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位指针</a:t>
                      </a:r>
                      <a:r>
                        <a:rPr lang="en-US" altLang="zh-CN" sz="1500">
                          <a:effectLst/>
                        </a:rPr>
                        <a:t>)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7246">
                <a:tc>
                  <a:txBody>
                    <a:bodyPr/>
                    <a:lstStyle/>
                    <a:p>
                      <a:r>
                        <a:rPr lang="en-US" altLang="zh-CN" sz="1500">
                          <a:effectLst/>
                        </a:rPr>
                        <a:t>&lt;T&gt;[] (</a:t>
                      </a:r>
                      <a:r>
                        <a:rPr lang="zh-CN" altLang="en-US" sz="1500">
                          <a:effectLst/>
                        </a:rPr>
                        <a:t>基本类型的数组</a:t>
                      </a:r>
                      <a:r>
                        <a:rPr lang="en-US" altLang="zh-CN" sz="1500">
                          <a:effectLst/>
                        </a:rPr>
                        <a:t>)</a:t>
                      </a:r>
                      <a:endParaRPr lang="zh-CN" altLang="en-US" sz="150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pointer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array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effectLst/>
                        </a:rPr>
                        <a:t>32</a:t>
                      </a:r>
                      <a:r>
                        <a:rPr lang="zh-CN" altLang="en-US" sz="1500" dirty="0">
                          <a:effectLst/>
                        </a:rPr>
                        <a:t>或 </a:t>
                      </a:r>
                      <a:r>
                        <a:rPr lang="en-US" altLang="zh-CN" sz="1500" dirty="0">
                          <a:effectLst/>
                        </a:rPr>
                        <a:t>64</a:t>
                      </a:r>
                      <a:r>
                        <a:rPr lang="zh-CN" altLang="en-US" sz="1500" dirty="0">
                          <a:effectLst/>
                        </a:rPr>
                        <a:t>位指针</a:t>
                      </a:r>
                      <a:r>
                        <a:rPr lang="en-US" altLang="zh-CN" sz="1500" dirty="0">
                          <a:effectLst/>
                        </a:rPr>
                        <a:t>(</a:t>
                      </a:r>
                      <a:r>
                        <a:rPr lang="zh-CN" altLang="en-US" sz="1500" dirty="0">
                          <a:effectLst/>
                        </a:rPr>
                        <a:t>参数</a:t>
                      </a:r>
                      <a:r>
                        <a:rPr lang="en-US" altLang="zh-CN" sz="1500" dirty="0">
                          <a:effectLst/>
                        </a:rPr>
                        <a:t>/</a:t>
                      </a:r>
                      <a:r>
                        <a:rPr lang="zh-CN" altLang="en-US" sz="1500" dirty="0">
                          <a:effectLst/>
                        </a:rPr>
                        <a:t>返回值</a:t>
                      </a:r>
                      <a:r>
                        <a:rPr lang="en-US" altLang="zh-CN" sz="1500" dirty="0">
                          <a:effectLst/>
                        </a:rPr>
                        <a:t>)</a:t>
                      </a:r>
                      <a:br>
                        <a:rPr lang="en-US" altLang="zh-CN" sz="1500" dirty="0">
                          <a:effectLst/>
                        </a:rPr>
                      </a:br>
                      <a:r>
                        <a:rPr lang="zh-CN" altLang="en-US" sz="1500" dirty="0">
                          <a:effectLst/>
                        </a:rPr>
                        <a:t>邻接内存</a:t>
                      </a:r>
                      <a:r>
                        <a:rPr lang="en-US" altLang="zh-CN" sz="1500" dirty="0">
                          <a:effectLst/>
                        </a:rPr>
                        <a:t>(</a:t>
                      </a:r>
                      <a:r>
                        <a:rPr lang="zh-CN" altLang="en-US" sz="1500" dirty="0">
                          <a:effectLst/>
                        </a:rPr>
                        <a:t>结构体成员</a:t>
                      </a:r>
                      <a:r>
                        <a:rPr lang="en-US" altLang="zh-CN" sz="1500" dirty="0">
                          <a:effectLst/>
                        </a:rPr>
                        <a:t>)</a:t>
                      </a:r>
                      <a:endParaRPr lang="zh-CN" altLang="en-US" sz="1500" dirty="0">
                        <a:effectLst/>
                      </a:endParaRP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47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7494"/>
            <a:ext cx="9144000" cy="6858000"/>
          </a:xfr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9368"/>
              </p:ext>
            </p:extLst>
          </p:nvPr>
        </p:nvGraphicFramePr>
        <p:xfrm>
          <a:off x="1331640" y="1196752"/>
          <a:ext cx="7056784" cy="4513545"/>
        </p:xfrm>
        <a:graphic>
          <a:graphicData uri="http://schemas.openxmlformats.org/drawingml/2006/table">
            <a:tbl>
              <a:tblPr/>
              <a:tblGrid>
                <a:gridCol w="1276091"/>
                <a:gridCol w="816699"/>
                <a:gridCol w="4963994"/>
              </a:tblGrid>
              <a:tr h="36207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Java </a:t>
                      </a:r>
                      <a:r>
                        <a:rPr lang="zh-CN" altLang="en-US" sz="1200" b="1" dirty="0">
                          <a:effectLst/>
                        </a:rPr>
                        <a:t>类型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 </a:t>
                      </a:r>
                      <a:r>
                        <a:rPr lang="zh-CN" altLang="en-US" sz="1200" b="1">
                          <a:effectLst/>
                        </a:rPr>
                        <a:t>类型</a:t>
                      </a:r>
                      <a:endParaRPr lang="zh-CN" alt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原生表现</a:t>
                      </a:r>
                      <a:endParaRPr lang="zh-CN" alt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3" tooltip="class or interface in java.lang"/>
                        </a:rPr>
                        <a:t>String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char*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/0</a:t>
                      </a:r>
                      <a:r>
                        <a:rPr lang="zh-CN" altLang="en-US" sz="1200">
                          <a:effectLst/>
                        </a:rPr>
                        <a:t>结束的数组 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en-US" sz="1200">
                          <a:effectLst/>
                        </a:rPr>
                        <a:t>native encoding or jna.encoding)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WString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wchar_t*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/0</a:t>
                      </a:r>
                      <a:r>
                        <a:rPr lang="zh-CN" altLang="en-US" sz="1200" dirty="0">
                          <a:effectLst/>
                        </a:rPr>
                        <a:t>结束的数组</a:t>
                      </a:r>
                      <a:r>
                        <a:rPr lang="en-US" altLang="zh-CN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unicode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3" tooltip="class or interface in java.lang"/>
                        </a:rPr>
                        <a:t>String[]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char**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/0</a:t>
                      </a:r>
                      <a:r>
                        <a:rPr lang="zh-CN" altLang="en-US" sz="1200">
                          <a:effectLst/>
                        </a:rPr>
                        <a:t>结束的数组的数组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WString[]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wchar_t**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/0</a:t>
                      </a:r>
                      <a:r>
                        <a:rPr lang="zh-CN" altLang="en-US" sz="1200">
                          <a:effectLst/>
                        </a:rPr>
                        <a:t>结束的宽字符数组的数组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989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Structure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struct*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struct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指向结构体的指针 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参数或返回值</a:t>
                      </a:r>
                      <a:r>
                        <a:rPr lang="en-US" altLang="zh-CN" sz="1200">
                          <a:effectLst/>
                        </a:rPr>
                        <a:t>) (</a:t>
                      </a:r>
                      <a:r>
                        <a:rPr lang="zh-CN" altLang="en-US" sz="1200">
                          <a:effectLst/>
                        </a:rPr>
                        <a:t>或者明确指定是结构体指针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  <a:br>
                        <a:rPr lang="en-US" altLang="zh-CN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结构体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结构体的成员</a:t>
                      </a:r>
                      <a:r>
                        <a:rPr lang="en-US" altLang="zh-CN" sz="1200">
                          <a:effectLst/>
                        </a:rPr>
                        <a:t>) (</a:t>
                      </a:r>
                      <a:r>
                        <a:rPr lang="zh-CN" altLang="en-US" sz="1200">
                          <a:effectLst/>
                        </a:rPr>
                        <a:t>或者明确指定是结构体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  <a:endParaRPr lang="zh-CN" alt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039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Union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等同于结构体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Structure[]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struct[]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结构体的数组，邻接内存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interface in com.sun.jna"/>
                        </a:rPr>
                        <a:t>Callback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&lt;T&gt; (*fp)()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Java</a:t>
                      </a:r>
                      <a:r>
                        <a:rPr lang="zh-CN" altLang="en-US" sz="1200">
                          <a:effectLst/>
                        </a:rPr>
                        <a:t>函数指针或原生函数指针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interface in com.sun.jna"/>
                        </a:rPr>
                        <a:t>NativeMapped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依赖于定义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NativeLong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平台依赖</a:t>
                      </a:r>
                      <a:r>
                        <a:rPr lang="en-US" altLang="zh-CN" sz="1200">
                          <a:effectLst/>
                        </a:rPr>
                        <a:t>(32</a:t>
                      </a:r>
                      <a:r>
                        <a:rPr lang="zh-CN" altLang="en-US" sz="1200">
                          <a:effectLst/>
                        </a:rPr>
                        <a:t>或</a:t>
                      </a:r>
                      <a:r>
                        <a:rPr lang="en-US" altLang="zh-CN" sz="1200">
                          <a:effectLst/>
                        </a:rPr>
                        <a:t>64</a:t>
                      </a:r>
                      <a:r>
                        <a:rPr lang="zh-CN" altLang="en-US" sz="1200">
                          <a:effectLst/>
                        </a:rPr>
                        <a:t>位整数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  <a:endParaRPr lang="zh-CN" alt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9900"/>
                          </a:solidFill>
                          <a:effectLst/>
                          <a:hlinkClick r:id="rId4" tooltip="class in com.sun.jna"/>
                        </a:rPr>
                        <a:t>PointerType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和 </a:t>
                      </a:r>
                      <a:r>
                        <a:rPr lang="en-US" sz="1200" dirty="0">
                          <a:effectLst/>
                        </a:rPr>
                        <a:t>Pointer</a:t>
                      </a:r>
                      <a:r>
                        <a:rPr lang="zh-CN" altLang="en-US" sz="1200" dirty="0">
                          <a:effectLst/>
                        </a:rPr>
                        <a:t>相同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87624" y="620688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支持常见的数据类型的映射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8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115616" y="689421"/>
            <a:ext cx="63367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模拟</a:t>
            </a:r>
            <a:r>
              <a:rPr lang="zh-CN" altLang="en-US" sz="2400" b="1" dirty="0" smtClean="0"/>
              <a:t>结构体</a:t>
            </a:r>
            <a:endParaRPr lang="en-US" altLang="zh-CN" sz="2400" b="1" dirty="0" smtClean="0"/>
          </a:p>
          <a:p>
            <a:r>
              <a:rPr lang="zh-CN" altLang="en-US" sz="2400" dirty="0"/>
              <a:t> </a:t>
            </a:r>
            <a:r>
              <a:rPr lang="zh-CN" altLang="en-US" dirty="0"/>
              <a:t>在原生代码中，结构体是经常使用的复杂数据类型。</a:t>
            </a:r>
            <a:endParaRPr lang="zh-CN" altLang="en-US" b="1" dirty="0"/>
          </a:p>
          <a:p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smtClean="0"/>
              <a:t>Structure</a:t>
            </a:r>
            <a:r>
              <a:rPr lang="zh-CN" altLang="en-US" dirty="0"/>
              <a:t>类，用这个类来模拟</a:t>
            </a:r>
            <a:r>
              <a:rPr lang="en-US" altLang="zh-CN" dirty="0"/>
              <a:t>C</a:t>
            </a:r>
            <a:r>
              <a:rPr lang="zh-CN" altLang="en-US" dirty="0"/>
              <a:t>语言的结构体</a:t>
            </a:r>
            <a:r>
              <a:rPr lang="zh-CN" altLang="en-US" dirty="0" smtClean="0"/>
              <a:t>。必须</a:t>
            </a:r>
            <a:r>
              <a:rPr lang="zh-CN" altLang="en-US" dirty="0"/>
              <a:t>注意，</a:t>
            </a:r>
            <a:r>
              <a:rPr lang="en-US" altLang="zh-CN" dirty="0"/>
              <a:t>Structure</a:t>
            </a:r>
            <a:r>
              <a:rPr lang="zh-CN" altLang="en-US" dirty="0"/>
              <a:t>子类中的公共字段的顺序，必须与</a:t>
            </a:r>
            <a:r>
              <a:rPr lang="en-US" altLang="zh-CN" dirty="0"/>
              <a:t>C</a:t>
            </a:r>
            <a:r>
              <a:rPr lang="zh-CN" altLang="en-US" dirty="0"/>
              <a:t>语言中的结构的顺序一致。否则会报错！</a:t>
            </a:r>
          </a:p>
          <a:p>
            <a:r>
              <a:rPr lang="zh-CN" altLang="en-US" dirty="0"/>
              <a:t>因为，</a:t>
            </a:r>
            <a:r>
              <a:rPr lang="en-US" altLang="zh-CN" dirty="0"/>
              <a:t>Java</a:t>
            </a:r>
            <a:r>
              <a:rPr lang="zh-CN" altLang="en-US" dirty="0"/>
              <a:t>调用动态链接库中的</a:t>
            </a:r>
            <a:r>
              <a:rPr lang="en-US" altLang="zh-CN" dirty="0"/>
              <a:t>C</a:t>
            </a:r>
            <a:r>
              <a:rPr lang="zh-CN" altLang="en-US" dirty="0"/>
              <a:t>函数，实际上就是一段内存作为函数的参数传递给</a:t>
            </a:r>
            <a:r>
              <a:rPr lang="en-US" altLang="zh-CN" dirty="0"/>
              <a:t>C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动态链接库以为这个参数就是</a:t>
            </a:r>
            <a:r>
              <a:rPr lang="en-US" altLang="zh-CN" dirty="0"/>
              <a:t>C</a:t>
            </a:r>
            <a:r>
              <a:rPr lang="zh-CN" altLang="en-US" dirty="0"/>
              <a:t>语言传过来的参数。</a:t>
            </a:r>
          </a:p>
          <a:p>
            <a:r>
              <a:rPr lang="zh-CN" altLang="en-US" dirty="0"/>
              <a:t>同时，</a:t>
            </a:r>
            <a:r>
              <a:rPr lang="en-US" altLang="zh-CN" dirty="0"/>
              <a:t>C</a:t>
            </a:r>
            <a:r>
              <a:rPr lang="zh-CN" altLang="en-US" dirty="0"/>
              <a:t>语言的结构体是一个严格的规范，它定义了内存的次序。因此，</a:t>
            </a:r>
            <a:r>
              <a:rPr lang="en-US" altLang="zh-CN" dirty="0"/>
              <a:t>JNA</a:t>
            </a:r>
            <a:r>
              <a:rPr lang="zh-CN" altLang="en-US" dirty="0"/>
              <a:t>中模拟的结构体的变量顺序绝对不能错。</a:t>
            </a:r>
          </a:p>
          <a:p>
            <a:r>
              <a:rPr lang="zh-CN" altLang="en-US" dirty="0"/>
              <a:t>如果一个</a:t>
            </a:r>
            <a:r>
              <a:rPr lang="en-US" altLang="zh-CN" dirty="0" err="1"/>
              <a:t>Struct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 err="1"/>
              <a:t>int</a:t>
            </a:r>
            <a:r>
              <a:rPr lang="zh-CN" altLang="en-US" dirty="0"/>
              <a:t>变量。 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 </a:t>
            </a:r>
            <a:endParaRPr lang="zh-CN" alt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JNA</a:t>
            </a:r>
            <a:r>
              <a:rPr lang="zh-CN" altLang="en-US" dirty="0"/>
              <a:t>中的次序和</a:t>
            </a:r>
            <a:r>
              <a:rPr lang="en-US" altLang="zh-CN" dirty="0"/>
              <a:t>C</a:t>
            </a:r>
            <a:r>
              <a:rPr lang="zh-CN" altLang="en-US" dirty="0"/>
              <a:t>中的次序相反，那么不会报错，但是数据将会被传递到错误的字段中去。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8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323528" y="1458168"/>
            <a:ext cx="8675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 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Structure</a:t>
            </a:r>
            <a:r>
              <a:rPr lang="zh-CN" altLang="en-US" dirty="0"/>
              <a:t>类代表了一个原生结构体。当</a:t>
            </a:r>
            <a:r>
              <a:rPr lang="en-US" altLang="zh-CN" dirty="0"/>
              <a:t>Structure</a:t>
            </a:r>
            <a:r>
              <a:rPr lang="zh-CN" altLang="en-US" dirty="0"/>
              <a:t>对象作为一个函数的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返回值传递时，它代表结构体指针。当它被用在另一个结构体内部</a:t>
            </a:r>
            <a:r>
              <a:rPr lang="zh-CN" altLang="en-US" dirty="0" smtClean="0"/>
              <a:t>作为一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zh-CN" altLang="en-US" dirty="0"/>
              <a:t>字段时，它代表结构体本身</a:t>
            </a:r>
            <a:r>
              <a:rPr lang="zh-CN" altLang="en-US" dirty="0" smtClean="0"/>
              <a:t>。另外</a:t>
            </a:r>
            <a:r>
              <a:rPr lang="zh-CN" altLang="en-US" dirty="0"/>
              <a:t>，</a:t>
            </a:r>
            <a:r>
              <a:rPr lang="en-US" altLang="zh-CN" dirty="0"/>
              <a:t>Structure</a:t>
            </a:r>
            <a:r>
              <a:rPr lang="zh-CN" altLang="en-US" dirty="0"/>
              <a:t>类有两个内部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err="1" smtClean="0"/>
              <a:t>Structure.ByReference</a:t>
            </a:r>
            <a:r>
              <a:rPr lang="zh-CN" altLang="en-US" dirty="0"/>
              <a:t>和</a:t>
            </a:r>
            <a:r>
              <a:rPr lang="en-US" altLang="zh-CN" dirty="0" err="1"/>
              <a:t>Structure.ByValue</a:t>
            </a:r>
            <a:r>
              <a:rPr lang="zh-CN" altLang="en-US" dirty="0"/>
              <a:t>。这两个接口仅仅是标记，如果一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实现</a:t>
            </a:r>
            <a:r>
              <a:rPr lang="en-US" altLang="zh-CN" dirty="0" err="1"/>
              <a:t>Structure.ByReference</a:t>
            </a:r>
            <a:r>
              <a:rPr lang="zh-CN" altLang="en-US" dirty="0"/>
              <a:t>接口，就表示这个类代表结构体指针。如果一个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/>
              <a:t>Structure.ByValue</a:t>
            </a:r>
            <a:r>
              <a:rPr lang="zh-CN" altLang="en-US" dirty="0"/>
              <a:t>接口，就表示这个类代表结构体本身</a:t>
            </a:r>
            <a:r>
              <a:rPr lang="zh-CN" altLang="en-US" dirty="0" smtClean="0"/>
              <a:t>。使用</a:t>
            </a:r>
            <a:r>
              <a:rPr lang="zh-CN" altLang="en-US" dirty="0"/>
              <a:t>这两个接口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类，可以明确定义我们的</a:t>
            </a:r>
            <a:r>
              <a:rPr lang="en-US" altLang="zh-CN" dirty="0"/>
              <a:t>Structure</a:t>
            </a:r>
            <a:r>
              <a:rPr lang="zh-CN" altLang="en-US" dirty="0"/>
              <a:t>实例表示的是结构体的指针还是结构体本身。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7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矩形 2"/>
          <p:cNvSpPr/>
          <p:nvPr/>
        </p:nvSpPr>
        <p:spPr>
          <a:xfrm>
            <a:off x="3635896" y="26369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结束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5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827584" y="869195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JNI</a:t>
            </a:r>
            <a:r>
              <a:rPr lang="zh-CN" altLang="en-US" sz="2400" dirty="0" smtClean="0"/>
              <a:t>简介</a:t>
            </a:r>
            <a:endParaRPr lang="en-US" altLang="zh-CN" sz="24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JNI</a:t>
            </a:r>
            <a:r>
              <a:rPr lang="zh-CN" altLang="en-US" dirty="0"/>
              <a:t>全称为</a:t>
            </a:r>
            <a:r>
              <a:rPr lang="en-US" altLang="zh-CN" b="1" dirty="0">
                <a:hlinkClick r:id="rId3" tooltip="Java 知识库"/>
              </a:rPr>
              <a:t>Java </a:t>
            </a:r>
            <a:r>
              <a:rPr lang="en-US" altLang="zh-CN" dirty="0"/>
              <a:t>Native Interface</a:t>
            </a:r>
            <a:r>
              <a:rPr lang="zh-CN" altLang="en-US" dirty="0"/>
              <a:t>（</a:t>
            </a:r>
            <a:r>
              <a:rPr lang="en-US" altLang="zh-CN" b="1" dirty="0">
                <a:hlinkClick r:id="rId4" tooltip="Java SE知识库"/>
              </a:rPr>
              <a:t>Java</a:t>
            </a:r>
            <a:r>
              <a:rPr lang="zh-CN" altLang="en-US" dirty="0"/>
              <a:t>本地调用）</a:t>
            </a:r>
            <a:r>
              <a:rPr lang="zh-CN" altLang="en-US" dirty="0" smtClean="0"/>
              <a:t>。从</a:t>
            </a:r>
            <a:r>
              <a:rPr lang="en-US" altLang="zh-CN" dirty="0"/>
              <a:t>Java1.1</a:t>
            </a:r>
            <a:r>
              <a:rPr lang="zh-CN" altLang="en-US" dirty="0"/>
              <a:t>开始，</a:t>
            </a:r>
            <a:r>
              <a:rPr lang="en-US" altLang="zh-CN" dirty="0"/>
              <a:t>JNI</a:t>
            </a:r>
            <a:r>
              <a:rPr lang="zh-CN" altLang="en-US" dirty="0"/>
              <a:t>成为</a:t>
            </a:r>
            <a:r>
              <a:rPr lang="en-US" altLang="zh-CN" dirty="0"/>
              <a:t>java</a:t>
            </a:r>
            <a:r>
              <a:rPr lang="zh-CN" altLang="en-US" dirty="0"/>
              <a:t>平台的一部分</a:t>
            </a:r>
            <a:r>
              <a:rPr lang="zh-CN" altLang="en-US" dirty="0" smtClean="0"/>
              <a:t>，它</a:t>
            </a:r>
            <a:r>
              <a:rPr lang="zh-CN" altLang="en-US" dirty="0"/>
              <a:t>允许</a:t>
            </a:r>
            <a:r>
              <a:rPr lang="en-US" altLang="zh-CN" dirty="0"/>
              <a:t>Java</a:t>
            </a:r>
            <a:r>
              <a:rPr lang="zh-CN" altLang="en-US" dirty="0"/>
              <a:t>代码和其他语言写的代码（如</a:t>
            </a:r>
            <a:r>
              <a:rPr lang="en-US" altLang="zh-CN" dirty="0"/>
              <a:t>C&amp;C++</a:t>
            </a:r>
            <a:r>
              <a:rPr lang="zh-CN" altLang="en-US" dirty="0" smtClean="0"/>
              <a:t>）进行</a:t>
            </a:r>
            <a:r>
              <a:rPr lang="zh-CN" altLang="en-US" dirty="0"/>
              <a:t>交互。并非从</a:t>
            </a:r>
            <a:r>
              <a:rPr lang="en-US" altLang="zh-CN" b="1" dirty="0">
                <a:hlinkClick r:id="rId5" tooltip="Android知识库"/>
              </a:rPr>
              <a:t>Android</a:t>
            </a:r>
            <a:r>
              <a:rPr lang="zh-CN" altLang="en-US" dirty="0"/>
              <a:t>发布才引入</a:t>
            </a:r>
            <a:r>
              <a:rPr lang="en-US" altLang="zh-CN" dirty="0"/>
              <a:t>JNI</a:t>
            </a:r>
            <a:r>
              <a:rPr lang="zh-CN" altLang="en-US" dirty="0"/>
              <a:t>的概念的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/>
              <a:t>JNI  </a:t>
            </a:r>
            <a:r>
              <a:rPr lang="zh-CN" altLang="en-US" sz="2400" dirty="0"/>
              <a:t>调用</a:t>
            </a:r>
            <a:r>
              <a:rPr lang="zh-CN" altLang="en-US" sz="2400" dirty="0" smtClean="0"/>
              <a:t>流程</a:t>
            </a:r>
            <a:endParaRPr lang="zh-CN" altLang="en-US" dirty="0"/>
          </a:p>
          <a:p>
            <a:r>
              <a:rPr lang="zh-CN" altLang="en-US" dirty="0"/>
              <a:t>         众所周知，</a:t>
            </a:r>
            <a:r>
              <a:rPr lang="en-US" altLang="zh-CN" dirty="0"/>
              <a:t>Android</a:t>
            </a:r>
            <a:r>
              <a:rPr lang="zh-CN" altLang="en-US" dirty="0"/>
              <a:t>的应用层的类都是以</a:t>
            </a:r>
            <a:r>
              <a:rPr lang="en-US" altLang="zh-CN" dirty="0"/>
              <a:t>Java</a:t>
            </a:r>
            <a:r>
              <a:rPr lang="zh-CN" altLang="en-US" dirty="0"/>
              <a:t>写的，这些</a:t>
            </a:r>
            <a:r>
              <a:rPr lang="en-US" altLang="zh-CN" dirty="0"/>
              <a:t>Java</a:t>
            </a:r>
            <a:r>
              <a:rPr lang="zh-CN" altLang="en-US" dirty="0"/>
              <a:t>类编译为</a:t>
            </a:r>
            <a:r>
              <a:rPr lang="en-US" altLang="zh-CN" dirty="0" err="1"/>
              <a:t>Dex</a:t>
            </a:r>
            <a:r>
              <a:rPr lang="zh-CN" altLang="en-US" dirty="0"/>
              <a:t>文件之后，必须靠</a:t>
            </a:r>
            <a:r>
              <a:rPr lang="en-US" altLang="zh-CN" dirty="0" err="1"/>
              <a:t>Dalvik</a:t>
            </a:r>
            <a:r>
              <a:rPr lang="zh-CN" altLang="en-US" dirty="0"/>
              <a:t>虚拟机</a:t>
            </a:r>
            <a:r>
              <a:rPr lang="en-US" altLang="zh-CN" dirty="0"/>
              <a:t>( Virtual Machine)</a:t>
            </a:r>
            <a:r>
              <a:rPr lang="zh-CN" altLang="en-US" dirty="0"/>
              <a:t>来执行。假如在执行</a:t>
            </a:r>
            <a:r>
              <a:rPr lang="en-US" altLang="zh-CN" dirty="0"/>
              <a:t>java</a:t>
            </a:r>
            <a:r>
              <a:rPr lang="zh-CN" altLang="en-US" dirty="0"/>
              <a:t>程序时，需要载入</a:t>
            </a:r>
            <a:r>
              <a:rPr lang="en-US" altLang="zh-CN" dirty="0"/>
              <a:t>C&amp;C++</a:t>
            </a:r>
            <a:r>
              <a:rPr lang="zh-CN" altLang="en-US" dirty="0"/>
              <a:t>函数时，</a:t>
            </a:r>
            <a:r>
              <a:rPr lang="en-US" altLang="zh-CN" dirty="0" err="1"/>
              <a:t>Dalvik</a:t>
            </a:r>
            <a:r>
              <a:rPr lang="zh-CN" altLang="en-US" dirty="0"/>
              <a:t>虚拟机就会去加载</a:t>
            </a:r>
            <a:r>
              <a:rPr lang="en-US" altLang="zh-CN" dirty="0"/>
              <a:t>C&amp;C++</a:t>
            </a:r>
            <a:r>
              <a:rPr lang="zh-CN" altLang="en-US" dirty="0"/>
              <a:t>的库，（</a:t>
            </a:r>
            <a:r>
              <a:rPr lang="en-US" altLang="zh-CN" dirty="0" err="1"/>
              <a:t>System.loadLibrary</a:t>
            </a:r>
            <a:r>
              <a:rPr lang="en-US" altLang="zh-CN" dirty="0"/>
              <a:t>("</a:t>
            </a:r>
            <a:r>
              <a:rPr lang="en-US" altLang="zh-CN" dirty="0" err="1"/>
              <a:t>libName</a:t>
            </a:r>
            <a:r>
              <a:rPr lang="en-US" altLang="zh-CN" dirty="0"/>
              <a:t>");</a:t>
            </a:r>
            <a:r>
              <a:rPr lang="zh-CN" altLang="en-US" dirty="0"/>
              <a:t>）让</a:t>
            </a:r>
            <a:r>
              <a:rPr lang="en-US" altLang="zh-CN" dirty="0"/>
              <a:t>java</a:t>
            </a:r>
            <a:r>
              <a:rPr lang="zh-CN" altLang="en-US" dirty="0"/>
              <a:t>层能顺利地调用这些本地函数。需要清楚一点，这些</a:t>
            </a:r>
            <a:r>
              <a:rPr lang="en-US" altLang="zh-CN" dirty="0"/>
              <a:t>C&amp;C++</a:t>
            </a:r>
            <a:r>
              <a:rPr lang="zh-CN" altLang="en-US" dirty="0"/>
              <a:t>的函数并不是在</a:t>
            </a:r>
            <a:r>
              <a:rPr lang="en-US" altLang="zh-CN" dirty="0" err="1"/>
              <a:t>Dalvik</a:t>
            </a:r>
            <a:r>
              <a:rPr lang="zh-CN" altLang="en-US" dirty="0"/>
              <a:t>虚拟机中运行的，所以效率和速度要比在</a:t>
            </a:r>
            <a:r>
              <a:rPr lang="en-US" altLang="zh-CN" dirty="0" err="1"/>
              <a:t>Dalvik</a:t>
            </a:r>
            <a:r>
              <a:rPr lang="zh-CN" altLang="en-US" dirty="0"/>
              <a:t>虚拟机中运行得快很多。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8520" y="0"/>
            <a:ext cx="9144000" cy="6858000"/>
          </a:xfr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498" y="1023906"/>
            <a:ext cx="843224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JNI的原理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JVM将JNI接口指针传递给本地方法，本地方法只能在当前线程中访问该接口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指针，不能将接口指针传递给其它线程使用。在VM中 JNI接口指针指向的区域用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来分配和存储线程本地数据。当Java代码调用本地方法时，VM将JNI接口指针作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为参数传递给本地方法，当同一个Java线程调用本地方法时VM保证传递给本地方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法的参数是相同的。不过，不同的Java线程调用本地方法时，本地方法接收到的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JNI接口指针是不同的。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5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24232"/>
              </p:ext>
            </p:extLst>
          </p:nvPr>
        </p:nvGraphicFramePr>
        <p:xfrm>
          <a:off x="1691680" y="1124744"/>
          <a:ext cx="5007446" cy="4464496"/>
        </p:xfrm>
        <a:graphic>
          <a:graphicData uri="http://schemas.openxmlformats.org/drawingml/2006/table">
            <a:tbl>
              <a:tblPr/>
              <a:tblGrid>
                <a:gridCol w="2487166"/>
                <a:gridCol w="2520280"/>
              </a:tblGrid>
              <a:tr h="131822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Java Language Type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JNI Type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jboolean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jbyte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jchar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jshort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jint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jlong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jfloat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259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jdouble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49451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All Reference type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jobject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75856" y="47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对应类型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41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579872" y="1124744"/>
            <a:ext cx="879272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JNI</a:t>
            </a:r>
            <a:r>
              <a:rPr lang="zh-CN" altLang="en-US" sz="2400" dirty="0"/>
              <a:t>本地方法访问</a:t>
            </a:r>
            <a:r>
              <a:rPr lang="en-US" altLang="zh-CN" sz="2400" dirty="0"/>
              <a:t>Java</a:t>
            </a:r>
            <a:r>
              <a:rPr lang="zh-CN" altLang="en-US" sz="2400" dirty="0"/>
              <a:t>属性和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为了在</a:t>
            </a:r>
            <a:r>
              <a:rPr lang="en-US" altLang="zh-CN" dirty="0"/>
              <a:t>C/C++</a:t>
            </a:r>
            <a:r>
              <a:rPr lang="zh-CN" altLang="en-US" dirty="0"/>
              <a:t>中表示属性和方法，</a:t>
            </a:r>
            <a:r>
              <a:rPr lang="en-US" altLang="zh-CN" dirty="0"/>
              <a:t>JNI</a:t>
            </a:r>
            <a:r>
              <a:rPr lang="zh-CN" altLang="en-US" dirty="0"/>
              <a:t>在</a:t>
            </a:r>
            <a:r>
              <a:rPr lang="en-US" altLang="zh-CN" dirty="0" err="1"/>
              <a:t>jni.h</a:t>
            </a:r>
            <a:r>
              <a:rPr lang="zh-CN" altLang="en-US" dirty="0"/>
              <a:t>头文件中定义了</a:t>
            </a:r>
            <a:r>
              <a:rPr lang="en-US" altLang="zh-CN" dirty="0" err="1"/>
              <a:t>jfieldID</a:t>
            </a:r>
            <a:r>
              <a:rPr lang="zh-CN" altLang="en-US" dirty="0"/>
              <a:t>和</a:t>
            </a:r>
            <a:r>
              <a:rPr lang="en-US" altLang="zh-CN" dirty="0" err="1"/>
              <a:t>jmethodID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来</a:t>
            </a:r>
            <a:r>
              <a:rPr lang="zh-CN" altLang="en-US" dirty="0"/>
              <a:t>分别代表</a:t>
            </a:r>
            <a:r>
              <a:rPr lang="en-US" altLang="zh-CN" dirty="0"/>
              <a:t>Java</a:t>
            </a:r>
            <a:r>
              <a:rPr lang="zh-CN" altLang="en-US" dirty="0"/>
              <a:t>对象的属性和方法。我们在访问或是设置</a:t>
            </a:r>
            <a:r>
              <a:rPr lang="en-US" altLang="zh-CN" dirty="0"/>
              <a:t>Java</a:t>
            </a:r>
            <a:r>
              <a:rPr lang="zh-CN" altLang="en-US" dirty="0"/>
              <a:t>属性的时候，首先</a:t>
            </a:r>
            <a:r>
              <a:rPr lang="zh-CN" altLang="en-US" dirty="0" smtClean="0"/>
              <a:t>就要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在本地代码取得代表该</a:t>
            </a:r>
            <a:r>
              <a:rPr lang="en-US" altLang="zh-CN" dirty="0"/>
              <a:t>Java</a:t>
            </a:r>
            <a:r>
              <a:rPr lang="zh-CN" altLang="en-US" dirty="0"/>
              <a:t>属性的</a:t>
            </a:r>
            <a:r>
              <a:rPr lang="en-US" altLang="zh-CN" dirty="0" err="1"/>
              <a:t>jfieldID</a:t>
            </a:r>
            <a:r>
              <a:rPr lang="zh-CN" altLang="en-US" dirty="0"/>
              <a:t>，然后才能在本地代码进行</a:t>
            </a:r>
            <a:r>
              <a:rPr lang="en-US" altLang="zh-CN" dirty="0"/>
              <a:t>Java</a:t>
            </a:r>
            <a:r>
              <a:rPr lang="zh-CN" altLang="en-US" dirty="0"/>
              <a:t>属性操作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同样</a:t>
            </a:r>
            <a:r>
              <a:rPr lang="zh-CN" altLang="en-US" dirty="0"/>
              <a:t>的，我们需要调用</a:t>
            </a:r>
            <a:r>
              <a:rPr lang="en-US" altLang="zh-CN" dirty="0"/>
              <a:t>Java</a:t>
            </a:r>
            <a:r>
              <a:rPr lang="zh-CN" altLang="en-US" dirty="0"/>
              <a:t>对象方法时，也是需要取得代表该方法的</a:t>
            </a:r>
            <a:r>
              <a:rPr lang="en-US" altLang="zh-CN" dirty="0" err="1"/>
              <a:t>jmethodID</a:t>
            </a:r>
            <a:r>
              <a:rPr lang="zh-CN" altLang="en-US" dirty="0" smtClean="0"/>
              <a:t>才能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/>
              <a:t>Java</a:t>
            </a:r>
            <a:r>
              <a:rPr lang="zh-CN" altLang="en-US" dirty="0"/>
              <a:t>方法调用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JNIEnv</a:t>
            </a:r>
            <a:r>
              <a:rPr lang="zh-CN" altLang="en-US" dirty="0"/>
              <a:t>提供的</a:t>
            </a:r>
            <a:r>
              <a:rPr lang="en-US" altLang="zh-CN" dirty="0"/>
              <a:t>JNI</a:t>
            </a:r>
            <a:r>
              <a:rPr lang="zh-CN" altLang="en-US" dirty="0"/>
              <a:t>方法，我们就可以获得属性和方法相对应的</a:t>
            </a:r>
            <a:r>
              <a:rPr lang="en-US" altLang="zh-CN" dirty="0" err="1"/>
              <a:t>jfieldID</a:t>
            </a:r>
            <a:r>
              <a:rPr lang="zh-CN" altLang="en-US" dirty="0"/>
              <a:t>和</a:t>
            </a:r>
            <a:r>
              <a:rPr lang="en-US" altLang="zh-CN" dirty="0" err="1"/>
              <a:t>jmethodID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l  </a:t>
            </a:r>
            <a:r>
              <a:rPr lang="en-US" altLang="zh-CN" dirty="0" err="1"/>
              <a:t>GetFieldID</a:t>
            </a:r>
            <a:r>
              <a:rPr lang="en-US" altLang="zh-CN" dirty="0"/>
              <a:t>   </a:t>
            </a:r>
            <a:r>
              <a:rPr lang="zh-CN" altLang="en-US" dirty="0"/>
              <a:t>：取得成员变量的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l  </a:t>
            </a:r>
            <a:r>
              <a:rPr lang="en-US" altLang="zh-CN" dirty="0" err="1"/>
              <a:t>GetStaticFieldID</a:t>
            </a:r>
            <a:r>
              <a:rPr lang="en-US" altLang="zh-CN" dirty="0"/>
              <a:t>  </a:t>
            </a:r>
            <a:r>
              <a:rPr lang="zh-CN" altLang="en-US" dirty="0"/>
              <a:t>：取得静态成员变量的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l  </a:t>
            </a:r>
            <a:r>
              <a:rPr lang="en-US" altLang="zh-CN" dirty="0" err="1"/>
              <a:t>GetMethodID</a:t>
            </a:r>
            <a:r>
              <a:rPr lang="en-US" altLang="zh-CN" dirty="0"/>
              <a:t>  </a:t>
            </a:r>
            <a:r>
              <a:rPr lang="zh-CN" altLang="en-US" dirty="0"/>
              <a:t>：取得方法的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l  </a:t>
            </a:r>
            <a:r>
              <a:rPr lang="en-US" altLang="zh-CN" dirty="0" err="1"/>
              <a:t>GetStaticMethodID</a:t>
            </a:r>
            <a:r>
              <a:rPr lang="en-US" altLang="zh-CN" dirty="0"/>
              <a:t> </a:t>
            </a:r>
            <a:r>
              <a:rPr lang="zh-CN" altLang="en-US" dirty="0"/>
              <a:t>：取得静态方法的</a:t>
            </a:r>
            <a:r>
              <a:rPr lang="en-US" altLang="zh-CN" dirty="0"/>
              <a:t>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03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457200" y="1196752"/>
            <a:ext cx="85955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GetFieldID</a:t>
            </a:r>
            <a:r>
              <a:rPr lang="en-US" altLang="zh-CN" dirty="0"/>
              <a:t>(</a:t>
            </a:r>
            <a:r>
              <a:rPr lang="en-US" altLang="zh-CN" dirty="0" err="1"/>
              <a:t>jclass</a:t>
            </a:r>
            <a:r>
              <a:rPr lang="en-US" altLang="zh-CN" dirty="0"/>
              <a:t> </a:t>
            </a:r>
            <a:r>
              <a:rPr lang="en-US" altLang="zh-CN" dirty="0" err="1"/>
              <a:t>clazz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name,const</a:t>
            </a:r>
            <a:r>
              <a:rPr lang="en-US" altLang="zh-CN" dirty="0"/>
              <a:t> char *sig)</a:t>
            </a:r>
          </a:p>
          <a:p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GetStaticFieldID</a:t>
            </a:r>
            <a:r>
              <a:rPr lang="en-US" altLang="zh-CN" dirty="0"/>
              <a:t>(</a:t>
            </a:r>
            <a:r>
              <a:rPr lang="en-US" altLang="zh-CN" dirty="0" err="1"/>
              <a:t>jclass</a:t>
            </a:r>
            <a:r>
              <a:rPr lang="en-US" altLang="zh-CN" dirty="0"/>
              <a:t> </a:t>
            </a:r>
            <a:r>
              <a:rPr lang="en-US" altLang="zh-CN" dirty="0" err="1"/>
              <a:t>clazz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char*name, </a:t>
            </a:r>
            <a:r>
              <a:rPr lang="en-US" altLang="zh-CN" dirty="0" err="1"/>
              <a:t>const</a:t>
            </a:r>
            <a:r>
              <a:rPr lang="en-US" altLang="zh-CN" dirty="0"/>
              <a:t> char *sig)</a:t>
            </a:r>
          </a:p>
          <a:p>
            <a:r>
              <a:rPr lang="en-US" altLang="zh-CN" dirty="0" err="1"/>
              <a:t>jmethodID</a:t>
            </a:r>
            <a:r>
              <a:rPr lang="en-US" altLang="zh-CN" dirty="0"/>
              <a:t> </a:t>
            </a:r>
            <a:r>
              <a:rPr lang="en-US" altLang="zh-CN" dirty="0" err="1"/>
              <a:t>GetStaticMethodID</a:t>
            </a:r>
            <a:r>
              <a:rPr lang="en-US" altLang="zh-CN" dirty="0"/>
              <a:t>(</a:t>
            </a:r>
            <a:r>
              <a:rPr lang="en-US" altLang="zh-CN" dirty="0" err="1"/>
              <a:t>jclass</a:t>
            </a:r>
            <a:r>
              <a:rPr lang="en-US" altLang="zh-CN" dirty="0"/>
              <a:t> </a:t>
            </a:r>
            <a:r>
              <a:rPr lang="en-US" altLang="zh-CN" dirty="0" err="1"/>
              <a:t>clazz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char*name, </a:t>
            </a:r>
            <a:r>
              <a:rPr lang="en-US" altLang="zh-CN" dirty="0" err="1"/>
              <a:t>const</a:t>
            </a:r>
            <a:r>
              <a:rPr lang="en-US" altLang="zh-CN" dirty="0"/>
              <a:t> char *sig)</a:t>
            </a:r>
          </a:p>
          <a:p>
            <a:r>
              <a:rPr lang="en-US" altLang="zh-CN" dirty="0" err="1"/>
              <a:t>jmethodID</a:t>
            </a:r>
            <a:r>
              <a:rPr lang="en-US" altLang="zh-CN" dirty="0"/>
              <a:t> </a:t>
            </a:r>
            <a:r>
              <a:rPr lang="en-US" altLang="zh-CN" dirty="0" err="1"/>
              <a:t>GetMethodID</a:t>
            </a:r>
            <a:r>
              <a:rPr lang="en-US" altLang="zh-CN" dirty="0"/>
              <a:t>(</a:t>
            </a:r>
            <a:r>
              <a:rPr lang="en-US" altLang="zh-CN" dirty="0" err="1"/>
              <a:t>jclass</a:t>
            </a:r>
            <a:r>
              <a:rPr lang="en-US" altLang="zh-CN" dirty="0"/>
              <a:t> </a:t>
            </a:r>
            <a:r>
              <a:rPr lang="en-US" altLang="zh-CN" dirty="0" err="1"/>
              <a:t>clazz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name,constchar</a:t>
            </a:r>
            <a:r>
              <a:rPr lang="en-US" altLang="zh-CN" dirty="0"/>
              <a:t> *sig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下面</a:t>
            </a:r>
            <a:r>
              <a:rPr lang="zh-CN" altLang="en-US" dirty="0"/>
              <a:t>来分析下每个参数的含义：</a:t>
            </a:r>
          </a:p>
          <a:p>
            <a:r>
              <a:rPr lang="zh-CN" altLang="en-US" dirty="0"/>
              <a:t>第一个参数</a:t>
            </a:r>
            <a:r>
              <a:rPr lang="en-US" altLang="zh-CN" dirty="0" err="1"/>
              <a:t>jclassclazz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相当于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  <a:r>
              <a:rPr lang="zh-CN" altLang="en-US" dirty="0"/>
              <a:t>类，代表一个</a:t>
            </a:r>
            <a:r>
              <a:rPr lang="en-US" altLang="zh-CN" dirty="0"/>
              <a:t>Java</a:t>
            </a:r>
            <a:r>
              <a:rPr lang="zh-CN" altLang="en-US" dirty="0"/>
              <a:t>类，而这里面的代表的就是我们操作的</a:t>
            </a:r>
            <a:r>
              <a:rPr lang="en-US" altLang="zh-CN" dirty="0"/>
              <a:t>Class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我们要从这个类里面取的属性和方法的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第二个参数</a:t>
            </a:r>
            <a:r>
              <a:rPr lang="en-US" altLang="zh-CN" dirty="0" err="1"/>
              <a:t>constchar</a:t>
            </a:r>
            <a:r>
              <a:rPr lang="en-US" altLang="zh-CN" dirty="0"/>
              <a:t> *name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这是一个常量字符数组，代表我们要取得的方法名或者变量名。</a:t>
            </a:r>
          </a:p>
          <a:p>
            <a:r>
              <a:rPr lang="zh-CN" altLang="en-US" dirty="0"/>
              <a:t>第三个参数</a:t>
            </a:r>
            <a:r>
              <a:rPr lang="en-US" altLang="zh-CN" dirty="0" err="1"/>
              <a:t>constchar</a:t>
            </a:r>
            <a:r>
              <a:rPr lang="en-US" altLang="zh-CN" dirty="0"/>
              <a:t> *sig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这也是一个常量字符数组，代表我们要取得的方法或变量的签名。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34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971600" y="1052736"/>
            <a:ext cx="67477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设置成员属性：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SetObjectField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</a:t>
            </a:r>
            <a:r>
              <a:rPr lang="en-US" altLang="zh-CN" dirty="0"/>
              <a:t>, </a:t>
            </a:r>
            <a:r>
              <a:rPr lang="en-US" altLang="zh-CN" dirty="0" err="1"/>
              <a:t>jobject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SetBooleanField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fieldID,jboolean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SetByteField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</a:t>
            </a:r>
            <a:r>
              <a:rPr lang="en-US" altLang="zh-CN" dirty="0"/>
              <a:t>, </a:t>
            </a:r>
            <a:r>
              <a:rPr lang="en-US" altLang="zh-CN" dirty="0" err="1"/>
              <a:t>jbyte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/>
              <a:t>设置静态属性：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SetStaticObjectField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</a:t>
            </a:r>
            <a:r>
              <a:rPr lang="en-US" altLang="zh-CN" dirty="0"/>
              <a:t>, </a:t>
            </a:r>
            <a:r>
              <a:rPr lang="en-US" altLang="zh-CN" dirty="0" err="1"/>
              <a:t>jobject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SetStaticBooleanField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fieldID,jboolean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 </a:t>
            </a:r>
            <a:r>
              <a:rPr lang="en-US" altLang="zh-CN" b="1" dirty="0" err="1"/>
              <a:t>SetStaticByteField</a:t>
            </a:r>
            <a:r>
              <a:rPr lang="en-US" altLang="zh-CN" dirty="0"/>
              <a:t>(</a:t>
            </a:r>
            <a:r>
              <a:rPr lang="en-US" altLang="zh-CN" dirty="0" err="1"/>
              <a:t>jobjectobj</a:t>
            </a:r>
            <a:r>
              <a:rPr lang="en-US" altLang="zh-CN" dirty="0"/>
              <a:t>, </a:t>
            </a:r>
            <a:r>
              <a:rPr lang="en-US" altLang="zh-CN" dirty="0" err="1"/>
              <a:t>jfieldID</a:t>
            </a:r>
            <a:r>
              <a:rPr lang="en-US" altLang="zh-CN" dirty="0"/>
              <a:t> </a:t>
            </a:r>
            <a:r>
              <a:rPr lang="en-US" altLang="zh-CN" dirty="0" err="1"/>
              <a:t>fieldID</a:t>
            </a:r>
            <a:r>
              <a:rPr lang="en-US" altLang="zh-CN" dirty="0"/>
              <a:t>, </a:t>
            </a:r>
            <a:r>
              <a:rPr lang="en-US" altLang="zh-CN" dirty="0" err="1"/>
              <a:t>jbyte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方法的第一个参数代表要设置的属性所属的对象或</a:t>
            </a:r>
            <a:r>
              <a:rPr lang="en-US" altLang="zh-CN" dirty="0" err="1"/>
              <a:t>jclass</a:t>
            </a:r>
            <a:r>
              <a:rPr lang="zh-CN" altLang="en-US" dirty="0"/>
              <a:t>对象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个参数即属性</a:t>
            </a:r>
            <a:r>
              <a:rPr lang="en-US" altLang="zh-CN" dirty="0"/>
              <a:t>ID</a:t>
            </a:r>
            <a:r>
              <a:rPr lang="zh-CN" altLang="en-US" dirty="0"/>
              <a:t>，第三个参数代表要设置的值。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49650"/>
              </p:ext>
            </p:extLst>
          </p:nvPr>
        </p:nvGraphicFramePr>
        <p:xfrm>
          <a:off x="1691680" y="1268760"/>
          <a:ext cx="4896544" cy="4320482"/>
        </p:xfrm>
        <a:graphic>
          <a:graphicData uri="http://schemas.openxmlformats.org/drawingml/2006/table">
            <a:tbl>
              <a:tblPr/>
              <a:tblGrid>
                <a:gridCol w="1224136"/>
                <a:gridCol w="1224136"/>
                <a:gridCol w="1224136"/>
                <a:gridCol w="1224136"/>
              </a:tblGrid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类型签名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Java </a:t>
                      </a:r>
                      <a:r>
                        <a:rPr lang="zh-CN" altLang="en-US" b="1">
                          <a:effectLst/>
                        </a:rPr>
                        <a:t>类型</a:t>
                      </a:r>
                      <a:endParaRPr lang="zh-CN" altLang="en-US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类型签名</a:t>
                      </a:r>
                      <a:endParaRPr lang="zh-CN" altLang="en-US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Java </a:t>
                      </a:r>
                      <a:r>
                        <a:rPr lang="zh-CN" altLang="en-US" b="1" dirty="0">
                          <a:effectLst/>
                        </a:rPr>
                        <a:t>类型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Z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[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[I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[F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float[]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[B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byte[]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[C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short[]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[D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double[]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3461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[J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long[]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  <a:tr h="12054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fully-qualified-class（</a:t>
                      </a:r>
                      <a:r>
                        <a:rPr lang="zh-CN" altLang="en-US">
                          <a:effectLst/>
                        </a:rPr>
                        <a:t>全限定的类）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[Z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[]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57E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840" y="661472"/>
            <a:ext cx="1648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JNI签名：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21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文本框 3"/>
          <p:cNvSpPr txBox="1"/>
          <p:nvPr/>
        </p:nvSpPr>
        <p:spPr>
          <a:xfrm>
            <a:off x="971600" y="846138"/>
            <a:ext cx="1457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JNA</a:t>
            </a:r>
            <a:r>
              <a:rPr lang="zh-CN" altLang="en-US" sz="2800" dirty="0" smtClean="0"/>
              <a:t>简介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940" y="1692276"/>
            <a:ext cx="88672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  JNA</a:t>
            </a:r>
            <a:r>
              <a:rPr lang="zh-CN" altLang="en-US" dirty="0"/>
              <a:t>（</a:t>
            </a:r>
            <a:r>
              <a:rPr lang="en-US" altLang="zh-CN" dirty="0"/>
              <a:t>Java Native Access </a:t>
            </a:r>
            <a:r>
              <a:rPr lang="zh-CN" altLang="en-US" dirty="0"/>
              <a:t>）提供一组</a:t>
            </a:r>
            <a:r>
              <a:rPr lang="en-US" altLang="zh-CN" dirty="0"/>
              <a:t>Java</a:t>
            </a:r>
            <a:r>
              <a:rPr lang="zh-CN" altLang="en-US" dirty="0"/>
              <a:t>工具类用于在运行期动态访问系统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dirty="0" smtClean="0"/>
              <a:t>地库（</a:t>
            </a:r>
            <a:r>
              <a:rPr lang="en-US" altLang="zh-CN" dirty="0"/>
              <a:t>native library</a:t>
            </a:r>
            <a:r>
              <a:rPr lang="zh-CN" altLang="en-US" dirty="0"/>
              <a:t>：如</a:t>
            </a:r>
            <a:r>
              <a:rPr lang="en-US" altLang="zh-CN" dirty="0"/>
              <a:t>Window</a:t>
            </a:r>
            <a:r>
              <a:rPr lang="zh-CN" altLang="en-US" dirty="0"/>
              <a:t>的</a:t>
            </a:r>
            <a:r>
              <a:rPr lang="en-US" altLang="zh-CN" dirty="0" err="1"/>
              <a:t>dll</a:t>
            </a:r>
            <a:r>
              <a:rPr lang="zh-CN" altLang="en-US" dirty="0"/>
              <a:t>）而不需要编写任何</a:t>
            </a:r>
            <a:r>
              <a:rPr lang="en-US" altLang="zh-CN" dirty="0"/>
              <a:t>Native/JNI</a:t>
            </a:r>
            <a:r>
              <a:rPr lang="zh-CN" altLang="en-US" dirty="0"/>
              <a:t>代码。开发</a:t>
            </a:r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在一个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>
                <a:hlinkClick r:id="rId3"/>
              </a:rPr>
              <a:t>接口</a:t>
            </a:r>
            <a:r>
              <a:rPr lang="zh-CN" altLang="en-US" dirty="0"/>
              <a:t>中描述目标</a:t>
            </a:r>
            <a:r>
              <a:rPr lang="en-US" altLang="zh-CN" dirty="0"/>
              <a:t>native library</a:t>
            </a:r>
            <a:r>
              <a:rPr lang="zh-CN" altLang="en-US" dirty="0"/>
              <a:t>的函数与结构，</a:t>
            </a:r>
            <a:r>
              <a:rPr lang="en-US" altLang="zh-CN" dirty="0"/>
              <a:t>JNA</a:t>
            </a:r>
            <a:r>
              <a:rPr lang="zh-CN" altLang="en-US" dirty="0"/>
              <a:t>将自动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/>
              <a:t>接口到</a:t>
            </a:r>
            <a:r>
              <a:rPr lang="en-US" altLang="zh-CN" dirty="0"/>
              <a:t>native function</a:t>
            </a:r>
            <a:r>
              <a:rPr lang="zh-CN" altLang="en-US" dirty="0"/>
              <a:t>的映射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JNA</a:t>
            </a:r>
            <a:r>
              <a:rPr lang="zh-CN" altLang="en-US" dirty="0"/>
              <a:t>可以让你像调用一般</a:t>
            </a:r>
            <a:r>
              <a:rPr lang="en-US" altLang="zh-CN" dirty="0"/>
              <a:t>java</a:t>
            </a:r>
            <a:r>
              <a:rPr lang="zh-CN" altLang="en-US" dirty="0"/>
              <a:t>方法一样直接调用本地方法。就和直接执行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zh-CN" altLang="en-US" dirty="0" smtClean="0"/>
              <a:t>方法差不多，而且</a:t>
            </a:r>
            <a:r>
              <a:rPr lang="zh-CN" altLang="en-US" dirty="0"/>
              <a:t>调用本地方法还不用额外的其他处理或者配置什么的，也不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多余的引用或者编码</a:t>
            </a:r>
            <a:r>
              <a:rPr lang="zh-CN" altLang="en-US" dirty="0"/>
              <a:t>，使用很方便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描述：</a:t>
            </a:r>
            <a:r>
              <a:rPr lang="en-US" altLang="zh-CN" dirty="0" smtClean="0"/>
              <a:t>JNA</a:t>
            </a:r>
            <a:r>
              <a:rPr lang="zh-CN" altLang="en-US" dirty="0"/>
              <a:t>类库使用一个很小的本地类库</a:t>
            </a:r>
            <a:r>
              <a:rPr lang="en-US" altLang="zh-CN" dirty="0"/>
              <a:t>sub </a:t>
            </a:r>
            <a:r>
              <a:rPr lang="zh-CN" altLang="en-US" dirty="0"/>
              <a:t>动态的调用</a:t>
            </a:r>
            <a:r>
              <a:rPr lang="zh-CN" altLang="en-US" dirty="0">
                <a:hlinkClick r:id="rId4"/>
              </a:rPr>
              <a:t>本地代码</a:t>
            </a:r>
            <a:r>
              <a:rPr lang="zh-CN" altLang="en-US" dirty="0"/>
              <a:t>。程序员只需要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个特定的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>
                <a:hlinkClick r:id="rId3"/>
              </a:rPr>
              <a:t>接口</a:t>
            </a:r>
            <a:r>
              <a:rPr lang="zh-CN" altLang="en-US" dirty="0"/>
              <a:t>描述一下将要调用的本地代码的方法的结构和一些基本属性。</a:t>
            </a:r>
            <a:r>
              <a:rPr lang="zh-CN" altLang="en-US" dirty="0" smtClean="0"/>
              <a:t>这样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省了为了适配多个平台而大量的配置和编译代码。因为调用的都是</a:t>
            </a:r>
            <a:r>
              <a:rPr lang="en-US" altLang="zh-CN" dirty="0"/>
              <a:t>JNA</a:t>
            </a:r>
            <a:r>
              <a:rPr lang="zh-CN" altLang="en-US" dirty="0"/>
              <a:t>提供的</a:t>
            </a:r>
            <a:r>
              <a:rPr lang="zh-CN" altLang="en-US" dirty="0" smtClean="0"/>
              <a:t>公用</a:t>
            </a:r>
            <a:endParaRPr lang="en-US" altLang="zh-CN" dirty="0" smtClean="0"/>
          </a:p>
          <a:p>
            <a:r>
              <a:rPr lang="en-US" altLang="zh-CN" dirty="0" smtClean="0"/>
              <a:t>jar </a:t>
            </a:r>
            <a:r>
              <a:rPr lang="zh-CN" altLang="en-US" dirty="0"/>
              <a:t>包中的接口。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1056</Words>
  <Application>Microsoft Office PowerPoint</Application>
  <PresentationFormat>全屏显示(4:3)</PresentationFormat>
  <Paragraphs>237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41</cp:revision>
  <dcterms:created xsi:type="dcterms:W3CDTF">2015-04-23T02:34:06Z</dcterms:created>
  <dcterms:modified xsi:type="dcterms:W3CDTF">2017-04-19T08:50:54Z</dcterms:modified>
</cp:coreProperties>
</file>