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75" r:id="rId4"/>
    <p:sldId id="280" r:id="rId5"/>
    <p:sldId id="281" r:id="rId6"/>
    <p:sldId id="289" r:id="rId7"/>
    <p:sldId id="276" r:id="rId8"/>
    <p:sldId id="277" r:id="rId9"/>
    <p:sldId id="286" r:id="rId10"/>
    <p:sldId id="288" r:id="rId11"/>
    <p:sldId id="287" r:id="rId12"/>
    <p:sldId id="278" r:id="rId13"/>
    <p:sldId id="297" r:id="rId14"/>
    <p:sldId id="291" r:id="rId15"/>
    <p:sldId id="279" r:id="rId16"/>
    <p:sldId id="292" r:id="rId17"/>
    <p:sldId id="298" r:id="rId18"/>
    <p:sldId id="282" r:id="rId19"/>
    <p:sldId id="283" r:id="rId20"/>
    <p:sldId id="299" r:id="rId21"/>
    <p:sldId id="300" r:id="rId22"/>
    <p:sldId id="294" r:id="rId23"/>
    <p:sldId id="285" r:id="rId24"/>
    <p:sldId id="293" r:id="rId25"/>
    <p:sldId id="301" r:id="rId26"/>
    <p:sldId id="26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7" autoAdjust="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0EA16-B5CD-4D48-9955-A9A5D436837B}" type="datetimeFigureOut">
              <a:rPr lang="zh-CN" altLang="en-US" smtClean="0"/>
              <a:t>2017-3-1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0A605-8299-4589-887A-C72EB728B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8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09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09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0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09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80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09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09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0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8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8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8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8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8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09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09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A605-8299-4589-887A-C72EB728BD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0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270891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WiFi</a:t>
            </a:r>
            <a:r>
              <a:rPr lang="zh-CN" altLang="en-US" sz="3200" dirty="0" smtClean="0"/>
              <a:t>学习培训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42210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主讲人：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2210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蒋万辉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-3175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/>
              <a:t>RF</a:t>
            </a:r>
            <a:r>
              <a:rPr lang="zh-CN" altLang="en-US" sz="3600" b="1" dirty="0" smtClean="0"/>
              <a:t>发送性能测试指标说明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26717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，频率误差和符号时钟误差</a:t>
            </a:r>
            <a:endParaRPr lang="en-US" altLang="zh-CN" b="1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两个误差都是由时钟源误差引起，如果误差严重，会造成信号失锁，找不到设备。</a:t>
            </a:r>
            <a:endParaRPr lang="en-US" altLang="zh-CN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，频谱模板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/>
              <a:t>频谱</a:t>
            </a:r>
            <a:r>
              <a:rPr lang="zh-CN" altLang="en-US" dirty="0" smtClean="0"/>
              <a:t>不能超过模板的限制。</a:t>
            </a:r>
            <a:endParaRPr lang="en-US" altLang="zh-CN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LO</a:t>
            </a:r>
            <a:r>
              <a:rPr lang="zh-CN" altLang="en-US" b="1" dirty="0" smtClean="0"/>
              <a:t>泄露</a:t>
            </a:r>
            <a:endParaRPr lang="en-US" altLang="zh-CN" b="1" dirty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既本振泄露，本振泄露的后果是解调端出现直流误差。</a:t>
            </a:r>
            <a:endParaRPr lang="en-US" altLang="zh-CN" dirty="0" smtClean="0"/>
          </a:p>
          <a:p>
            <a:r>
              <a:rPr lang="zh-CN" altLang="en-US" b="1" dirty="0" smtClean="0"/>
              <a:t>注意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RF</a:t>
            </a:r>
            <a:r>
              <a:rPr lang="zh-CN" altLang="en-US" dirty="0" smtClean="0"/>
              <a:t>发送测试的测试原理是</a:t>
            </a:r>
            <a:r>
              <a:rPr lang="en-US" altLang="zh-CN" dirty="0" err="1" smtClean="0"/>
              <a:t>Iqview</a:t>
            </a:r>
            <a:r>
              <a:rPr lang="zh-CN" altLang="en-US" dirty="0" smtClean="0"/>
              <a:t>采样分析</a:t>
            </a:r>
            <a:r>
              <a:rPr lang="en-US" altLang="zh-CN" dirty="0" smtClean="0"/>
              <a:t>RF</a:t>
            </a:r>
            <a:r>
              <a:rPr lang="zh-CN" altLang="en-US" dirty="0" smtClean="0"/>
              <a:t>信号，仪器工作在高负荷状态下，所以测试过程中尽量不要用连续模式，在没有测试的时候要手动停止测试，并保证仪器通风口的通畅。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68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-3175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8229600" cy="102758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，接收</a:t>
            </a:r>
            <a:r>
              <a:rPr lang="zh-CN" altLang="en-US" sz="3600" b="1" dirty="0" smtClean="0"/>
              <a:t>性能测试</a:t>
            </a:r>
            <a:endParaRPr lang="zh-CN" alt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43706"/>
            <a:ext cx="6532775" cy="456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2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-3175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68157"/>
            <a:ext cx="8229600" cy="5085179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外部衰减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用于补偿外部线缆和衰减器的损耗，需要根据不同的使用环境配置，测试结果中的值是仪器实际发射功率减去外部衰减补偿。</a:t>
            </a:r>
            <a:endParaRPr lang="en-US" altLang="zh-CN" sz="2400" dirty="0" smtClean="0"/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发包数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      </a:t>
            </a:r>
            <a:r>
              <a:rPr lang="zh-CN" altLang="en-US" sz="2400" dirty="0"/>
              <a:t>指定单次测试时的发包个数，一般设置为</a:t>
            </a:r>
            <a:r>
              <a:rPr lang="en-US" altLang="zh-CN" sz="2400" dirty="0"/>
              <a:t>1000.</a:t>
            </a:r>
          </a:p>
          <a:p>
            <a:r>
              <a:rPr lang="en-US" altLang="zh-CN" sz="2400" b="1" dirty="0" smtClean="0"/>
              <a:t>3</a:t>
            </a:r>
            <a:r>
              <a:rPr lang="en-US" altLang="zh-CN" sz="2400" b="1" dirty="0"/>
              <a:t>.</a:t>
            </a:r>
            <a:r>
              <a:rPr lang="zh-CN" altLang="en-US" sz="2400" b="1" dirty="0" smtClean="0"/>
              <a:t>波形文件和带宽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波形文件主要参考的信息为：测试标准（</a:t>
            </a:r>
            <a:r>
              <a:rPr lang="en-US" altLang="zh-CN" sz="2400" dirty="0"/>
              <a:t>11n,11g……</a:t>
            </a:r>
            <a:r>
              <a:rPr lang="zh-CN" altLang="en-US" sz="2400" dirty="0"/>
              <a:t>），带宽，调制编码策略，按照测试需求选择合适的波形文件即可。</a:t>
            </a:r>
            <a:endParaRPr lang="en-US" altLang="zh-CN" sz="2400" dirty="0"/>
          </a:p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测试结果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en-US" sz="2400" dirty="0"/>
              <a:t>测试结果需要记录满足</a:t>
            </a:r>
            <a:r>
              <a:rPr lang="en-US" altLang="zh-CN" sz="2400" dirty="0"/>
              <a:t>10%</a:t>
            </a:r>
            <a:r>
              <a:rPr lang="zh-CN" altLang="en-US" sz="2400" dirty="0"/>
              <a:t>丢包率情况下的高低电平两个值。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07525" y="611396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接收灵敏度参数说明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023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-3175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68157"/>
            <a:ext cx="8229600" cy="5085179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低电平测试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      </a:t>
            </a:r>
            <a:r>
              <a:rPr lang="zh-CN" altLang="en-US" sz="2400" dirty="0" smtClean="0"/>
              <a:t>向下调节</a:t>
            </a:r>
            <a:r>
              <a:rPr lang="zh-CN" altLang="en-US" sz="2400" dirty="0"/>
              <a:t>信号电平到接近行业标准低电平值，点击</a:t>
            </a:r>
            <a:r>
              <a:rPr lang="en-US" altLang="zh-CN" sz="2400" dirty="0"/>
              <a:t>RF ON/OFF </a:t>
            </a:r>
            <a:r>
              <a:rPr lang="zh-CN" altLang="en-US" sz="2400" dirty="0"/>
              <a:t>按钮，看盒子端测试软件统计的</a:t>
            </a:r>
            <a:r>
              <a:rPr lang="en-US" altLang="zh-CN" sz="2400" dirty="0"/>
              <a:t>per</a:t>
            </a:r>
            <a:r>
              <a:rPr lang="zh-CN" altLang="en-US" sz="2400" dirty="0"/>
              <a:t>值，如果远小于</a:t>
            </a:r>
            <a:r>
              <a:rPr lang="en-US" altLang="zh-CN" sz="2400" dirty="0"/>
              <a:t>5%</a:t>
            </a:r>
            <a:r>
              <a:rPr lang="zh-CN" altLang="en-US" sz="2400" dirty="0"/>
              <a:t>，继续下调电平，直到</a:t>
            </a:r>
            <a:r>
              <a:rPr lang="en-US" altLang="zh-CN" sz="2400" dirty="0"/>
              <a:t>per</a:t>
            </a:r>
            <a:r>
              <a:rPr lang="zh-CN" altLang="en-US" sz="2400" dirty="0"/>
              <a:t>值在</a:t>
            </a:r>
            <a:r>
              <a:rPr lang="en-US" altLang="zh-CN" sz="2400" dirty="0"/>
              <a:t>5%~10%</a:t>
            </a:r>
            <a:r>
              <a:rPr lang="zh-CN" altLang="en-US" sz="2400" dirty="0"/>
              <a:t>范围内，记下信号电平值。</a:t>
            </a:r>
            <a:endParaRPr lang="en-US" altLang="zh-CN" sz="2400" dirty="0"/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高电平测试</a:t>
            </a:r>
            <a:endParaRPr lang="en-US" altLang="zh-CN" sz="2400" b="1" dirty="0" smtClean="0"/>
          </a:p>
          <a:p>
            <a:pPr marL="0" lvl="1" indent="0">
              <a:buNone/>
            </a:pPr>
            <a:r>
              <a:rPr lang="zh-CN" altLang="en-US" sz="2400" dirty="0"/>
              <a:t>   </a:t>
            </a:r>
            <a:r>
              <a:rPr lang="zh-CN" altLang="en-US" sz="2400" dirty="0" smtClean="0"/>
              <a:t>    高</a:t>
            </a:r>
            <a:r>
              <a:rPr lang="zh-CN" altLang="en-US" sz="2400" dirty="0"/>
              <a:t>电平测试是很容易忽略的一个测试项，主要用于衡量</a:t>
            </a:r>
            <a:r>
              <a:rPr lang="en-US" altLang="zh-CN" sz="2400" dirty="0"/>
              <a:t>RF</a:t>
            </a:r>
            <a:r>
              <a:rPr lang="zh-CN" altLang="en-US" sz="2400" dirty="0"/>
              <a:t>输入的动态范围，取决于模组前段放大器的</a:t>
            </a:r>
            <a:r>
              <a:rPr lang="en-US" altLang="zh-CN" sz="2400" dirty="0"/>
              <a:t>P1dB</a:t>
            </a:r>
            <a:r>
              <a:rPr lang="zh-CN" altLang="en-US" sz="2400" dirty="0"/>
              <a:t>指标。测试方法和低电平测试一样，只是电平向上调节。</a:t>
            </a:r>
            <a:endParaRPr lang="en-US" altLang="zh-C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07525" y="611396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/>
              <a:t>接收灵敏度测试方法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711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9" y="-3176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700808"/>
            <a:ext cx="7239000" cy="2448272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j-ea"/>
              </a:rPr>
              <a:t>1</a:t>
            </a:r>
            <a:r>
              <a:rPr lang="zh-CN" altLang="en-US" sz="2800" dirty="0" smtClean="0">
                <a:latin typeface="+mj-ea"/>
              </a:rPr>
              <a:t>，</a:t>
            </a:r>
            <a:r>
              <a:rPr lang="zh-CN" altLang="en-US" sz="2800" dirty="0"/>
              <a:t>整机吞吐量测试连接图</a:t>
            </a:r>
            <a:r>
              <a:rPr lang="en-US" altLang="zh-CN" sz="2800" dirty="0" smtClean="0">
                <a:latin typeface="+mj-ea"/>
              </a:rPr>
              <a:t/>
            </a:r>
            <a:br>
              <a:rPr lang="en-US" altLang="zh-CN" sz="2800" dirty="0" smtClean="0">
                <a:latin typeface="+mj-ea"/>
              </a:rPr>
            </a:br>
            <a:r>
              <a:rPr lang="en-US" altLang="zh-CN" sz="2800" dirty="0" smtClean="0">
                <a:latin typeface="+mj-ea"/>
              </a:rPr>
              <a:t>2</a:t>
            </a:r>
            <a:r>
              <a:rPr lang="zh-CN" altLang="en-US" sz="2800" dirty="0" smtClean="0">
                <a:latin typeface="+mj-ea"/>
              </a:rPr>
              <a:t>，测试设备介绍</a:t>
            </a:r>
            <a:r>
              <a:rPr lang="en-US" altLang="zh-CN" sz="2800" dirty="0" smtClean="0">
                <a:latin typeface="+mj-ea"/>
              </a:rPr>
              <a:t/>
            </a:r>
            <a:br>
              <a:rPr lang="en-US" altLang="zh-CN" sz="2800" dirty="0" smtClean="0">
                <a:latin typeface="+mj-ea"/>
              </a:rPr>
            </a:br>
            <a:r>
              <a:rPr lang="en-US" altLang="zh-CN" sz="2800" dirty="0" smtClean="0">
                <a:latin typeface="+mj-ea"/>
              </a:rPr>
              <a:t>3</a:t>
            </a:r>
            <a:r>
              <a:rPr lang="zh-CN" altLang="en-US" sz="2800" dirty="0" smtClean="0">
                <a:latin typeface="+mj-ea"/>
              </a:rPr>
              <a:t>，测试方法</a:t>
            </a:r>
            <a:r>
              <a:rPr lang="zh-CN" altLang="en-US" sz="2800" dirty="0" smtClean="0">
                <a:latin typeface="+mj-ea"/>
              </a:rPr>
              <a:t>说明</a:t>
            </a:r>
            <a:r>
              <a:rPr lang="en-US" altLang="zh-CN" sz="2800" dirty="0" smtClean="0">
                <a:latin typeface="+mj-ea"/>
              </a:rPr>
              <a:t/>
            </a:r>
            <a:br>
              <a:rPr lang="en-US" altLang="zh-CN" sz="2800" dirty="0" smtClean="0">
                <a:latin typeface="+mj-ea"/>
              </a:rPr>
            </a:br>
            <a:r>
              <a:rPr lang="en-US" altLang="zh-CN" sz="2800" dirty="0" smtClean="0">
                <a:latin typeface="+mj-ea"/>
              </a:rPr>
              <a:t>4</a:t>
            </a:r>
            <a:r>
              <a:rPr lang="zh-CN" altLang="en-US" sz="2800" dirty="0" smtClean="0">
                <a:latin typeface="+mj-ea"/>
              </a:rPr>
              <a:t>，屏蔽房测试</a:t>
            </a:r>
            <a:r>
              <a:rPr lang="en-US" altLang="zh-CN" sz="2800" dirty="0" smtClean="0">
                <a:latin typeface="+mj-ea"/>
              </a:rPr>
              <a:t/>
            </a:r>
            <a:br>
              <a:rPr lang="en-US" altLang="zh-CN" sz="2800" dirty="0" smtClean="0">
                <a:latin typeface="+mj-ea"/>
              </a:rPr>
            </a:br>
            <a:r>
              <a:rPr lang="en-US" altLang="zh-CN" sz="2800" dirty="0" smtClean="0">
                <a:latin typeface="+mj-ea"/>
              </a:rPr>
              <a:t>5</a:t>
            </a:r>
            <a:r>
              <a:rPr lang="zh-CN" altLang="en-US" sz="2800" dirty="0" smtClean="0">
                <a:latin typeface="+mj-ea"/>
              </a:rPr>
              <a:t>，</a:t>
            </a:r>
            <a:r>
              <a:rPr lang="zh-CN" altLang="en-US" sz="2800" dirty="0" smtClean="0">
                <a:latin typeface="+mj-ea"/>
              </a:rPr>
              <a:t>注意事项</a:t>
            </a:r>
            <a:endParaRPr lang="zh-CN" altLang="en-US" sz="2800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7" y="778269"/>
            <a:ext cx="71256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/>
              <a:t>三</a:t>
            </a:r>
            <a:r>
              <a:rPr lang="en-US" altLang="zh-CN" sz="4400" b="1" dirty="0" smtClean="0"/>
              <a:t>.</a:t>
            </a:r>
            <a:r>
              <a:rPr lang="zh-CN" altLang="en-US" sz="4400" b="1" dirty="0" smtClean="0"/>
              <a:t>整机吞吐量</a:t>
            </a:r>
            <a:r>
              <a:rPr lang="zh-CN" altLang="en-US" sz="4400" b="1" dirty="0"/>
              <a:t>测试方法介绍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39363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-3175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6209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，整机</a:t>
            </a:r>
            <a:r>
              <a:rPr lang="zh-CN" altLang="en-US" sz="3600" b="1" dirty="0" smtClean="0"/>
              <a:t>吞吐量测试连接图</a:t>
            </a:r>
            <a:endParaRPr lang="zh-CN" alt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92288"/>
            <a:ext cx="6048375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5733255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由于环境所限，衰减器主要用于模拟远场测试。同时可以对近场时进行</a:t>
            </a:r>
            <a:endParaRPr lang="en-US" altLang="zh-CN" dirty="0" smtClean="0"/>
          </a:p>
          <a:p>
            <a:r>
              <a:rPr lang="zh-CN" altLang="en-US" dirty="0" smtClean="0"/>
              <a:t>衰减调节，防止信号太强超过接收端高电平。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800225"/>
            <a:ext cx="62674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6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92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，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>
                <a:latin typeface="+mj-ea"/>
              </a:rPr>
              <a:t>测试</a:t>
            </a:r>
            <a:r>
              <a:rPr lang="zh-CN" altLang="en-US" sz="3600" b="1" dirty="0">
                <a:latin typeface="+mj-ea"/>
              </a:rPr>
              <a:t>设备介绍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0885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2317" y="1549038"/>
            <a:ext cx="7354899" cy="3841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 smtClean="0"/>
              <a:t>路由器</a:t>
            </a:r>
            <a:endParaRPr lang="en-US" altLang="zh-CN" sz="2400" b="1" dirty="0" smtClean="0"/>
          </a:p>
          <a:p>
            <a:pPr>
              <a:spcBef>
                <a:spcPct val="20000"/>
              </a:spcBef>
            </a:pPr>
            <a:r>
              <a:rPr lang="zh-CN" altLang="en-US" dirty="0" smtClean="0"/>
              <a:t>         路由器是吞吐量测试中最关键的设备，选取路由器需要根据品牌，</a:t>
            </a:r>
            <a:endParaRPr lang="en-US" altLang="zh-CN" dirty="0" smtClean="0"/>
          </a:p>
          <a:p>
            <a:pPr>
              <a:spcBef>
                <a:spcPct val="20000"/>
              </a:spcBef>
            </a:pPr>
            <a:r>
              <a:rPr lang="zh-CN" altLang="en-US" dirty="0" smtClean="0"/>
              <a:t>支持模式，可改装性等方面综合考虑。</a:t>
            </a:r>
            <a:endParaRPr lang="en-US" altLang="zh-CN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 smtClean="0"/>
              <a:t>屏蔽箱</a:t>
            </a:r>
            <a:endParaRPr lang="en-US" altLang="zh-CN" sz="2400" b="1" dirty="0" smtClean="0"/>
          </a:p>
          <a:p>
            <a:r>
              <a:rPr lang="zh-CN" altLang="en-US" dirty="0" smtClean="0"/>
              <a:t>        屏蔽箱主要用于屏蔽外界干扰信号和防止衰减测试时信号通过走线</a:t>
            </a:r>
            <a:endParaRPr lang="en-US" altLang="zh-CN" dirty="0" smtClean="0"/>
          </a:p>
          <a:p>
            <a:r>
              <a:rPr lang="zh-CN" altLang="en-US" dirty="0" smtClean="0"/>
              <a:t>辐射出来。</a:t>
            </a:r>
            <a:endParaRPr lang="en-US" altLang="zh-CN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 smtClean="0"/>
              <a:t>衰减器</a:t>
            </a:r>
            <a:endParaRPr lang="en-US" altLang="zh-CN" sz="2400" b="1" dirty="0"/>
          </a:p>
          <a:p>
            <a:r>
              <a:rPr lang="zh-CN" altLang="en-US" dirty="0" smtClean="0"/>
              <a:t>        衰减器用于信号衰减模拟远场通信，适用频带</a:t>
            </a:r>
            <a:r>
              <a:rPr lang="en-US" altLang="zh-CN" dirty="0" smtClean="0"/>
              <a:t>DC~6G</a:t>
            </a:r>
            <a:r>
              <a:rPr lang="zh-CN" altLang="en-US" dirty="0" smtClean="0"/>
              <a:t>。标准测试衰</a:t>
            </a:r>
            <a:endParaRPr lang="en-US" altLang="zh-CN" dirty="0" smtClean="0"/>
          </a:p>
          <a:p>
            <a:r>
              <a:rPr lang="zh-CN" altLang="en-US" dirty="0" smtClean="0"/>
              <a:t>减</a:t>
            </a:r>
            <a:r>
              <a:rPr lang="en-US" altLang="zh-CN" dirty="0" smtClean="0"/>
              <a:t>35dB</a:t>
            </a:r>
            <a:r>
              <a:rPr lang="zh-CN" altLang="en-US" dirty="0" smtClean="0"/>
              <a:t>，相当于开放空间</a:t>
            </a:r>
            <a:r>
              <a:rPr lang="en-US" altLang="zh-CN" dirty="0" smtClean="0"/>
              <a:t>50m</a:t>
            </a:r>
            <a:r>
              <a:rPr lang="zh-CN" altLang="en-US" dirty="0" smtClean="0"/>
              <a:t>距离的空间衰减量。</a:t>
            </a:r>
            <a:endParaRPr lang="en-US" altLang="zh-CN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/>
              <a:t>屏蔽</a:t>
            </a:r>
            <a:r>
              <a:rPr lang="zh-CN" altLang="en-US" sz="2400" b="1" dirty="0" smtClean="0"/>
              <a:t>房</a:t>
            </a:r>
            <a:endParaRPr lang="en-US" altLang="zh-CN" sz="2400" b="1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屏蔽房用于屏蔽外界干扰，形成一个标准化测试环境。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92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1"/>
            <a:ext cx="9144000" cy="692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j-ea"/>
              </a:rPr>
              <a:t>3</a:t>
            </a:r>
            <a:r>
              <a:rPr lang="zh-CN" altLang="en-US" sz="3600" b="1" dirty="0" smtClean="0">
                <a:latin typeface="+mj-ea"/>
              </a:rPr>
              <a:t>，测试</a:t>
            </a:r>
            <a:r>
              <a:rPr lang="zh-CN" altLang="en-US" sz="3600" b="1" dirty="0">
                <a:latin typeface="+mj-ea"/>
              </a:rPr>
              <a:t>方法说明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0885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2317" y="1549038"/>
            <a:ext cx="7532831" cy="367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/>
              <a:t>测试</a:t>
            </a:r>
            <a:r>
              <a:rPr lang="zh-CN" altLang="en-US" sz="2400" b="1" dirty="0"/>
              <a:t>指标</a:t>
            </a:r>
            <a:endParaRPr lang="en-US" altLang="zh-CN" sz="2400" b="1" dirty="0"/>
          </a:p>
          <a:p>
            <a:r>
              <a:rPr lang="zh-CN" altLang="en-US" dirty="0" smtClean="0"/>
              <a:t>        各种工作模式的理论指标和测试实际指标</a:t>
            </a:r>
            <a:endParaRPr lang="en-US" altLang="zh-CN" dirty="0" smtClean="0"/>
          </a:p>
          <a:p>
            <a:r>
              <a:rPr lang="zh-CN" altLang="en-US" dirty="0" smtClean="0"/>
              <a:t>        影响吞吐量的因素包括了软件和硬件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软件因素可根据其周期性，信号质量相关性等方法进行排除。</a:t>
            </a:r>
            <a:endParaRPr lang="en-US" altLang="zh-CN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/>
              <a:t>测试说明</a:t>
            </a:r>
            <a:endParaRPr lang="en-US" altLang="zh-CN" sz="2400" b="1" dirty="0"/>
          </a:p>
          <a:p>
            <a:r>
              <a:rPr lang="zh-CN" altLang="en-US" dirty="0" smtClean="0"/>
              <a:t>        吞吐量测试项一般会包括：</a:t>
            </a:r>
            <a:endParaRPr lang="en-US" altLang="zh-CN" dirty="0" smtClean="0"/>
          </a:p>
          <a:p>
            <a:r>
              <a:rPr lang="zh-CN" altLang="en-US" dirty="0" smtClean="0"/>
              <a:t>        近场情况下各通道各模式各方向和远场情况下</a:t>
            </a:r>
            <a:r>
              <a:rPr lang="zh-CN" altLang="en-US" dirty="0"/>
              <a:t>各通道各模式各方</a:t>
            </a:r>
            <a:r>
              <a:rPr lang="zh-CN" altLang="en-US" dirty="0" smtClean="0"/>
              <a:t>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所以测试的变化参数有：</a:t>
            </a:r>
            <a:endParaRPr lang="en-US" altLang="zh-CN" dirty="0" smtClean="0"/>
          </a:p>
          <a:p>
            <a:r>
              <a:rPr lang="en-US" altLang="zh-CN" dirty="0" smtClean="0"/>
              <a:t>              a</a:t>
            </a:r>
            <a:r>
              <a:rPr lang="zh-CN" altLang="en-US" dirty="0" smtClean="0"/>
              <a:t>，通信距离（信号强弱）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b</a:t>
            </a:r>
            <a:r>
              <a:rPr lang="zh-CN" altLang="en-US" dirty="0" smtClean="0"/>
              <a:t>，测试方向（天线方向）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c</a:t>
            </a:r>
            <a:r>
              <a:rPr lang="zh-CN" altLang="en-US" dirty="0" smtClean="0"/>
              <a:t>，测试信道（频带）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b/g/n/a/ac</a:t>
            </a:r>
            <a:r>
              <a:rPr lang="zh-CN" altLang="en-US" dirty="0" smtClean="0"/>
              <a:t>模式（自动选择）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1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65489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吞吐量测试</a:t>
            </a:r>
            <a:r>
              <a:rPr lang="en-US" altLang="zh-CN" sz="3600" b="1" dirty="0" smtClean="0"/>
              <a:t>PC</a:t>
            </a:r>
            <a:r>
              <a:rPr lang="zh-CN" altLang="en-US" sz="3600" b="1" dirty="0" smtClean="0"/>
              <a:t>端设置（</a:t>
            </a:r>
            <a:r>
              <a:rPr lang="en-US" altLang="zh-CN" sz="3600" b="1" dirty="0" smtClean="0"/>
              <a:t>RX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0885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340768"/>
            <a:ext cx="5794840" cy="3876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5733256"/>
            <a:ext cx="522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盒子端输入测试命令（默认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协议）：</a:t>
            </a:r>
            <a:r>
              <a:rPr lang="en-US" altLang="zh-CN" dirty="0" err="1" smtClean="0">
                <a:solidFill>
                  <a:srgbClr val="FF0000"/>
                </a:solidFill>
              </a:rPr>
              <a:t>iperf</a:t>
            </a:r>
            <a:r>
              <a:rPr lang="en-US" altLang="zh-CN" dirty="0" smtClean="0">
                <a:solidFill>
                  <a:srgbClr val="FF0000"/>
                </a:solidFill>
              </a:rPr>
              <a:t> -s 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i 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65489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吞吐量测试</a:t>
            </a:r>
            <a:r>
              <a:rPr lang="en-US" altLang="zh-CN" sz="3600" b="1" dirty="0" smtClean="0"/>
              <a:t>PC</a:t>
            </a:r>
            <a:r>
              <a:rPr lang="zh-CN" altLang="en-US" sz="3600" b="1" dirty="0" smtClean="0"/>
              <a:t>端设置（</a:t>
            </a:r>
            <a:r>
              <a:rPr lang="en-US" altLang="zh-CN" sz="3600" b="1" dirty="0" smtClean="0"/>
              <a:t>TX</a:t>
            </a:r>
            <a:r>
              <a:rPr lang="zh-CN" altLang="en-US" sz="3600" b="1" dirty="0" smtClean="0"/>
              <a:t>）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0885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5" y="1556792"/>
            <a:ext cx="5975886" cy="403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15616" y="5733256"/>
            <a:ext cx="567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盒子端输入测试命令：</a:t>
            </a:r>
            <a:r>
              <a:rPr lang="en-US" altLang="zh-CN" dirty="0" err="1" smtClean="0"/>
              <a:t>iperf</a:t>
            </a:r>
            <a:r>
              <a:rPr lang="en-US" altLang="zh-CN" dirty="0" smtClean="0"/>
              <a:t>  -c  (PC IP) -t 60  -w 246K -i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-3175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2040653"/>
            <a:ext cx="7056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一</a:t>
            </a:r>
            <a:r>
              <a:rPr lang="zh-CN" altLang="en-US" sz="4800" dirty="0" smtClean="0"/>
              <a:t>，</a:t>
            </a:r>
            <a:r>
              <a:rPr lang="en-US" altLang="zh-CN" sz="4800" dirty="0" err="1" smtClean="0"/>
              <a:t>WiFi</a:t>
            </a:r>
            <a:r>
              <a:rPr lang="zh-CN" altLang="en-US" sz="4800" dirty="0" smtClean="0"/>
              <a:t>基础知识</a:t>
            </a:r>
            <a:endParaRPr lang="en-US" altLang="zh-CN" sz="4800" dirty="0" smtClean="0"/>
          </a:p>
          <a:p>
            <a:r>
              <a:rPr lang="zh-CN" altLang="en-US" sz="4800" dirty="0"/>
              <a:t>二</a:t>
            </a:r>
            <a:r>
              <a:rPr lang="zh-CN" altLang="en-US" sz="4800" dirty="0" smtClean="0"/>
              <a:t>，</a:t>
            </a:r>
            <a:r>
              <a:rPr lang="en-US" altLang="zh-CN" sz="4800" dirty="0" err="1" smtClean="0"/>
              <a:t>WiFi</a:t>
            </a:r>
            <a:r>
              <a:rPr lang="en-US" altLang="zh-CN" sz="4800" dirty="0"/>
              <a:t> </a:t>
            </a:r>
            <a:r>
              <a:rPr lang="en-US" altLang="zh-CN" sz="4800" dirty="0" smtClean="0"/>
              <a:t>RF</a:t>
            </a:r>
            <a:r>
              <a:rPr lang="zh-CN" altLang="en-US" sz="4800" dirty="0" smtClean="0"/>
              <a:t>指标测试</a:t>
            </a:r>
            <a:endParaRPr lang="en-US" altLang="zh-CN" sz="4800" dirty="0" smtClean="0"/>
          </a:p>
          <a:p>
            <a:r>
              <a:rPr lang="zh-CN" altLang="en-US" sz="4800" dirty="0"/>
              <a:t>三</a:t>
            </a:r>
            <a:r>
              <a:rPr lang="zh-CN" altLang="en-US" sz="4800" dirty="0" smtClean="0"/>
              <a:t>，</a:t>
            </a:r>
            <a:r>
              <a:rPr lang="zh-CN" altLang="en-US" sz="4800" dirty="0"/>
              <a:t>吞吐量测试方法介绍</a:t>
            </a:r>
            <a:endParaRPr lang="en-US" altLang="zh-CN" sz="4800" dirty="0"/>
          </a:p>
          <a:p>
            <a:r>
              <a:rPr lang="zh-CN" altLang="en-US" sz="4800" dirty="0"/>
              <a:t>四</a:t>
            </a:r>
            <a:r>
              <a:rPr lang="zh-CN" altLang="en-US" sz="4800" dirty="0" smtClean="0"/>
              <a:t>，</a:t>
            </a:r>
            <a:r>
              <a:rPr lang="en-US" altLang="zh-CN" sz="4800" dirty="0"/>
              <a:t>Cable</a:t>
            </a:r>
            <a:r>
              <a:rPr lang="zh-CN" altLang="en-US" sz="4800" dirty="0"/>
              <a:t>模式测试</a:t>
            </a:r>
            <a:r>
              <a:rPr lang="zh-CN" altLang="en-US" sz="4800" dirty="0" smtClean="0"/>
              <a:t>方法</a:t>
            </a:r>
            <a:endParaRPr lang="zh-CN" alt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79861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内容介绍</a:t>
            </a:r>
          </a:p>
        </p:txBody>
      </p:sp>
    </p:spTree>
    <p:extLst>
      <p:ext uri="{BB962C8B-B14F-4D97-AF65-F5344CB8AC3E}">
        <p14:creationId xmlns:p14="http://schemas.microsoft.com/office/powerpoint/2010/main" val="10263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1"/>
            <a:ext cx="9144000" cy="692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/>
              <a:t>4</a:t>
            </a:r>
            <a:r>
              <a:rPr lang="zh-CN" altLang="en-US" sz="3600" b="1" dirty="0"/>
              <a:t>，屏蔽房测试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0885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2317" y="1549038"/>
            <a:ext cx="7649851" cy="328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 smtClean="0"/>
              <a:t>测试目的</a:t>
            </a:r>
            <a:endParaRPr lang="en-US" altLang="zh-CN" sz="2400" b="1" dirty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排除外界干扰，使测试标准化，测试结果可以直接量化产品性能</a:t>
            </a:r>
            <a:endParaRPr lang="en-US" altLang="zh-CN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 smtClean="0"/>
              <a:t>测试</a:t>
            </a:r>
            <a:r>
              <a:rPr lang="zh-CN" altLang="en-US" sz="2400" b="1" dirty="0"/>
              <a:t>说明</a:t>
            </a:r>
            <a:endParaRPr lang="en-US" altLang="zh-CN" sz="2400" b="1" dirty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，将</a:t>
            </a:r>
            <a:r>
              <a:rPr lang="zh-CN" altLang="en-US" dirty="0"/>
              <a:t>路由器置于屏蔽箱里面</a:t>
            </a:r>
            <a:endParaRPr lang="en-US" altLang="zh-CN" dirty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，将</a:t>
            </a:r>
            <a:r>
              <a:rPr lang="zh-CN" altLang="en-US" dirty="0"/>
              <a:t>信号衰减到一个较弱的电平，这个电平下吞吐量会有明显变化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一般</a:t>
            </a:r>
            <a:r>
              <a:rPr lang="zh-CN" altLang="en-US" dirty="0"/>
              <a:t>衰减</a:t>
            </a:r>
            <a:r>
              <a:rPr lang="en-US" altLang="zh-CN" dirty="0"/>
              <a:t>35dB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 smtClean="0"/>
              <a:t>不利因素</a:t>
            </a:r>
            <a:endParaRPr lang="en-US" altLang="zh-CN" sz="2400" b="1" dirty="0"/>
          </a:p>
          <a:p>
            <a:r>
              <a:rPr lang="en-US" altLang="zh-CN" dirty="0" smtClean="0"/>
              <a:t>          1</a:t>
            </a:r>
            <a:r>
              <a:rPr lang="zh-CN" altLang="en-US" dirty="0" smtClean="0"/>
              <a:t>，信号反射非常严重，屏蔽房内的信号强度不会像自由空间 一样随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着距离的递增而有明显衰减。</a:t>
            </a:r>
            <a:endParaRPr lang="en-US" altLang="zh-CN" dirty="0" smtClean="0"/>
          </a:p>
          <a:p>
            <a:r>
              <a:rPr lang="en-US" altLang="zh-CN" dirty="0" smtClean="0"/>
              <a:t>          2</a:t>
            </a:r>
            <a:r>
              <a:rPr lang="zh-CN" altLang="en-US" dirty="0" smtClean="0"/>
              <a:t>，人体反射明显影响到测试结果。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38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1"/>
            <a:ext cx="9144000" cy="692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j-ea"/>
              </a:rPr>
              <a:t>5</a:t>
            </a:r>
            <a:r>
              <a:rPr lang="zh-CN" altLang="en-US" sz="3600" b="1" dirty="0" smtClean="0">
                <a:latin typeface="+mj-ea"/>
              </a:rPr>
              <a:t>，</a:t>
            </a:r>
            <a:r>
              <a:rPr lang="zh-CN" altLang="en-US" sz="3600" b="1" dirty="0" smtClean="0">
                <a:latin typeface="+mj-ea"/>
              </a:rPr>
              <a:t>注意</a:t>
            </a:r>
            <a:r>
              <a:rPr lang="zh-CN" altLang="en-US" sz="3600" b="1" dirty="0">
                <a:latin typeface="+mj-ea"/>
              </a:rPr>
              <a:t>事项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0885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2317" y="1549038"/>
            <a:ext cx="768351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 smtClean="0"/>
              <a:t>测试</a:t>
            </a:r>
            <a:r>
              <a:rPr lang="zh-CN" altLang="en-US" sz="2400" b="1" dirty="0"/>
              <a:t>注意：</a:t>
            </a:r>
            <a:endParaRPr lang="en-US" altLang="zh-CN" sz="2400" b="1" dirty="0"/>
          </a:p>
          <a:p>
            <a:r>
              <a:rPr lang="en-US" altLang="zh-CN" dirty="0" smtClean="0"/>
              <a:t>          1</a:t>
            </a:r>
            <a:r>
              <a:rPr lang="zh-CN" altLang="en-US" dirty="0" smtClean="0"/>
              <a:t>，先测试近场再测试远场</a:t>
            </a:r>
            <a:endParaRPr lang="en-US" altLang="zh-CN" dirty="0" smtClean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     2</a:t>
            </a:r>
            <a:r>
              <a:rPr lang="zh-CN" altLang="en-US" dirty="0" smtClean="0"/>
              <a:t>，测试路由器需要用同一标准路由器，因为不同的路由器的差异会</a:t>
            </a:r>
            <a:endParaRPr lang="en-US" altLang="zh-CN" dirty="0" smtClean="0"/>
          </a:p>
          <a:p>
            <a:r>
              <a:rPr lang="zh-CN" altLang="en-US" dirty="0" smtClean="0"/>
              <a:t>                 影响</a:t>
            </a:r>
            <a:r>
              <a:rPr lang="zh-CN" altLang="en-US" dirty="0" smtClean="0"/>
              <a:t>测试结果，尤其是远场测试结果。</a:t>
            </a:r>
            <a:endParaRPr lang="en-US" altLang="zh-CN" dirty="0" smtClean="0"/>
          </a:p>
          <a:p>
            <a:r>
              <a:rPr lang="en-US" altLang="zh-CN" dirty="0" smtClean="0"/>
              <a:t>          3</a:t>
            </a:r>
            <a:r>
              <a:rPr lang="zh-CN" altLang="en-US" dirty="0" smtClean="0"/>
              <a:t>，衰减器模拟远场测试需要考虑信号泄露情况，在高分贝衰减的情</a:t>
            </a:r>
            <a:endParaRPr lang="en-US" altLang="zh-CN" dirty="0" smtClean="0"/>
          </a:p>
          <a:p>
            <a:r>
              <a:rPr lang="zh-CN" altLang="en-US" dirty="0" smtClean="0"/>
              <a:t>                 况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PCB</a:t>
            </a:r>
            <a:r>
              <a:rPr lang="zh-CN" altLang="en-US" dirty="0" smtClean="0"/>
              <a:t>微带线、插接件等辐射出来的信号对测试结果都有</a:t>
            </a:r>
            <a:r>
              <a:rPr lang="zh-CN" altLang="en-US" dirty="0" smtClean="0"/>
              <a:t>非常</a:t>
            </a:r>
            <a:endParaRPr lang="en-US" altLang="zh-CN" dirty="0" smtClean="0"/>
          </a:p>
          <a:p>
            <a:r>
              <a:rPr lang="zh-CN" altLang="en-US" dirty="0" smtClean="0"/>
              <a:t>                 大的</a:t>
            </a:r>
            <a:r>
              <a:rPr lang="zh-CN" altLang="en-US" dirty="0" smtClean="0"/>
              <a:t>影响。</a:t>
            </a:r>
            <a:endParaRPr lang="en-US" altLang="zh-CN" dirty="0" smtClean="0"/>
          </a:p>
          <a:p>
            <a:r>
              <a:rPr lang="en-US" altLang="zh-CN" dirty="0" smtClean="0"/>
              <a:t>          4</a:t>
            </a:r>
            <a:r>
              <a:rPr lang="zh-CN" altLang="en-US" dirty="0" smtClean="0"/>
              <a:t>，远场测试环境尽量固定，</a:t>
            </a:r>
            <a:r>
              <a:rPr lang="zh-CN" altLang="en-US" b="1" dirty="0" smtClean="0"/>
              <a:t>不同的空间状况对无线信号的影响</a:t>
            </a:r>
            <a:endParaRPr lang="en-US" altLang="zh-CN" b="1" dirty="0" smtClean="0"/>
          </a:p>
          <a:p>
            <a:r>
              <a:rPr lang="zh-CN" altLang="en-US" b="1" dirty="0" smtClean="0"/>
              <a:t>                 是</a:t>
            </a:r>
            <a:r>
              <a:rPr lang="zh-CN" altLang="en-US" b="1" dirty="0" smtClean="0"/>
              <a:t>非常明显的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91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9" y="-3176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700808"/>
            <a:ext cx="7239000" cy="2448272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j-ea"/>
              </a:rPr>
              <a:t>1</a:t>
            </a:r>
            <a:r>
              <a:rPr lang="zh-CN" altLang="en-US" sz="2800" dirty="0" smtClean="0">
                <a:latin typeface="+mj-ea"/>
              </a:rPr>
              <a:t>，测试框图介绍</a:t>
            </a:r>
            <a:r>
              <a:rPr lang="en-US" altLang="zh-CN" sz="2800" dirty="0" smtClean="0">
                <a:latin typeface="+mj-ea"/>
              </a:rPr>
              <a:t/>
            </a:r>
            <a:br>
              <a:rPr lang="en-US" altLang="zh-CN" sz="2800" dirty="0" smtClean="0">
                <a:latin typeface="+mj-ea"/>
              </a:rPr>
            </a:br>
            <a:r>
              <a:rPr lang="en-US" altLang="zh-CN" sz="2800" dirty="0" smtClean="0">
                <a:latin typeface="+mj-ea"/>
              </a:rPr>
              <a:t>2</a:t>
            </a:r>
            <a:r>
              <a:rPr lang="zh-CN" altLang="en-US" sz="2800" dirty="0" smtClean="0">
                <a:latin typeface="+mj-ea"/>
              </a:rPr>
              <a:t>，测试说明</a:t>
            </a:r>
            <a:r>
              <a:rPr lang="en-US" altLang="zh-CN" sz="2800" dirty="0" smtClean="0">
                <a:latin typeface="+mj-ea"/>
              </a:rPr>
              <a:t/>
            </a:r>
            <a:br>
              <a:rPr lang="en-US" altLang="zh-CN" sz="2800" dirty="0" smtClean="0">
                <a:latin typeface="+mj-ea"/>
              </a:rPr>
            </a:br>
            <a:r>
              <a:rPr lang="en-US" altLang="zh-CN" sz="2800" dirty="0" smtClean="0">
                <a:latin typeface="+mj-ea"/>
              </a:rPr>
              <a:t>3</a:t>
            </a:r>
            <a:r>
              <a:rPr lang="zh-CN" altLang="en-US" sz="2800" dirty="0" smtClean="0">
                <a:latin typeface="+mj-ea"/>
              </a:rPr>
              <a:t>，注意事项</a:t>
            </a:r>
            <a:endParaRPr lang="zh-CN" altLang="en-US" sz="2800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778269"/>
            <a:ext cx="5726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四</a:t>
            </a:r>
            <a:r>
              <a:rPr lang="en-US" altLang="zh-CN" sz="4400" b="1" dirty="0" smtClean="0"/>
              <a:t>.</a:t>
            </a:r>
            <a:r>
              <a:rPr lang="en-US" altLang="zh-CN" sz="4400" dirty="0" smtClean="0"/>
              <a:t> </a:t>
            </a:r>
            <a:r>
              <a:rPr lang="en-US" altLang="zh-CN" sz="4400" b="1" dirty="0"/>
              <a:t>Cable</a:t>
            </a:r>
            <a:r>
              <a:rPr lang="zh-CN" altLang="en-US" sz="4400" b="1" dirty="0"/>
              <a:t>模式测试方法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14665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65489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，</a:t>
            </a:r>
            <a:r>
              <a:rPr lang="en-US" altLang="zh-CN" sz="3600" b="1" dirty="0" smtClean="0"/>
              <a:t>CABLE</a:t>
            </a:r>
            <a:r>
              <a:rPr lang="zh-CN" altLang="en-US" sz="3600" b="1" dirty="0" smtClean="0"/>
              <a:t>模式测试示意图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0885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685925"/>
            <a:ext cx="67627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2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0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442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，测试</a:t>
            </a:r>
            <a:r>
              <a:rPr lang="zh-CN" altLang="en-US" sz="3600" b="1" dirty="0" smtClean="0"/>
              <a:t>说明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0885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0885" y="1124744"/>
            <a:ext cx="7627601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 smtClean="0"/>
              <a:t>测试目的：</a:t>
            </a:r>
            <a:endParaRPr lang="en-US" altLang="zh-CN" sz="2400" b="1" dirty="0"/>
          </a:p>
          <a:p>
            <a:r>
              <a:rPr lang="en-US" altLang="zh-CN" dirty="0" smtClean="0"/>
              <a:t>          Cable</a:t>
            </a:r>
            <a:r>
              <a:rPr lang="zh-CN" altLang="en-US" dirty="0" smtClean="0"/>
              <a:t>模式测试</a:t>
            </a:r>
            <a:r>
              <a:rPr lang="en-US" altLang="zh-CN" dirty="0" smtClean="0"/>
              <a:t> </a:t>
            </a:r>
            <a:r>
              <a:rPr lang="zh-CN" altLang="en-US" dirty="0" smtClean="0"/>
              <a:t>排除了信号链路中最不确定的空间传输部分，主要</a:t>
            </a:r>
            <a:endParaRPr lang="en-US" altLang="zh-CN" dirty="0" smtClean="0"/>
          </a:p>
          <a:p>
            <a:r>
              <a:rPr lang="zh-CN" altLang="en-US" dirty="0" smtClean="0"/>
              <a:t>用来验证在实际工作中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的灵敏度，只有在</a:t>
            </a:r>
            <a:r>
              <a:rPr lang="en-US" altLang="zh-CN" dirty="0" smtClean="0"/>
              <a:t>Cable</a:t>
            </a:r>
            <a:r>
              <a:rPr lang="zh-CN" altLang="en-US" dirty="0" smtClean="0"/>
              <a:t>模式下测试合格的模组</a:t>
            </a:r>
            <a:endParaRPr lang="en-US" altLang="zh-CN" dirty="0" smtClean="0"/>
          </a:p>
          <a:p>
            <a:r>
              <a:rPr lang="zh-CN" altLang="en-US" dirty="0" smtClean="0"/>
              <a:t>才能在整机测试中得到理想的指标。</a:t>
            </a:r>
            <a:endParaRPr lang="en-US" altLang="zh-CN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/>
              <a:t>测试说明</a:t>
            </a:r>
            <a:endParaRPr lang="en-US" altLang="zh-CN" sz="2400" b="1" dirty="0"/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Cable</a:t>
            </a:r>
            <a:r>
              <a:rPr lang="zh-CN" altLang="en-US" dirty="0"/>
              <a:t>模式测试由吞吐量来衡量，</a:t>
            </a:r>
            <a:r>
              <a:rPr lang="en-US" altLang="zh-CN" dirty="0"/>
              <a:t>PC</a:t>
            </a:r>
            <a:r>
              <a:rPr lang="zh-CN" altLang="en-US" dirty="0"/>
              <a:t>和</a:t>
            </a:r>
            <a:r>
              <a:rPr lang="en-US" altLang="zh-CN" dirty="0"/>
              <a:t>OTT</a:t>
            </a:r>
            <a:r>
              <a:rPr lang="zh-CN" altLang="en-US" dirty="0"/>
              <a:t>的设置和吞吐量测试时一样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，衰减大的时候为了防止信号空间泄露，需要在屏蔽环境下测试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，判断衰减信号链路是否可靠的方法：</a:t>
            </a:r>
            <a:endParaRPr lang="en-US" altLang="zh-CN" dirty="0"/>
          </a:p>
          <a:p>
            <a:r>
              <a:rPr lang="en-US" altLang="zh-CN" dirty="0"/>
              <a:t>	a</a:t>
            </a:r>
            <a:r>
              <a:rPr lang="zh-CN" altLang="en-US" dirty="0"/>
              <a:t>，小信号情况下，继续加衰减器看</a:t>
            </a:r>
            <a:r>
              <a:rPr lang="en-US" altLang="zh-CN" dirty="0"/>
              <a:t>RSSI</a:t>
            </a:r>
            <a:r>
              <a:rPr lang="zh-CN" altLang="en-US" dirty="0"/>
              <a:t>是否能继续减小相应</a:t>
            </a:r>
            <a:r>
              <a:rPr lang="en-US" altLang="zh-CN" dirty="0"/>
              <a:t>dB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如果不能减小，说明衰减后的信号已经接近或小于空间泄露信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号电平，不能继续衰减了。</a:t>
            </a:r>
            <a:endParaRPr lang="en-US" altLang="zh-CN" dirty="0"/>
          </a:p>
          <a:p>
            <a:r>
              <a:rPr lang="en-US" altLang="zh-CN" dirty="0"/>
              <a:t>	b</a:t>
            </a:r>
            <a:r>
              <a:rPr lang="zh-CN" altLang="en-US" dirty="0"/>
              <a:t>，</a:t>
            </a:r>
            <a:r>
              <a:rPr lang="en-US" altLang="zh-CN" dirty="0"/>
              <a:t>RSSI</a:t>
            </a:r>
            <a:r>
              <a:rPr lang="zh-CN" altLang="en-US" dirty="0"/>
              <a:t>值加衰减数值应该接近路由器输出电平，如果误差很大，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应该检查链路后再继续测试。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92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0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442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，注意事项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0885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3250" y="1556792"/>
            <a:ext cx="7457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，注意各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模组的</a:t>
            </a:r>
            <a:r>
              <a:rPr lang="en-US" altLang="zh-CN" dirty="0" smtClean="0"/>
              <a:t>RSSI</a:t>
            </a:r>
            <a:r>
              <a:rPr lang="zh-CN" altLang="en-US" dirty="0" smtClean="0"/>
              <a:t>范围，不同的方案会有不同的</a:t>
            </a:r>
            <a:r>
              <a:rPr lang="en-US" altLang="zh-CN" dirty="0" smtClean="0"/>
              <a:t>RSSI</a:t>
            </a:r>
            <a:r>
              <a:rPr lang="zh-CN" altLang="en-US" dirty="0" smtClean="0"/>
              <a:t>动态范围，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PEX</a:t>
            </a:r>
            <a:r>
              <a:rPr lang="zh-CN" altLang="en-US" dirty="0" smtClean="0"/>
              <a:t>头转</a:t>
            </a:r>
            <a:r>
              <a:rPr lang="en-US" altLang="zh-CN" dirty="0" smtClean="0"/>
              <a:t>SMA</a:t>
            </a:r>
            <a:r>
              <a:rPr lang="zh-CN" altLang="en-US" dirty="0" smtClean="0"/>
              <a:t>头的线非常容易坏，屏蔽层容易松动，造成衰减不准。</a:t>
            </a:r>
            <a:endParaRPr lang="en-US" altLang="zh-CN" dirty="0" smtClean="0"/>
          </a:p>
          <a:p>
            <a:r>
              <a:rPr lang="zh-CN" altLang="en-US" dirty="0" smtClean="0"/>
              <a:t>所以在装取衰减器的过程中一定要保证转接线不会过度被拧动。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，单天线模组测试的时候一定记得把没有用到的一根路由天线取下来。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13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2432" y="2992419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培训结束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018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-3175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16791"/>
              </p:ext>
            </p:extLst>
          </p:nvPr>
        </p:nvGraphicFramePr>
        <p:xfrm>
          <a:off x="305477" y="1772816"/>
          <a:ext cx="8442988" cy="3701952"/>
        </p:xfrm>
        <a:graphic>
          <a:graphicData uri="http://schemas.openxmlformats.org/drawingml/2006/table">
            <a:tbl>
              <a:tblPr/>
              <a:tblGrid>
                <a:gridCol w="2135460"/>
                <a:gridCol w="1493723"/>
                <a:gridCol w="1636505"/>
                <a:gridCol w="1598849"/>
                <a:gridCol w="1578451"/>
              </a:tblGrid>
              <a:tr h="3763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endParaRPr kumimoji="1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802.11b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802.11g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802.11a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802.11n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57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频率范围 </a:t>
                      </a:r>
                      <a:endParaRPr kumimoji="1" lang="zh-CN" altLang="en-US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2.4G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2.4G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2.4G&amp;5G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6390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调制技术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FHSS/DSSS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CCK/ DSSS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OFDM(BPSK</a:t>
                      </a: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、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QPSK</a:t>
                      </a: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、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16QAM</a:t>
                      </a: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、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64QAM)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OFDM(BPSK</a:t>
                      </a: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、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QPSK</a:t>
                      </a: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、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16QAM</a:t>
                      </a: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、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64QAM)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356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物理发送速率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1,2,5.5, 11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6, 9, 12, 18,</a:t>
                      </a:r>
                      <a:b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</a:b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24, 36, 48, 54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6, 9, 12, 18,</a:t>
                      </a:r>
                      <a:b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</a:b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24, 36, 48, 54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MCS 0~7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978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无线覆盖范围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100m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&lt;100m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50m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&lt;100m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6167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理论数据率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11Mbps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54 Mbps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54 Mbps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72 Mbps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978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MIMO</a:t>
                      </a: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技术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不支持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不支持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不支持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支持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978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带宽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</a:t>
                      </a:r>
                      <a:endParaRPr kumimoji="1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</a:t>
                      </a:r>
                      <a:endParaRPr kumimoji="1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20&amp;40</a:t>
                      </a:r>
                      <a:endParaRPr kumimoji="1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978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兼容性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兼容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兼容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 b</a:t>
                      </a:r>
                      <a:endParaRPr kumimoji="1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与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11b/g</a:t>
                      </a: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不兼容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兼容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b/g</a:t>
                      </a:r>
                      <a:endParaRPr kumimoji="1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24744"/>
            <a:ext cx="7239000" cy="609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华文细黑" pitchFamily="2" charset="-122"/>
              </a:rPr>
              <a:t>802.11b/g/n/a</a:t>
            </a:r>
            <a:r>
              <a:rPr lang="zh-CN" altLang="en-US" sz="2800" dirty="0" smtClean="0">
                <a:ea typeface="华文细黑" pitchFamily="2" charset="-122"/>
              </a:rPr>
              <a:t>协议的主要差别</a:t>
            </a:r>
            <a:endParaRPr lang="zh-CN" altLang="en-US" sz="2800" dirty="0">
              <a:ea typeface="华文细黑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37187" y="332656"/>
            <a:ext cx="7239000" cy="609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ea typeface="华文细黑" pitchFamily="2" charset="-122"/>
              </a:rPr>
              <a:t>一</a:t>
            </a:r>
            <a:r>
              <a:rPr lang="en-US" altLang="zh-CN" sz="4400" dirty="0" smtClean="0">
                <a:ea typeface="华文细黑" pitchFamily="2" charset="-122"/>
              </a:rPr>
              <a:t>. </a:t>
            </a:r>
            <a:r>
              <a:rPr lang="en-US" altLang="zh-CN" sz="4400" dirty="0" err="1" smtClean="0">
                <a:ea typeface="华文细黑" pitchFamily="2" charset="-122"/>
              </a:rPr>
              <a:t>WiFi</a:t>
            </a:r>
            <a:r>
              <a:rPr lang="zh-CN" altLang="en-US" sz="4400" dirty="0" smtClean="0">
                <a:ea typeface="华文细黑" pitchFamily="2" charset="-122"/>
              </a:rPr>
              <a:t>基础知识介绍</a:t>
            </a:r>
            <a:endParaRPr lang="zh-CN" altLang="en-US" sz="4400" dirty="0">
              <a:ea typeface="华文细黑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723964"/>
            <a:ext cx="810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802.11ac</a:t>
            </a:r>
            <a:r>
              <a:rPr lang="zh-CN" altLang="en-US" dirty="0" smtClean="0"/>
              <a:t>协议是在</a:t>
            </a:r>
            <a:r>
              <a:rPr lang="en-US" altLang="zh-CN" dirty="0" smtClean="0"/>
              <a:t>11n</a:t>
            </a:r>
            <a:r>
              <a:rPr lang="zh-CN" altLang="en-US" dirty="0" smtClean="0"/>
              <a:t>的基础上开发的，用到</a:t>
            </a:r>
            <a:r>
              <a:rPr lang="en-US" altLang="zh-CN" dirty="0" smtClean="0"/>
              <a:t>11n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5G</a:t>
            </a:r>
            <a:r>
              <a:rPr lang="zh-CN" altLang="en-US" dirty="0" smtClean="0"/>
              <a:t>频段，带宽扩大到</a:t>
            </a:r>
            <a:r>
              <a:rPr lang="en-US" altLang="zh-CN" dirty="0" smtClean="0"/>
              <a:t>160MHz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8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-3175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24744"/>
            <a:ext cx="7239000" cy="609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j-ea"/>
              </a:rPr>
              <a:t>802.11B/g/n </a:t>
            </a:r>
            <a:r>
              <a:rPr lang="zh-CN" altLang="en-US" sz="2800" dirty="0" smtClean="0">
                <a:latin typeface="+mj-ea"/>
              </a:rPr>
              <a:t>频道分配</a:t>
            </a:r>
            <a:endParaRPr lang="zh-CN" altLang="en-US" sz="2800" dirty="0">
              <a:latin typeface="+mj-ea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76108" y="2519363"/>
            <a:ext cx="8601075" cy="3133725"/>
            <a:chOff x="237" y="1098"/>
            <a:chExt cx="5418" cy="1974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640" y="2868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2.412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9" y="1418"/>
              <a:ext cx="293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32" y="1418"/>
              <a:ext cx="293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825" y="1418"/>
              <a:ext cx="293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118" y="1418"/>
              <a:ext cx="293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411" y="1418"/>
              <a:ext cx="292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703" y="1418"/>
              <a:ext cx="294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997" y="1418"/>
              <a:ext cx="292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289" y="1418"/>
              <a:ext cx="294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583" y="1418"/>
              <a:ext cx="292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875" y="1418"/>
              <a:ext cx="293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168" y="1418"/>
              <a:ext cx="293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461" y="1418"/>
              <a:ext cx="293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754" y="1418"/>
              <a:ext cx="293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39" y="2632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056" y="1259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825" y="2632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411" y="2632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997" y="2632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2585" y="2632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3168" y="2632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754" y="2632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1118" y="1259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703" y="1259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289" y="1259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3461" y="1259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924" y="1099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2.417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1225" y="2879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2.422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1810" y="2879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2.432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2395" y="2879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2.442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2981" y="2879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2.452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3570" y="2879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2.462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4153" y="2879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2.472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4848" y="2880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2.484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1498" y="1099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2.427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2084" y="1099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2.437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2670" y="1099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2.447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3256" y="1099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2.457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47" name="Text Box 42"/>
            <p:cNvSpPr txBox="1">
              <a:spLocks noChangeArrowheads="1"/>
            </p:cNvSpPr>
            <p:nvPr/>
          </p:nvSpPr>
          <p:spPr bwMode="auto">
            <a:xfrm>
              <a:off x="3840" y="1098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400" baseline="0">
                  <a:latin typeface="Arial" charset="0"/>
                  <a:ea typeface="宋体" charset="-122"/>
                </a:rPr>
                <a:t>2.467</a:t>
              </a:r>
              <a:endParaRPr lang="en-US" altLang="en-US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366" y="1418"/>
              <a:ext cx="294" cy="1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nl-NL" sz="2400" baseline="0">
                <a:latin typeface="Arial" charset="0"/>
                <a:ea typeface="宋体" charset="-122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4366" y="2632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872" y="1264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535" y="2220"/>
              <a:ext cx="1289" cy="244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2</a:t>
              </a: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830" y="1949"/>
              <a:ext cx="1289" cy="2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1114" y="1685"/>
              <a:ext cx="1289" cy="243"/>
            </a:xfrm>
            <a:prstGeom prst="rect">
              <a:avLst/>
            </a:prstGeom>
            <a:solidFill>
              <a:srgbClr val="99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4</a:t>
              </a: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1409" y="1417"/>
              <a:ext cx="1289" cy="243"/>
            </a:xfrm>
            <a:prstGeom prst="rect">
              <a:avLst/>
            </a:prstGeom>
            <a:solidFill>
              <a:srgbClr val="CC00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5</a:t>
              </a: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37" y="2491"/>
              <a:ext cx="1289" cy="2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2000" y="2220"/>
              <a:ext cx="1289" cy="244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7</a:t>
              </a:r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2290" y="1949"/>
              <a:ext cx="1289" cy="2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8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2584" y="1685"/>
              <a:ext cx="1289" cy="243"/>
            </a:xfrm>
            <a:prstGeom prst="rect">
              <a:avLst/>
            </a:prstGeom>
            <a:solidFill>
              <a:srgbClr val="99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9</a:t>
              </a: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2874" y="1417"/>
              <a:ext cx="1289" cy="243"/>
            </a:xfrm>
            <a:prstGeom prst="rect">
              <a:avLst/>
            </a:prstGeom>
            <a:solidFill>
              <a:srgbClr val="CC00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10</a:t>
              </a: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1702" y="2491"/>
              <a:ext cx="1288" cy="2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6</a:t>
              </a: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3169" y="2491"/>
              <a:ext cx="1289" cy="2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3459" y="2220"/>
              <a:ext cx="1289" cy="244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12</a:t>
              </a: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3757" y="1949"/>
              <a:ext cx="1289" cy="2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13</a:t>
              </a: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4366" y="1685"/>
              <a:ext cx="1289" cy="244"/>
            </a:xfrm>
            <a:prstGeom prst="rect">
              <a:avLst/>
            </a:prstGeom>
            <a:solidFill>
              <a:srgbClr val="99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aseline="0">
                  <a:latin typeface="Arial" charset="0"/>
                  <a:ea typeface="宋体" charset="-122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5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-3175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24744"/>
            <a:ext cx="7239000" cy="609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j-ea"/>
              </a:rPr>
              <a:t>802.11n MCS</a:t>
            </a:r>
            <a:r>
              <a:rPr lang="zh-CN" altLang="en-US" sz="2800" dirty="0" smtClean="0">
                <a:latin typeface="+mj-ea"/>
              </a:rPr>
              <a:t>索引</a:t>
            </a:r>
            <a:endParaRPr lang="zh-CN" altLang="en-US" sz="2800" dirty="0">
              <a:latin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40470"/>
              </p:ext>
            </p:extLst>
          </p:nvPr>
        </p:nvGraphicFramePr>
        <p:xfrm>
          <a:off x="1524000" y="2210594"/>
          <a:ext cx="6360370" cy="3558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074"/>
                <a:gridCol w="1272074"/>
                <a:gridCol w="1272074"/>
                <a:gridCol w="1272074"/>
                <a:gridCol w="1272074"/>
              </a:tblGrid>
              <a:tr h="495397">
                <a:tc rowSpan="2"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 dirty="0">
                          <a:effectLst/>
                          <a:latin typeface="宋体"/>
                          <a:ea typeface="宋体"/>
                          <a:cs typeface="宋体"/>
                        </a:rPr>
                        <a:t>MCS</a:t>
                      </a:r>
                      <a:r>
                        <a:rPr lang="zh-CN" sz="1800" b="1" kern="0" dirty="0">
                          <a:effectLst/>
                          <a:latin typeface="Calibri"/>
                          <a:ea typeface="宋体"/>
                          <a:cs typeface="宋体"/>
                        </a:rPr>
                        <a:t>索引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800" b="1" kern="0">
                          <a:effectLst/>
                          <a:latin typeface="Calibri"/>
                          <a:ea typeface="宋体"/>
                          <a:cs typeface="宋体"/>
                        </a:rPr>
                        <a:t>空间流数量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800" b="1" kern="0">
                          <a:effectLst/>
                          <a:latin typeface="Calibri"/>
                          <a:ea typeface="宋体"/>
                          <a:cs typeface="宋体"/>
                        </a:rPr>
                        <a:t>调制方式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800" b="1" kern="0" dirty="0">
                          <a:effectLst/>
                          <a:latin typeface="Calibri"/>
                          <a:ea typeface="宋体"/>
                          <a:cs typeface="宋体"/>
                        </a:rPr>
                        <a:t>速率</a:t>
                      </a: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宋体"/>
                        </a:rPr>
                        <a:t>(Mb/s)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90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800ns GI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400ns GI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28951"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 dirty="0">
                          <a:effectLst/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BPSK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6.5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7.2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28951"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QPSK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13.0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14.4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28951"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QPSK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19.5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21.7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28951"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16-QAM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26.0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28.9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28951"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16-QAM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39.0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43.3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411517"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64-QAM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52.0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57.8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28951"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6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64-QAM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58.5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65.0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249013"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7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64-QAM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65.0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800" b="1" kern="0" dirty="0">
                          <a:effectLst/>
                          <a:latin typeface="宋体"/>
                          <a:ea typeface="宋体"/>
                          <a:cs typeface="宋体"/>
                        </a:rPr>
                        <a:t>72.2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8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-3175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700808"/>
            <a:ext cx="7239000" cy="2448272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j-ea"/>
              </a:rPr>
              <a:t>1</a:t>
            </a:r>
            <a:r>
              <a:rPr lang="zh-CN" altLang="en-US" sz="2800" dirty="0" smtClean="0">
                <a:latin typeface="+mj-ea"/>
              </a:rPr>
              <a:t>，测试框图介绍</a:t>
            </a:r>
            <a:r>
              <a:rPr lang="en-US" altLang="zh-CN" sz="2800" dirty="0" smtClean="0">
                <a:latin typeface="+mj-ea"/>
              </a:rPr>
              <a:t/>
            </a:r>
            <a:br>
              <a:rPr lang="en-US" altLang="zh-CN" sz="2800" dirty="0" smtClean="0">
                <a:latin typeface="+mj-ea"/>
              </a:rPr>
            </a:br>
            <a:r>
              <a:rPr lang="en-US" altLang="zh-CN" sz="2800" dirty="0" smtClean="0">
                <a:latin typeface="+mj-ea"/>
              </a:rPr>
              <a:t>2</a:t>
            </a:r>
            <a:r>
              <a:rPr lang="zh-CN" altLang="en-US" sz="2800" dirty="0" smtClean="0">
                <a:latin typeface="+mj-ea"/>
              </a:rPr>
              <a:t>，发送测试方法和指标说明</a:t>
            </a:r>
            <a:r>
              <a:rPr lang="en-US" altLang="zh-CN" sz="2800" dirty="0" smtClean="0">
                <a:latin typeface="+mj-ea"/>
              </a:rPr>
              <a:t/>
            </a:r>
            <a:br>
              <a:rPr lang="en-US" altLang="zh-CN" sz="2800" dirty="0" smtClean="0">
                <a:latin typeface="+mj-ea"/>
              </a:rPr>
            </a:br>
            <a:r>
              <a:rPr lang="en-US" altLang="zh-CN" sz="2800" dirty="0" smtClean="0">
                <a:latin typeface="+mj-ea"/>
              </a:rPr>
              <a:t>3</a:t>
            </a:r>
            <a:r>
              <a:rPr lang="zh-CN" altLang="en-US" sz="2800" dirty="0" smtClean="0">
                <a:latin typeface="+mj-ea"/>
              </a:rPr>
              <a:t>，接收灵敏度测试。</a:t>
            </a:r>
            <a:endParaRPr lang="zh-CN" altLang="en-US" sz="2800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99" y="767117"/>
            <a:ext cx="5285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/>
              <a:t>二，</a:t>
            </a:r>
            <a:r>
              <a:rPr lang="en-US" altLang="zh-CN" sz="4400" b="1" dirty="0" err="1" smtClean="0"/>
              <a:t>WiFi</a:t>
            </a:r>
            <a:r>
              <a:rPr lang="en-US" altLang="zh-CN" sz="4400" b="1" dirty="0" smtClean="0"/>
              <a:t> </a:t>
            </a:r>
            <a:r>
              <a:rPr lang="en-US" altLang="zh-CN" sz="4400" b="1" dirty="0"/>
              <a:t>RF</a:t>
            </a:r>
            <a:r>
              <a:rPr lang="zh-CN" altLang="en-US" sz="4400" b="1" dirty="0"/>
              <a:t>指标测试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42080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683568" y="1128713"/>
            <a:ext cx="7391400" cy="495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19176" y="406762"/>
            <a:ext cx="51435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3200" b="1" dirty="0" smtClean="0">
                <a:latin typeface="华文细黑" pitchFamily="2" charset="-122"/>
                <a:ea typeface="华文细黑" pitchFamily="2" charset="-122"/>
              </a:rPr>
              <a:t>，传导</a:t>
            </a:r>
            <a:r>
              <a:rPr lang="zh-CN" altLang="en-US" sz="3200" b="1" dirty="0" smtClean="0">
                <a:latin typeface="华文细黑" pitchFamily="2" charset="-122"/>
                <a:ea typeface="华文细黑" pitchFamily="2" charset="-122"/>
              </a:rPr>
              <a:t>指标测试</a:t>
            </a:r>
            <a:r>
              <a:rPr lang="zh-CN" altLang="en-US" sz="3200" b="1" dirty="0" smtClean="0">
                <a:latin typeface="华文细黑" pitchFamily="2" charset="-122"/>
                <a:ea typeface="华文细黑" pitchFamily="2" charset="-122"/>
              </a:rPr>
              <a:t>方框图</a:t>
            </a:r>
            <a:endParaRPr lang="zh-CN" altLang="en-US" sz="3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28676" y="1128713"/>
            <a:ext cx="1905000" cy="190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6086476" y="417671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973335"/>
              </p:ext>
            </p:extLst>
          </p:nvPr>
        </p:nvGraphicFramePr>
        <p:xfrm>
          <a:off x="5857876" y="1204913"/>
          <a:ext cx="13716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點陣圖影像" r:id="rId4" imgW="2809524" imgH="2000000" progId="Paint.Picture">
                  <p:embed/>
                </p:oleObj>
              </mc:Choice>
              <mc:Fallback>
                <p:oleObj name="點陣圖影像" r:id="rId4" imgW="2809524" imgH="2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6" y="1204913"/>
                        <a:ext cx="137160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6619876" y="3109913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190876" y="2652713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648076" y="4176713"/>
            <a:ext cx="121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619876" y="3490913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1600" b="1"/>
              <a:t>网线</a:t>
            </a:r>
          </a:p>
        </p:txBody>
      </p:sp>
      <p:sp>
        <p:nvSpPr>
          <p:cNvPr id="15" name="AutoShap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867276" y="3948113"/>
            <a:ext cx="1295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IQView</a:t>
            </a:r>
          </a:p>
        </p:txBody>
      </p:sp>
      <p:sp>
        <p:nvSpPr>
          <p:cNvPr id="16" name="AutoShap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09876" y="2043113"/>
            <a:ext cx="762000" cy="5905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dirty="0" smtClean="0"/>
              <a:t>OTT</a:t>
            </a:r>
            <a:endParaRPr lang="zh-CN" altLang="en-US" sz="2400" dirty="0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019676" y="1128713"/>
            <a:ext cx="2438400" cy="19669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FBE9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6238876" y="2347913"/>
            <a:ext cx="762000" cy="762000"/>
          </a:xfrm>
          <a:prstGeom prst="ellipse">
            <a:avLst/>
          </a:prstGeom>
          <a:solidFill>
            <a:srgbClr val="DFBE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/>
              <a:t>仪器软件</a:t>
            </a:r>
          </a:p>
          <a:p>
            <a:pPr algn="ctr"/>
            <a:r>
              <a:rPr lang="en-US" altLang="zh-CN" sz="1400"/>
              <a:t>IQSignal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172076" y="1204913"/>
            <a:ext cx="60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DFBE9D"/>
                </a:solidFill>
              </a:rPr>
              <a:t>PC</a:t>
            </a:r>
          </a:p>
        </p:txBody>
      </p:sp>
      <p:pic>
        <p:nvPicPr>
          <p:cNvPr id="21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6" y="3948113"/>
            <a:ext cx="914400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2581276" y="3795713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 flipH="1">
            <a:off x="1285876" y="2652713"/>
            <a:ext cx="912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/>
              <a:t>屏蔽箱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971676" y="3643313"/>
            <a:ext cx="1346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 smtClean="0"/>
              <a:t>可选衰减器</a:t>
            </a:r>
            <a:endParaRPr lang="zh-CN" altLang="en-US" b="1" dirty="0"/>
          </a:p>
        </p:txBody>
      </p:sp>
      <p:cxnSp>
        <p:nvCxnSpPr>
          <p:cNvPr id="26" name="AutoShape 23"/>
          <p:cNvCxnSpPr>
            <a:cxnSpLocks noChangeShapeType="1"/>
            <a:endCxn id="16" idx="3"/>
          </p:cNvCxnSpPr>
          <p:nvPr/>
        </p:nvCxnSpPr>
        <p:spPr bwMode="auto">
          <a:xfrm flipH="1" flipV="1">
            <a:off x="3571876" y="2338388"/>
            <a:ext cx="144780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7" name="Picture 24" descr="IQvie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6" y="4481513"/>
            <a:ext cx="3662362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791076" y="3643313"/>
            <a:ext cx="1006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smtClean="0"/>
              <a:t>RF2</a:t>
            </a:r>
            <a:endParaRPr lang="zh-CN" altLang="en-US" sz="1600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105276" y="4176713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smtClean="0"/>
              <a:t>RF1</a:t>
            </a:r>
            <a:endParaRPr lang="zh-CN" altLang="en-US" sz="1600" dirty="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638676" y="4481513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943476" y="3948113"/>
            <a:ext cx="228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1" y="1279190"/>
            <a:ext cx="1619424" cy="137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5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-3175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，</a:t>
            </a:r>
            <a:r>
              <a:rPr lang="en-US" altLang="zh-CN" sz="3600" b="1" dirty="0" smtClean="0"/>
              <a:t>RF</a:t>
            </a:r>
            <a:r>
              <a:rPr lang="zh-CN" altLang="en-US" sz="3600" b="1" dirty="0" smtClean="0"/>
              <a:t>发送性能测试</a:t>
            </a:r>
            <a:endParaRPr lang="zh-CN" altLang="en-US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0" y="1268760"/>
            <a:ext cx="7666671" cy="513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2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" y="-3175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/>
              <a:t>RF</a:t>
            </a:r>
            <a:r>
              <a:rPr lang="zh-CN" altLang="en-US" sz="3600" b="1" dirty="0" smtClean="0"/>
              <a:t>发送性能测试指标说明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267172"/>
            <a:ext cx="71287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，外部衰减</a:t>
            </a:r>
            <a:endParaRPr lang="en-US" altLang="zh-CN" b="1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外部衰减为一个测试的补偿数据，主要补偿测试中外部链接的插入损耗，</a:t>
            </a:r>
            <a:r>
              <a:rPr lang="en-US" altLang="zh-CN" dirty="0" smtClean="0"/>
              <a:t>RF</a:t>
            </a:r>
            <a:r>
              <a:rPr lang="zh-CN" altLang="en-US" dirty="0" smtClean="0"/>
              <a:t>线缆和转接端子对</a:t>
            </a:r>
            <a:r>
              <a:rPr lang="en-US" altLang="zh-CN" dirty="0" smtClean="0"/>
              <a:t>2.4G</a:t>
            </a:r>
            <a:r>
              <a:rPr lang="zh-CN" altLang="en-US" dirty="0" smtClean="0"/>
              <a:t>信号都会有衰减，从而影响测试结果，补偿后的测试结果为无偿为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时的测试值加上补偿值。外部衰减值一定要等于仪器与</a:t>
            </a:r>
            <a:r>
              <a:rPr lang="en-US" altLang="zh-CN" dirty="0" smtClean="0"/>
              <a:t>DUT</a:t>
            </a:r>
            <a:r>
              <a:rPr lang="zh-CN" altLang="en-US" dirty="0" smtClean="0"/>
              <a:t>之间插入线缆的损耗。</a:t>
            </a:r>
            <a:endParaRPr lang="en-US" altLang="zh-CN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，输出功率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从测试仪上可以看到，功率分峰值功率、全时间平均功率和去间隙平均功率，去间隙平均功率更能表现信号的实际工作功率，所以指标选择去间隙平均功率，注意是第二列的时间平均值。</a:t>
            </a:r>
            <a:endParaRPr lang="en-US" altLang="zh-CN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EVM</a:t>
            </a:r>
            <a:endParaRPr lang="en-US" altLang="zh-CN" b="1" dirty="0"/>
          </a:p>
          <a:p>
            <a:r>
              <a:rPr lang="en-US" altLang="zh-CN" dirty="0" smtClean="0"/>
              <a:t>      EVM</a:t>
            </a:r>
            <a:r>
              <a:rPr lang="zh-CN" altLang="en-US" dirty="0" smtClean="0"/>
              <a:t>即</a:t>
            </a:r>
            <a:r>
              <a:rPr lang="en-US" altLang="zh-CN" dirty="0"/>
              <a:t>Error Vector </a:t>
            </a:r>
            <a:r>
              <a:rPr lang="en-US" altLang="zh-CN" dirty="0" smtClean="0"/>
              <a:t>Magnitude</a:t>
            </a:r>
            <a:r>
              <a:rPr lang="zh-CN" altLang="en-US" dirty="0" smtClean="0"/>
              <a:t>，误差矢量幅度，用来评价调制器的调制准确度，调制可以形象的表达为星座图，调制过程就是要在星座图上打点，而</a:t>
            </a:r>
            <a:r>
              <a:rPr lang="en-US" altLang="zh-CN" dirty="0" smtClean="0"/>
              <a:t>EVM</a:t>
            </a:r>
            <a:r>
              <a:rPr lang="zh-CN" altLang="en-US" dirty="0" smtClean="0"/>
              <a:t>就是用来评价打点位置准确度的指标。点打的越准，</a:t>
            </a:r>
            <a:r>
              <a:rPr lang="en-US" altLang="zh-CN" dirty="0" smtClean="0"/>
              <a:t>EVM</a:t>
            </a:r>
            <a:r>
              <a:rPr lang="zh-CN" altLang="en-US" dirty="0" smtClean="0"/>
              <a:t>就越小，调制的准确度就越好。放大器的线性度</a:t>
            </a:r>
            <a:r>
              <a:rPr lang="zh-CN" altLang="en-US" dirty="0"/>
              <a:t>、</a:t>
            </a:r>
            <a:r>
              <a:rPr lang="zh-CN" altLang="en-US" dirty="0" smtClean="0"/>
              <a:t>时钟源的相位噪声、</a:t>
            </a:r>
            <a:r>
              <a:rPr lang="en-US" altLang="zh-CN" dirty="0" smtClean="0"/>
              <a:t>IQ</a:t>
            </a:r>
            <a:r>
              <a:rPr lang="zh-CN" altLang="en-US" dirty="0" smtClean="0"/>
              <a:t>幅度不平衡等都会影响到</a:t>
            </a:r>
            <a:r>
              <a:rPr lang="en-US" altLang="zh-CN" dirty="0" smtClean="0"/>
              <a:t>EVM</a:t>
            </a:r>
            <a:r>
              <a:rPr lang="zh-CN" altLang="en-US" dirty="0" smtClean="0"/>
              <a:t>指标。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32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</TotalTime>
  <Words>1635</Words>
  <Application>Microsoft Office PowerPoint</Application>
  <PresentationFormat>全屏显示(4:3)</PresentationFormat>
  <Paragraphs>270</Paragraphs>
  <Slides>26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點陣圖影像</vt:lpstr>
      <vt:lpstr>PowerPoint 演示文稿</vt:lpstr>
      <vt:lpstr>PowerPoint 演示文稿</vt:lpstr>
      <vt:lpstr>802.11b/g/n/a协议的主要差别</vt:lpstr>
      <vt:lpstr>802.11B/g/n 频道分配</vt:lpstr>
      <vt:lpstr>802.11n MCS索引</vt:lpstr>
      <vt:lpstr>1，测试框图介绍 2，发送测试方法和指标说明 3，接收灵敏度测试。</vt:lpstr>
      <vt:lpstr>PowerPoint 演示文稿</vt:lpstr>
      <vt:lpstr>2，RF发送性能测试</vt:lpstr>
      <vt:lpstr>RF发送性能测试指标说明</vt:lpstr>
      <vt:lpstr>RF发送性能测试指标说明</vt:lpstr>
      <vt:lpstr>3，接收性能测试</vt:lpstr>
      <vt:lpstr>PowerPoint 演示文稿</vt:lpstr>
      <vt:lpstr>PowerPoint 演示文稿</vt:lpstr>
      <vt:lpstr>1，整机吞吐量测试连接图 2，测试设备介绍 3，测试方法说明 4，屏蔽房测试 5，注意事项</vt:lpstr>
      <vt:lpstr>1，整机吞吐量测试连接图</vt:lpstr>
      <vt:lpstr>2， 测试设备介绍</vt:lpstr>
      <vt:lpstr>3，测试方法说明</vt:lpstr>
      <vt:lpstr>吞吐量测试PC端设置（RX）</vt:lpstr>
      <vt:lpstr>吞吐量测试PC端设置（TX）</vt:lpstr>
      <vt:lpstr>4，屏蔽房测试</vt:lpstr>
      <vt:lpstr>5，注意事项</vt:lpstr>
      <vt:lpstr>1，测试框图介绍 2，测试说明 3，注意事项</vt:lpstr>
      <vt:lpstr>1，CABLE模式测试示意图</vt:lpstr>
      <vt:lpstr>2，测试说明</vt:lpstr>
      <vt:lpstr>3，注意事项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owen</cp:lastModifiedBy>
  <cp:revision>131</cp:revision>
  <dcterms:created xsi:type="dcterms:W3CDTF">2015-04-23T02:34:06Z</dcterms:created>
  <dcterms:modified xsi:type="dcterms:W3CDTF">2017-03-01T03:15:10Z</dcterms:modified>
</cp:coreProperties>
</file>