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67" autoAdjust="0"/>
  </p:normalViewPr>
  <p:slideViewPr>
    <p:cSldViewPr>
      <p:cViewPr varScale="1">
        <p:scale>
          <a:sx n="73" d="100"/>
          <a:sy n="73" d="100"/>
        </p:scale>
        <p:origin x="-18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ABE2E-D6F9-4EC3-90C4-552E19B4DB5F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3051B-D5B9-4003-AC02-96EFBF6EC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onNewIntent(android.content.Intent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3051B-D5B9-4003-AC02-96EFBF6ECE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68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3051B-D5B9-4003-AC02-96EFBF6ECE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9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singleInstance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activity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re-parenting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仅限于以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3051B-D5B9-4003-AC02-96EFBF6ECE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9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3051B-D5B9-4003-AC02-96EFBF6ECE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9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这种模式可能会造成的问题 ：如果多次启动同一个</a:t>
            </a:r>
            <a:r>
              <a:rPr lang="en-US" altLang="zh-CN" dirty="0" err="1" smtClean="0"/>
              <a:t>Acivity</a:t>
            </a:r>
            <a:r>
              <a:rPr lang="zh-CN" altLang="en-US" dirty="0" smtClean="0"/>
              <a:t>，那么系统会创建多个实例，且每个实例的数据都会被保存，这样的话可能会造成内存泄露。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3051B-D5B9-4003-AC02-96EFBF6ECE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3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为某个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创建新实例时，用户可以按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按钮返回到前一个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但是，当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的现有实例处理新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Intent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时，则在新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Intent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onNewIntent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之前，用户无法按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按钮返回到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的状态。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适用场景：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适合接收通知启动的内容显示页面，从外界可能多次跳转到一个界面。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3051B-D5B9-4003-AC02-96EFBF6ECE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9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图是在一个进程中的试验结果，若</a:t>
            </a:r>
            <a:r>
              <a:rPr lang="en-US" altLang="zh-CN" dirty="0" err="1" smtClean="0"/>
              <a:t>SecondActivity</a:t>
            </a:r>
            <a:r>
              <a:rPr lang="zh-CN" altLang="en-US" dirty="0" smtClean="0"/>
              <a:t>存在于另一个应用中，那么</a:t>
            </a:r>
            <a:r>
              <a:rPr lang="en-US" altLang="zh-CN" dirty="0" err="1" smtClean="0"/>
              <a:t>MainActivity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SecondActivity</a:t>
            </a:r>
            <a:r>
              <a:rPr lang="zh-CN" altLang="en-US" dirty="0" smtClean="0"/>
              <a:t>会处于不同的栈中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适用场景：程序的入口点。像浏览器的主页面，</a:t>
            </a:r>
            <a:r>
              <a:rPr lang="en-US" altLang="zh-CN" dirty="0" smtClean="0"/>
              <a:t>Launcher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3051B-D5B9-4003-AC02-96EFBF6ECE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9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ThirdActivity</a:t>
            </a:r>
            <a:r>
              <a:rPr lang="zh-CN" altLang="en-US" dirty="0" smtClean="0"/>
              <a:t>再</a:t>
            </a:r>
            <a:r>
              <a:rPr lang="en-US" altLang="zh-CN" dirty="0" smtClean="0"/>
              <a:t>Start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MainActivity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D/</a:t>
            </a:r>
            <a:r>
              <a:rPr lang="en-US" altLang="zh-CN" baseline="0" dirty="0" err="1" smtClean="0"/>
              <a:t>ActivityManager</a:t>
            </a:r>
            <a:r>
              <a:rPr lang="en-US" altLang="zh-CN" baseline="0" dirty="0" smtClean="0"/>
              <a:t>(  557): </a:t>
            </a:r>
            <a:r>
              <a:rPr lang="en-US" altLang="zh-CN" baseline="0" dirty="0" err="1" smtClean="0"/>
              <a:t>resumeClassName</a:t>
            </a:r>
            <a:r>
              <a:rPr lang="en-US" altLang="zh-CN" baseline="0" dirty="0" smtClean="0"/>
              <a:t> is </a:t>
            </a:r>
            <a:r>
              <a:rPr lang="en-US" altLang="zh-CN" baseline="0" dirty="0" err="1" smtClean="0"/>
              <a:t>com.snoe.activitylunchmodetest.MainActivity</a:t>
            </a:r>
            <a:endParaRPr lang="en-US" altLang="zh-CN" baseline="0" dirty="0" smtClean="0"/>
          </a:p>
          <a:p>
            <a:r>
              <a:rPr lang="en-US" altLang="zh-CN" baseline="0" dirty="0" smtClean="0"/>
              <a:t>D/</a:t>
            </a:r>
            <a:r>
              <a:rPr lang="en-US" altLang="zh-CN" baseline="0" dirty="0" err="1" smtClean="0"/>
              <a:t>ActivityManager</a:t>
            </a:r>
            <a:r>
              <a:rPr lang="en-US" altLang="zh-CN" baseline="0" dirty="0" smtClean="0"/>
              <a:t>(  557): </a:t>
            </a:r>
            <a:r>
              <a:rPr lang="en-US" altLang="zh-CN" baseline="0" dirty="0" err="1" smtClean="0"/>
              <a:t>resumePackageName</a:t>
            </a:r>
            <a:r>
              <a:rPr lang="en-US" altLang="zh-CN" baseline="0" dirty="0" smtClean="0"/>
              <a:t> is </a:t>
            </a:r>
            <a:r>
              <a:rPr lang="en-US" altLang="zh-CN" baseline="0" dirty="0" err="1" smtClean="0"/>
              <a:t>com.snoe.activitylunchmodetest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再按</a:t>
            </a:r>
            <a:r>
              <a:rPr lang="en-US" altLang="zh-CN" baseline="0" dirty="0" smtClean="0"/>
              <a:t>back </a:t>
            </a:r>
          </a:p>
          <a:p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resumeClassName</a:t>
            </a:r>
            <a:r>
              <a:rPr lang="en-US" altLang="zh-CN" baseline="0" dirty="0" smtClean="0"/>
              <a:t> is </a:t>
            </a:r>
            <a:r>
              <a:rPr lang="en-US" altLang="zh-CN" baseline="0" dirty="0" err="1" smtClean="0"/>
              <a:t>com.snoe.activitylunchmodetest.ThirdActivity</a:t>
            </a:r>
            <a:endParaRPr lang="en-US" altLang="zh-CN" baseline="0" dirty="0" smtClean="0"/>
          </a:p>
          <a:p>
            <a:r>
              <a:rPr lang="en-US" altLang="zh-CN" baseline="0" dirty="0" smtClean="0"/>
              <a:t>D/</a:t>
            </a:r>
            <a:r>
              <a:rPr lang="en-US" altLang="zh-CN" baseline="0" dirty="0" err="1" smtClean="0"/>
              <a:t>ActivityManager</a:t>
            </a:r>
            <a:r>
              <a:rPr lang="en-US" altLang="zh-CN" baseline="0" dirty="0" smtClean="0"/>
              <a:t>(  557): </a:t>
            </a:r>
            <a:r>
              <a:rPr lang="en-US" altLang="zh-CN" baseline="0" dirty="0" err="1" smtClean="0"/>
              <a:t>resumePackageName</a:t>
            </a:r>
            <a:r>
              <a:rPr lang="en-US" altLang="zh-CN" baseline="0" dirty="0" smtClean="0"/>
              <a:t> is </a:t>
            </a:r>
            <a:r>
              <a:rPr lang="en-US" altLang="zh-CN" baseline="0" dirty="0" err="1" smtClean="0"/>
              <a:t>com.snoe.activitylunchmodetest</a:t>
            </a:r>
            <a:r>
              <a:rPr lang="en-US" altLang="zh-CN" baseline="0" dirty="0" smtClean="0"/>
              <a:t> </a:t>
            </a:r>
          </a:p>
          <a:p>
            <a:r>
              <a:rPr lang="zh-CN" altLang="en-US" baseline="0" dirty="0" smtClean="0"/>
              <a:t>再按</a:t>
            </a:r>
            <a:r>
              <a:rPr lang="en-US" altLang="zh-CN" baseline="0" dirty="0" smtClean="0"/>
              <a:t>Start  taskid:14--thiscom.snoe.activitylunchmodetest.MainActivity@9db2a7f0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适用场景：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singleInstance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适合需要与程序分离开的页面，如闹钟提醒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3051B-D5B9-4003-AC02-96EFBF6ECE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9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R</a:t>
            </a:r>
            <a:r>
              <a:rPr lang="zh-CN" altLang="en-US" baseline="0" dirty="0" smtClean="0"/>
              <a:t>表示</a:t>
            </a:r>
            <a:r>
              <a:rPr lang="en-US" altLang="zh-CN" baseline="0" dirty="0" err="1" smtClean="0"/>
              <a:t>ActiviyRecord</a:t>
            </a:r>
            <a:r>
              <a:rPr lang="zh-CN" altLang="en-US" baseline="0" dirty="0" smtClean="0"/>
              <a:t>对象，它与每一个</a:t>
            </a:r>
            <a:r>
              <a:rPr lang="en-US" altLang="zh-CN" baseline="0" dirty="0" smtClean="0"/>
              <a:t>Activity</a:t>
            </a:r>
            <a:r>
              <a:rPr lang="zh-CN" altLang="en-US" baseline="0" dirty="0" smtClean="0"/>
              <a:t>一一对应，记录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3051B-D5B9-4003-AC02-96EFBF6ECE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9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如果一个外部的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方法，那么，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对象必须包含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FLAG_ACTIVITY_NEW_TASK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标志，这是因为，待创建的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并没有从一个已经存在的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启动（任务栈中并没有此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），它并没有已经存在的任务，因此它需要被放置在自己独立的任务中（也就是在任务栈中新建一个任务）。</a:t>
            </a:r>
            <a:endParaRPr lang="zh-CN" altLang="en-US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3051B-D5B9-4003-AC02-96EFBF6ECE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3051B-D5B9-4003-AC02-96EFBF6ECE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9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3051B-D5B9-4003-AC02-96EFBF6ECE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9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237-4249-4017-93FE-F889C814DE5E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079E-6208-4641-93AF-3128C17EC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237-4249-4017-93FE-F889C814DE5E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079E-6208-4641-93AF-3128C17EC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237-4249-4017-93FE-F889C814DE5E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079E-6208-4641-93AF-3128C17EC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237-4249-4017-93FE-F889C814DE5E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079E-6208-4641-93AF-3128C17EC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237-4249-4017-93FE-F889C814DE5E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079E-6208-4641-93AF-3128C17EC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237-4249-4017-93FE-F889C814DE5E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079E-6208-4641-93AF-3128C17EC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237-4249-4017-93FE-F889C814DE5E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079E-6208-4641-93AF-3128C17EC2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237-4249-4017-93FE-F889C814DE5E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079E-6208-4641-93AF-3128C17EC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237-4249-4017-93FE-F889C814DE5E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079E-6208-4641-93AF-3128C17EC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237-4249-4017-93FE-F889C814DE5E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079E-6208-4641-93AF-3128C17EC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237-4249-4017-93FE-F889C814DE5E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079E-6208-4641-93AF-3128C17EC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CA237-4249-4017-93FE-F889C814DE5E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079E-6208-4641-93AF-3128C17EC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b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bmp"/><Relationship Id="rId5" Type="http://schemas.openxmlformats.org/officeDocument/2006/relationships/image" Target="../media/image6.bmp"/><Relationship Id="rId4" Type="http://schemas.openxmlformats.org/officeDocument/2006/relationships/image" Target="../media/image5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启动模式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</a:t>
            </a:r>
            <a:r>
              <a:rPr lang="zh-CN" altLang="en-US" dirty="0" smtClean="0"/>
              <a:t>徐雪琴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5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404664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Flag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27584" y="14847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68192" y="1377642"/>
            <a:ext cx="729224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新宋体" pitchFamily="49" charset="-122"/>
                <a:ea typeface="新宋体" pitchFamily="49" charset="-122"/>
              </a:rPr>
              <a:t>Intent.FLAG_ACTIVITY_NEW_TASK</a:t>
            </a:r>
            <a:r>
              <a:rPr lang="en-US" altLang="zh-CN" dirty="0">
                <a:ea typeface="新宋体" pitchFamily="49" charset="-122"/>
              </a:rPr>
              <a:t> </a:t>
            </a:r>
            <a:r>
              <a:rPr lang="en-US" altLang="zh-CN" dirty="0" smtClean="0">
                <a:ea typeface="新宋体" pitchFamily="49" charset="-122"/>
              </a:rPr>
              <a:t> : </a:t>
            </a:r>
            <a:r>
              <a:rPr lang="zh-CN" altLang="en-US" sz="1600" dirty="0" smtClean="0">
                <a:ea typeface="新宋体" pitchFamily="49" charset="-122"/>
              </a:rPr>
              <a:t>该模式有部分</a:t>
            </a:r>
            <a:r>
              <a:rPr lang="en-US" altLang="zh-CN" sz="1600" dirty="0" err="1" smtClean="0">
                <a:ea typeface="新宋体" pitchFamily="49" charset="-122"/>
              </a:rPr>
              <a:t>SingleTask</a:t>
            </a:r>
            <a:r>
              <a:rPr lang="zh-CN" altLang="en-US" sz="1600" dirty="0" smtClean="0">
                <a:ea typeface="新宋体" pitchFamily="49" charset="-122"/>
              </a:rPr>
              <a:t>的功能，具有此标志的</a:t>
            </a:r>
            <a:r>
              <a:rPr lang="en-US" altLang="zh-CN" sz="1600" dirty="0" smtClean="0">
                <a:ea typeface="新宋体" pitchFamily="49" charset="-122"/>
              </a:rPr>
              <a:t>Activity</a:t>
            </a:r>
            <a:r>
              <a:rPr lang="zh-CN" altLang="en-US" sz="1600" dirty="0" smtClean="0">
                <a:ea typeface="新宋体" pitchFamily="49" charset="-122"/>
              </a:rPr>
              <a:t>如果</a:t>
            </a:r>
            <a:r>
              <a:rPr lang="en-US" altLang="zh-CN" sz="1600" dirty="0" err="1" smtClean="0">
                <a:ea typeface="新宋体" pitchFamily="49" charset="-122"/>
              </a:rPr>
              <a:t>taskAffinity</a:t>
            </a:r>
            <a:r>
              <a:rPr lang="zh-CN" altLang="en-US" sz="1600" dirty="0" smtClean="0">
                <a:ea typeface="新宋体" pitchFamily="49" charset="-122"/>
              </a:rPr>
              <a:t>与启动它的</a:t>
            </a:r>
            <a:r>
              <a:rPr lang="en-US" altLang="zh-CN" sz="1600" dirty="0" smtClean="0">
                <a:ea typeface="新宋体" pitchFamily="49" charset="-122"/>
              </a:rPr>
              <a:t>Activity</a:t>
            </a:r>
            <a:r>
              <a:rPr lang="zh-CN" altLang="en-US" sz="1600" dirty="0" smtClean="0">
                <a:ea typeface="新宋体" pitchFamily="49" charset="-122"/>
              </a:rPr>
              <a:t>的</a:t>
            </a:r>
            <a:r>
              <a:rPr lang="en-US" altLang="zh-CN" sz="1600" dirty="0" err="1" smtClean="0">
                <a:ea typeface="新宋体" pitchFamily="49" charset="-122"/>
              </a:rPr>
              <a:t>TaskAffinity</a:t>
            </a:r>
            <a:r>
              <a:rPr lang="zh-CN" altLang="en-US" sz="1600" dirty="0" smtClean="0">
                <a:ea typeface="新宋体" pitchFamily="49" charset="-122"/>
              </a:rPr>
              <a:t>不同，那么系统会新建一个</a:t>
            </a:r>
            <a:r>
              <a:rPr lang="en-US" altLang="zh-CN" sz="1600" dirty="0" smtClean="0">
                <a:ea typeface="新宋体" pitchFamily="49" charset="-122"/>
              </a:rPr>
              <a:t>Task</a:t>
            </a:r>
            <a:r>
              <a:rPr lang="zh-CN" altLang="en-US" sz="1600" dirty="0" smtClean="0">
                <a:ea typeface="新宋体" pitchFamily="49" charset="-122"/>
              </a:rPr>
              <a:t>，并新建此</a:t>
            </a:r>
            <a:r>
              <a:rPr lang="en-US" altLang="zh-CN" sz="1600" dirty="0" smtClean="0">
                <a:ea typeface="新宋体" pitchFamily="49" charset="-122"/>
              </a:rPr>
              <a:t>Activity</a:t>
            </a:r>
            <a:r>
              <a:rPr lang="zh-CN" altLang="en-US" sz="1600" dirty="0" smtClean="0">
                <a:ea typeface="新宋体" pitchFamily="49" charset="-122"/>
              </a:rPr>
              <a:t>的实例放入栈顶。但此标志并没有单实例的功能。另外，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这个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标志不能用于调用方对已经启动的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请求结果。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4721" y="5482968"/>
            <a:ext cx="72922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新宋体" pitchFamily="49" charset="-122"/>
                <a:ea typeface="新宋体" pitchFamily="49" charset="-122"/>
              </a:rPr>
              <a:t>Intent.FLAG_ACTIVITY_SINGLE_TOP</a:t>
            </a:r>
            <a:r>
              <a:rPr lang="en-US" altLang="zh-CN" dirty="0" smtClean="0">
                <a:ea typeface="新宋体" pitchFamily="49" charset="-122"/>
              </a:rPr>
              <a:t>  : </a:t>
            </a:r>
            <a:r>
              <a:rPr lang="zh-CN" altLang="en-US" sz="1600" dirty="0" smtClean="0">
                <a:ea typeface="新宋体" pitchFamily="49" charset="-122"/>
              </a:rPr>
              <a:t>该模式等同于</a:t>
            </a:r>
            <a:r>
              <a:rPr lang="en-US" altLang="zh-CN" sz="1600" dirty="0" err="1" smtClean="0">
                <a:ea typeface="新宋体" pitchFamily="49" charset="-122"/>
              </a:rPr>
              <a:t>singleTop</a:t>
            </a:r>
            <a:r>
              <a:rPr lang="zh-CN" altLang="en-US" sz="1600" dirty="0" smtClean="0">
                <a:ea typeface="新宋体" pitchFamily="49" charset="-122"/>
              </a:rPr>
              <a:t>模式</a:t>
            </a:r>
            <a:endParaRPr lang="zh-CN" altLang="zh-CN" sz="1600" dirty="0">
              <a:ea typeface="新宋体" pitchFamily="49" charset="-122"/>
            </a:endParaRPr>
          </a:p>
          <a:p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27584" y="559011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27584" y="33734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92166" y="3264741"/>
            <a:ext cx="7577351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新宋体" pitchFamily="49" charset="-122"/>
                <a:ea typeface="新宋体" pitchFamily="49" charset="-122"/>
              </a:rPr>
              <a:t>Intent.FLAG_ACTIVITY_CLEAR_TOP</a:t>
            </a:r>
            <a:r>
              <a:rPr lang="en-US" altLang="zh-CN" dirty="0" smtClean="0">
                <a:ea typeface="新宋体" pitchFamily="49" charset="-122"/>
              </a:rPr>
              <a:t>  :  </a:t>
            </a:r>
            <a:r>
              <a:rPr lang="zh-CN" altLang="en-US" sz="1600" dirty="0" smtClean="0">
                <a:ea typeface="新宋体" pitchFamily="49" charset="-122"/>
              </a:rPr>
              <a:t>具有此标志位的</a:t>
            </a:r>
            <a:r>
              <a:rPr lang="en-US" altLang="zh-CN" sz="1600" dirty="0" smtClean="0">
                <a:ea typeface="新宋体" pitchFamily="49" charset="-122"/>
              </a:rPr>
              <a:t>Activity</a:t>
            </a:r>
            <a:r>
              <a:rPr lang="zh-CN" altLang="en-US" sz="1600" dirty="0" smtClean="0">
                <a:ea typeface="新宋体" pitchFamily="49" charset="-122"/>
              </a:rPr>
              <a:t>，当它启动时，在同一个任务栈中所有位于它上面的</a:t>
            </a:r>
            <a:r>
              <a:rPr lang="en-US" altLang="zh-CN" sz="1600" dirty="0" smtClean="0">
                <a:ea typeface="新宋体" pitchFamily="49" charset="-122"/>
              </a:rPr>
              <a:t>Activity</a:t>
            </a:r>
            <a:r>
              <a:rPr lang="zh-CN" altLang="en-US" sz="1600" dirty="0" smtClean="0">
                <a:ea typeface="新宋体" pitchFamily="49" charset="-122"/>
              </a:rPr>
              <a:t>都要出栈，这个模式一般与</a:t>
            </a:r>
            <a:r>
              <a:rPr lang="en-US" altLang="zh-CN" sz="1600" dirty="0" smtClean="0">
                <a:ea typeface="新宋体" pitchFamily="49" charset="-122"/>
              </a:rPr>
              <a:t>FLAG_ACTIVITY_SINGLE_TOP</a:t>
            </a:r>
            <a:r>
              <a:rPr lang="zh-CN" altLang="en-US" sz="1600" dirty="0" smtClean="0">
                <a:ea typeface="新宋体" pitchFamily="49" charset="-122"/>
              </a:rPr>
              <a:t>配合使用，在这种情况下，被启动的</a:t>
            </a:r>
            <a:r>
              <a:rPr lang="en-US" altLang="zh-CN" sz="1600" dirty="0" smtClean="0">
                <a:ea typeface="新宋体" pitchFamily="49" charset="-122"/>
              </a:rPr>
              <a:t>Activity</a:t>
            </a:r>
            <a:r>
              <a:rPr lang="zh-CN" altLang="en-US" sz="1600" dirty="0" smtClean="0">
                <a:ea typeface="新宋体" pitchFamily="49" charset="-122"/>
              </a:rPr>
              <a:t>的实例如果存在，那么系统就会调用它的</a:t>
            </a:r>
            <a:r>
              <a:rPr lang="en-US" altLang="zh-CN" sz="1600" dirty="0" err="1" smtClean="0">
                <a:ea typeface="新宋体" pitchFamily="49" charset="-122"/>
              </a:rPr>
              <a:t>OnNewIntent</a:t>
            </a:r>
            <a:r>
              <a:rPr lang="en-US" altLang="zh-CN" sz="1600" dirty="0" smtClean="0">
                <a:ea typeface="新宋体" pitchFamily="49" charset="-122"/>
              </a:rPr>
              <a:t> ()</a:t>
            </a:r>
            <a:r>
              <a:rPr lang="zh-CN" altLang="en-US" sz="1600" dirty="0" smtClean="0">
                <a:ea typeface="新宋体" pitchFamily="49" charset="-122"/>
              </a:rPr>
              <a:t>。如果被启动的</a:t>
            </a:r>
            <a:r>
              <a:rPr lang="en-US" altLang="zh-CN" sz="1600" dirty="0" smtClean="0">
                <a:ea typeface="新宋体" pitchFamily="49" charset="-122"/>
              </a:rPr>
              <a:t>Activity</a:t>
            </a:r>
            <a:r>
              <a:rPr lang="zh-CN" altLang="en-US" sz="1600" dirty="0" smtClean="0">
                <a:ea typeface="新宋体" pitchFamily="49" charset="-122"/>
              </a:rPr>
              <a:t>采用</a:t>
            </a:r>
            <a:r>
              <a:rPr lang="en-US" altLang="zh-CN" sz="1600" dirty="0" smtClean="0">
                <a:ea typeface="新宋体" pitchFamily="49" charset="-122"/>
              </a:rPr>
              <a:t>standard</a:t>
            </a:r>
            <a:r>
              <a:rPr lang="zh-CN" altLang="en-US" sz="1600" dirty="0" smtClean="0">
                <a:ea typeface="新宋体" pitchFamily="49" charset="-122"/>
              </a:rPr>
              <a:t>模式，那么连它和它上面的</a:t>
            </a:r>
            <a:r>
              <a:rPr lang="en-US" altLang="zh-CN" sz="1600" dirty="0" smtClean="0">
                <a:ea typeface="新宋体" pitchFamily="49" charset="-122"/>
              </a:rPr>
              <a:t>Activity</a:t>
            </a:r>
            <a:r>
              <a:rPr lang="zh-CN" altLang="en-US" sz="1600" dirty="0" smtClean="0">
                <a:ea typeface="新宋体" pitchFamily="49" charset="-122"/>
              </a:rPr>
              <a:t>都会出栈，系统会创建新的实例并至于栈顶。</a:t>
            </a:r>
            <a:r>
              <a:rPr lang="en-US" altLang="zh-CN" sz="1600" dirty="0" err="1" smtClean="0">
                <a:ea typeface="新宋体" pitchFamily="49" charset="-122"/>
              </a:rPr>
              <a:t>SingleTask</a:t>
            </a:r>
            <a:r>
              <a:rPr lang="zh-CN" altLang="en-US" sz="1600" dirty="0" smtClean="0">
                <a:ea typeface="新宋体" pitchFamily="49" charset="-122"/>
              </a:rPr>
              <a:t>模式默认有此功能</a:t>
            </a:r>
            <a:r>
              <a:rPr lang="zh-CN" altLang="en-US" dirty="0" smtClean="0">
                <a:ea typeface="新宋体" pitchFamily="49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7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404664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Flag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27584" y="14847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71112" y="1377642"/>
            <a:ext cx="729224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新宋体" pitchFamily="49" charset="-122"/>
                <a:ea typeface="新宋体" pitchFamily="49" charset="-122"/>
              </a:rPr>
              <a:t>FLAG_ACTIVITY_RESET_TASK_IF_NEEDED</a:t>
            </a:r>
            <a:r>
              <a:rPr lang="en-US" altLang="zh-CN" dirty="0" smtClean="0">
                <a:ea typeface="新宋体" pitchFamily="49" charset="-122"/>
              </a:rPr>
              <a:t> :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这个标记在以下情况下会生效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：    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1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.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启动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时创建新的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task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来放置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实例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；</a:t>
            </a:r>
            <a:endParaRPr lang="en-US" altLang="zh-CN" sz="1600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2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.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已存在的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task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被放置于前台。系统会根据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affinity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对指定的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task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进行重置操作，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task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会压入某些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实例或移除某些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实例。</a:t>
            </a:r>
            <a:endParaRPr lang="zh-CN" altLang="en-US" sz="1600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3284984"/>
            <a:ext cx="729224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新宋体" pitchFamily="49" charset="-122"/>
                <a:ea typeface="新宋体" pitchFamily="49" charset="-122"/>
              </a:rPr>
              <a:t>Intent.FLAG_ACTIVITY_NO_HISTORY</a:t>
            </a:r>
            <a:r>
              <a:rPr lang="en-US" altLang="zh-CN" dirty="0" smtClean="0">
                <a:ea typeface="新宋体" pitchFamily="49" charset="-122"/>
              </a:rPr>
              <a:t> : </a:t>
            </a:r>
            <a:r>
              <a:rPr lang="zh-CN" altLang="en-US" sz="1600" dirty="0" smtClean="0">
                <a:ea typeface="新宋体" pitchFamily="49" charset="-122"/>
              </a:rPr>
              <a:t>具有此标志的</a:t>
            </a:r>
            <a:r>
              <a:rPr lang="en-US" altLang="zh-CN" sz="1600" dirty="0" smtClean="0">
                <a:ea typeface="新宋体" pitchFamily="49" charset="-122"/>
              </a:rPr>
              <a:t>Activity</a:t>
            </a:r>
            <a:r>
              <a:rPr lang="zh-CN" altLang="en-US" sz="1600" dirty="0" smtClean="0">
                <a:ea typeface="新宋体" pitchFamily="49" charset="-122"/>
              </a:rPr>
              <a:t>，将不在任务栈中停留，一旦该</a:t>
            </a:r>
            <a:r>
              <a:rPr lang="en-US" altLang="zh-CN" sz="1600" dirty="0" smtClean="0">
                <a:ea typeface="新宋体" pitchFamily="49" charset="-122"/>
              </a:rPr>
              <a:t>Activity</a:t>
            </a:r>
            <a:r>
              <a:rPr lang="zh-CN" altLang="en-US" sz="1600" dirty="0" smtClean="0">
                <a:ea typeface="新宋体" pitchFamily="49" charset="-122"/>
              </a:rPr>
              <a:t>离开前台，该</a:t>
            </a:r>
            <a:r>
              <a:rPr lang="en-US" altLang="zh-CN" sz="1600" dirty="0" err="1" smtClean="0">
                <a:ea typeface="新宋体" pitchFamily="49" charset="-122"/>
              </a:rPr>
              <a:t>Actvity</a:t>
            </a:r>
            <a:r>
              <a:rPr lang="zh-CN" altLang="en-US" sz="1600" dirty="0" smtClean="0">
                <a:ea typeface="新宋体" pitchFamily="49" charset="-122"/>
              </a:rPr>
              <a:t>就会自动销毁，若该</a:t>
            </a:r>
            <a:r>
              <a:rPr lang="en-US" altLang="zh-CN" sz="1600" dirty="0" smtClean="0">
                <a:ea typeface="新宋体" pitchFamily="49" charset="-122"/>
              </a:rPr>
              <a:t>Activity</a:t>
            </a:r>
            <a:r>
              <a:rPr lang="zh-CN" altLang="en-US" sz="1600" dirty="0" smtClean="0">
                <a:ea typeface="新宋体" pitchFamily="49" charset="-122"/>
              </a:rPr>
              <a:t>是一个新</a:t>
            </a:r>
            <a:r>
              <a:rPr lang="en-US" altLang="zh-CN" sz="1600" dirty="0" smtClean="0">
                <a:ea typeface="新宋体" pitchFamily="49" charset="-122"/>
              </a:rPr>
              <a:t>Activity</a:t>
            </a:r>
            <a:r>
              <a:rPr lang="zh-CN" altLang="en-US" sz="1600" dirty="0" smtClean="0">
                <a:ea typeface="新宋体" pitchFamily="49" charset="-122"/>
              </a:rPr>
              <a:t>，那么它只会显示在前台，不会压入栈中</a:t>
            </a:r>
            <a:r>
              <a:rPr lang="zh-CN" altLang="en-US" sz="1600" dirty="0">
                <a:ea typeface="新宋体" pitchFamily="49" charset="-122"/>
              </a:rPr>
              <a:t>。</a:t>
            </a:r>
            <a:endParaRPr lang="zh-CN" altLang="zh-CN" sz="1600" dirty="0">
              <a:ea typeface="新宋体" pitchFamily="49" charset="-122"/>
            </a:endParaRPr>
          </a:p>
          <a:p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27584" y="338646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404664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TaskAffinity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029" y="141277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Android:taskAffinity</a:t>
            </a:r>
            <a:r>
              <a:rPr lang="zh-CN" altLang="en-US" dirty="0" smtClean="0"/>
              <a:t>属性与</a:t>
            </a:r>
            <a:r>
              <a:rPr lang="en-US" altLang="zh-CN" dirty="0"/>
              <a:t>Intent.</a:t>
            </a:r>
            <a:r>
              <a:rPr lang="en-US" altLang="zh-CN" dirty="0">
                <a:ea typeface="新宋体" pitchFamily="49" charset="-122"/>
              </a:rPr>
              <a:t> </a:t>
            </a:r>
            <a:r>
              <a:rPr lang="en-US" altLang="zh-CN" dirty="0" err="1">
                <a:ea typeface="新宋体" pitchFamily="49" charset="-122"/>
              </a:rPr>
              <a:t>Intent.FLAG_ACTIVITY_NEW_TASK</a:t>
            </a:r>
            <a:r>
              <a:rPr lang="en-US" altLang="zh-CN" dirty="0">
                <a:ea typeface="新宋体" pitchFamily="49" charset="-122"/>
              </a:rPr>
              <a:t> </a:t>
            </a:r>
            <a:r>
              <a:rPr lang="zh-CN" altLang="en-US" dirty="0"/>
              <a:t>或</a:t>
            </a:r>
            <a:r>
              <a:rPr lang="en-US" altLang="zh-CN" dirty="0" err="1" smtClean="0"/>
              <a:t>singleTask</a:t>
            </a:r>
            <a:r>
              <a:rPr lang="zh-CN" altLang="en-US" dirty="0" smtClean="0"/>
              <a:t>一起使用，当启动一个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的时候，系统首先会找是否存在他需要的任务栈存在，如果存在，就直接创建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的实例，并将该实例放至于该栈顶；如果不存在，就会创建新的任务栈，再创建新的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实例，将他至于栈顶。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这里所需要的栈就是由</a:t>
            </a:r>
            <a:r>
              <a:rPr lang="en-US" altLang="zh-CN" dirty="0" err="1" smtClean="0"/>
              <a:t>android:taskAffinity</a:t>
            </a:r>
            <a:r>
              <a:rPr lang="zh-CN" altLang="en-US" dirty="0" smtClean="0"/>
              <a:t>决定，一般来说，同一个应用的</a:t>
            </a:r>
            <a:r>
              <a:rPr lang="en-US" altLang="zh-CN" dirty="0" err="1" smtClean="0"/>
              <a:t>taskAffinity</a:t>
            </a:r>
            <a:r>
              <a:rPr lang="zh-CN" altLang="en-US" dirty="0" smtClean="0"/>
              <a:t>的属性相同，且与包名相同。当然，可以另外给其中的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指定</a:t>
            </a:r>
            <a:r>
              <a:rPr lang="en-US" altLang="zh-CN" dirty="0" err="1" smtClean="0"/>
              <a:t>TaskAffinity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71600" y="3993499"/>
            <a:ext cx="3169676" cy="2632434"/>
          </a:xfrm>
          <a:prstGeom prst="rect">
            <a:avLst/>
          </a:prstGeom>
          <a:solidFill>
            <a:schemeClr val="bg1">
              <a:lumMod val="65000"/>
              <a:alpha val="4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Stack </a:t>
            </a:r>
            <a:r>
              <a:rPr lang="en-US" altLang="zh-CN" dirty="0">
                <a:solidFill>
                  <a:schemeClr val="tx1"/>
                </a:solidFill>
              </a:rPr>
              <a:t>taskid:11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6056" y="3959284"/>
            <a:ext cx="3169676" cy="2632434"/>
          </a:xfrm>
          <a:prstGeom prst="rect">
            <a:avLst/>
          </a:prstGeom>
          <a:solidFill>
            <a:schemeClr val="bg1">
              <a:lumMod val="65000"/>
              <a:alpha val="4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Stack </a:t>
            </a:r>
            <a:r>
              <a:rPr lang="en-US" altLang="zh-CN" dirty="0">
                <a:solidFill>
                  <a:schemeClr val="tx1"/>
                </a:solidFill>
              </a:rPr>
              <a:t>taskid:12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465475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com.snoe.activitylunchmodetes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88286" y="5322930"/>
            <a:ext cx="2736304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MainActivity@4204e418</a:t>
            </a:r>
          </a:p>
        </p:txBody>
      </p:sp>
      <p:sp>
        <p:nvSpPr>
          <p:cNvPr id="19" name="矩形 18"/>
          <p:cNvSpPr/>
          <p:nvPr/>
        </p:nvSpPr>
        <p:spPr>
          <a:xfrm>
            <a:off x="5292742" y="5322930"/>
            <a:ext cx="2736304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SecondActivity@42088488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8866" y="462681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com.snow.test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3924590" y="5538954"/>
            <a:ext cx="12954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69005" y="5138264"/>
            <a:ext cx="133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78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404664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补充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相关的属性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029" y="1412776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en-US" altLang="zh-CN" b="1" dirty="0" err="1" smtClean="0">
                <a:latin typeface="新宋体" pitchFamily="49" charset="-122"/>
                <a:ea typeface="新宋体" pitchFamily="49" charset="-122"/>
              </a:rPr>
              <a:t>android:allowTaskReparenting</a:t>
            </a:r>
            <a:r>
              <a:rPr lang="en-US" altLang="zh-CN" dirty="0" smtClean="0"/>
              <a:t> : </a:t>
            </a:r>
            <a:r>
              <a:rPr lang="zh-CN" altLang="en-US" dirty="0"/>
              <a:t> 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这个属性用来标记一个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实例在当前应用退居后台后，是否能从启动它的那个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task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移动到有共同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affinity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的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task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，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true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”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表示可以移动，“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false”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表示它必须呆在当前应用的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task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中，默认值为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false</a:t>
            </a:r>
            <a:r>
              <a:rPr lang="zh-CN" altLang="en-US" dirty="0">
                <a:latin typeface="新宋体" pitchFamily="49" charset="-122"/>
                <a:ea typeface="新宋体" pitchFamily="49" charset="-122"/>
              </a:rPr>
              <a:t>。</a:t>
            </a:r>
          </a:p>
        </p:txBody>
      </p:sp>
      <p:sp>
        <p:nvSpPr>
          <p:cNvPr id="15" name="椭圆 14"/>
          <p:cNvSpPr/>
          <p:nvPr/>
        </p:nvSpPr>
        <p:spPr>
          <a:xfrm>
            <a:off x="703163" y="153239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3558" y="2492896"/>
            <a:ext cx="82809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en-US" altLang="zh-CN" b="1" dirty="0" err="1" smtClean="0">
                <a:latin typeface="新宋体" pitchFamily="49" charset="-122"/>
                <a:ea typeface="新宋体" pitchFamily="49" charset="-122"/>
              </a:rPr>
              <a:t>android:alwaysRetainTaskState</a:t>
            </a:r>
            <a:r>
              <a:rPr lang="en-US" altLang="zh-CN" dirty="0"/>
              <a:t> </a:t>
            </a:r>
            <a:r>
              <a:rPr lang="en-US" altLang="zh-CN" dirty="0" smtClean="0"/>
              <a:t>: </a:t>
            </a:r>
            <a:r>
              <a:rPr lang="zh-CN" altLang="en-US" dirty="0"/>
              <a:t> 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这个属性用来标记应用的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task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是否保持原来的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状态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，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true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”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表示总是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保持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，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false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”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表示不能够保证，默认为“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false”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。此属性只对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task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的根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起作用，其他的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都会被忽略。 默认情况下，如果一个应用在后台呆的太久例如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30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分钟，用户从主选单再次选择该应用时，系统就会对该应用的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task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进行清理，除了根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，其他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都会被清除出栈，但是如果在根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中设置了此属性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之后，用户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再次启动应用时，仍然可以看到上一次操作的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界面。</a:t>
            </a:r>
            <a:endParaRPr lang="zh-CN" altLang="en-US" sz="1600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03163" y="252216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2909" y="4285510"/>
            <a:ext cx="78451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</a:t>
            </a:r>
            <a:r>
              <a:rPr lang="en-US" altLang="zh-CN" b="1" dirty="0" err="1" smtClean="0">
                <a:latin typeface="新宋体" pitchFamily="49" charset="-122"/>
                <a:ea typeface="新宋体" pitchFamily="49" charset="-122"/>
              </a:rPr>
              <a:t>android:clearTaskOnLaunch</a:t>
            </a:r>
            <a:r>
              <a:rPr lang="zh-CN" altLang="en-US" b="1" dirty="0" smtClean="0"/>
              <a:t>：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这个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属性用来标记是否从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task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清除除根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之外的所有的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，“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true”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表示清除，“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false”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表示不清除，默认为“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false”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。同样，这个属性也只对根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起作用，其他的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都会被忽略</a:t>
            </a:r>
          </a:p>
        </p:txBody>
      </p:sp>
      <p:sp>
        <p:nvSpPr>
          <p:cNvPr id="18" name="椭圆 17"/>
          <p:cNvSpPr/>
          <p:nvPr/>
        </p:nvSpPr>
        <p:spPr>
          <a:xfrm>
            <a:off x="703163" y="435036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7199" y="5445223"/>
            <a:ext cx="799187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latin typeface="新宋体" pitchFamily="49" charset="-122"/>
                <a:ea typeface="新宋体" pitchFamily="49" charset="-122"/>
              </a:rPr>
              <a:t>android:finishOnTaskLaunch</a:t>
            </a:r>
            <a:r>
              <a:rPr lang="zh-CN" altLang="en-US" b="1" dirty="0" smtClean="0"/>
              <a:t>：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这个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属性和</a:t>
            </a:r>
            <a:r>
              <a:rPr lang="en-US" altLang="zh-CN" sz="1600" dirty="0" err="1">
                <a:latin typeface="新宋体" pitchFamily="49" charset="-122"/>
                <a:ea typeface="新宋体" pitchFamily="49" charset="-122"/>
              </a:rPr>
              <a:t>android:allowTaskReparenting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属性相似，不同之处在于</a:t>
            </a:r>
            <a:r>
              <a:rPr lang="en-US" altLang="zh-CN" sz="1600" dirty="0" err="1">
                <a:latin typeface="新宋体" pitchFamily="49" charset="-122"/>
                <a:ea typeface="新宋体" pitchFamily="49" charset="-122"/>
              </a:rPr>
              <a:t>allowTaskReparenting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属性是重新宿主到有共同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affinity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的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task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中，而</a:t>
            </a:r>
            <a:r>
              <a:rPr lang="en-US" altLang="zh-CN" sz="1600" dirty="0" err="1">
                <a:latin typeface="新宋体" pitchFamily="49" charset="-122"/>
                <a:ea typeface="新宋体" pitchFamily="49" charset="-122"/>
              </a:rPr>
              <a:t>finishOnTaskLaunch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属性是销毁实例。如果这个属性和</a:t>
            </a:r>
            <a:r>
              <a:rPr lang="en-US" altLang="zh-CN" sz="1600" dirty="0" err="1">
                <a:latin typeface="新宋体" pitchFamily="49" charset="-122"/>
                <a:ea typeface="新宋体" pitchFamily="49" charset="-122"/>
              </a:rPr>
              <a:t>android:allowReparenting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都设定为“</a:t>
            </a:r>
            <a:r>
              <a:rPr lang="en-US" altLang="zh-CN" sz="1600" dirty="0">
                <a:latin typeface="新宋体" pitchFamily="49" charset="-122"/>
                <a:ea typeface="新宋体" pitchFamily="49" charset="-122"/>
              </a:rPr>
              <a:t>true”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，则这个属性胜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03163" y="547790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3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924944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itchFamily="34" charset="-122"/>
                <a:ea typeface="微软雅黑" pitchFamily="34" charset="-122"/>
              </a:rPr>
              <a:t>Thank </a:t>
            </a:r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you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5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265900" y="1143508"/>
            <a:ext cx="180020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LaunchMode</a:t>
            </a:r>
            <a:r>
              <a:rPr lang="zh-CN" altLang="en-US" sz="2000" dirty="0" smtClean="0"/>
              <a:t>（启动模式）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1311424" y="4298528"/>
            <a:ext cx="180020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Flag</a:t>
            </a:r>
            <a:r>
              <a:rPr lang="zh-CN" altLang="en-US" sz="2000" dirty="0" smtClean="0"/>
              <a:t>（标志位）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6208795" y="4436817"/>
            <a:ext cx="180020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TaskAffinity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任务关联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1187624" y="1124744"/>
            <a:ext cx="192400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Task (</a:t>
            </a:r>
            <a:r>
              <a:rPr lang="zh-CN" altLang="en-US" sz="2000" dirty="0" smtClean="0"/>
              <a:t>任务栈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4283968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6"/>
          <p:cNvCxnSpPr>
            <a:stCxn id="13" idx="7"/>
            <a:endCxn id="4" idx="3"/>
          </p:cNvCxnSpPr>
          <p:nvPr/>
        </p:nvCxnSpPr>
        <p:spPr>
          <a:xfrm flipV="1">
            <a:off x="4775669" y="2495687"/>
            <a:ext cx="1753864" cy="94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5"/>
            <a:endCxn id="6" idx="1"/>
          </p:cNvCxnSpPr>
          <p:nvPr/>
        </p:nvCxnSpPr>
        <p:spPr>
          <a:xfrm>
            <a:off x="4775669" y="3848693"/>
            <a:ext cx="1696759" cy="820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1"/>
            <a:endCxn id="7" idx="5"/>
          </p:cNvCxnSpPr>
          <p:nvPr/>
        </p:nvCxnSpPr>
        <p:spPr>
          <a:xfrm flipH="1" flipV="1">
            <a:off x="2829861" y="2476923"/>
            <a:ext cx="1538470" cy="964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3"/>
            <a:endCxn id="5" idx="7"/>
          </p:cNvCxnSpPr>
          <p:nvPr/>
        </p:nvCxnSpPr>
        <p:spPr>
          <a:xfrm flipH="1">
            <a:off x="2847991" y="3848693"/>
            <a:ext cx="1520340" cy="681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03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404664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Task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8404" y="1110936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简单地说，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任务（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）是多个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Activity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的集合，用户进行操作时将与这些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Activity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进行交互。 这些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Activity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按照启动顺序依次被存入 </a:t>
            </a:r>
            <a:r>
              <a:rPr lang="zh-CN" altLang="en-US" i="1" dirty="0">
                <a:latin typeface="微软雅黑" pitchFamily="34" charset="-122"/>
                <a:ea typeface="微软雅黑" pitchFamily="34" charset="-122"/>
              </a:rPr>
              <a:t>“回退”栈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 （“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Back Stack”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它采用“后进先出”的方式管理这些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Activity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时入栈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；用户使用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i="1" dirty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按钮退出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时出栈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。当栈中无任何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时，系统就会回收这个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一般来说，一个应用中的所有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会处于同一个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中，通过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startActivity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启动的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与当前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处于同一个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需要维护一个回退栈，栈中保存有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的实例，只有处于栈顶的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才获得焦点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5427" y="4641249"/>
            <a:ext cx="2016224" cy="2135304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37475" y="5772524"/>
            <a:ext cx="100821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37475" y="5206313"/>
            <a:ext cx="100821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7475" y="6132564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Task 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57455" y="5074434"/>
            <a:ext cx="1512168" cy="1378902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10692" y="6367033"/>
            <a:ext cx="115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回退栈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25310" y="5019450"/>
            <a:ext cx="1512168" cy="1378902"/>
          </a:xfrm>
          <a:prstGeom prst="rect">
            <a:avLst/>
          </a:prstGeom>
          <a:solidFill>
            <a:schemeClr val="accent2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177338" y="5566353"/>
            <a:ext cx="1008112" cy="386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下弧形箭头 15"/>
          <p:cNvSpPr/>
          <p:nvPr/>
        </p:nvSpPr>
        <p:spPr>
          <a:xfrm>
            <a:off x="2969623" y="5717845"/>
            <a:ext cx="955687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1840" y="5386333"/>
            <a:ext cx="10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 C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735677" y="3933056"/>
            <a:ext cx="2016224" cy="2843497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55976" y="607788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948264" y="5074434"/>
            <a:ext cx="1512168" cy="1242796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54892" y="648866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回退栈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64438" y="5717845"/>
            <a:ext cx="648072" cy="360466"/>
          </a:xfrm>
          <a:prstGeom prst="rect">
            <a:avLst/>
          </a:prstGeom>
          <a:solidFill>
            <a:schemeClr val="tx2">
              <a:lumMod val="25000"/>
              <a:lumOff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364438" y="5206313"/>
            <a:ext cx="648072" cy="360039"/>
          </a:xfrm>
          <a:prstGeom prst="rect">
            <a:avLst/>
          </a:prstGeom>
          <a:solidFill>
            <a:schemeClr val="tx2">
              <a:lumMod val="25000"/>
              <a:lumOff val="7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948264" y="4077072"/>
            <a:ext cx="1512168" cy="856007"/>
          </a:xfrm>
          <a:prstGeom prst="rect">
            <a:avLst/>
          </a:prstGeom>
          <a:solidFill>
            <a:schemeClr val="accent2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79975" y="5997701"/>
            <a:ext cx="90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Task1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7200292" y="4205857"/>
            <a:ext cx="1008112" cy="386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56354" y="4613513"/>
            <a:ext cx="90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Task2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5508104" y="5570999"/>
            <a:ext cx="1227573" cy="326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404664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启动模式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flipV="1">
            <a:off x="1115616" y="1772816"/>
            <a:ext cx="160028" cy="17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2324" y="1675178"/>
            <a:ext cx="7202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Standard</a:t>
            </a:r>
            <a:r>
              <a:rPr lang="zh-CN" altLang="en-US" dirty="0" smtClean="0"/>
              <a:t>模式　：该模式是系统默认的模式，不需要在</a:t>
            </a:r>
            <a:r>
              <a:rPr lang="en-US" altLang="zh-CN" dirty="0" err="1" smtClean="0"/>
              <a:t>androidmanifest</a:t>
            </a:r>
            <a:endParaRPr lang="en-US" altLang="zh-CN" dirty="0" smtClean="0"/>
          </a:p>
          <a:p>
            <a:r>
              <a:rPr lang="en-US" altLang="zh-CN" dirty="0" smtClean="0"/>
              <a:t>.xml</a:t>
            </a:r>
            <a:r>
              <a:rPr lang="zh-CN" altLang="en-US" dirty="0" smtClean="0"/>
              <a:t>文件中声明。在该种模式下，每启动一个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，系统都会创建一个该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的实例，并入栈。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02324" y="2931273"/>
            <a:ext cx="3169676" cy="2520280"/>
          </a:xfrm>
          <a:prstGeom prst="rect">
            <a:avLst/>
          </a:prstGeom>
          <a:solidFill>
            <a:schemeClr val="bg1">
              <a:lumMod val="65000"/>
              <a:alpha val="4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Stack: taskid:7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19672" y="3140968"/>
            <a:ext cx="2736304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MainActivity@9db1e418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43124" y="3759365"/>
            <a:ext cx="2712852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SecondActivity@9daae708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43124" y="4408264"/>
            <a:ext cx="2712852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MainActivity@9daf39c0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20" idx="3"/>
          </p:cNvCxnSpPr>
          <p:nvPr/>
        </p:nvCxnSpPr>
        <p:spPr>
          <a:xfrm flipV="1">
            <a:off x="4355976" y="4293096"/>
            <a:ext cx="647410" cy="33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8" idx="3"/>
          </p:cNvCxnSpPr>
          <p:nvPr/>
        </p:nvCxnSpPr>
        <p:spPr>
          <a:xfrm flipH="1" flipV="1">
            <a:off x="4355976" y="3975389"/>
            <a:ext cx="647410" cy="317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04047" y="4134242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4385025" y="3573016"/>
            <a:ext cx="647410" cy="33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0" idx="3"/>
          </p:cNvCxnSpPr>
          <p:nvPr/>
        </p:nvCxnSpPr>
        <p:spPr>
          <a:xfrm flipH="1" flipV="1">
            <a:off x="4355976" y="3356992"/>
            <a:ext cx="67645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32435" y="3398186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1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404664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启动模式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flipV="1">
            <a:off x="1115616" y="1772816"/>
            <a:ext cx="160028" cy="17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2324" y="1675178"/>
            <a:ext cx="7202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singleTop</a:t>
            </a:r>
            <a:r>
              <a:rPr lang="zh-CN" altLang="en-US" dirty="0" smtClean="0"/>
              <a:t>模式　：</a:t>
            </a:r>
            <a:r>
              <a:rPr lang="zh-CN" altLang="en-US" dirty="0"/>
              <a:t>栈</a:t>
            </a:r>
            <a:r>
              <a:rPr lang="zh-CN" altLang="en-US" dirty="0" smtClean="0"/>
              <a:t>顶复用模式。在该种模式下，如果返回栈中存在该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的实例，并且位于栈顶，那么再次启动该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的时候，系统不会创建新的实例，直接复用这个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，并且这个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onNewIntent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会被回调，它的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onStart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方法都不会执行，因为它并没有发生改变。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0793" y="606193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MainActivity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standard</a:t>
            </a:r>
            <a:r>
              <a:rPr lang="zh-CN" altLang="en-US" dirty="0" smtClean="0"/>
              <a:t>模式，</a:t>
            </a:r>
            <a:r>
              <a:rPr lang="en-US" altLang="zh-CN" dirty="0" err="1" smtClean="0"/>
              <a:t>SecondActivity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singleTop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47002" y="3284984"/>
            <a:ext cx="3169676" cy="2520280"/>
          </a:xfrm>
          <a:prstGeom prst="rect">
            <a:avLst/>
          </a:prstGeom>
          <a:solidFill>
            <a:schemeClr val="bg1">
              <a:lumMod val="65000"/>
              <a:alpha val="4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Stack: taskid:5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75414" y="4821241"/>
            <a:ext cx="2712852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MainActivity@41788a70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75414" y="4072163"/>
            <a:ext cx="2712852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SecondActivity@4179a2c8</a:t>
            </a:r>
            <a:endParaRPr lang="zh-CN" altLang="en-US" dirty="0"/>
          </a:p>
        </p:txBody>
      </p:sp>
      <p:sp>
        <p:nvSpPr>
          <p:cNvPr id="10" name="下弧形箭头 9"/>
          <p:cNvSpPr/>
          <p:nvPr/>
        </p:nvSpPr>
        <p:spPr>
          <a:xfrm rot="16010208">
            <a:off x="4387213" y="4217054"/>
            <a:ext cx="1012006" cy="8179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弧形箭头 11"/>
          <p:cNvSpPr/>
          <p:nvPr/>
        </p:nvSpPr>
        <p:spPr>
          <a:xfrm rot="10481634">
            <a:off x="3008646" y="3257855"/>
            <a:ext cx="1012006" cy="8179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9743" y="4626031"/>
            <a:ext cx="1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56305" y="3212814"/>
            <a:ext cx="1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88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4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404664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启动模式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flipV="1">
            <a:off x="1115616" y="1772816"/>
            <a:ext cx="160028" cy="17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2324" y="1675178"/>
            <a:ext cx="7202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singleTask</a:t>
            </a:r>
            <a:r>
              <a:rPr lang="zh-CN" altLang="en-US" dirty="0" smtClean="0"/>
              <a:t>模式　：栈</a:t>
            </a:r>
            <a:r>
              <a:rPr lang="zh-CN" altLang="en-US" dirty="0"/>
              <a:t>内</a:t>
            </a:r>
            <a:r>
              <a:rPr lang="zh-CN" altLang="en-US" dirty="0" smtClean="0"/>
              <a:t>复用模式。这是一种单实例模式，当具有</a:t>
            </a:r>
            <a:r>
              <a:rPr lang="en-US" altLang="zh-CN" dirty="0" err="1" smtClean="0"/>
              <a:t>singleTask</a:t>
            </a:r>
            <a:r>
              <a:rPr lang="zh-CN" altLang="en-US" dirty="0" smtClean="0"/>
              <a:t>模式的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被启动了，那么系统会首先找有没有该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需要的栈，如果没有，就创建新的栈，并创建该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的实例，将其压入该栈中；如果有，就看已存在的栈中有没有该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的实例，有，则将处于该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之上的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强制出栈，如果没有，则创建创建并入栈。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0792" y="6061938"/>
            <a:ext cx="812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MainActivity</a:t>
            </a:r>
            <a:r>
              <a:rPr lang="zh-CN" altLang="en-US" dirty="0" smtClean="0"/>
              <a:t>为</a:t>
            </a:r>
            <a:r>
              <a:rPr lang="en-US" altLang="zh-CN" dirty="0"/>
              <a:t>standard</a:t>
            </a:r>
            <a:r>
              <a:rPr lang="zh-CN" altLang="en-US" dirty="0" smtClean="0"/>
              <a:t>模式，</a:t>
            </a:r>
            <a:r>
              <a:rPr lang="en-US" altLang="zh-CN" dirty="0" err="1"/>
              <a:t>SecondActivity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 smtClean="0"/>
              <a:t>ThirActivity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singleTask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85752" y="3302112"/>
            <a:ext cx="3169676" cy="2632434"/>
          </a:xfrm>
          <a:prstGeom prst="rect">
            <a:avLst/>
          </a:prstGeom>
          <a:solidFill>
            <a:schemeClr val="bg1">
              <a:lumMod val="65000"/>
              <a:alpha val="4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Stack taskid:9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47776" y="4941168"/>
            <a:ext cx="2736304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MainActivity@41828140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47776" y="4221088"/>
            <a:ext cx="2736304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SecondActivity@41837c80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20539" y="464037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47776" y="3573016"/>
            <a:ext cx="2736304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ThirdActivity@418479b8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28183" y="4010829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5" name="左弧形箭头 4"/>
          <p:cNvSpPr/>
          <p:nvPr/>
        </p:nvSpPr>
        <p:spPr>
          <a:xfrm>
            <a:off x="2123728" y="3771718"/>
            <a:ext cx="524048" cy="7225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6251" y="3820398"/>
            <a:ext cx="108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start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647776" y="3573015"/>
            <a:ext cx="2736304" cy="432048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ThirdActivity@417ea9e0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5413341" y="4825044"/>
            <a:ext cx="647410" cy="33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413341" y="4488267"/>
            <a:ext cx="647410" cy="317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5413341" y="4133000"/>
            <a:ext cx="647410" cy="33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5400423" y="3789040"/>
            <a:ext cx="647410" cy="317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弧形箭头 35"/>
          <p:cNvSpPr/>
          <p:nvPr/>
        </p:nvSpPr>
        <p:spPr>
          <a:xfrm rot="15762012">
            <a:off x="5272410" y="3659702"/>
            <a:ext cx="1012006" cy="8179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22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404664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启动模式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flipV="1">
            <a:off x="1115616" y="1772816"/>
            <a:ext cx="160028" cy="17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2324" y="1675178"/>
            <a:ext cx="720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singleInstance</a:t>
            </a:r>
            <a:r>
              <a:rPr lang="zh-CN" altLang="en-US" dirty="0" smtClean="0"/>
              <a:t>模式　：栈</a:t>
            </a:r>
            <a:r>
              <a:rPr lang="zh-CN" altLang="en-US" dirty="0"/>
              <a:t>外</a:t>
            </a:r>
            <a:r>
              <a:rPr lang="zh-CN" altLang="en-US" dirty="0" smtClean="0"/>
              <a:t>复用模式。这是一种加强版的</a:t>
            </a:r>
            <a:r>
              <a:rPr lang="en-US" altLang="zh-CN" dirty="0" err="1" smtClean="0"/>
              <a:t>singleTask</a:t>
            </a:r>
            <a:r>
              <a:rPr lang="zh-CN" altLang="en-US" dirty="0" smtClean="0"/>
              <a:t>模式，在该模式的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，只能单独的存在于</a:t>
            </a:r>
            <a:r>
              <a:rPr lang="zh-CN" altLang="en-US" dirty="0"/>
              <a:t>一</a:t>
            </a:r>
            <a:r>
              <a:rPr lang="zh-CN" altLang="en-US" dirty="0" smtClean="0"/>
              <a:t>个任务栈中。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0152" y="6246604"/>
            <a:ext cx="833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</a:t>
            </a:r>
            <a:r>
              <a:rPr lang="en-US" altLang="zh-CN" dirty="0" err="1" smtClean="0"/>
              <a:t>MainActivity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singleInstance</a:t>
            </a:r>
            <a:r>
              <a:rPr lang="zh-CN" altLang="en-US" dirty="0" smtClean="0"/>
              <a:t>模式，</a:t>
            </a:r>
            <a:r>
              <a:rPr lang="en-US" altLang="zh-CN" dirty="0" err="1" smtClean="0"/>
              <a:t>SecondActivity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ThirdActivity</a:t>
            </a:r>
            <a:r>
              <a:rPr lang="zh-CN" altLang="en-US" dirty="0" smtClean="0"/>
              <a:t>为默认模式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6252" y="2682019"/>
            <a:ext cx="3169676" cy="2632434"/>
          </a:xfrm>
          <a:prstGeom prst="rect">
            <a:avLst/>
          </a:prstGeom>
          <a:solidFill>
            <a:schemeClr val="bg1">
              <a:lumMod val="65000"/>
              <a:alpha val="4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Stack taskid:12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2937" y="4189260"/>
            <a:ext cx="2736304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MainActivity@9db00470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82544" y="2677282"/>
            <a:ext cx="3169676" cy="2632434"/>
          </a:xfrm>
          <a:prstGeom prst="rect">
            <a:avLst/>
          </a:prstGeom>
          <a:solidFill>
            <a:schemeClr val="bg1">
              <a:lumMod val="65000"/>
              <a:alpha val="4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Stack taskid:13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03386" y="3429000"/>
            <a:ext cx="2736304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ThirdActivity@9db1b8a0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019823" y="4341660"/>
            <a:ext cx="2736304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SecondActivity@9db0d9b8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6" idx="2"/>
            <a:endCxn id="15" idx="2"/>
          </p:cNvCxnSpPr>
          <p:nvPr/>
        </p:nvCxnSpPr>
        <p:spPr>
          <a:xfrm rot="5400000" flipH="1" flipV="1">
            <a:off x="4396867" y="3343939"/>
            <a:ext cx="4737" cy="3936292"/>
          </a:xfrm>
          <a:prstGeom prst="bentConnector3">
            <a:avLst>
              <a:gd name="adj1" fmla="val -48258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31840" y="55892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secondActivity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7" idx="3"/>
          </p:cNvCxnSpPr>
          <p:nvPr/>
        </p:nvCxnSpPr>
        <p:spPr>
          <a:xfrm flipV="1">
            <a:off x="7756127" y="4189260"/>
            <a:ext cx="416273" cy="36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7756127" y="3645024"/>
            <a:ext cx="416273" cy="544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72400" y="41892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16" idx="1"/>
            <a:endCxn id="7" idx="3"/>
          </p:cNvCxnSpPr>
          <p:nvPr/>
        </p:nvCxnSpPr>
        <p:spPr>
          <a:xfrm rot="10800000" flipV="1">
            <a:off x="3799242" y="3645024"/>
            <a:ext cx="1204145" cy="760260"/>
          </a:xfrm>
          <a:prstGeom prst="bentConnector3">
            <a:avLst/>
          </a:prstGeom>
          <a:ln w="2222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77278" y="32443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back</a:t>
            </a:r>
            <a:endParaRPr lang="zh-CN" altLang="en-US" dirty="0"/>
          </a:p>
        </p:txBody>
      </p:sp>
      <p:cxnSp>
        <p:nvCxnSpPr>
          <p:cNvPr id="27" name="肘形连接符 26"/>
          <p:cNvCxnSpPr/>
          <p:nvPr/>
        </p:nvCxnSpPr>
        <p:spPr>
          <a:xfrm flipV="1">
            <a:off x="3799242" y="3647201"/>
            <a:ext cx="1204145" cy="760260"/>
          </a:xfrm>
          <a:prstGeom prst="bentConnector3">
            <a:avLst/>
          </a:prstGeom>
          <a:ln w="2222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57521" y="44388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33823" y="2677282"/>
            <a:ext cx="3169676" cy="2632434"/>
          </a:xfrm>
          <a:prstGeom prst="rect">
            <a:avLst/>
          </a:prstGeom>
          <a:solidFill>
            <a:schemeClr val="bg1">
              <a:lumMod val="65000"/>
              <a:alpha val="4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Stack taskid:14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62937" y="4191437"/>
            <a:ext cx="2736304" cy="43204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MainActivity@9db2a7f0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6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404664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启动模式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singleTop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SingleTask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132856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StartActivityForResults</a:t>
            </a:r>
            <a:r>
              <a:rPr lang="zh-CN" altLang="en-US" dirty="0" smtClean="0"/>
              <a:t>分别启动具有该标志的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。具有</a:t>
            </a:r>
            <a:r>
              <a:rPr lang="en-US" altLang="zh-CN" dirty="0" err="1" smtClean="0"/>
              <a:t>SingleTop</a:t>
            </a:r>
            <a:r>
              <a:rPr lang="zh-CN" altLang="en-US" dirty="0" smtClean="0"/>
              <a:t>标志的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如果自己启动自己，则该标志会失效，系统会创建新的实例。而具有</a:t>
            </a:r>
            <a:r>
              <a:rPr lang="en-US" altLang="zh-CN" dirty="0" err="1" smtClean="0"/>
              <a:t>SingleTask</a:t>
            </a:r>
            <a:r>
              <a:rPr lang="zh-CN" altLang="en-US" dirty="0" smtClean="0"/>
              <a:t>标志的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自己启动自己，该标志依然有效。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3" y="4342380"/>
            <a:ext cx="5942858" cy="22095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6056" y="1988840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onNewIntent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的条件是</a:t>
            </a:r>
            <a:r>
              <a:rPr lang="en-US" altLang="zh-CN" dirty="0" smtClean="0"/>
              <a:t>Top!=null &amp;&amp; </a:t>
            </a:r>
            <a:r>
              <a:rPr lang="en-US" altLang="zh-CN" dirty="0" err="1" smtClean="0"/>
              <a:t>r.resultTo</a:t>
            </a:r>
            <a:r>
              <a:rPr lang="en-US" altLang="zh-CN" dirty="0" smtClean="0"/>
              <a:t> == null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startActivity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启动的时候</a:t>
            </a:r>
            <a:r>
              <a:rPr lang="en-US" altLang="zh-CN" dirty="0" err="1" smtClean="0"/>
              <a:t>r.result</a:t>
            </a:r>
            <a:r>
              <a:rPr lang="en-US" altLang="zh-CN" dirty="0" smtClean="0"/>
              <a:t> == null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startActivityForResult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启动时</a:t>
            </a:r>
            <a:r>
              <a:rPr lang="en-US" altLang="zh-CN" dirty="0" err="1" smtClean="0"/>
              <a:t>r.resultTo</a:t>
            </a:r>
            <a:r>
              <a:rPr lang="en-US" altLang="zh-CN" dirty="0" smtClean="0"/>
              <a:t>  != null</a:t>
            </a:r>
            <a:r>
              <a:rPr lang="zh-CN" altLang="en-US" dirty="0" smtClean="0"/>
              <a:t>。因此系统调用不到</a:t>
            </a:r>
            <a:r>
              <a:rPr lang="en-US" altLang="zh-CN" dirty="0" err="1" smtClean="0"/>
              <a:t>onNewIntent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方法，会创建新的实例，此效果和</a:t>
            </a:r>
            <a:r>
              <a:rPr lang="en-US" altLang="zh-CN" dirty="0" smtClean="0"/>
              <a:t>standard </a:t>
            </a:r>
            <a:r>
              <a:rPr lang="zh-CN" altLang="en-US" dirty="0" smtClean="0"/>
              <a:t>模式相同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151580"/>
            <a:ext cx="6188914" cy="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404664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启动模式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定义启动模式的方式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2856" y="2187905"/>
            <a:ext cx="667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文件中通过</a:t>
            </a:r>
            <a:r>
              <a:rPr lang="en-US" altLang="zh-CN" dirty="0" err="1" smtClean="0"/>
              <a:t>android:launchMode</a:t>
            </a:r>
            <a:r>
              <a:rPr lang="zh-CN" altLang="en-US" dirty="0" smtClean="0"/>
              <a:t>属性定义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05" y="2581902"/>
            <a:ext cx="5971429" cy="7238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14853" y="3506763"/>
            <a:ext cx="55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在跳转时给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Flag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04" y="4005064"/>
            <a:ext cx="5580953" cy="96190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9979" y="532502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Flag</a:t>
            </a:r>
            <a:r>
              <a:rPr lang="zh-CN" altLang="en-US" dirty="0" smtClean="0">
                <a:solidFill>
                  <a:srgbClr val="FF0000"/>
                </a:solidFill>
              </a:rPr>
              <a:t>是设置给要启动的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动态设置的</a:t>
            </a:r>
            <a:r>
              <a:rPr lang="en-US" altLang="zh-CN" dirty="0" smtClean="0">
                <a:solidFill>
                  <a:srgbClr val="FF0000"/>
                </a:solidFill>
              </a:rPr>
              <a:t>Flag</a:t>
            </a:r>
            <a:r>
              <a:rPr lang="zh-CN" altLang="en-US" dirty="0" smtClean="0">
                <a:solidFill>
                  <a:srgbClr val="FF0000"/>
                </a:solidFill>
              </a:rPr>
              <a:t>的优先级高于静态设置的优先级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07" y="5485875"/>
            <a:ext cx="3201618" cy="85214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07" y="5485876"/>
            <a:ext cx="3186270" cy="8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1926</TotalTime>
  <Words>1176</Words>
  <Application>Microsoft Office PowerPoint</Application>
  <PresentationFormat>全屏显示(4:3)</PresentationFormat>
  <Paragraphs>194</Paragraphs>
  <Slides>14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行云流水</vt:lpstr>
      <vt:lpstr>Activity启动模式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shendu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75</cp:revision>
  <dcterms:created xsi:type="dcterms:W3CDTF">2016-12-07T07:57:49Z</dcterms:created>
  <dcterms:modified xsi:type="dcterms:W3CDTF">2016-12-12T09:51:35Z</dcterms:modified>
</cp:coreProperties>
</file>