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6" r:id="rId4"/>
    <p:sldId id="275" r:id="rId5"/>
    <p:sldId id="277" r:id="rId6"/>
    <p:sldId id="257" r:id="rId7"/>
    <p:sldId id="284" r:id="rId8"/>
    <p:sldId id="289" r:id="rId9"/>
    <p:sldId id="290" r:id="rId10"/>
    <p:sldId id="265" r:id="rId11"/>
    <p:sldId id="272" r:id="rId12"/>
    <p:sldId id="266" r:id="rId13"/>
    <p:sldId id="267" r:id="rId14"/>
    <p:sldId id="268" r:id="rId15"/>
    <p:sldId id="264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ppt模板-en-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2940" y="33415"/>
            <a:ext cx="914400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419872" y="3027056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+mn-ea"/>
              </a:rPr>
              <a:t>LTE</a:t>
            </a:r>
            <a:r>
              <a:rPr lang="zh-CN" altLang="en-US" sz="3200" b="1" dirty="0" smtClean="0">
                <a:latin typeface="+mn-ea"/>
              </a:rPr>
              <a:t>模块升级</a:t>
            </a:r>
            <a:endParaRPr lang="en-US" altLang="zh-CN" sz="3200" b="1" dirty="0"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文本框 2"/>
          <p:cNvSpPr txBox="1"/>
          <p:nvPr/>
        </p:nvSpPr>
        <p:spPr>
          <a:xfrm>
            <a:off x="755576" y="846138"/>
            <a:ext cx="87041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altLang="zh-CN" sz="2400" b="1" dirty="0" smtClean="0"/>
              <a:t>2.2.1  </a:t>
            </a:r>
            <a:r>
              <a:rPr lang="en-US" altLang="zh-CN" sz="2400" b="1" dirty="0" err="1" smtClean="0"/>
              <a:t>EMSService</a:t>
            </a:r>
            <a:r>
              <a:rPr lang="zh-CN" altLang="zh-CN" sz="2400" b="1" dirty="0"/>
              <a:t>新增模块接口</a:t>
            </a:r>
            <a:r>
              <a:rPr lang="zh-CN" altLang="zh-CN" sz="2400" b="1" dirty="0" smtClean="0"/>
              <a:t>设计</a:t>
            </a:r>
            <a:endParaRPr lang="en-US" altLang="zh-CN" sz="2800" dirty="0" smtClean="0">
              <a:latin typeface="+mn-ea"/>
            </a:endParaRPr>
          </a:p>
          <a:p>
            <a:r>
              <a:rPr lang="en-US" altLang="zh-CN" dirty="0" smtClean="0"/>
              <a:t>	</a:t>
            </a:r>
            <a:endParaRPr lang="zh-CN" altLang="en-US" sz="2400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096415"/>
              </p:ext>
            </p:extLst>
          </p:nvPr>
        </p:nvGraphicFramePr>
        <p:xfrm>
          <a:off x="1619672" y="2132855"/>
          <a:ext cx="5832648" cy="3024335"/>
        </p:xfrm>
        <a:graphic>
          <a:graphicData uri="http://schemas.openxmlformats.org/drawingml/2006/table">
            <a:tbl>
              <a:tblPr firstRow="1" firstCol="1" bandRow="1"/>
              <a:tblGrid>
                <a:gridCol w="2916324"/>
                <a:gridCol w="2916324"/>
              </a:tblGrid>
              <a:tr h="4524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i="1" kern="100" dirty="0" err="1">
                          <a:effectLst/>
                          <a:latin typeface="Calibri"/>
                          <a:ea typeface="宋体"/>
                          <a:cs typeface="Times New Roman"/>
                        </a:rPr>
                        <a:t>EMSUpgradeService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Void </a:t>
                      </a:r>
                      <a:r>
                        <a:rPr lang="en-US" sz="1050" kern="100" dirty="0" err="1">
                          <a:effectLst/>
                          <a:latin typeface="Calibri"/>
                          <a:ea typeface="宋体"/>
                          <a:cs typeface="Times New Roman"/>
                        </a:rPr>
                        <a:t>setServiceID</a:t>
                      </a:r>
                      <a:r>
                        <a:rPr lang="en-US" sz="105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(String ID)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设置第三方模块的</a:t>
                      </a:r>
                      <a:r>
                        <a:rPr lang="en-US" sz="105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ID</a:t>
                      </a:r>
                      <a:r>
                        <a:rPr lang="zh-CN" sz="105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，用做与前端通信时唯一标记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7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Void report(String property, String value)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提交参数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7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String query(String property)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查询参数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7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Boolean download(String </a:t>
                      </a:r>
                      <a:r>
                        <a:rPr lang="en-US" sz="1050" kern="100" dirty="0" err="1">
                          <a:effectLst/>
                          <a:latin typeface="Calibri"/>
                          <a:ea typeface="宋体"/>
                          <a:cs typeface="Times New Roman"/>
                        </a:rPr>
                        <a:t>uri</a:t>
                      </a:r>
                      <a:r>
                        <a:rPr lang="en-US" sz="105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, String </a:t>
                      </a:r>
                      <a:r>
                        <a:rPr lang="en-US" sz="1050" kern="100" dirty="0" err="1">
                          <a:effectLst/>
                          <a:latin typeface="Calibri"/>
                          <a:ea typeface="宋体"/>
                          <a:cs typeface="Times New Roman"/>
                        </a:rPr>
                        <a:t>localPath</a:t>
                      </a:r>
                      <a:r>
                        <a:rPr lang="en-US" sz="105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)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启动下载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registerListener(EMSUpgradeServiceListener listener)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注册</a:t>
                      </a:r>
                      <a:r>
                        <a:rPr lang="en-US" sz="105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listener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unregisterListener(EMSUpgradeServiceListener listener)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取消已注册的</a:t>
                      </a:r>
                      <a:r>
                        <a:rPr lang="en-US" sz="105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listener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7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i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EMSUpgradeServiceListener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48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downloadProgress(int percent , boolean iscomplete)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下载过程中向第三方模块报告下载进度；对于</a:t>
                      </a:r>
                      <a:r>
                        <a:rPr lang="en-US" sz="105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EMS</a:t>
                      </a:r>
                      <a:r>
                        <a:rPr lang="zh-CN" sz="105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模块来说，下载的触发有两种方式，一种是来自于前端，一种是来自于第三方模块，两种方式都应向第三方模块反馈下载进度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9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9512" y="260648"/>
            <a:ext cx="9218101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sz="2400" b="1" dirty="0" smtClean="0"/>
              <a:t>2.3  </a:t>
            </a:r>
            <a:r>
              <a:rPr lang="en-US" altLang="zh-CN" sz="2400" b="1" dirty="0" err="1" smtClean="0"/>
              <a:t>LTEUpgrade</a:t>
            </a:r>
            <a:r>
              <a:rPr lang="zh-CN" altLang="zh-CN" sz="2400" b="1" dirty="0" smtClean="0"/>
              <a:t>设计</a:t>
            </a:r>
            <a:endParaRPr lang="en-US" altLang="zh-CN" sz="2400" b="1" dirty="0" smtClean="0"/>
          </a:p>
          <a:p>
            <a:pPr indent="266700"/>
            <a:r>
              <a:rPr lang="en-US" altLang="zh-CN" kern="100" dirty="0" smtClean="0">
                <a:cs typeface="Times New Roman"/>
              </a:rPr>
              <a:t>      </a:t>
            </a:r>
          </a:p>
          <a:p>
            <a:pPr indent="266700"/>
            <a:endParaRPr lang="en-US" altLang="zh-CN" kern="100" dirty="0">
              <a:cs typeface="Times New Roman"/>
            </a:endParaRPr>
          </a:p>
          <a:p>
            <a:pPr indent="266700"/>
            <a:r>
              <a:rPr lang="en-US" altLang="zh-CN" kern="100" dirty="0">
                <a:cs typeface="Times New Roman"/>
              </a:rPr>
              <a:t> </a:t>
            </a:r>
            <a:r>
              <a:rPr lang="en-US" altLang="zh-CN" kern="100" dirty="0" smtClean="0">
                <a:cs typeface="Times New Roman"/>
              </a:rPr>
              <a:t>     </a:t>
            </a:r>
            <a:r>
              <a:rPr lang="zh-CN" altLang="zh-CN" kern="100" dirty="0" smtClean="0">
                <a:cs typeface="Times New Roman"/>
              </a:rPr>
              <a:t>本</a:t>
            </a:r>
            <a:r>
              <a:rPr lang="zh-CN" altLang="zh-CN" kern="100" dirty="0">
                <a:cs typeface="Times New Roman"/>
              </a:rPr>
              <a:t>模块以</a:t>
            </a:r>
            <a:r>
              <a:rPr lang="en-US" altLang="zh-CN" kern="100" dirty="0">
                <a:cs typeface="Times New Roman"/>
              </a:rPr>
              <a:t>Android Service</a:t>
            </a:r>
            <a:r>
              <a:rPr lang="zh-CN" altLang="zh-CN" kern="100" dirty="0">
                <a:cs typeface="Times New Roman"/>
              </a:rPr>
              <a:t>的形式存在于系统中，</a:t>
            </a:r>
            <a:r>
              <a:rPr lang="en-US" altLang="zh-CN" kern="100" dirty="0">
                <a:cs typeface="Times New Roman"/>
              </a:rPr>
              <a:t>STB</a:t>
            </a:r>
            <a:r>
              <a:rPr lang="zh-CN" altLang="zh-CN" kern="100" dirty="0">
                <a:cs typeface="Times New Roman"/>
              </a:rPr>
              <a:t>开机时调用</a:t>
            </a:r>
            <a:r>
              <a:rPr lang="en-US" altLang="zh-CN" kern="100" dirty="0" err="1">
                <a:cs typeface="Times New Roman"/>
              </a:rPr>
              <a:t>EMSService</a:t>
            </a:r>
            <a:r>
              <a:rPr lang="zh-CN" altLang="zh-CN" kern="100" dirty="0">
                <a:cs typeface="Times New Roman"/>
              </a:rPr>
              <a:t>注册</a:t>
            </a:r>
            <a:r>
              <a:rPr lang="zh-CN" altLang="zh-CN" kern="100" dirty="0" smtClean="0">
                <a:cs typeface="Times New Roman"/>
              </a:rPr>
              <a:t>自己，</a:t>
            </a:r>
            <a:endParaRPr lang="en-US" altLang="zh-CN" kern="100" dirty="0" smtClean="0">
              <a:cs typeface="Times New Roman"/>
            </a:endParaRPr>
          </a:p>
          <a:p>
            <a:pPr indent="266700"/>
            <a:r>
              <a:rPr lang="zh-CN" altLang="zh-CN" kern="100" dirty="0" smtClean="0">
                <a:cs typeface="Times New Roman"/>
              </a:rPr>
              <a:t>随后</a:t>
            </a:r>
            <a:r>
              <a:rPr lang="zh-CN" altLang="zh-CN" kern="100" dirty="0">
                <a:cs typeface="Times New Roman"/>
              </a:rPr>
              <a:t>报告模组的软件版本以及其他参数（如果有的话），并启动一次升级查询，做</a:t>
            </a:r>
            <a:r>
              <a:rPr lang="zh-CN" altLang="zh-CN" kern="100" dirty="0" smtClean="0">
                <a:cs typeface="Times New Roman"/>
              </a:rPr>
              <a:t>版</a:t>
            </a:r>
            <a:endParaRPr lang="en-US" altLang="zh-CN" kern="100" dirty="0" smtClean="0">
              <a:cs typeface="Times New Roman"/>
            </a:endParaRPr>
          </a:p>
          <a:p>
            <a:pPr indent="266700"/>
            <a:r>
              <a:rPr lang="zh-CN" altLang="zh-CN" kern="100" dirty="0" smtClean="0">
                <a:cs typeface="Times New Roman"/>
              </a:rPr>
              <a:t>本比对；</a:t>
            </a:r>
            <a:r>
              <a:rPr lang="zh-CN" altLang="zh-CN" dirty="0" smtClean="0">
                <a:cs typeface="Times New Roman"/>
              </a:rPr>
              <a:t>接着</a:t>
            </a:r>
            <a:r>
              <a:rPr lang="zh-CN" altLang="zh-CN" dirty="0">
                <a:cs typeface="Times New Roman"/>
              </a:rPr>
              <a:t>进入静默期，每</a:t>
            </a:r>
            <a:r>
              <a:rPr lang="en-US" altLang="zh-CN" dirty="0">
                <a:cs typeface="Times New Roman"/>
              </a:rPr>
              <a:t>7200</a:t>
            </a:r>
            <a:r>
              <a:rPr lang="zh-CN" altLang="zh-CN" dirty="0">
                <a:cs typeface="Times New Roman"/>
              </a:rPr>
              <a:t>秒唤醒一次，检测前端是否有新版本</a:t>
            </a:r>
            <a:endParaRPr lang="zh-CN" altLang="zh-CN" sz="4400" b="1" dirty="0" smtClean="0"/>
          </a:p>
          <a:p>
            <a:pPr marL="0" lvl="2"/>
            <a:r>
              <a:rPr lang="zh-CN" altLang="en-US" dirty="0" smtClean="0"/>
              <a:t> </a:t>
            </a:r>
            <a:r>
              <a:rPr lang="en-US" altLang="zh-CN" dirty="0" smtClean="0"/>
              <a:t>	</a:t>
            </a:r>
          </a:p>
          <a:p>
            <a:pPr marL="0" lvl="2"/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整个</a:t>
            </a:r>
            <a:r>
              <a:rPr lang="en-US" altLang="zh-CN" dirty="0"/>
              <a:t>APP</a:t>
            </a:r>
            <a:r>
              <a:rPr lang="zh-CN" altLang="zh-CN" dirty="0"/>
              <a:t>的</a:t>
            </a:r>
            <a:r>
              <a:rPr lang="zh-CN" altLang="zh-CN" dirty="0" smtClean="0"/>
              <a:t>流程图</a:t>
            </a:r>
            <a:r>
              <a:rPr lang="zh-CN" altLang="en-US" dirty="0" smtClean="0"/>
              <a:t>如下：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5249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584604"/>
              </p:ext>
            </p:extLst>
          </p:nvPr>
        </p:nvGraphicFramePr>
        <p:xfrm>
          <a:off x="395536" y="188640"/>
          <a:ext cx="8640960" cy="5976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Visio" r:id="rId4" imgW="6927624" imgH="5686648" progId="Visio.Drawing.11">
                  <p:embed/>
                </p:oleObj>
              </mc:Choice>
              <mc:Fallback>
                <p:oleObj name="Visio" r:id="rId4" imgW="6927624" imgH="5686648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88640"/>
                        <a:ext cx="8640960" cy="59766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7478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17494"/>
            <a:ext cx="9144000" cy="6858000"/>
          </a:xfr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692160"/>
              </p:ext>
            </p:extLst>
          </p:nvPr>
        </p:nvGraphicFramePr>
        <p:xfrm>
          <a:off x="1331640" y="1196752"/>
          <a:ext cx="7056784" cy="4604985"/>
        </p:xfrm>
        <a:graphic>
          <a:graphicData uri="http://schemas.openxmlformats.org/drawingml/2006/table">
            <a:tbl>
              <a:tblPr/>
              <a:tblGrid>
                <a:gridCol w="1276091"/>
                <a:gridCol w="816699"/>
                <a:gridCol w="4963994"/>
              </a:tblGrid>
              <a:tr h="36207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207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207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207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207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0989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8103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207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207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207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207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207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55576" y="675182"/>
            <a:ext cx="838842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3. EMS</a:t>
            </a:r>
            <a:r>
              <a:rPr lang="zh-CN" altLang="en-US" sz="3200" b="1" dirty="0" smtClean="0"/>
              <a:t>通信协议：</a:t>
            </a:r>
            <a:endParaRPr lang="en-US" altLang="zh-CN" sz="3200" b="1" dirty="0" smtClean="0"/>
          </a:p>
          <a:p>
            <a:r>
              <a:rPr lang="en-US" altLang="zh-CN" sz="2800" dirty="0" smtClean="0"/>
              <a:t>3.1 </a:t>
            </a:r>
            <a:r>
              <a:rPr lang="zh-CN" altLang="en-US" sz="2800" dirty="0" smtClean="0"/>
              <a:t>获取</a:t>
            </a:r>
            <a:r>
              <a:rPr lang="zh-CN" altLang="en-US" sz="2800" dirty="0"/>
              <a:t>升级包消息 </a:t>
            </a:r>
          </a:p>
          <a:p>
            <a:r>
              <a:rPr lang="zh-CN" altLang="en-US" sz="2400" dirty="0" smtClean="0"/>
              <a:t>请求</a:t>
            </a:r>
            <a:r>
              <a:rPr lang="zh-CN" altLang="en-US" sz="2400" dirty="0"/>
              <a:t>方式：</a:t>
            </a:r>
            <a:r>
              <a:rPr lang="en-US" altLang="zh-CN" sz="2400" dirty="0"/>
              <a:t>HTTP</a:t>
            </a:r>
            <a:r>
              <a:rPr lang="zh-CN" altLang="en-US" sz="2400" dirty="0"/>
              <a:t>，</a:t>
            </a:r>
            <a:r>
              <a:rPr lang="en-US" altLang="zh-CN" sz="2400" dirty="0"/>
              <a:t>Get </a:t>
            </a:r>
          </a:p>
          <a:p>
            <a:r>
              <a:rPr lang="zh-CN" altLang="en-US" sz="2400" dirty="0" smtClean="0"/>
              <a:t>请求</a:t>
            </a:r>
            <a:r>
              <a:rPr lang="zh-CN" altLang="en-US" sz="2400" dirty="0"/>
              <a:t>地址：</a:t>
            </a:r>
            <a:r>
              <a:rPr lang="en-US" altLang="zh-CN" sz="2400" dirty="0"/>
              <a:t>http://api.iottplus.com:8002/v2/upgrade4g/?model=XXX&amp;mac=XXX&amp;pid=XXX&amp;vid=XXX&amp;version=x.x.x.x&amp;modelid=xxx&amp;modelversion=x.x.x </a:t>
            </a:r>
          </a:p>
          <a:p>
            <a:r>
              <a:rPr lang="en-US" altLang="zh-CN" sz="2400" dirty="0" err="1"/>
              <a:t>modelid</a:t>
            </a:r>
            <a:r>
              <a:rPr lang="zh-CN" altLang="en-US" sz="2400" dirty="0"/>
              <a:t>包括</a:t>
            </a:r>
            <a:r>
              <a:rPr lang="en-US" altLang="zh-CN" sz="2400" dirty="0"/>
              <a:t>: </a:t>
            </a:r>
            <a:r>
              <a:rPr lang="en-US" altLang="zh-CN" sz="2400" dirty="0" err="1"/>
              <a:t>WiFi_AP</a:t>
            </a:r>
            <a:r>
              <a:rPr lang="en-US" altLang="zh-CN" sz="2400" dirty="0"/>
              <a:t> , LTE , Remote, Bluetooth </a:t>
            </a:r>
          </a:p>
          <a:p>
            <a:r>
              <a:rPr lang="en-US" altLang="zh-CN" sz="2400" dirty="0" err="1"/>
              <a:t>modelversion</a:t>
            </a:r>
            <a:r>
              <a:rPr lang="zh-CN" altLang="en-US" sz="2400" dirty="0"/>
              <a:t>为当前终端该模块的版本号</a:t>
            </a:r>
            <a:r>
              <a:rPr lang="en-US" altLang="zh-CN" sz="2400" dirty="0"/>
              <a:t>; </a:t>
            </a:r>
          </a:p>
          <a:p>
            <a:r>
              <a:rPr lang="zh-CN" altLang="en-US" sz="2400" dirty="0"/>
              <a:t>服务端返回内容格式</a:t>
            </a:r>
            <a:r>
              <a:rPr lang="en-US" altLang="zh-CN" sz="2400" dirty="0"/>
              <a:t>(</a:t>
            </a:r>
            <a:r>
              <a:rPr lang="zh-CN" altLang="en-US" sz="2400" dirty="0"/>
              <a:t>经过</a:t>
            </a:r>
            <a:r>
              <a:rPr lang="en-US" altLang="zh-CN" sz="2400" dirty="0"/>
              <a:t>RSA</a:t>
            </a:r>
            <a:r>
              <a:rPr lang="zh-CN" altLang="en-US" sz="2400" dirty="0"/>
              <a:t>解密后</a:t>
            </a:r>
            <a:r>
              <a:rPr lang="en-US" altLang="zh-CN" sz="2400" dirty="0"/>
              <a:t>)</a:t>
            </a:r>
            <a:r>
              <a:rPr lang="zh-CN" altLang="en-US" sz="2400" dirty="0"/>
              <a:t>： </a:t>
            </a:r>
          </a:p>
          <a:p>
            <a:r>
              <a:rPr lang="en-US" altLang="zh-CN" sz="2400" dirty="0"/>
              <a:t>{“id”: “1”, “name”: “filename”, “</a:t>
            </a:r>
            <a:r>
              <a:rPr lang="en-US" altLang="zh-CN" sz="2400" dirty="0" err="1"/>
              <a:t>modelid</a:t>
            </a:r>
            <a:r>
              <a:rPr lang="en-US" altLang="zh-CN" sz="2400" dirty="0"/>
              <a:t>” “</a:t>
            </a:r>
            <a:r>
              <a:rPr lang="en-US" altLang="zh-CN" sz="2400" dirty="0" err="1"/>
              <a:t>wifi</a:t>
            </a:r>
            <a:r>
              <a:rPr lang="en-US" altLang="zh-CN" sz="2400" dirty="0"/>
              <a:t>”,“version”: “1.2.3”,“isenforce”: “true”, “</a:t>
            </a:r>
            <a:r>
              <a:rPr lang="en-US" altLang="zh-CN" sz="2400" dirty="0" err="1"/>
              <a:t>url</a:t>
            </a:r>
            <a:r>
              <a:rPr lang="en-US" altLang="zh-CN" sz="2400" dirty="0"/>
              <a:t>”: “downloadAdress”,“md5”: “md5”} </a:t>
            </a:r>
            <a:endParaRPr lang="en-US" altLang="zh-CN" sz="2400" b="1" dirty="0" smtClean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2383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文本框 2"/>
          <p:cNvSpPr txBox="1"/>
          <p:nvPr/>
        </p:nvSpPr>
        <p:spPr>
          <a:xfrm>
            <a:off x="1115616" y="1628800"/>
            <a:ext cx="712879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3.2 </a:t>
            </a:r>
            <a:r>
              <a:rPr lang="zh-CN" altLang="en-US" sz="2800" b="1" dirty="0" smtClean="0"/>
              <a:t>烧</a:t>
            </a:r>
            <a:r>
              <a:rPr lang="zh-CN" altLang="en-US" sz="2800" b="1" dirty="0"/>
              <a:t>录结果上报 </a:t>
            </a:r>
          </a:p>
          <a:p>
            <a:r>
              <a:rPr lang="zh-CN" altLang="en-US" sz="2400" dirty="0"/>
              <a:t>请求方式：</a:t>
            </a:r>
            <a:r>
              <a:rPr lang="en-US" altLang="zh-CN" sz="2400" dirty="0"/>
              <a:t>Http POST </a:t>
            </a:r>
          </a:p>
          <a:p>
            <a:r>
              <a:rPr lang="zh-CN" altLang="en-US" sz="2400" dirty="0"/>
              <a:t>接口：</a:t>
            </a:r>
            <a:r>
              <a:rPr lang="en-US" altLang="zh-CN" sz="2400" dirty="0"/>
              <a:t>http://api.iottplus.com:8002/v2/upgrade4g/</a:t>
            </a:r>
            <a:r>
              <a:rPr lang="zh-CN" altLang="en-US" sz="2400" dirty="0"/>
              <a:t>；参数</a:t>
            </a:r>
            <a:r>
              <a:rPr lang="en-US" altLang="zh-CN" sz="2400" dirty="0"/>
              <a:t>model,pid,vid,mac,version,modelid,id,modeloldversion,modelcurversion,result </a:t>
            </a:r>
          </a:p>
          <a:p>
            <a:r>
              <a:rPr lang="en-US" altLang="zh-CN" sz="2400" dirty="0" err="1"/>
              <a:t>result:success</a:t>
            </a:r>
            <a:r>
              <a:rPr lang="en-US" altLang="zh-CN" sz="2400" dirty="0"/>
              <a:t>/fail/downloading/</a:t>
            </a:r>
            <a:r>
              <a:rPr lang="en-US" altLang="zh-CN" sz="2400" dirty="0" err="1"/>
              <a:t>downloadfail</a:t>
            </a:r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id</a:t>
            </a:r>
            <a:r>
              <a:rPr lang="zh-CN" altLang="en-US" sz="2400" dirty="0"/>
              <a:t>：服务端返回数据中的</a:t>
            </a:r>
            <a:r>
              <a:rPr lang="en-US" altLang="zh-CN" sz="2400" dirty="0"/>
              <a:t>id </a:t>
            </a:r>
          </a:p>
          <a:p>
            <a:r>
              <a:rPr lang="en-US" altLang="zh-CN" sz="2400" dirty="0" err="1"/>
              <a:t>oldversion</a:t>
            </a:r>
            <a:r>
              <a:rPr lang="zh-CN" altLang="en-US" sz="2400" dirty="0"/>
              <a:t>：升级前的模块版本号 </a:t>
            </a:r>
          </a:p>
          <a:p>
            <a:r>
              <a:rPr lang="en-US" altLang="zh-CN" sz="2400" dirty="0" err="1"/>
              <a:t>curversion</a:t>
            </a:r>
            <a:r>
              <a:rPr lang="zh-CN" altLang="en-US" sz="2400" dirty="0"/>
              <a:t>：升级后的模块版本号</a:t>
            </a:r>
            <a:r>
              <a:rPr lang="zh-CN" altLang="en-US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486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矩形 2"/>
          <p:cNvSpPr/>
          <p:nvPr/>
        </p:nvSpPr>
        <p:spPr>
          <a:xfrm>
            <a:off x="3635896" y="2636912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结束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553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文本框 3"/>
          <p:cNvSpPr txBox="1"/>
          <p:nvPr/>
        </p:nvSpPr>
        <p:spPr>
          <a:xfrm>
            <a:off x="827584" y="869195"/>
            <a:ext cx="77048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+mn-ea"/>
              </a:rPr>
              <a:t>LTE</a:t>
            </a:r>
            <a:r>
              <a:rPr lang="zh-CN" altLang="en-US" sz="2400" b="1" dirty="0" smtClean="0">
                <a:latin typeface="+mn-ea"/>
              </a:rPr>
              <a:t>模块简介</a:t>
            </a:r>
            <a:r>
              <a:rPr lang="en-US" altLang="zh-CN" b="1" dirty="0" smtClean="0">
                <a:latin typeface="+mn-ea"/>
              </a:rPr>
              <a:t>:</a:t>
            </a:r>
          </a:p>
          <a:p>
            <a:r>
              <a:rPr lang="en-US" altLang="zh-CN" b="1" dirty="0">
                <a:latin typeface="+mn-ea"/>
              </a:rPr>
              <a:t>    </a:t>
            </a:r>
            <a:r>
              <a:rPr lang="en-US" altLang="zh-CN" dirty="0">
                <a:latin typeface="+mn-ea"/>
              </a:rPr>
              <a:t>4G LTE </a:t>
            </a:r>
            <a:r>
              <a:rPr lang="zh-CN" altLang="en-US" dirty="0" smtClean="0">
                <a:latin typeface="+mn-ea"/>
              </a:rPr>
              <a:t>是</a:t>
            </a:r>
            <a:r>
              <a:rPr lang="en-US" altLang="zh-CN" dirty="0" smtClean="0">
                <a:latin typeface="+mn-ea"/>
              </a:rPr>
              <a:t>TD-LTE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FDD-LTE</a:t>
            </a:r>
            <a:r>
              <a:rPr lang="zh-CN" altLang="en-US" dirty="0" smtClean="0">
                <a:latin typeface="+mn-ea"/>
              </a:rPr>
              <a:t>等</a:t>
            </a:r>
            <a:r>
              <a:rPr lang="en-US" altLang="zh-CN" dirty="0" smtClean="0">
                <a:latin typeface="+mn-ea"/>
              </a:rPr>
              <a:t>LTE</a:t>
            </a:r>
            <a:r>
              <a:rPr lang="zh-CN" altLang="en-US" dirty="0">
                <a:latin typeface="+mn-ea"/>
              </a:rPr>
              <a:t>网络制式的统称。具有通信速度快、网络频谱宽、通信灵活等特点。</a:t>
            </a:r>
            <a:r>
              <a:rPr lang="en-US" altLang="zh-CN" dirty="0">
                <a:latin typeface="+mn-ea"/>
              </a:rPr>
              <a:t>4G</a:t>
            </a:r>
            <a:r>
              <a:rPr lang="zh-CN" altLang="en-US" dirty="0">
                <a:latin typeface="+mn-ea"/>
              </a:rPr>
              <a:t>模块是指硬件加载到指定频段，软件支持标准的</a:t>
            </a:r>
            <a:r>
              <a:rPr lang="en-US" altLang="zh-CN" dirty="0">
                <a:latin typeface="+mn-ea"/>
              </a:rPr>
              <a:t>LTE</a:t>
            </a:r>
            <a:r>
              <a:rPr lang="zh-CN" altLang="en-US" dirty="0">
                <a:latin typeface="+mn-ea"/>
              </a:rPr>
              <a:t>协议，软硬件高度集成模组化的一种产品的统称。硬件将射频、基带集成在一块</a:t>
            </a:r>
            <a:r>
              <a:rPr lang="en-US" altLang="zh-CN" dirty="0">
                <a:latin typeface="+mn-ea"/>
              </a:rPr>
              <a:t>PCB</a:t>
            </a:r>
            <a:r>
              <a:rPr lang="zh-CN" altLang="en-US" dirty="0">
                <a:latin typeface="+mn-ea"/>
              </a:rPr>
              <a:t>小板上，完成无线接收、发射、基带信号处理功能，。软件支持语音拨号、短信收发、拨号联网等功能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r>
              <a:rPr lang="zh-CN" altLang="en-US" sz="2400" dirty="0"/>
              <a:t/>
            </a:r>
            <a:br>
              <a:rPr lang="zh-CN" altLang="en-US" sz="2400" dirty="0"/>
            </a:br>
            <a:endParaRPr lang="zh-CN" altLang="en-US" sz="2400" dirty="0"/>
          </a:p>
        </p:txBody>
      </p:sp>
      <p:pic>
        <p:nvPicPr>
          <p:cNvPr id="1026" name="Picture 2" descr="C:\Users\sdmc\Desktop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971800"/>
            <a:ext cx="3456383" cy="218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93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08520" y="0"/>
            <a:ext cx="9144000" cy="6858000"/>
          </a:xfr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74498" y="-1345973"/>
            <a:ext cx="6955750" cy="7109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LTE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模块升级步骤</a:t>
            </a:r>
            <a:r>
              <a:rPr lang="zh-CN" alt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：</a:t>
            </a:r>
            <a:endParaRPr lang="en-US" altLang="zh-CN" sz="24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altLang="zh-CN" sz="2400" dirty="0" smtClean="0">
              <a:solidFill>
                <a:srgbClr val="000000"/>
              </a:solidFill>
              <a:latin typeface="宋体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宋体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宋体"/>
              </a:rPr>
              <a:t>   </a:t>
            </a:r>
            <a:r>
              <a:rPr lang="zh-CN" altLang="en-US" sz="2400" dirty="0" smtClean="0">
                <a:solidFill>
                  <a:srgbClr val="000000"/>
                </a:solidFill>
                <a:latin typeface="宋体"/>
              </a:rPr>
              <a:t>第一</a:t>
            </a:r>
            <a:r>
              <a:rPr lang="zh-CN" altLang="en-US" sz="2400" dirty="0">
                <a:solidFill>
                  <a:srgbClr val="000000"/>
                </a:solidFill>
                <a:latin typeface="宋体"/>
              </a:rPr>
              <a:t>步，将升级版本导入到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</a:rPr>
              <a:t>Android</a:t>
            </a:r>
            <a:r>
              <a:rPr lang="zh-CN" altLang="en-US" sz="2400" dirty="0">
                <a:solidFill>
                  <a:srgbClr val="000000"/>
                </a:solidFill>
                <a:latin typeface="宋体"/>
              </a:rPr>
              <a:t>设备</a:t>
            </a:r>
            <a:r>
              <a:rPr lang="en-US" altLang="zh-CN" sz="2400" dirty="0" smtClean="0">
                <a:solidFill>
                  <a:srgbClr val="000000"/>
                </a:solidFill>
                <a:latin typeface="Calibri"/>
              </a:rPr>
              <a:t>/cache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宋体"/>
              </a:rPr>
              <a:t>	    </a:t>
            </a:r>
            <a:r>
              <a:rPr lang="zh-CN" altLang="en-US" sz="2400" dirty="0" smtClean="0">
                <a:solidFill>
                  <a:srgbClr val="000000"/>
                </a:solidFill>
                <a:latin typeface="宋体"/>
              </a:rPr>
              <a:t>目录下</a:t>
            </a:r>
            <a:r>
              <a:rPr lang="en-US" altLang="zh-CN" sz="2400" dirty="0" smtClean="0">
                <a:solidFill>
                  <a:srgbClr val="000000"/>
                </a:solidFill>
                <a:latin typeface="宋体"/>
              </a:rPr>
              <a:t>,</a:t>
            </a:r>
            <a:r>
              <a:rPr lang="zh-CN" altLang="en-US" sz="2400" dirty="0" smtClean="0">
                <a:solidFill>
                  <a:srgbClr val="000000"/>
                </a:solidFill>
                <a:latin typeface="宋体"/>
              </a:rPr>
              <a:t>可以通过</a:t>
            </a:r>
            <a:r>
              <a:rPr lang="en-US" altLang="zh-CN" sz="2400" dirty="0" err="1" smtClean="0">
                <a:solidFill>
                  <a:srgbClr val="000000"/>
                </a:solidFill>
                <a:latin typeface="Calibri"/>
              </a:rPr>
              <a:t>tftp</a:t>
            </a:r>
            <a:r>
              <a:rPr lang="zh-CN" altLang="en-US" sz="2400" dirty="0" smtClean="0">
                <a:solidFill>
                  <a:srgbClr val="000000"/>
                </a:solidFill>
                <a:latin typeface="Calibri"/>
              </a:rPr>
              <a:t>命令</a:t>
            </a:r>
            <a:r>
              <a:rPr lang="zh-CN" altLang="en-US" sz="2400" dirty="0">
                <a:solidFill>
                  <a:srgbClr val="000000"/>
                </a:solidFill>
                <a:latin typeface="Calibri"/>
              </a:rPr>
              <a:t>导</a:t>
            </a:r>
            <a:r>
              <a:rPr lang="zh-CN" altLang="en-US" sz="2400" dirty="0" smtClean="0">
                <a:solidFill>
                  <a:srgbClr val="000000"/>
                </a:solidFill>
                <a:latin typeface="Calibri"/>
              </a:rPr>
              <a:t>进去，也可</a:t>
            </a:r>
            <a:endParaRPr lang="en-US" altLang="zh-CN" sz="2400" dirty="0" smtClean="0">
              <a:solidFill>
                <a:srgbClr val="000000"/>
              </a:solidFill>
              <a:latin typeface="Calibri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alibri"/>
              </a:rPr>
              <a:t>          </a:t>
            </a:r>
            <a:r>
              <a:rPr lang="zh-CN" altLang="en-US" sz="2400" dirty="0" smtClean="0">
                <a:solidFill>
                  <a:srgbClr val="000000"/>
                </a:solidFill>
                <a:latin typeface="Calibri"/>
              </a:rPr>
              <a:t>以通过</a:t>
            </a:r>
            <a:r>
              <a:rPr lang="en-US" altLang="zh-CN" sz="2400" dirty="0" err="1" smtClean="0">
                <a:solidFill>
                  <a:srgbClr val="000000"/>
                </a:solidFill>
                <a:latin typeface="Calibri"/>
              </a:rPr>
              <a:t>cp</a:t>
            </a:r>
            <a:r>
              <a:rPr lang="zh-CN" altLang="en-US" sz="2400" dirty="0" smtClean="0">
                <a:solidFill>
                  <a:srgbClr val="000000"/>
                </a:solidFill>
                <a:latin typeface="Calibri"/>
              </a:rPr>
              <a:t>命令拷贝进去</a:t>
            </a:r>
            <a:r>
              <a:rPr lang="zh-CN" altLang="en-US" sz="2400" dirty="0" smtClean="0">
                <a:solidFill>
                  <a:srgbClr val="000000"/>
                </a:solidFill>
                <a:latin typeface="宋体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宋体"/>
            </a:endParaRPr>
          </a:p>
          <a:p>
            <a:endParaRPr lang="zh-CN" altLang="en-US" sz="2400" dirty="0">
              <a:solidFill>
                <a:srgbClr val="000000"/>
              </a:solidFill>
              <a:latin typeface="宋体"/>
            </a:endParaRPr>
          </a:p>
          <a:p>
            <a:r>
              <a:rPr lang="zh-CN" altLang="en-US" sz="2400" dirty="0" smtClean="0">
                <a:solidFill>
                  <a:srgbClr val="000000"/>
                </a:solidFill>
                <a:latin typeface="宋体"/>
              </a:rPr>
              <a:t>    第二</a:t>
            </a:r>
            <a:r>
              <a:rPr lang="zh-CN" altLang="en-US" sz="2400" dirty="0">
                <a:solidFill>
                  <a:srgbClr val="000000"/>
                </a:solidFill>
                <a:latin typeface="宋体"/>
              </a:rPr>
              <a:t>步，检查设备端口是否存在，命令</a:t>
            </a:r>
            <a:r>
              <a:rPr lang="zh-CN" altLang="en-US" sz="2400" dirty="0" smtClean="0">
                <a:solidFill>
                  <a:srgbClr val="000000"/>
                </a:solidFill>
                <a:latin typeface="宋体"/>
              </a:rPr>
              <a:t>：</a:t>
            </a:r>
            <a:endParaRPr lang="en-US" altLang="zh-CN" sz="2400" dirty="0" smtClean="0">
              <a:solidFill>
                <a:srgbClr val="000000"/>
              </a:solidFill>
              <a:latin typeface="宋体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宋体"/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宋体"/>
              </a:rPr>
              <a:t>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alibri"/>
              </a:rPr>
              <a:t>ls</a:t>
            </a:r>
            <a:r>
              <a:rPr lang="en-US" altLang="zh-CN" sz="24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</a:rPr>
              <a:t>/</a:t>
            </a:r>
            <a:r>
              <a:rPr lang="en-US" altLang="zh-CN" sz="2400" dirty="0" err="1" smtClean="0">
                <a:solidFill>
                  <a:srgbClr val="000000"/>
                </a:solidFill>
                <a:latin typeface="Calibri"/>
              </a:rPr>
              <a:t>dev</a:t>
            </a:r>
            <a:r>
              <a:rPr lang="en-US" altLang="zh-CN" sz="2400" dirty="0" smtClean="0">
                <a:solidFill>
                  <a:srgbClr val="000000"/>
                </a:solidFill>
                <a:latin typeface="Calibri"/>
              </a:rPr>
              <a:t>/</a:t>
            </a:r>
            <a:r>
              <a:rPr lang="en-US" altLang="zh-CN" sz="2400" dirty="0" err="1" smtClean="0">
                <a:solidFill>
                  <a:srgbClr val="000000"/>
                </a:solidFill>
                <a:latin typeface="Calibri"/>
              </a:rPr>
              <a:t>ttyUSB</a:t>
            </a:r>
            <a:r>
              <a:rPr lang="zh-CN" altLang="en-US" sz="2400" dirty="0" smtClean="0">
                <a:solidFill>
                  <a:srgbClr val="000000"/>
                </a:solidFill>
                <a:latin typeface="Calibri"/>
              </a:rPr>
              <a:t>*</a:t>
            </a:r>
            <a:endParaRPr lang="en-US" altLang="zh-CN" sz="2400" dirty="0" smtClean="0">
              <a:solidFill>
                <a:srgbClr val="000000"/>
              </a:solidFill>
              <a:latin typeface="Calibri"/>
            </a:endParaRPr>
          </a:p>
          <a:p>
            <a:endParaRPr lang="en-US" altLang="zh-CN" sz="2400" dirty="0">
              <a:solidFill>
                <a:srgbClr val="000000"/>
              </a:solidFill>
              <a:latin typeface="Calibri"/>
            </a:endParaRPr>
          </a:p>
          <a:p>
            <a:r>
              <a:rPr lang="zh-CN" altLang="en-US" sz="2400" dirty="0" smtClean="0">
                <a:solidFill>
                  <a:srgbClr val="000000"/>
                </a:solidFill>
                <a:latin typeface="宋体"/>
              </a:rPr>
              <a:t>    第三</a:t>
            </a:r>
            <a:r>
              <a:rPr lang="zh-CN" altLang="en-US" sz="2400" dirty="0">
                <a:solidFill>
                  <a:srgbClr val="000000"/>
                </a:solidFill>
                <a:latin typeface="宋体"/>
              </a:rPr>
              <a:t>步，修改升级版本属性为可执行</a:t>
            </a:r>
            <a:r>
              <a:rPr lang="zh-CN" altLang="en-US" sz="2400" dirty="0" smtClean="0">
                <a:solidFill>
                  <a:srgbClr val="000000"/>
                </a:solidFill>
                <a:latin typeface="宋体"/>
              </a:rPr>
              <a:t>，</a:t>
            </a:r>
            <a:endParaRPr lang="en-US" altLang="zh-CN" sz="2400" dirty="0" smtClean="0">
              <a:solidFill>
                <a:srgbClr val="000000"/>
              </a:solidFill>
              <a:latin typeface="宋体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宋体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宋体"/>
              </a:rPr>
              <a:t>         </a:t>
            </a:r>
            <a:r>
              <a:rPr lang="zh-CN" altLang="en-US" sz="2400" dirty="0" smtClean="0">
                <a:solidFill>
                  <a:srgbClr val="000000"/>
                </a:solidFill>
                <a:latin typeface="宋体"/>
              </a:rPr>
              <a:t>命令</a:t>
            </a:r>
            <a:r>
              <a:rPr lang="zh-CN" altLang="en-US" sz="2400" dirty="0">
                <a:solidFill>
                  <a:srgbClr val="000000"/>
                </a:solidFill>
                <a:latin typeface="宋体"/>
              </a:rPr>
              <a:t>：</a:t>
            </a:r>
            <a:r>
              <a:rPr lang="en-US" altLang="zh-CN" sz="2400" dirty="0" err="1">
                <a:solidFill>
                  <a:srgbClr val="000000"/>
                </a:solidFill>
                <a:latin typeface="Calibri"/>
              </a:rPr>
              <a:t>chmod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</a:rPr>
              <a:t> 777 </a:t>
            </a:r>
            <a:r>
              <a:rPr lang="en-US" altLang="zh-CN" sz="2400" dirty="0" smtClean="0">
                <a:solidFill>
                  <a:srgbClr val="000000"/>
                </a:solidFill>
                <a:latin typeface="Calibri"/>
              </a:rPr>
              <a:t>XXXX</a:t>
            </a:r>
          </a:p>
          <a:p>
            <a:endParaRPr lang="en-US" altLang="zh-CN" sz="2400" dirty="0">
              <a:solidFill>
                <a:srgbClr val="000000"/>
              </a:solidFill>
              <a:latin typeface="Calibri"/>
            </a:endParaRPr>
          </a:p>
          <a:p>
            <a:r>
              <a:rPr lang="zh-CN" altLang="en-US" sz="2400" dirty="0" smtClean="0">
                <a:solidFill>
                  <a:srgbClr val="000000"/>
                </a:solidFill>
                <a:latin typeface="宋体"/>
              </a:rPr>
              <a:t>    第四</a:t>
            </a:r>
            <a:r>
              <a:rPr lang="zh-CN" altLang="en-US" sz="2400" dirty="0">
                <a:solidFill>
                  <a:srgbClr val="000000"/>
                </a:solidFill>
                <a:latin typeface="宋体"/>
              </a:rPr>
              <a:t>步，执行升级文件，进行版本升级。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533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文本框 2"/>
          <p:cNvSpPr txBox="1"/>
          <p:nvPr/>
        </p:nvSpPr>
        <p:spPr>
          <a:xfrm>
            <a:off x="611560" y="1235354"/>
            <a:ext cx="766453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需求说明</a:t>
            </a:r>
            <a:endParaRPr lang="en-US" altLang="zh-CN" sz="2800" b="1" dirty="0" smtClean="0"/>
          </a:p>
          <a:p>
            <a:r>
              <a:rPr lang="en-US" altLang="zh-CN" sz="2400" b="1" dirty="0" smtClean="0">
                <a:latin typeface="+mn-ea"/>
              </a:rPr>
              <a:t>1.</a:t>
            </a:r>
            <a:r>
              <a:rPr lang="zh-CN" altLang="en-US" sz="2400" b="1" dirty="0" smtClean="0">
                <a:latin typeface="+mn-ea"/>
              </a:rPr>
              <a:t>功能性需求</a:t>
            </a:r>
            <a:endParaRPr lang="en-US" altLang="zh-CN" sz="2400" b="1" dirty="0" smtClean="0"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	</a:t>
            </a:r>
            <a:r>
              <a:rPr lang="en-US" altLang="zh-CN" dirty="0">
                <a:latin typeface="+mn-ea"/>
              </a:rPr>
              <a:t>STB</a:t>
            </a:r>
            <a:r>
              <a:rPr lang="zh-CN" altLang="en-US" dirty="0">
                <a:latin typeface="+mn-ea"/>
              </a:rPr>
              <a:t>通过网络获取</a:t>
            </a:r>
            <a:r>
              <a:rPr lang="en-US" altLang="zh-CN" dirty="0">
                <a:latin typeface="+mn-ea"/>
              </a:rPr>
              <a:t>LTE</a:t>
            </a:r>
            <a:r>
              <a:rPr lang="zh-CN" altLang="en-US" dirty="0">
                <a:latin typeface="+mn-ea"/>
              </a:rPr>
              <a:t>模组升级包，并对</a:t>
            </a:r>
            <a:r>
              <a:rPr lang="en-US" altLang="zh-CN" dirty="0">
                <a:latin typeface="+mn-ea"/>
              </a:rPr>
              <a:t>LTE</a:t>
            </a:r>
            <a:r>
              <a:rPr lang="zh-CN" altLang="en-US" dirty="0">
                <a:latin typeface="+mn-ea"/>
              </a:rPr>
              <a:t>模组进行</a:t>
            </a:r>
            <a:r>
              <a:rPr lang="zh-CN" altLang="en-US" dirty="0" smtClean="0">
                <a:latin typeface="+mn-ea"/>
              </a:rPr>
              <a:t>升级</a:t>
            </a:r>
            <a:endParaRPr lang="en-US" altLang="zh-CN" dirty="0">
              <a:latin typeface="+mn-ea"/>
            </a:endParaRPr>
          </a:p>
          <a:p>
            <a:r>
              <a:rPr lang="en-US" altLang="zh-CN" b="1" dirty="0" smtClean="0">
                <a:latin typeface="+mn-ea"/>
              </a:rPr>
              <a:t>1.1 </a:t>
            </a:r>
            <a:r>
              <a:rPr lang="zh-CN" altLang="zh-CN" b="1" dirty="0" smtClean="0"/>
              <a:t>前端</a:t>
            </a:r>
            <a:r>
              <a:rPr lang="zh-CN" altLang="zh-CN" b="1" dirty="0"/>
              <a:t>管理界面</a:t>
            </a:r>
          </a:p>
          <a:p>
            <a:pPr lvl="0"/>
            <a:r>
              <a:rPr lang="en-US" altLang="zh-CN" dirty="0" smtClean="0"/>
              <a:t>	</a:t>
            </a:r>
            <a:r>
              <a:rPr lang="zh-CN" altLang="zh-CN" dirty="0" smtClean="0"/>
              <a:t>查看</a:t>
            </a:r>
            <a:r>
              <a:rPr lang="zh-CN" altLang="zh-CN" dirty="0"/>
              <a:t>终端的</a:t>
            </a:r>
            <a:r>
              <a:rPr lang="en-US" altLang="zh-CN" dirty="0"/>
              <a:t>LTE</a:t>
            </a:r>
            <a:r>
              <a:rPr lang="zh-CN" altLang="zh-CN" dirty="0"/>
              <a:t>模组的软件版本号</a:t>
            </a:r>
          </a:p>
          <a:p>
            <a:pPr lvl="0"/>
            <a:r>
              <a:rPr lang="en-US" altLang="zh-CN" dirty="0" smtClean="0"/>
              <a:t>	</a:t>
            </a:r>
            <a:r>
              <a:rPr lang="zh-CN" altLang="zh-CN" dirty="0" smtClean="0"/>
              <a:t>提交</a:t>
            </a:r>
            <a:r>
              <a:rPr lang="zh-CN" altLang="zh-CN" dirty="0"/>
              <a:t>升级软件包和升级任务</a:t>
            </a:r>
          </a:p>
          <a:p>
            <a:pPr lvl="0"/>
            <a:r>
              <a:rPr lang="en-US" altLang="zh-CN" dirty="0" smtClean="0"/>
              <a:t>	</a:t>
            </a:r>
            <a:r>
              <a:rPr lang="zh-CN" altLang="zh-CN" dirty="0" smtClean="0"/>
              <a:t>支持</a:t>
            </a:r>
            <a:r>
              <a:rPr lang="zh-CN" altLang="zh-CN" dirty="0"/>
              <a:t>选择升级任务模式为“强制”和“非强制”</a:t>
            </a:r>
          </a:p>
          <a:p>
            <a:pPr lvl="0"/>
            <a:r>
              <a:rPr lang="en-US" altLang="zh-CN" dirty="0" smtClean="0"/>
              <a:t>	</a:t>
            </a:r>
            <a:r>
              <a:rPr lang="zh-CN" altLang="zh-CN" dirty="0" smtClean="0"/>
              <a:t>支持</a:t>
            </a:r>
            <a:r>
              <a:rPr lang="zh-CN" altLang="zh-CN" dirty="0"/>
              <a:t>主动推送升级，可分组推送，也可全组推</a:t>
            </a:r>
            <a:r>
              <a:rPr lang="zh-CN" altLang="zh-CN" dirty="0" smtClean="0"/>
              <a:t>送</a:t>
            </a:r>
            <a:endParaRPr lang="en-US" altLang="zh-CN" dirty="0" smtClean="0"/>
          </a:p>
          <a:p>
            <a:pPr lvl="0"/>
            <a:r>
              <a:rPr lang="en-US" altLang="zh-CN" b="1" dirty="0" smtClean="0">
                <a:latin typeface="+mn-ea"/>
              </a:rPr>
              <a:t>1.2 </a:t>
            </a:r>
            <a:r>
              <a:rPr lang="zh-CN" altLang="zh-CN" b="1" kern="100" dirty="0" smtClean="0"/>
              <a:t>终端</a:t>
            </a:r>
            <a:endParaRPr lang="en-US" altLang="zh-CN" b="1" kern="100" dirty="0" smtClean="0"/>
          </a:p>
          <a:p>
            <a:pPr lvl="0"/>
            <a:r>
              <a:rPr lang="en-US" altLang="zh-CN" b="1" kern="100" dirty="0" smtClean="0"/>
              <a:t>	</a:t>
            </a:r>
            <a:r>
              <a:rPr lang="zh-CN" altLang="zh-CN" dirty="0"/>
              <a:t>静默下载升级包</a:t>
            </a:r>
          </a:p>
          <a:p>
            <a:pPr lvl="0"/>
            <a:r>
              <a:rPr lang="en-US" altLang="zh-CN" dirty="0" smtClean="0"/>
              <a:t>	</a:t>
            </a:r>
            <a:r>
              <a:rPr lang="zh-CN" altLang="zh-CN" dirty="0" smtClean="0"/>
              <a:t>不</a:t>
            </a:r>
            <a:r>
              <a:rPr lang="zh-CN" altLang="zh-CN" dirty="0"/>
              <a:t>需要支持断点续传</a:t>
            </a:r>
          </a:p>
          <a:p>
            <a:r>
              <a:rPr lang="en-US" altLang="zh-CN" dirty="0" smtClean="0"/>
              <a:t>	</a:t>
            </a:r>
            <a:r>
              <a:rPr lang="zh-CN" altLang="zh-CN" dirty="0" smtClean="0"/>
              <a:t>升级</a:t>
            </a:r>
            <a:r>
              <a:rPr lang="zh-CN" altLang="zh-CN" dirty="0"/>
              <a:t>过程中弹出提示界面，并屏蔽所有用户操作</a:t>
            </a:r>
            <a:endParaRPr lang="zh-CN" altLang="zh-CN" b="1" kern="100" dirty="0" smtClean="0"/>
          </a:p>
          <a:p>
            <a:r>
              <a:rPr lang="en-US" altLang="zh-CN" sz="2400" b="1" dirty="0" smtClean="0">
                <a:latin typeface="+mn-ea"/>
              </a:rPr>
              <a:t>2.</a:t>
            </a:r>
            <a:r>
              <a:rPr lang="zh-CN" altLang="en-US" sz="2400" b="1" dirty="0" smtClean="0">
                <a:latin typeface="+mn-ea"/>
              </a:rPr>
              <a:t>非功能性需求</a:t>
            </a:r>
            <a:endParaRPr lang="en-US" altLang="zh-CN" sz="2400" b="1" dirty="0" smtClean="0">
              <a:latin typeface="+mn-ea"/>
            </a:endParaRPr>
          </a:p>
          <a:p>
            <a:r>
              <a:rPr lang="en-US" altLang="zh-CN" sz="2800" b="1" dirty="0"/>
              <a:t>	</a:t>
            </a:r>
            <a:r>
              <a:rPr lang="zh-CN" altLang="en-US" dirty="0" smtClean="0"/>
              <a:t>保证</a:t>
            </a:r>
            <a:r>
              <a:rPr lang="zh-CN" altLang="en-US" dirty="0"/>
              <a:t>不会残留任何软件包在</a:t>
            </a:r>
            <a:r>
              <a:rPr lang="en-US" altLang="zh-CN" dirty="0"/>
              <a:t>Flash</a:t>
            </a:r>
            <a:r>
              <a:rPr lang="zh-CN" altLang="en-US" dirty="0"/>
              <a:t>上，包括完整的和非完整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新增</a:t>
            </a:r>
            <a:r>
              <a:rPr lang="zh-CN" altLang="en-US" dirty="0"/>
              <a:t>功能常规运行时内存占用</a:t>
            </a:r>
            <a:r>
              <a:rPr lang="en-US" altLang="zh-CN" dirty="0"/>
              <a:t>&lt;5M</a:t>
            </a:r>
          </a:p>
          <a:p>
            <a:endParaRPr lang="en-US" altLang="zh-CN" sz="2800" b="1" dirty="0"/>
          </a:p>
          <a:p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04039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4936" y="0"/>
            <a:ext cx="9144000" cy="6858000"/>
          </a:xfrm>
        </p:spPr>
      </p:pic>
      <p:sp>
        <p:nvSpPr>
          <p:cNvPr id="3" name="文本框 2"/>
          <p:cNvSpPr txBox="1"/>
          <p:nvPr/>
        </p:nvSpPr>
        <p:spPr>
          <a:xfrm>
            <a:off x="457200" y="1187128"/>
            <a:ext cx="81472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3200" b="1" dirty="0" smtClean="0"/>
              <a:t>设计</a:t>
            </a:r>
            <a:endParaRPr lang="en-US" altLang="zh-CN" sz="3200" b="1" dirty="0" smtClean="0"/>
          </a:p>
          <a:p>
            <a:pPr lvl="0"/>
            <a:endParaRPr lang="en-US" altLang="zh-CN" sz="3200" b="1" dirty="0" smtClean="0"/>
          </a:p>
          <a:p>
            <a:pPr lvl="0"/>
            <a:r>
              <a:rPr lang="en-US" altLang="zh-CN" sz="2400" dirty="0" smtClean="0"/>
              <a:t>1.</a:t>
            </a:r>
            <a:r>
              <a:rPr lang="zh-CN" altLang="en-US" sz="2400" dirty="0" smtClean="0"/>
              <a:t>概要设计</a:t>
            </a:r>
            <a:endParaRPr lang="en-US" altLang="zh-CN" sz="2400" dirty="0" smtClean="0"/>
          </a:p>
          <a:p>
            <a:pPr lvl="0"/>
            <a:endParaRPr lang="en-US" altLang="zh-CN" sz="2400" dirty="0" smtClean="0"/>
          </a:p>
          <a:p>
            <a:pPr lvl="0"/>
            <a:endParaRPr lang="zh-CN" altLang="zh-CN" sz="3200" b="1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2618289"/>
            <a:ext cx="5786335" cy="3329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3340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文本框 3"/>
          <p:cNvSpPr txBox="1"/>
          <p:nvPr/>
        </p:nvSpPr>
        <p:spPr>
          <a:xfrm>
            <a:off x="207940" y="845081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07939" y="692696"/>
            <a:ext cx="2138727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          </a:t>
            </a:r>
          </a:p>
          <a:p>
            <a:r>
              <a:rPr lang="en-US" altLang="zh-CN" sz="3200" dirty="0">
                <a:solidFill>
                  <a:prstClr val="black"/>
                </a:solidFill>
                <a:cs typeface="+mj-cs"/>
              </a:rPr>
              <a:t>2.</a:t>
            </a:r>
            <a:r>
              <a:rPr lang="zh-CN" altLang="en-US" sz="3200" dirty="0">
                <a:solidFill>
                  <a:prstClr val="black"/>
                </a:solidFill>
                <a:cs typeface="+mj-cs"/>
              </a:rPr>
              <a:t>详细设计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2.1.1</a:t>
            </a:r>
            <a:r>
              <a:rPr lang="zh-CN" altLang="en-US" dirty="0"/>
              <a:t>模块</a:t>
            </a:r>
            <a:r>
              <a:rPr lang="zh-CN" altLang="en-US" dirty="0" smtClean="0"/>
              <a:t>开发方式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08920"/>
            <a:ext cx="5328592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文本框 4"/>
          <p:cNvSpPr txBox="1"/>
          <p:nvPr/>
        </p:nvSpPr>
        <p:spPr>
          <a:xfrm>
            <a:off x="755576" y="922832"/>
            <a:ext cx="26516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2.1.2</a:t>
            </a:r>
            <a:r>
              <a:rPr lang="zh-CN" altLang="en-US" sz="2400" dirty="0"/>
              <a:t>终端模块</a:t>
            </a:r>
            <a:r>
              <a:rPr lang="zh-CN" altLang="en-US" sz="2400" dirty="0" smtClean="0"/>
              <a:t>职责</a:t>
            </a:r>
            <a:endParaRPr lang="en-US" altLang="zh-CN" sz="2400" dirty="0" smtClean="0"/>
          </a:p>
          <a:p>
            <a:endParaRPr lang="zh-CN" altLang="en-US" sz="2400" b="1" dirty="0"/>
          </a:p>
          <a:p>
            <a:r>
              <a:rPr lang="zh-CN" altLang="en-US" dirty="0"/>
              <a:t>  </a:t>
            </a: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2348881"/>
            <a:ext cx="6093960" cy="2160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4626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文本框 3"/>
          <p:cNvSpPr txBox="1"/>
          <p:nvPr/>
        </p:nvSpPr>
        <p:spPr>
          <a:xfrm>
            <a:off x="207940" y="845081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07939" y="692696"/>
            <a:ext cx="7665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          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94168" y="1061285"/>
            <a:ext cx="47699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2.2EMSService</a:t>
            </a:r>
            <a:r>
              <a:rPr lang="zh-CN" altLang="zh-CN" sz="2400" dirty="0" smtClean="0"/>
              <a:t>设计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6912767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983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文本框 3"/>
          <p:cNvSpPr txBox="1"/>
          <p:nvPr/>
        </p:nvSpPr>
        <p:spPr>
          <a:xfrm>
            <a:off x="207940" y="845081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07939" y="692696"/>
            <a:ext cx="7665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          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94168" y="1061285"/>
            <a:ext cx="47699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2.2EMSService</a:t>
            </a:r>
            <a:r>
              <a:rPr lang="zh-CN" altLang="zh-CN" sz="2400" dirty="0" smtClean="0"/>
              <a:t>设计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6912767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522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2945</TotalTime>
  <Words>476</Words>
  <Application>Microsoft Office PowerPoint</Application>
  <PresentationFormat>全屏显示(4:3)</PresentationFormat>
  <Paragraphs>108</Paragraphs>
  <Slides>15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sdmc</cp:lastModifiedBy>
  <cp:revision>58</cp:revision>
  <dcterms:created xsi:type="dcterms:W3CDTF">2015-04-23T02:34:06Z</dcterms:created>
  <dcterms:modified xsi:type="dcterms:W3CDTF">2017-04-24T11:29:59Z</dcterms:modified>
</cp:coreProperties>
</file>