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88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78" autoAdjust="0"/>
  </p:normalViewPr>
  <p:slideViewPr>
    <p:cSldViewPr>
      <p:cViewPr varScale="1">
        <p:scale>
          <a:sx n="62" d="100"/>
          <a:sy n="62" d="100"/>
        </p:scale>
        <p:origin x="-15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2015-7-16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2015-7-16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2015-7-16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2015-7-16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2015-7-16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2015-7-16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934.ht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ppt模板-en-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4455" y="2090857"/>
            <a:ext cx="5475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/>
              <a:t>OTT</a:t>
            </a:r>
            <a:r>
              <a:rPr lang="zh-CN" altLang="en-US" sz="5400" dirty="0" smtClean="0"/>
              <a:t>流媒体和</a:t>
            </a:r>
            <a:r>
              <a:rPr lang="en-US" altLang="zh-CN" sz="5400" dirty="0" smtClean="0"/>
              <a:t>DRM</a:t>
            </a:r>
            <a:endParaRPr lang="zh-CN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-26988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71600" y="52951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HTTP</a:t>
            </a:r>
            <a:r>
              <a:rPr lang="zh-CN" altLang="en-US" sz="2800" dirty="0" smtClean="0"/>
              <a:t>渐进式下载</a:t>
            </a:r>
            <a:endParaRPr lang="zh-C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1268760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是基于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的文本协议，那么渐进式下载协议也同样是采用文本传输，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协议的优势在于固定使用</a:t>
            </a:r>
            <a:r>
              <a:rPr lang="en-US" altLang="zh-CN" dirty="0" smtClean="0"/>
              <a:t>80</a:t>
            </a:r>
            <a:r>
              <a:rPr lang="zh-CN" altLang="en-US" dirty="0" smtClean="0"/>
              <a:t>端口，穿透防火墙和路由。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数据传输也采用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协议来传输；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渐进式下载是在头端对流进行切片，终端逐个下载这些切片，逐个播放；</a:t>
            </a:r>
            <a:endParaRPr lang="en-US" altLang="zh-CN" dirty="0" smtClean="0"/>
          </a:p>
          <a:p>
            <a:r>
              <a:rPr lang="zh-CN" altLang="en-US" dirty="0" smtClean="0"/>
              <a:t>一是不需要下载完整的文件即可播放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二是在播放过程中可以根据实时网络情况切换片源，这就是动态自适应流媒体定义的来源。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21088"/>
            <a:ext cx="7416824" cy="169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0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-26988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71600" y="52951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索引文件</a:t>
            </a:r>
            <a:endParaRPr lang="zh-C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1268760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索引文件是协议的核心，提供了关于带宽，分片路径，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Audio</a:t>
            </a:r>
            <a:r>
              <a:rPr lang="zh-CN" altLang="en-US" dirty="0" smtClean="0"/>
              <a:t>等各种信息；</a:t>
            </a:r>
            <a:endParaRPr lang="en-US" altLang="zh-CN" dirty="0" smtClean="0"/>
          </a:p>
          <a:p>
            <a:r>
              <a:rPr lang="zh-CN" altLang="en-US" dirty="0" smtClean="0"/>
              <a:t>终端设备首先</a:t>
            </a:r>
            <a:r>
              <a:rPr lang="en-US" altLang="zh-CN" dirty="0" smtClean="0"/>
              <a:t>HTTP Get</a:t>
            </a:r>
            <a:r>
              <a:rPr lang="zh-CN" altLang="en-US" dirty="0" smtClean="0"/>
              <a:t>这些索引文件，按照协议的约定来播放；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索引文件通过</a:t>
            </a:r>
            <a:r>
              <a:rPr lang="en-US" altLang="zh-CN" dirty="0" smtClean="0"/>
              <a:t>HTTP URL</a:t>
            </a:r>
            <a:r>
              <a:rPr lang="zh-CN" altLang="en-US" dirty="0" smtClean="0"/>
              <a:t>访问，也可以直接在浏览器打开，这为流媒体分析提供了便利的途径。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一个典型的</a:t>
            </a:r>
            <a:r>
              <a:rPr lang="en-US" altLang="zh-CN" dirty="0" smtClean="0"/>
              <a:t>HLS</a:t>
            </a:r>
            <a:r>
              <a:rPr lang="zh-CN" altLang="en-US" dirty="0" smtClean="0"/>
              <a:t>索引文件：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00085"/>
            <a:ext cx="8064896" cy="2865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7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-26988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71600" y="52951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Player</a:t>
            </a:r>
            <a:r>
              <a:rPr lang="zh-CN" altLang="en-US" sz="2800" dirty="0" smtClean="0"/>
              <a:t>子模块构成</a:t>
            </a:r>
            <a:endParaRPr lang="zh-C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93264" y="1268760"/>
            <a:ext cx="864096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OTT Player</a:t>
            </a:r>
            <a:r>
              <a:rPr lang="zh-CN" altLang="en-US" dirty="0" smtClean="0"/>
              <a:t>至少包括三个部分</a:t>
            </a:r>
            <a:r>
              <a:rPr lang="en-US" altLang="zh-CN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/>
              <a:t>流</a:t>
            </a:r>
            <a:r>
              <a:rPr lang="zh-CN" altLang="en-US" sz="2000" dirty="0" smtClean="0"/>
              <a:t>媒体协议，获取数据（本地文件同样可以看做是通过协议读取）</a:t>
            </a: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dirty="0" smtClean="0"/>
              <a:t>Demuxer</a:t>
            </a:r>
            <a:r>
              <a:rPr lang="zh-CN" altLang="en-US" sz="2000" dirty="0" smtClean="0"/>
              <a:t>，解复用</a:t>
            </a: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dirty="0" smtClean="0"/>
              <a:t>Decoder</a:t>
            </a:r>
            <a:r>
              <a:rPr lang="zh-CN" altLang="en-US" sz="2000" dirty="0" smtClean="0"/>
              <a:t>，解码</a:t>
            </a:r>
            <a:endParaRPr lang="en-US" altLang="zh-CN" sz="2000" dirty="0"/>
          </a:p>
          <a:p>
            <a:r>
              <a:rPr lang="zh-CN" altLang="en-US" sz="2000" dirty="0" smtClean="0"/>
              <a:t>下面是一个简单</a:t>
            </a:r>
            <a:r>
              <a:rPr lang="en-US" altLang="zh-CN" sz="2000" dirty="0" smtClean="0"/>
              <a:t>Player</a:t>
            </a:r>
            <a:r>
              <a:rPr lang="zh-CN" altLang="en-US" sz="2000" dirty="0" smtClean="0"/>
              <a:t>架构图，这里只细化了协议模块，不管是本地文件还是网络流媒体，都是走的同样的路径，这为我们分析问题提供一种方法。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当然</a:t>
            </a:r>
            <a:r>
              <a:rPr lang="en-US" altLang="zh-CN" sz="2000" dirty="0" smtClean="0"/>
              <a:t>Demuxer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Decoder</a:t>
            </a:r>
            <a:r>
              <a:rPr lang="zh-CN" altLang="en-US" sz="2000" dirty="0" smtClean="0"/>
              <a:t>也分很多种，</a:t>
            </a:r>
            <a:r>
              <a:rPr lang="en-US" altLang="zh-CN" sz="2000" dirty="0" smtClean="0"/>
              <a:t>TS Demuxer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MP4 Demuxer</a:t>
            </a:r>
            <a:r>
              <a:rPr lang="zh-CN" altLang="en-US" sz="2000" dirty="0" smtClean="0"/>
              <a:t>，这里为了简单，不再详述；</a:t>
            </a:r>
            <a:endParaRPr lang="en-US" altLang="zh-CN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93096"/>
            <a:ext cx="6768752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62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tretch>
            <a:fillRect/>
          </a:stretch>
        </p:blipFill>
        <p:spPr>
          <a:xfrm>
            <a:off x="0" y="-26988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71600" y="52951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一个复杂的解码器结构</a:t>
            </a:r>
            <a:endParaRPr lang="zh-C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93264" y="126876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/>
          </a:p>
        </p:txBody>
      </p:sp>
      <p:graphicFrame>
        <p:nvGraphicFramePr>
          <p:cNvPr id="2" name="对象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400797"/>
              </p:ext>
            </p:extLst>
          </p:nvPr>
        </p:nvGraphicFramePr>
        <p:xfrm>
          <a:off x="323528" y="980728"/>
          <a:ext cx="8706945" cy="5445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3" r:id="rId4" imgW="9914845" imgH="10266667" progId="PBrush">
                  <p:embed/>
                </p:oleObj>
              </mc:Choice>
              <mc:Fallback>
                <p:oleObj r:id="rId4" imgW="9914845" imgH="10266667" progId="PBrush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980728"/>
                        <a:ext cx="8706945" cy="5445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06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-26988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49027" y="512922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Amlogic</a:t>
            </a:r>
            <a:r>
              <a:rPr lang="zh-CN" altLang="en-US" sz="2800" dirty="0" smtClean="0"/>
              <a:t>平台</a:t>
            </a:r>
            <a:r>
              <a:rPr lang="en-US" altLang="zh-CN" sz="2800" dirty="0" smtClean="0"/>
              <a:t>Player</a:t>
            </a:r>
            <a:r>
              <a:rPr lang="zh-CN" altLang="en-US" sz="2800" dirty="0" smtClean="0"/>
              <a:t>架构</a:t>
            </a:r>
            <a:endParaRPr lang="zh-C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93264" y="126876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196752"/>
            <a:ext cx="8533705" cy="50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13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-26988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49027" y="512922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OTT</a:t>
            </a:r>
            <a:r>
              <a:rPr lang="zh-CN" altLang="en-US" sz="2800" dirty="0" smtClean="0"/>
              <a:t>产品的理解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320334"/>
            <a:ext cx="6647974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机顶</a:t>
            </a:r>
            <a:r>
              <a:rPr lang="zh-CN" altLang="en-US" dirty="0" smtClean="0"/>
              <a:t>盒产品，最最重要的功能就是观看内容。就是看影音节目。</a:t>
            </a:r>
            <a:endParaRPr lang="en-US" altLang="zh-CN" dirty="0" smtClean="0"/>
          </a:p>
          <a:p>
            <a:r>
              <a:rPr lang="zh-CN" altLang="en-US" dirty="0" smtClean="0"/>
              <a:t>其它的功能都是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所带的附属功能。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OTT</a:t>
            </a:r>
            <a:r>
              <a:rPr lang="zh-CN" altLang="en-US" dirty="0" smtClean="0"/>
              <a:t>流媒体功能的重要支撑组件：</a:t>
            </a:r>
            <a:endParaRPr lang="en-US" altLang="zh-CN" dirty="0" smtClean="0"/>
          </a:p>
          <a:p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Wi-Fi</a:t>
            </a:r>
            <a:r>
              <a:rPr lang="zh-CN" altLang="en-US" sz="2800" dirty="0" smtClean="0"/>
              <a:t>性能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/>
              <a:t>流</a:t>
            </a:r>
            <a:r>
              <a:rPr lang="zh-CN" altLang="en-US" sz="2800" dirty="0" smtClean="0"/>
              <a:t>媒体能力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/>
              <a:t>音</a:t>
            </a:r>
            <a:r>
              <a:rPr lang="zh-CN" altLang="en-US" sz="2800" dirty="0" smtClean="0"/>
              <a:t>视频能力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 smtClean="0"/>
              <a:t>DRM</a:t>
            </a:r>
          </a:p>
        </p:txBody>
      </p:sp>
    </p:spTree>
    <p:extLst>
      <p:ext uri="{BB962C8B-B14F-4D97-AF65-F5344CB8AC3E}">
        <p14:creationId xmlns:p14="http://schemas.microsoft.com/office/powerpoint/2010/main" val="28123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-26988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49027" y="512922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OTT</a:t>
            </a:r>
            <a:r>
              <a:rPr lang="zh-CN" altLang="en-US" sz="2800" dirty="0" smtClean="0"/>
              <a:t>播放常见问题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320334"/>
            <a:ext cx="323184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播放卡顿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死机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音视频不同步</a:t>
            </a:r>
            <a:endParaRPr lang="en-US" altLang="zh-CN" sz="2800" dirty="0" smtClean="0"/>
          </a:p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播放过程中黑屏</a:t>
            </a:r>
            <a:endParaRPr lang="en-US" altLang="zh-CN" sz="2800" dirty="0" smtClean="0"/>
          </a:p>
          <a:p>
            <a:r>
              <a:rPr lang="en-US" altLang="zh-CN" sz="2800" dirty="0" smtClean="0"/>
              <a:t>5.</a:t>
            </a:r>
            <a:r>
              <a:rPr lang="zh-CN" altLang="en-US" sz="2800" dirty="0" smtClean="0"/>
              <a:t>完全不能播放</a:t>
            </a:r>
            <a:endParaRPr lang="en-US" altLang="zh-CN" sz="2800" dirty="0" smtClean="0"/>
          </a:p>
          <a:p>
            <a:r>
              <a:rPr lang="en-US" altLang="zh-CN" sz="2800" dirty="0" smtClean="0"/>
              <a:t>6.Bitrate</a:t>
            </a:r>
            <a:r>
              <a:rPr lang="zh-CN" altLang="en-US" sz="2800" dirty="0" smtClean="0"/>
              <a:t>跳转不正常</a:t>
            </a:r>
            <a:endParaRPr lang="en-US" altLang="zh-CN" sz="2800" dirty="0" smtClean="0"/>
          </a:p>
          <a:p>
            <a:r>
              <a:rPr lang="en-US" altLang="zh-CN" sz="2800" dirty="0" smtClean="0"/>
              <a:t>7.</a:t>
            </a:r>
            <a:r>
              <a:rPr lang="zh-CN" altLang="en-US" sz="2800" dirty="0" smtClean="0"/>
              <a:t>切台慢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2161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-26988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49027" y="512922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OTT</a:t>
            </a:r>
            <a:r>
              <a:rPr lang="zh-CN" altLang="en-US" sz="2800" dirty="0" smtClean="0"/>
              <a:t>播放常见问题模块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320334"/>
            <a:ext cx="692208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1.Wi-Fi</a:t>
            </a:r>
            <a:r>
              <a:rPr lang="zh-CN" altLang="en-US" sz="2800" dirty="0" smtClean="0"/>
              <a:t>性能，硬件或软件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流媒体协议，纯软件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网络本身，非产品自身原因</a:t>
            </a:r>
            <a:endParaRPr lang="en-US" altLang="zh-CN" sz="2800" dirty="0" smtClean="0"/>
          </a:p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音视频同步模块，纯软件</a:t>
            </a:r>
            <a:endParaRPr lang="en-US" altLang="zh-CN" sz="2800" dirty="0" smtClean="0"/>
          </a:p>
          <a:p>
            <a:r>
              <a:rPr lang="en-US" altLang="zh-CN" sz="2800" dirty="0" smtClean="0"/>
              <a:t>5.</a:t>
            </a:r>
            <a:r>
              <a:rPr lang="zh-CN" altLang="en-US" sz="2800" dirty="0" smtClean="0"/>
              <a:t>音视频解码能力，硬件或软件</a:t>
            </a:r>
            <a:endParaRPr lang="en-US" altLang="zh-CN" sz="2800" dirty="0" smtClean="0"/>
          </a:p>
          <a:p>
            <a:r>
              <a:rPr lang="en-US" altLang="zh-CN" sz="2800" dirty="0" smtClean="0"/>
              <a:t>6.</a:t>
            </a:r>
            <a:r>
              <a:rPr lang="zh-CN" altLang="en-US" sz="2800" dirty="0" smtClean="0"/>
              <a:t>流媒体前端内容服务器，非产品自身原因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679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-26988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49027" y="512922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问题分析手段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3" y="1320334"/>
            <a:ext cx="82444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对比其他设备的流媒体协议</a:t>
            </a:r>
            <a:endParaRPr lang="en-US" altLang="zh-CN" sz="2800" dirty="0" smtClean="0"/>
          </a:p>
          <a:p>
            <a:r>
              <a:rPr lang="en-US" altLang="zh-CN" sz="2800" dirty="0" smtClean="0"/>
              <a:t>HLS</a:t>
            </a:r>
            <a:r>
              <a:rPr lang="zh-CN" altLang="en-US" sz="2800" dirty="0" smtClean="0"/>
              <a:t>：可以使用</a:t>
            </a:r>
            <a:r>
              <a:rPr lang="en-US" altLang="zh-CN" sz="2800" dirty="0" smtClean="0"/>
              <a:t>IOS</a:t>
            </a:r>
            <a:r>
              <a:rPr lang="zh-CN" altLang="en-US" sz="2800" dirty="0" smtClean="0"/>
              <a:t>设备对比，直接在</a:t>
            </a:r>
            <a:r>
              <a:rPr lang="en-US" altLang="zh-CN" sz="2800" dirty="0" smtClean="0"/>
              <a:t>Safari</a:t>
            </a:r>
            <a:r>
              <a:rPr lang="zh-CN" altLang="en-US" sz="2800" dirty="0" smtClean="0"/>
              <a:t>中输入链接</a:t>
            </a:r>
            <a:endParaRPr lang="en-US" altLang="zh-CN" sz="2800" dirty="0" smtClean="0"/>
          </a:p>
          <a:p>
            <a:r>
              <a:rPr lang="en-US" altLang="zh-CN" sz="2800" dirty="0" smtClean="0"/>
              <a:t>MSS</a:t>
            </a:r>
            <a:r>
              <a:rPr lang="zh-CN" altLang="en-US" sz="2800" dirty="0"/>
              <a:t>：</a:t>
            </a:r>
            <a:r>
              <a:rPr lang="zh-CN" altLang="en-US" sz="2800" dirty="0" smtClean="0"/>
              <a:t>采用</a:t>
            </a:r>
            <a:r>
              <a:rPr lang="en-US" altLang="zh-CN" sz="2800" dirty="0" smtClean="0"/>
              <a:t>Sliverlight</a:t>
            </a:r>
            <a:r>
              <a:rPr lang="zh-CN" altLang="en-US" sz="2800" dirty="0" smtClean="0"/>
              <a:t>对比，这是个</a:t>
            </a:r>
            <a:r>
              <a:rPr lang="en-US" altLang="zh-CN" sz="2800" dirty="0" smtClean="0"/>
              <a:t>PC</a:t>
            </a:r>
            <a:r>
              <a:rPr lang="zh-CN" altLang="en-US" sz="2800" dirty="0" smtClean="0"/>
              <a:t>端网页版播放器，需要安装插件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本地文件对比</a:t>
            </a:r>
            <a:endParaRPr lang="en-US" altLang="zh-CN" sz="2800" dirty="0" smtClean="0"/>
          </a:p>
          <a:p>
            <a:r>
              <a:rPr lang="zh-CN" altLang="en-US" sz="2800" dirty="0" smtClean="0"/>
              <a:t>使用本地文件播放的方式来排除网络原因，</a:t>
            </a:r>
            <a:endParaRPr lang="en-US" altLang="zh-CN" sz="2800" dirty="0" smtClean="0"/>
          </a:p>
          <a:p>
            <a:r>
              <a:rPr lang="zh-CN" altLang="en-US" sz="2800" dirty="0" smtClean="0"/>
              <a:t>或者是流媒体协议的原因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17138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-26988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49027" y="512922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问题分析手段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3" y="1320334"/>
            <a:ext cx="82444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分析</a:t>
            </a:r>
            <a:r>
              <a:rPr lang="en-US" altLang="zh-CN" sz="2800" dirty="0" smtClean="0"/>
              <a:t>URL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HTTP</a:t>
            </a:r>
            <a:r>
              <a:rPr lang="zh-CN" altLang="en-US" sz="2800" dirty="0" smtClean="0"/>
              <a:t>协议可以通过浏览器直接打开，会以文本形式呈现，根据协议标准分析前端协议是否有问题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4.Wi-Fi</a:t>
            </a:r>
            <a:r>
              <a:rPr lang="zh-CN" altLang="en-US" sz="2800" dirty="0" smtClean="0"/>
              <a:t>性能，通过有线进行对比</a:t>
            </a:r>
            <a:r>
              <a:rPr lang="en-US" altLang="zh-CN" sz="2800" dirty="0" smtClean="0"/>
              <a:t>.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5.</a:t>
            </a:r>
            <a:r>
              <a:rPr lang="zh-CN" altLang="en-US" sz="2800" dirty="0" smtClean="0"/>
              <a:t>对比其他设备的播放情况，分析是否视频本身有问题，如：</a:t>
            </a:r>
            <a:r>
              <a:rPr lang="en-US" altLang="zh-CN" sz="2800" dirty="0" smtClean="0"/>
              <a:t>PC</a:t>
            </a:r>
            <a:r>
              <a:rPr lang="zh-CN" altLang="en-US" sz="2800" dirty="0" smtClean="0"/>
              <a:t>，其他盒子等。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6.</a:t>
            </a:r>
            <a:r>
              <a:rPr lang="zh-CN" altLang="en-US" sz="2800" dirty="0" smtClean="0"/>
              <a:t>分析</a:t>
            </a:r>
            <a:r>
              <a:rPr lang="en-US" altLang="zh-CN" sz="2800" dirty="0" smtClean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4670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27776"/>
            <a:ext cx="9144000" cy="6858000"/>
          </a:xfrm>
        </p:spPr>
      </p:pic>
      <p:sp>
        <p:nvSpPr>
          <p:cNvPr id="3" name="TextBox 2"/>
          <p:cNvSpPr txBox="1"/>
          <p:nvPr/>
        </p:nvSpPr>
        <p:spPr>
          <a:xfrm>
            <a:off x="1095258" y="580038"/>
            <a:ext cx="1843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啥是</a:t>
            </a:r>
            <a:r>
              <a:rPr lang="en-US" altLang="zh-CN" sz="2800" dirty="0" smtClean="0"/>
              <a:t>OTT</a:t>
            </a:r>
            <a:r>
              <a:rPr lang="zh-CN" altLang="en-US" sz="2800" dirty="0" smtClean="0"/>
              <a:t>？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9" y="1484784"/>
            <a:ext cx="8460432" cy="526297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 dirty="0" smtClean="0"/>
              <a:t>OTT</a:t>
            </a:r>
            <a:r>
              <a:rPr lang="zh-CN" altLang="en-US" sz="2000" dirty="0" smtClean="0"/>
              <a:t>的全称是</a:t>
            </a:r>
            <a:r>
              <a:rPr lang="en-US" altLang="zh-CN" sz="2000" dirty="0" smtClean="0"/>
              <a:t>Over The Top</a:t>
            </a:r>
            <a:r>
              <a:rPr lang="zh-CN" altLang="en-US" sz="2000" dirty="0" smtClean="0"/>
              <a:t>，意思基于现有的运营商网络提供上层的业务服务。</a:t>
            </a:r>
            <a:endParaRPr lang="en-US" altLang="zh-CN" sz="2000" dirty="0" smtClean="0"/>
          </a:p>
          <a:p>
            <a:r>
              <a:rPr lang="zh-CN" altLang="en-US" sz="2000" dirty="0" smtClean="0"/>
              <a:t>在机顶盒领域，简单的理解就是通过网络传输流媒体的就是</a:t>
            </a:r>
            <a:r>
              <a:rPr lang="en-US" altLang="zh-CN" sz="2000" dirty="0" smtClean="0"/>
              <a:t>OTT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r>
              <a:rPr lang="zh-CN" altLang="en-US" sz="2000" dirty="0" smtClean="0"/>
              <a:t>虽然可以这么理解，不过</a:t>
            </a:r>
            <a:r>
              <a:rPr lang="en-US" altLang="zh-CN" sz="2000" dirty="0" smtClean="0"/>
              <a:t>OTT</a:t>
            </a:r>
            <a:r>
              <a:rPr lang="zh-CN" altLang="en-US" sz="2000" dirty="0" smtClean="0"/>
              <a:t>的概念比这个广很多，微信是</a:t>
            </a:r>
            <a:r>
              <a:rPr lang="en-US" altLang="zh-CN" sz="2000" dirty="0" smtClean="0"/>
              <a:t>OTT</a:t>
            </a:r>
            <a:r>
              <a:rPr lang="zh-CN" altLang="en-US" sz="2000" dirty="0" smtClean="0"/>
              <a:t>业务，</a:t>
            </a:r>
            <a:r>
              <a:rPr lang="en-US" altLang="zh-CN" sz="2000" dirty="0" smtClean="0"/>
              <a:t>Skype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OTT</a:t>
            </a:r>
            <a:r>
              <a:rPr lang="zh-CN" altLang="en-US" sz="2000" dirty="0" smtClean="0"/>
              <a:t>业务，都是。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怎么区分</a:t>
            </a:r>
            <a:r>
              <a:rPr lang="en-US" altLang="zh-CN" sz="2000" dirty="0" smtClean="0"/>
              <a:t>DVB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OTT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IPTV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DVB</a:t>
            </a:r>
            <a:r>
              <a:rPr lang="zh-CN" altLang="en-US" sz="2000" dirty="0" smtClean="0"/>
              <a:t>：数字电视接收的就是</a:t>
            </a:r>
            <a:r>
              <a:rPr lang="en-US" altLang="zh-CN" sz="2000" dirty="0" smtClean="0"/>
              <a:t>DVB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OTT</a:t>
            </a:r>
            <a:r>
              <a:rPr lang="zh-CN" altLang="en-US" sz="2000" dirty="0" smtClean="0"/>
              <a:t>：网络流媒体接收的就是</a:t>
            </a:r>
            <a:r>
              <a:rPr lang="en-US" altLang="zh-CN" sz="2000" dirty="0" smtClean="0"/>
              <a:t>OTT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IPTV</a:t>
            </a:r>
            <a:r>
              <a:rPr lang="zh-CN" altLang="en-US" sz="2000" dirty="0" smtClean="0"/>
              <a:t>：同样是通过网络传输，但是，注意，</a:t>
            </a:r>
            <a:r>
              <a:rPr lang="en-US" altLang="zh-CN" sz="2000" dirty="0" smtClean="0"/>
              <a:t>IPTV</a:t>
            </a:r>
            <a:r>
              <a:rPr lang="zh-CN" altLang="en-US" sz="2000" dirty="0" smtClean="0"/>
              <a:t>的网络范围是局域网，城域网或者省域网，而不是因特网。很好区分，使用</a:t>
            </a:r>
            <a:r>
              <a:rPr lang="en-US" altLang="zh-CN" sz="2000" dirty="0" smtClean="0"/>
              <a:t>UDP</a:t>
            </a:r>
            <a:r>
              <a:rPr lang="zh-CN" altLang="en-US" sz="2000" dirty="0" smtClean="0"/>
              <a:t>协议（也叫</a:t>
            </a:r>
            <a:r>
              <a:rPr lang="en-US" altLang="zh-CN" sz="2000" dirty="0" smtClean="0"/>
              <a:t>Multicast</a:t>
            </a:r>
            <a:r>
              <a:rPr lang="zh-CN" altLang="en-US" sz="2000" dirty="0" smtClean="0"/>
              <a:t>）和</a:t>
            </a:r>
            <a:r>
              <a:rPr lang="en-US" altLang="zh-CN" sz="2000" dirty="0" smtClean="0"/>
              <a:t>RTSP</a:t>
            </a:r>
            <a:r>
              <a:rPr lang="zh-CN" altLang="en-US" sz="2000" dirty="0" smtClean="0"/>
              <a:t>（基于</a:t>
            </a:r>
            <a:r>
              <a:rPr lang="en-US" altLang="zh-CN" sz="2000" dirty="0" smtClean="0"/>
              <a:t>UDP</a:t>
            </a:r>
            <a:r>
              <a:rPr lang="zh-CN" altLang="en-US" sz="2000" dirty="0" smtClean="0"/>
              <a:t>）协议的就是</a:t>
            </a:r>
            <a:r>
              <a:rPr lang="en-US" altLang="zh-CN" sz="2000" dirty="0" smtClean="0"/>
              <a:t>IPTV</a:t>
            </a:r>
          </a:p>
          <a:p>
            <a:endParaRPr lang="en-US" altLang="zh-CN" sz="2400" dirty="0" smtClean="0"/>
          </a:p>
          <a:p>
            <a:r>
              <a:rPr lang="en-US" altLang="zh-CN" sz="2000" dirty="0" smtClean="0"/>
              <a:t>OTT</a:t>
            </a:r>
            <a:r>
              <a:rPr lang="zh-CN" altLang="en-US" sz="2000" dirty="0" smtClean="0"/>
              <a:t>常用的协议是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，那么包括动态自适应流媒体协议都是基于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协议的。也有单纯采用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协议的，比如中国移动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-26988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49027" y="512922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问题分析手段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3" y="1320334"/>
            <a:ext cx="82444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7.</a:t>
            </a:r>
            <a:r>
              <a:rPr lang="zh-CN" altLang="en-US" sz="2800" dirty="0" smtClean="0"/>
              <a:t>提升</a:t>
            </a:r>
            <a:r>
              <a:rPr lang="en-US" altLang="zh-CN" sz="2800" dirty="0"/>
              <a:t>CPU</a:t>
            </a:r>
            <a:r>
              <a:rPr lang="zh-CN" altLang="en-US" sz="2800" dirty="0"/>
              <a:t>最小运行频率可以提高</a:t>
            </a:r>
            <a:r>
              <a:rPr lang="en-US" altLang="zh-CN" sz="2800" dirty="0"/>
              <a:t>CPU</a:t>
            </a:r>
            <a:r>
              <a:rPr lang="zh-CN" altLang="en-US" sz="2800" dirty="0"/>
              <a:t>对网络的处理性能，但</a:t>
            </a:r>
            <a:r>
              <a:rPr lang="zh-CN" altLang="en-US" sz="2800" dirty="0" smtClean="0"/>
              <a:t>不能无限制，</a:t>
            </a:r>
            <a:r>
              <a:rPr lang="zh-CN" altLang="en-US" sz="2800" dirty="0"/>
              <a:t>要考虑负面因素</a:t>
            </a:r>
            <a:r>
              <a:rPr lang="zh-CN" altLang="en-US" sz="2800" dirty="0" smtClean="0"/>
              <a:t>：机器过热或者死机。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8.</a:t>
            </a:r>
            <a:r>
              <a:rPr lang="zh-CN" altLang="en-US" sz="2800" dirty="0" smtClean="0"/>
              <a:t>芯片能力所限，比如德国</a:t>
            </a:r>
            <a:r>
              <a:rPr lang="en-US" altLang="zh-CN" sz="2800" dirty="0" smtClean="0"/>
              <a:t>S2</a:t>
            </a:r>
            <a:r>
              <a:rPr lang="zh-CN" altLang="en-US" sz="2800" dirty="0" smtClean="0"/>
              <a:t>遇到的</a:t>
            </a:r>
            <a:r>
              <a:rPr lang="en-US" altLang="zh-CN" sz="2800" dirty="0" smtClean="0"/>
              <a:t>1080P</a:t>
            </a:r>
            <a:r>
              <a:rPr lang="zh-CN" altLang="en-US" sz="2800" dirty="0" smtClean="0"/>
              <a:t>闪屏问题</a:t>
            </a:r>
            <a:endParaRPr lang="en-US" altLang="zh-CN" sz="2800" dirty="0" smtClean="0"/>
          </a:p>
          <a:p>
            <a:r>
              <a:rPr lang="zh-CN" altLang="en-US" sz="2800" dirty="0" smtClean="0"/>
              <a:t>在比如</a:t>
            </a:r>
            <a:r>
              <a:rPr lang="en-US" altLang="zh-CN" sz="2800" dirty="0" smtClean="0"/>
              <a:t>S812</a:t>
            </a:r>
            <a:r>
              <a:rPr lang="zh-CN" altLang="en-US" sz="2800" dirty="0" smtClean="0"/>
              <a:t>只能支持到 </a:t>
            </a:r>
            <a:r>
              <a:rPr lang="en-US" altLang="zh-CN" sz="2800" dirty="0" smtClean="0"/>
              <a:t>4K@30fps, </a:t>
            </a:r>
            <a:r>
              <a:rPr lang="zh-CN" altLang="en-US" sz="2800" dirty="0" smtClean="0"/>
              <a:t>而不支持</a:t>
            </a:r>
            <a:r>
              <a:rPr lang="en-US" altLang="zh-CN" sz="2800" dirty="0" smtClean="0"/>
              <a:t>4K@60fps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9.</a:t>
            </a:r>
            <a:r>
              <a:rPr lang="zh-CN" altLang="en-US" sz="2800" dirty="0" smtClean="0"/>
              <a:t>找原厂！！！</a:t>
            </a:r>
            <a:endParaRPr lang="en-US" altLang="zh-CN" sz="2800" dirty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37594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-26988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49027" y="512922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DRM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755576" y="1268760"/>
            <a:ext cx="80648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DRM</a:t>
            </a:r>
            <a:r>
              <a:rPr lang="zh-CN" altLang="en-US" sz="2400" dirty="0"/>
              <a:t>，英文全称</a:t>
            </a:r>
            <a:r>
              <a:rPr lang="en-US" altLang="zh-CN" sz="2400" dirty="0"/>
              <a:t>Digital Rights Management, </a:t>
            </a:r>
            <a:r>
              <a:rPr lang="zh-CN" altLang="en-US" sz="2400" dirty="0"/>
              <a:t>可以翻译为：数字版权管理。 由于数字化信息的特点决定了必须有另一种独特的技术，来加强保护这些数字化的音视频节目内容的</a:t>
            </a:r>
            <a:r>
              <a:rPr lang="zh-CN" altLang="en-US" sz="2400" dirty="0" smtClean="0"/>
              <a:t>版权。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DRM</a:t>
            </a:r>
            <a:r>
              <a:rPr lang="zh-CN" altLang="en-US" sz="2400" dirty="0"/>
              <a:t>技术的工作原理是，首先建立数字节目授权中心。编码压缩后的数字节目内容，可以利用</a:t>
            </a:r>
            <a:r>
              <a:rPr lang="zh-CN" altLang="en-US" sz="2400" dirty="0">
                <a:hlinkClick r:id="rId3"/>
              </a:rPr>
              <a:t>密钥</a:t>
            </a:r>
            <a:r>
              <a:rPr lang="zh-CN" altLang="en-US" sz="2400" dirty="0"/>
              <a:t>（</a:t>
            </a:r>
            <a:r>
              <a:rPr lang="en-US" altLang="zh-CN" sz="2400" dirty="0"/>
              <a:t>Key</a:t>
            </a:r>
            <a:r>
              <a:rPr lang="zh-CN" altLang="en-US" sz="2400" dirty="0"/>
              <a:t>）进行加密保护（</a:t>
            </a:r>
            <a:r>
              <a:rPr lang="en-US" altLang="zh-CN" sz="2400" dirty="0"/>
              <a:t>lock</a:t>
            </a:r>
            <a:r>
              <a:rPr lang="zh-CN" altLang="en-US" sz="2400" dirty="0"/>
              <a:t>），加密的数字节目头部存放着</a:t>
            </a:r>
            <a:r>
              <a:rPr lang="en-US" altLang="zh-CN" sz="2400" dirty="0"/>
              <a:t>KeyID</a:t>
            </a:r>
            <a:r>
              <a:rPr lang="zh-CN" altLang="en-US" sz="2400" dirty="0"/>
              <a:t>和节目授权中心的</a:t>
            </a:r>
            <a:r>
              <a:rPr lang="en-US" altLang="zh-CN" sz="2400" dirty="0"/>
              <a:t>URL</a:t>
            </a:r>
            <a:r>
              <a:rPr lang="zh-CN" altLang="en-US" sz="2400" dirty="0"/>
              <a:t>。用户在点播时，根据节目头部的</a:t>
            </a:r>
            <a:r>
              <a:rPr lang="en-US" altLang="zh-CN" sz="2400" dirty="0"/>
              <a:t>KeyID</a:t>
            </a:r>
            <a:r>
              <a:rPr lang="zh-CN" altLang="en-US" sz="2400" dirty="0"/>
              <a:t>和</a:t>
            </a:r>
            <a:r>
              <a:rPr lang="en-US" altLang="zh-CN" sz="2400" dirty="0"/>
              <a:t>URL</a:t>
            </a:r>
            <a:r>
              <a:rPr lang="zh-CN" altLang="en-US" sz="2400" dirty="0"/>
              <a:t>信息，就可以通过数字节目授权中心的验证授权后送出相关的密钥解密（</a:t>
            </a:r>
            <a:r>
              <a:rPr lang="en-US" altLang="zh-CN" sz="2400" dirty="0"/>
              <a:t>unlock</a:t>
            </a:r>
            <a:r>
              <a:rPr lang="zh-CN" altLang="en-US" sz="2400" dirty="0"/>
              <a:t>），节目方可</a:t>
            </a:r>
            <a:r>
              <a:rPr lang="zh-CN" altLang="en-US" sz="2400" dirty="0" smtClean="0"/>
              <a:t>播放。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263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-26988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49027" y="512922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DRM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Player</a:t>
            </a:r>
            <a:r>
              <a:rPr lang="zh-CN" altLang="en-US" sz="2800" dirty="0" smtClean="0"/>
              <a:t>中的位置</a:t>
            </a:r>
            <a:endParaRPr lang="zh-CN" altLang="en-US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920880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755576" y="1268760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在终端，</a:t>
            </a:r>
            <a:r>
              <a:rPr lang="en-US" altLang="zh-CN" sz="2400" dirty="0" smtClean="0"/>
              <a:t>DRM</a:t>
            </a:r>
            <a:r>
              <a:rPr lang="zh-CN" altLang="en-US" sz="2400" dirty="0" smtClean="0"/>
              <a:t>处于</a:t>
            </a:r>
            <a:r>
              <a:rPr lang="en-US" altLang="zh-CN" sz="2400" dirty="0" smtClean="0"/>
              <a:t>Player</a:t>
            </a:r>
            <a:r>
              <a:rPr lang="zh-CN" altLang="en-US" sz="2400" dirty="0" smtClean="0"/>
              <a:t>中的一环，加扰数据进入</a:t>
            </a:r>
            <a:r>
              <a:rPr lang="en-US" altLang="zh-CN" sz="2400" dirty="0" smtClean="0"/>
              <a:t>DRM</a:t>
            </a:r>
            <a:r>
              <a:rPr lang="zh-CN" altLang="en-US" sz="2400" dirty="0" smtClean="0"/>
              <a:t>，出来清流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5770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-26988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49027" y="512922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DRM</a:t>
            </a:r>
            <a:r>
              <a:rPr lang="zh-CN" altLang="en-US" sz="2800" dirty="0" smtClean="0"/>
              <a:t>内容保护流程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755576" y="1268760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/>
          </a:p>
        </p:txBody>
      </p:sp>
      <p:pic>
        <p:nvPicPr>
          <p:cNvPr id="12290" name="Picture 2" descr="C:\Documents and Settings\liangshilin\桌面\d50735fae6cd7b892b4920a00f2442a7d9330ee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27" y="1095374"/>
            <a:ext cx="7511405" cy="506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57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-4624" y="-1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49027" y="512922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TrustZone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755576" y="1268760"/>
            <a:ext cx="80648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TrustZone</a:t>
            </a:r>
            <a:r>
              <a:rPr lang="zh-CN" altLang="en-US" sz="2400" dirty="0"/>
              <a:t>是</a:t>
            </a:r>
            <a:r>
              <a:rPr lang="en-US" altLang="zh-CN" sz="2400" dirty="0"/>
              <a:t>ARM</a:t>
            </a:r>
            <a:r>
              <a:rPr lang="zh-CN" altLang="en-US" sz="2400" dirty="0"/>
              <a:t>针对消费电子设备安全所提出的一种架构。对于这种设备的安全威胁，可以有几种形态的安全解决</a:t>
            </a:r>
            <a:r>
              <a:rPr lang="zh-CN" altLang="en-US" sz="2400" dirty="0" smtClean="0"/>
              <a:t>方案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/>
              <a:t>在处理器架构上，每个物理的处理器核提供两个虚拟核，一个是非安全核（</a:t>
            </a:r>
            <a:r>
              <a:rPr lang="en-US" altLang="zh-CN" sz="2400" dirty="0"/>
              <a:t>Non-secure, NS</a:t>
            </a:r>
            <a:r>
              <a:rPr lang="zh-CN" altLang="en-US" sz="2400" dirty="0"/>
              <a:t>），另一个是安全核（</a:t>
            </a:r>
            <a:r>
              <a:rPr lang="en-US" altLang="zh-CN" sz="2400" dirty="0"/>
              <a:t>Secure</a:t>
            </a:r>
            <a:r>
              <a:rPr lang="zh-CN" altLang="en-US" sz="2400" dirty="0"/>
              <a:t>），在这二者之间切换的机制叫做</a:t>
            </a:r>
            <a:r>
              <a:rPr lang="en-US" altLang="zh-CN" sz="2400" dirty="0"/>
              <a:t>monitor</a:t>
            </a:r>
            <a:r>
              <a:rPr lang="zh-CN" altLang="en-US" sz="2400" dirty="0"/>
              <a:t>模式。</a:t>
            </a:r>
            <a:r>
              <a:rPr lang="en-US" altLang="zh-CN" sz="2400" dirty="0"/>
              <a:t>NS</a:t>
            </a:r>
            <a:r>
              <a:rPr lang="zh-CN" altLang="en-US" sz="2400" dirty="0"/>
              <a:t>核只能访问</a:t>
            </a:r>
            <a:r>
              <a:rPr lang="en-US" altLang="zh-CN" sz="2400" dirty="0"/>
              <a:t>NS</a:t>
            </a:r>
            <a:r>
              <a:rPr lang="zh-CN" altLang="en-US" sz="2400" dirty="0"/>
              <a:t>的系统资源，而安全核能访问所有资源。普通世界的软件可以使用</a:t>
            </a:r>
            <a:r>
              <a:rPr lang="en-US" altLang="zh-CN" sz="2400" dirty="0"/>
              <a:t>SMC</a:t>
            </a:r>
            <a:r>
              <a:rPr lang="zh-CN" altLang="en-US" sz="2400" dirty="0"/>
              <a:t>指令或者通过硬件异常机制的一个子集来进入到</a:t>
            </a:r>
            <a:r>
              <a:rPr lang="en-US" altLang="zh-CN" sz="2400" dirty="0"/>
              <a:t>monitor</a:t>
            </a:r>
            <a:r>
              <a:rPr lang="zh-CN" altLang="en-US" sz="2400" dirty="0"/>
              <a:t>模式。可以配置</a:t>
            </a:r>
            <a:r>
              <a:rPr lang="en-US" altLang="zh-CN" sz="2400" dirty="0"/>
              <a:t>IRQ</a:t>
            </a:r>
            <a:r>
              <a:rPr lang="zh-CN" altLang="en-US" sz="2400" dirty="0"/>
              <a:t>，</a:t>
            </a:r>
            <a:r>
              <a:rPr lang="en-US" altLang="zh-CN" sz="2400" dirty="0"/>
              <a:t>FIQ</a:t>
            </a:r>
            <a:r>
              <a:rPr lang="zh-CN" altLang="en-US" sz="2400" dirty="0"/>
              <a:t>，外部</a:t>
            </a:r>
            <a:r>
              <a:rPr lang="en-US" altLang="zh-CN" sz="2400" dirty="0"/>
              <a:t>data abort, </a:t>
            </a:r>
            <a:r>
              <a:rPr lang="zh-CN" altLang="en-US" sz="2400" dirty="0"/>
              <a:t>外部</a:t>
            </a:r>
            <a:r>
              <a:rPr lang="en-US" altLang="zh-CN" sz="2400" dirty="0"/>
              <a:t>prefetch abort</a:t>
            </a:r>
            <a:r>
              <a:rPr lang="zh-CN" altLang="en-US" sz="2400" dirty="0"/>
              <a:t>这几个异常进入到</a:t>
            </a:r>
            <a:r>
              <a:rPr lang="en-US" altLang="zh-CN" sz="2400" dirty="0"/>
              <a:t>monitor</a:t>
            </a:r>
            <a:r>
              <a:rPr lang="zh-CN" altLang="en-US" sz="2400" dirty="0"/>
              <a:t>模式</a:t>
            </a:r>
            <a:endParaRPr lang="en-US" altLang="zh-CN" sz="2400" dirty="0"/>
          </a:p>
        </p:txBody>
      </p:sp>
      <p:sp>
        <p:nvSpPr>
          <p:cNvPr id="2" name="AutoShape 2" descr="http://image64.360doc.com/DownloadImg/2013/09/0214/34924304_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://image64.360doc.com/DownloadImg/2013/09/0214/34924304_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09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-4624" y="-1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49027" y="512922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TrustZone</a:t>
            </a:r>
            <a:endParaRPr lang="zh-CN" altLang="en-US" sz="2800" dirty="0"/>
          </a:p>
        </p:txBody>
      </p:sp>
      <p:sp>
        <p:nvSpPr>
          <p:cNvPr id="2" name="AutoShape 2" descr="http://image64.360doc.com/DownloadImg/2013/09/0214/34924304_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://image64.360doc.com/DownloadImg/2013/09/0214/34924304_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Picture 5" descr="C:\Documents and Settings\liangshilin\桌面\34924304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27" y="1268761"/>
            <a:ext cx="7223372" cy="43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4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-4624" y="-1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49027" y="512922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TrustZone</a:t>
            </a:r>
            <a:endParaRPr lang="zh-CN" altLang="en-US" sz="2800" dirty="0"/>
          </a:p>
        </p:txBody>
      </p:sp>
      <p:sp>
        <p:nvSpPr>
          <p:cNvPr id="2" name="AutoShape 2" descr="http://image64.360doc.com/DownloadImg/2013/09/0214/34924304_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://image64.360doc.com/DownloadImg/2013/09/0214/34924304_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2" name="Picture 4" descr="http://www.arm.com/images/TrustZone_Controll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26" y="1036142"/>
            <a:ext cx="7223373" cy="484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8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-4624" y="-1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49027" y="512922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TEE</a:t>
            </a:r>
            <a:endParaRPr lang="zh-CN" altLang="en-US" sz="2800" dirty="0"/>
          </a:p>
        </p:txBody>
      </p:sp>
      <p:sp>
        <p:nvSpPr>
          <p:cNvPr id="2" name="AutoShape 2" descr="http://image64.360doc.com/DownloadImg/2013/09/0214/34924304_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://image64.360doc.com/DownloadImg/2013/09/0214/34924304_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49027" y="1196752"/>
            <a:ext cx="80882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可信执行环境</a:t>
            </a:r>
            <a:r>
              <a:rPr lang="en-US" altLang="zh-CN" sz="2400" dirty="0"/>
              <a:t>TEE(Trusted Execution Environment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字面上可以这么理解，软件在平台上运行，是安全的，那就可以认为是可信执行环境。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它是一系列的技术构建起来的，包括硬件和软件。</a:t>
            </a:r>
            <a:endParaRPr lang="en-US" altLang="zh-CN" sz="2400" dirty="0" smtClean="0"/>
          </a:p>
          <a:p>
            <a:r>
              <a:rPr lang="zh-CN" altLang="en-US" sz="2400" dirty="0" smtClean="0"/>
              <a:t>为了更好的理解，举一个我们做过的不是</a:t>
            </a:r>
            <a:r>
              <a:rPr lang="en-US" altLang="zh-CN" sz="2400" dirty="0" smtClean="0"/>
              <a:t>TEE</a:t>
            </a:r>
            <a:r>
              <a:rPr lang="zh-CN" altLang="en-US" sz="2400" dirty="0" smtClean="0"/>
              <a:t>，像</a:t>
            </a:r>
            <a:r>
              <a:rPr lang="en-US" altLang="zh-CN" sz="2400" dirty="0" smtClean="0"/>
              <a:t>TEE</a:t>
            </a:r>
            <a:r>
              <a:rPr lang="zh-CN" altLang="en-US" sz="2400" dirty="0" smtClean="0"/>
              <a:t>的例子，以前在双核上集成</a:t>
            </a:r>
            <a:r>
              <a:rPr lang="en-US" altLang="zh-CN" sz="2400" dirty="0" smtClean="0"/>
              <a:t>Verimatrix</a:t>
            </a:r>
            <a:r>
              <a:rPr lang="zh-CN" altLang="en-US" sz="2400" dirty="0" smtClean="0"/>
              <a:t>，虽然它还称不上是</a:t>
            </a:r>
            <a:r>
              <a:rPr lang="en-US" altLang="zh-CN" sz="2400" dirty="0" smtClean="0"/>
              <a:t>TEE</a:t>
            </a:r>
            <a:r>
              <a:rPr lang="en-US" altLang="zh-CN" sz="2400" dirty="0"/>
              <a:t>: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硬件隐藏</a:t>
            </a:r>
            <a:r>
              <a:rPr lang="en-US" altLang="zh-CN" sz="2400" dirty="0" smtClean="0"/>
              <a:t>60%</a:t>
            </a:r>
            <a:r>
              <a:rPr lang="zh-CN" altLang="en-US" sz="2400" dirty="0" smtClean="0"/>
              <a:t>的内存走线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没有串口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关闭</a:t>
            </a:r>
            <a:r>
              <a:rPr lang="en-US" altLang="zh-CN" sz="2400" dirty="0" smtClean="0"/>
              <a:t>ADB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DRM</a:t>
            </a:r>
            <a:r>
              <a:rPr lang="zh-CN" altLang="en-US" sz="2400" dirty="0" smtClean="0"/>
              <a:t>库本身加密等等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946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-4624" y="-1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22779" y="512922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Secure OS</a:t>
            </a:r>
            <a:endParaRPr lang="zh-CN" altLang="en-US" sz="2800" dirty="0"/>
          </a:p>
        </p:txBody>
      </p:sp>
      <p:sp>
        <p:nvSpPr>
          <p:cNvPr id="2" name="AutoShape 2" descr="http://image64.360doc.com/DownloadImg/2013/09/0214/34924304_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://image64.360doc.com/DownloadImg/2013/09/0214/34924304_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49027" y="1196752"/>
            <a:ext cx="80882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顾名思义：</a:t>
            </a:r>
            <a:r>
              <a:rPr lang="en-US" altLang="zh-CN" sz="2400" dirty="0" smtClean="0"/>
              <a:t>Secure OS</a:t>
            </a:r>
            <a:r>
              <a:rPr lang="zh-CN" altLang="en-US" sz="2400" dirty="0" smtClean="0"/>
              <a:t>首先是一个</a:t>
            </a:r>
            <a:r>
              <a:rPr lang="en-US" altLang="zh-CN" sz="2400" dirty="0" smtClean="0"/>
              <a:t>OS</a:t>
            </a:r>
            <a:r>
              <a:rPr lang="zh-CN" altLang="en-US" sz="2400" dirty="0" smtClean="0"/>
              <a:t>，也就是一个操作系统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前面我们在介绍</a:t>
            </a:r>
            <a:r>
              <a:rPr lang="en-US" altLang="zh-CN" sz="2400" dirty="0" smtClean="0"/>
              <a:t>TrustZone</a:t>
            </a:r>
            <a:r>
              <a:rPr lang="zh-CN" altLang="en-US" sz="2400" dirty="0" smtClean="0"/>
              <a:t>提到</a:t>
            </a:r>
            <a:r>
              <a:rPr lang="en-US" altLang="zh-CN" sz="2400" dirty="0" smtClean="0"/>
              <a:t>ARM</a:t>
            </a:r>
            <a:r>
              <a:rPr lang="zh-CN" altLang="en-US" sz="2400" dirty="0" smtClean="0"/>
              <a:t>提供了两个虚拟核，其中一个是安全核，那么</a:t>
            </a:r>
            <a:r>
              <a:rPr lang="en-US" altLang="zh-CN" sz="2400" dirty="0" smtClean="0"/>
              <a:t>Secure OS</a:t>
            </a:r>
            <a:r>
              <a:rPr lang="zh-CN" altLang="en-US" sz="2400" dirty="0" smtClean="0"/>
              <a:t>就是运行于该安全核之上的操作系统。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同时运行两个操作系统，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会在两个系统之间切换，两个系统之间通过</a:t>
            </a:r>
            <a:r>
              <a:rPr lang="en-US" altLang="zh-CN" sz="2400" dirty="0" smtClean="0"/>
              <a:t>Secure Monitor</a:t>
            </a:r>
            <a:r>
              <a:rPr lang="zh-CN" altLang="en-US" sz="2400" dirty="0" smtClean="0"/>
              <a:t>交互。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就比如在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上装个虚拟机，虚拟机上装个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，那么在一个机器上，就可以实时在这两个系统之间做切换。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172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-4624" y="-1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22779" y="512922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TVP</a:t>
            </a:r>
            <a:endParaRPr lang="zh-CN" altLang="en-US" sz="2800" dirty="0"/>
          </a:p>
        </p:txBody>
      </p:sp>
      <p:sp>
        <p:nvSpPr>
          <p:cNvPr id="2" name="AutoShape 2" descr="http://image64.360doc.com/DownloadImg/2013/09/0214/34924304_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://image64.360doc.com/DownloadImg/2013/09/0214/34924304_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49027" y="1196752"/>
            <a:ext cx="80882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Trusted Video </a:t>
            </a:r>
            <a:r>
              <a:rPr lang="en-US" altLang="zh-CN" sz="2400" dirty="0" smtClean="0"/>
              <a:t>Path</a:t>
            </a:r>
          </a:p>
          <a:p>
            <a:r>
              <a:rPr lang="zh-CN" altLang="en-US" sz="2400" dirty="0" smtClean="0"/>
              <a:t>前面解释了</a:t>
            </a:r>
            <a:r>
              <a:rPr lang="en-US" altLang="zh-CN" sz="2400" dirty="0" smtClean="0"/>
              <a:t>TEE</a:t>
            </a:r>
            <a:r>
              <a:rPr lang="zh-CN" altLang="en-US" sz="2400" dirty="0" smtClean="0"/>
              <a:t>，这里的</a:t>
            </a:r>
            <a:r>
              <a:rPr lang="en-US" altLang="zh-CN" sz="2400" dirty="0" smtClean="0"/>
              <a:t>TVP</a:t>
            </a:r>
            <a:r>
              <a:rPr lang="zh-CN" altLang="en-US" sz="2400" dirty="0" smtClean="0"/>
              <a:t>的概念比</a:t>
            </a:r>
            <a:r>
              <a:rPr lang="en-US" altLang="zh-CN" sz="2400" dirty="0" smtClean="0"/>
              <a:t>TEE</a:t>
            </a:r>
            <a:r>
              <a:rPr lang="zh-CN" altLang="en-US" sz="2400" dirty="0" smtClean="0"/>
              <a:t>概念小，</a:t>
            </a:r>
            <a:r>
              <a:rPr lang="en-US" altLang="zh-CN" sz="2400" dirty="0" smtClean="0"/>
              <a:t>TVP</a:t>
            </a:r>
            <a:r>
              <a:rPr lang="zh-CN" altLang="en-US" sz="2400" dirty="0" smtClean="0"/>
              <a:t>是专门针对视频业务的安全性，那么</a:t>
            </a:r>
            <a:r>
              <a:rPr lang="en-US" altLang="zh-CN" sz="2400" dirty="0" smtClean="0"/>
              <a:t>TEE</a:t>
            </a:r>
            <a:r>
              <a:rPr lang="zh-CN" altLang="en-US" sz="2400" dirty="0" smtClean="0"/>
              <a:t>不仅可以针对视频，也可以针对其他的安全业务，比如</a:t>
            </a:r>
            <a:r>
              <a:rPr lang="en-US" altLang="zh-CN" sz="2400" dirty="0" smtClean="0"/>
              <a:t>NFC</a:t>
            </a:r>
            <a:endParaRPr lang="en-US" altLang="zh-CN" sz="2400" dirty="0"/>
          </a:p>
          <a:p>
            <a:endParaRPr lang="en-US" altLang="zh-CN" sz="24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537585"/>
            <a:ext cx="6768752" cy="2686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464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27776"/>
            <a:ext cx="9144000" cy="6858000"/>
          </a:xfrm>
        </p:spPr>
      </p:pic>
      <p:sp>
        <p:nvSpPr>
          <p:cNvPr id="3" name="TextBox 2"/>
          <p:cNvSpPr txBox="1"/>
          <p:nvPr/>
        </p:nvSpPr>
        <p:spPr>
          <a:xfrm>
            <a:off x="1095258" y="580038"/>
            <a:ext cx="7704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动态自适应流媒体</a:t>
            </a:r>
            <a:r>
              <a:rPr lang="en-US" altLang="zh-CN" sz="2800" dirty="0" smtClean="0"/>
              <a:t>----Dynamic Adaptive Streaming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484784"/>
            <a:ext cx="7612405" cy="304698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400" dirty="0"/>
              <a:t>结合了传统的流媒体技术和</a:t>
            </a:r>
            <a:r>
              <a:rPr lang="en-US" altLang="zh-CN" sz="2400" dirty="0"/>
              <a:t>HTTP</a:t>
            </a:r>
            <a:r>
              <a:rPr lang="zh-CN" altLang="en-US" sz="2400" dirty="0"/>
              <a:t>渐进式下载播放的</a:t>
            </a:r>
            <a:r>
              <a:rPr lang="zh-CN" altLang="en-US" sz="2400" dirty="0" smtClean="0"/>
              <a:t>特点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四大动态自适应流媒体协议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HDS----</a:t>
            </a:r>
            <a:r>
              <a:rPr lang="en-US" altLang="zh-CN" sz="2400" dirty="0"/>
              <a:t>Adobe HTTP Dynamic </a:t>
            </a:r>
            <a:r>
              <a:rPr lang="en-US" altLang="zh-CN" sz="2400" dirty="0" smtClean="0"/>
              <a:t>Streaming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MPEG-DASH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HLS----HTTP Live Streaming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MSS----Mircosoft Smooth Streaming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02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-4624" y="-1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22779" y="512922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关于这些概念</a:t>
            </a:r>
            <a:endParaRPr lang="zh-CN" altLang="en-US" sz="2800" dirty="0"/>
          </a:p>
        </p:txBody>
      </p:sp>
      <p:sp>
        <p:nvSpPr>
          <p:cNvPr id="2" name="AutoShape 2" descr="http://image64.360doc.com/DownloadImg/2013/09/0214/34924304_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://image64.360doc.com/DownloadImg/2013/09/0214/34924304_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49027" y="1196752"/>
            <a:ext cx="80882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前面提到了这么多的概念，不过我们可以这么理解，所有这些</a:t>
            </a:r>
            <a:r>
              <a:rPr lang="zh-CN" altLang="en-US" sz="2400" smtClean="0"/>
              <a:t>概念</a:t>
            </a:r>
            <a:r>
              <a:rPr lang="zh-CN" altLang="en-US" sz="2400" smtClean="0"/>
              <a:t>都与高安</a:t>
            </a:r>
            <a:r>
              <a:rPr lang="en-US" altLang="zh-CN" sz="2400" dirty="0" smtClean="0"/>
              <a:t>DRM</a:t>
            </a:r>
            <a:r>
              <a:rPr lang="zh-CN" altLang="en-US" sz="2400" dirty="0" smtClean="0"/>
              <a:t>有关，在不加详细区分（大多数时候不需要详细区分）的情况下，可以直接理解为高安，</a:t>
            </a:r>
            <a:r>
              <a:rPr lang="en-US" altLang="zh-CN" sz="2400" dirty="0" smtClean="0"/>
              <a:t>Advance Security.</a:t>
            </a:r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TEE</a:t>
            </a:r>
            <a:r>
              <a:rPr lang="zh-CN" altLang="en-US" sz="2400" dirty="0" smtClean="0"/>
              <a:t>说的是高安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TVP</a:t>
            </a:r>
            <a:r>
              <a:rPr lang="zh-CN" altLang="en-US" sz="2400" dirty="0" smtClean="0"/>
              <a:t>说的也是高安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TrustZone</a:t>
            </a:r>
            <a:r>
              <a:rPr lang="zh-CN" altLang="en-US" sz="2400" dirty="0" smtClean="0"/>
              <a:t>说的还是高安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Secure OS</a:t>
            </a:r>
            <a:r>
              <a:rPr lang="zh-CN" altLang="en-US" sz="2400" dirty="0" smtClean="0"/>
              <a:t>同样可以理解为高安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r>
              <a:rPr lang="zh-CN" altLang="en-US" sz="2400" dirty="0" smtClean="0"/>
              <a:t>再次强调一下，这些高安的技术不仅可以运用于视频业务，也可以运用于其他安全性高的业务，</a:t>
            </a:r>
            <a:r>
              <a:rPr lang="en-US" altLang="zh-CN" sz="2400" dirty="0" smtClean="0"/>
              <a:t>CA</a:t>
            </a:r>
            <a:r>
              <a:rPr lang="zh-CN" altLang="en-US" sz="2400" dirty="0" smtClean="0"/>
              <a:t>啦，</a:t>
            </a:r>
            <a:r>
              <a:rPr lang="en-US" altLang="zh-CN" sz="2400" dirty="0" smtClean="0"/>
              <a:t>NFC</a:t>
            </a:r>
            <a:r>
              <a:rPr lang="zh-CN" altLang="en-US" sz="2400" dirty="0" smtClean="0"/>
              <a:t>啦等等。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3476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-4624" y="-1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22779" y="512922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Amlogic TVP</a:t>
            </a:r>
            <a:r>
              <a:rPr lang="zh-CN" altLang="en-US" sz="2800" dirty="0" smtClean="0"/>
              <a:t>架构</a:t>
            </a:r>
            <a:endParaRPr lang="zh-CN" altLang="en-US" sz="2800" dirty="0"/>
          </a:p>
        </p:txBody>
      </p:sp>
      <p:sp>
        <p:nvSpPr>
          <p:cNvPr id="2" name="AutoShape 2" descr="http://image64.360doc.com/DownloadImg/2013/09/0214/34924304_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://image64.360doc.com/DownloadImg/2013/09/0214/34924304_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4" y="1196752"/>
            <a:ext cx="7703641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6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-32400" y="-30481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22779" y="512922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Q &amp; A</a:t>
            </a:r>
            <a:endParaRPr lang="zh-CN" altLang="en-US" sz="2800" dirty="0"/>
          </a:p>
        </p:txBody>
      </p:sp>
      <p:sp>
        <p:nvSpPr>
          <p:cNvPr id="2" name="AutoShape 2" descr="http://image64.360doc.com/DownloadImg/2013/09/0214/34924304_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://image64.360doc.com/DownloadImg/2013/09/0214/34924304_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02835" y="2636912"/>
            <a:ext cx="3300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/>
              <a:t>Any Question?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6702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-26988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71600" y="529516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HDS----</a:t>
            </a:r>
            <a:r>
              <a:rPr lang="en-US" altLang="zh-CN" sz="2800" b="1" dirty="0"/>
              <a:t>Adobe HTTP Dynamic Streaming</a:t>
            </a:r>
            <a:endParaRPr lang="zh-C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4869160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MPEG-LA</a:t>
            </a:r>
            <a:r>
              <a:rPr lang="zh-CN" altLang="en-US" dirty="0"/>
              <a:t>和</a:t>
            </a:r>
            <a:r>
              <a:rPr lang="en-US" altLang="zh-CN" dirty="0"/>
              <a:t>ISO</a:t>
            </a:r>
            <a:r>
              <a:rPr lang="zh-CN" altLang="en-US" dirty="0"/>
              <a:t>标准组织创立了横跨整个业界的</a:t>
            </a:r>
            <a:r>
              <a:rPr lang="en-US" altLang="zh-CN" dirty="0"/>
              <a:t>HTTP Streaming</a:t>
            </a:r>
            <a:r>
              <a:rPr lang="zh-CN" altLang="en-US" dirty="0"/>
              <a:t>协议小组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MPEG-DASH</a:t>
            </a:r>
            <a:r>
              <a:rPr lang="zh-CN" altLang="en-US" dirty="0"/>
              <a:t>（</a:t>
            </a:r>
            <a:r>
              <a:rPr lang="en-US" altLang="zh-CN" dirty="0"/>
              <a:t>Dynamic Adaptive Streaming over HTTP</a:t>
            </a:r>
            <a:r>
              <a:rPr lang="zh-CN" altLang="en-US" dirty="0"/>
              <a:t>）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第一</a:t>
            </a:r>
            <a:r>
              <a:rPr lang="zh-CN" altLang="en-US" dirty="0"/>
              <a:t>个</a:t>
            </a:r>
            <a:r>
              <a:rPr lang="en-US" altLang="zh-CN" dirty="0"/>
              <a:t>DASH</a:t>
            </a:r>
            <a:r>
              <a:rPr lang="zh-CN" altLang="en-US" dirty="0"/>
              <a:t>草稿在</a:t>
            </a:r>
            <a:r>
              <a:rPr lang="en-US" altLang="zh-CN" dirty="0"/>
              <a:t>2011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月发布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DASH</a:t>
            </a:r>
            <a:r>
              <a:rPr lang="zh-CN" altLang="en-US" dirty="0"/>
              <a:t>技术目的是标准化</a:t>
            </a:r>
            <a:r>
              <a:rPr lang="en-US" altLang="zh-CN" dirty="0"/>
              <a:t>HTTP Streaming</a:t>
            </a:r>
            <a:r>
              <a:rPr lang="zh-CN" altLang="en-US" dirty="0"/>
              <a:t>技术以取代目前已经存在的不同厂家的技术方案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7848872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91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-26988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71600" y="52951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MEPG----DASH</a:t>
            </a:r>
            <a:endParaRPr lang="zh-C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4869160"/>
            <a:ext cx="7178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Apple</a:t>
            </a:r>
            <a:r>
              <a:rPr lang="zh-CN" altLang="en-US" dirty="0"/>
              <a:t>公司首次在</a:t>
            </a:r>
            <a:r>
              <a:rPr lang="en-US" altLang="zh-CN" dirty="0"/>
              <a:t>2009</a:t>
            </a:r>
            <a:r>
              <a:rPr lang="zh-CN" altLang="en-US" dirty="0"/>
              <a:t>年</a:t>
            </a:r>
            <a:r>
              <a:rPr lang="en-US" altLang="zh-CN" dirty="0"/>
              <a:t>IOS 3.0</a:t>
            </a:r>
            <a:r>
              <a:rPr lang="zh-CN" altLang="en-US" dirty="0"/>
              <a:t>中集成了</a:t>
            </a:r>
            <a:r>
              <a:rPr lang="en-US" altLang="zh-CN" dirty="0"/>
              <a:t>HLS HTTP Live Streaming</a:t>
            </a:r>
            <a:r>
              <a:rPr lang="zh-CN" altLang="en-US" dirty="0"/>
              <a:t>技术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截止</a:t>
            </a:r>
            <a:r>
              <a:rPr lang="zh-CN" altLang="en-US" dirty="0"/>
              <a:t>到今天</a:t>
            </a:r>
            <a:r>
              <a:rPr lang="en-US" altLang="zh-CN" dirty="0"/>
              <a:t>HLS</a:t>
            </a:r>
            <a:r>
              <a:rPr lang="zh-CN" altLang="en-US" dirty="0"/>
              <a:t>是全球应用最广发的互联网电视传输技术协议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该</a:t>
            </a:r>
            <a:r>
              <a:rPr lang="zh-CN" altLang="en-US" dirty="0"/>
              <a:t>技术被广泛应用到</a:t>
            </a:r>
            <a:r>
              <a:rPr lang="en-US" altLang="zh-CN" dirty="0"/>
              <a:t>Apple</a:t>
            </a:r>
            <a:r>
              <a:rPr lang="zh-CN" altLang="en-US" dirty="0"/>
              <a:t>公司产品终端和机顶盒中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7416824" cy="355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53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-26988"/>
            <a:ext cx="9144000" cy="6858001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196752"/>
            <a:ext cx="6811094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99592" y="4869160"/>
            <a:ext cx="7178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Apple</a:t>
            </a:r>
            <a:r>
              <a:rPr lang="zh-CN" altLang="en-US" dirty="0"/>
              <a:t>公司首次在</a:t>
            </a:r>
            <a:r>
              <a:rPr lang="en-US" altLang="zh-CN" dirty="0"/>
              <a:t>2009</a:t>
            </a:r>
            <a:r>
              <a:rPr lang="zh-CN" altLang="en-US" dirty="0"/>
              <a:t>年</a:t>
            </a:r>
            <a:r>
              <a:rPr lang="en-US" altLang="zh-CN" dirty="0"/>
              <a:t>IOS 3.0</a:t>
            </a:r>
            <a:r>
              <a:rPr lang="zh-CN" altLang="en-US" dirty="0"/>
              <a:t>中集成了</a:t>
            </a:r>
            <a:r>
              <a:rPr lang="en-US" altLang="zh-CN" dirty="0"/>
              <a:t>HLS HTTP Live Streaming</a:t>
            </a:r>
            <a:r>
              <a:rPr lang="zh-CN" altLang="en-US" dirty="0"/>
              <a:t>技术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截止</a:t>
            </a:r>
            <a:r>
              <a:rPr lang="zh-CN" altLang="en-US" dirty="0"/>
              <a:t>到今天</a:t>
            </a:r>
            <a:r>
              <a:rPr lang="en-US" altLang="zh-CN" dirty="0"/>
              <a:t>HLS</a:t>
            </a:r>
            <a:r>
              <a:rPr lang="zh-CN" altLang="en-US" dirty="0"/>
              <a:t>是全球应用最广发的互联网电视传输技术协议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该</a:t>
            </a:r>
            <a:r>
              <a:rPr lang="zh-CN" altLang="en-US" dirty="0"/>
              <a:t>技术被广泛应用到</a:t>
            </a:r>
            <a:r>
              <a:rPr lang="en-US" altLang="zh-CN" dirty="0"/>
              <a:t>Apple</a:t>
            </a:r>
            <a:r>
              <a:rPr lang="zh-CN" altLang="en-US" dirty="0"/>
              <a:t>公司产品终端和机顶盒中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529516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HLS----HTTP Live Streaming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39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-26988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71600" y="52951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MSS----</a:t>
            </a:r>
            <a:r>
              <a:rPr lang="en-US" altLang="zh-CN" sz="2800" b="1" dirty="0"/>
              <a:t>Microsoft Smooth Streaming</a:t>
            </a:r>
            <a:endParaRPr lang="zh-C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4869160"/>
            <a:ext cx="7485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微软在</a:t>
            </a:r>
            <a:r>
              <a:rPr lang="en-US" altLang="zh-CN" dirty="0"/>
              <a:t>1998</a:t>
            </a:r>
            <a:r>
              <a:rPr lang="zh-CN" altLang="en-US" dirty="0"/>
              <a:t>年在</a:t>
            </a:r>
            <a:r>
              <a:rPr lang="en-US" altLang="zh-CN" dirty="0"/>
              <a:t>Netshow Service</a:t>
            </a:r>
            <a:r>
              <a:rPr lang="zh-CN" altLang="en-US" dirty="0"/>
              <a:t>和</a:t>
            </a:r>
            <a:r>
              <a:rPr lang="en-US" altLang="zh-CN" dirty="0"/>
              <a:t>Windows Media Player 6.1</a:t>
            </a:r>
            <a:r>
              <a:rPr lang="zh-CN" altLang="en-US" dirty="0"/>
              <a:t>中首次采用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zh-CN" altLang="en-US" dirty="0"/>
              <a:t>客户端状态自适应节目传输码率的“</a:t>
            </a:r>
            <a:r>
              <a:rPr lang="en-US" altLang="zh-CN" dirty="0"/>
              <a:t>stream thinning”</a:t>
            </a:r>
            <a:r>
              <a:rPr lang="zh-CN" altLang="en-US" dirty="0"/>
              <a:t>的技术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该</a:t>
            </a:r>
            <a:r>
              <a:rPr lang="zh-CN" altLang="en-US" dirty="0"/>
              <a:t>技术通过自动检测终端网络情况，自动减少帧率。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1"/>
            <a:ext cx="6919664" cy="301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-26988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71600" y="52951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优劣分析</a:t>
            </a:r>
            <a:endParaRPr lang="zh-C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1412776"/>
            <a:ext cx="734481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HDS:</a:t>
            </a:r>
          </a:p>
          <a:p>
            <a:r>
              <a:rPr lang="zh-CN" altLang="en-US" dirty="0" smtClean="0"/>
              <a:t>致命缺陷：只能支持</a:t>
            </a:r>
            <a:r>
              <a:rPr lang="en-US" altLang="zh-CN" dirty="0" smtClean="0"/>
              <a:t>Adobo</a:t>
            </a:r>
            <a:r>
              <a:rPr lang="zh-CN" altLang="en-US" dirty="0" smtClean="0"/>
              <a:t>自有的</a:t>
            </a:r>
            <a:r>
              <a:rPr lang="en-US" altLang="zh-CN" dirty="0" smtClean="0"/>
              <a:t>DRM</a:t>
            </a:r>
            <a:r>
              <a:rPr lang="zh-CN" altLang="en-US" dirty="0" smtClean="0"/>
              <a:t>，协议本身是封闭的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dirty="0" smtClean="0"/>
          </a:p>
          <a:p>
            <a:r>
              <a:rPr lang="en-US" altLang="zh-CN" sz="2400" b="1" dirty="0" smtClean="0"/>
              <a:t>MPEG-DASH</a:t>
            </a:r>
          </a:p>
          <a:p>
            <a:r>
              <a:rPr lang="zh-CN" altLang="en-US" dirty="0" smtClean="0"/>
              <a:t>优势是由</a:t>
            </a:r>
            <a:r>
              <a:rPr lang="en-US" altLang="zh-CN" dirty="0" smtClean="0"/>
              <a:t>MPEG</a:t>
            </a:r>
            <a:r>
              <a:rPr lang="zh-CN" altLang="en-US" dirty="0" smtClean="0"/>
              <a:t>组织推动，目的是统一各个标准；实际上市场使用</a:t>
            </a:r>
            <a:r>
              <a:rPr lang="en-US" altLang="zh-CN" dirty="0" smtClean="0"/>
              <a:t>Dash</a:t>
            </a:r>
            <a:r>
              <a:rPr lang="zh-CN" altLang="en-US" dirty="0" smtClean="0"/>
              <a:t>协议的非常少，而且苹果和微软没有表示支持该协议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2400" b="1" dirty="0" smtClean="0"/>
              <a:t>HLS</a:t>
            </a:r>
          </a:p>
          <a:p>
            <a:r>
              <a:rPr lang="zh-CN" altLang="en-US" dirty="0" smtClean="0"/>
              <a:t>市场上使用最多的协议，也是支持设备最多的协议，</a:t>
            </a:r>
            <a:r>
              <a:rPr lang="en-US" altLang="zh-CN" dirty="0" smtClean="0"/>
              <a:t>TS</a:t>
            </a:r>
            <a:r>
              <a:rPr lang="zh-CN" altLang="en-US" dirty="0" smtClean="0"/>
              <a:t>格式，适用面广，</a:t>
            </a:r>
            <a:endParaRPr lang="en-US" altLang="zh-CN" dirty="0" smtClean="0"/>
          </a:p>
          <a:p>
            <a:r>
              <a:rPr lang="zh-CN" altLang="en-US" dirty="0" smtClean="0"/>
              <a:t>协议简单，服务器架构陈本低，</a:t>
            </a:r>
            <a:r>
              <a:rPr lang="en-US" altLang="zh-CN" dirty="0" smtClean="0"/>
              <a:t>DRM</a:t>
            </a:r>
            <a:r>
              <a:rPr lang="zh-CN" altLang="en-US" dirty="0" smtClean="0"/>
              <a:t>集成简单。最新的协议版本是</a:t>
            </a:r>
            <a:r>
              <a:rPr lang="en-US" altLang="zh-CN" dirty="0" smtClean="0"/>
              <a:t>4.0.</a:t>
            </a:r>
          </a:p>
          <a:p>
            <a:endParaRPr lang="en-US" altLang="zh-CN" dirty="0"/>
          </a:p>
          <a:p>
            <a:r>
              <a:rPr lang="en-US" altLang="zh-CN" sz="2400" b="1" dirty="0" smtClean="0"/>
              <a:t>MSS</a:t>
            </a:r>
          </a:p>
          <a:p>
            <a:r>
              <a:rPr lang="zh-CN" altLang="en-US" dirty="0" smtClean="0"/>
              <a:t>微软公司推出的协议，协议本身比</a:t>
            </a:r>
            <a:r>
              <a:rPr lang="en-US" altLang="zh-CN" dirty="0" smtClean="0"/>
              <a:t>HLS</a:t>
            </a:r>
            <a:r>
              <a:rPr lang="zh-CN" altLang="en-US" dirty="0" smtClean="0"/>
              <a:t>复杂，功能更强大，支持</a:t>
            </a:r>
            <a:r>
              <a:rPr lang="en-US" altLang="zh-CN" dirty="0" smtClean="0"/>
              <a:t>PlayReady DRM</a:t>
            </a:r>
            <a:r>
              <a:rPr lang="zh-CN" altLang="en-US" dirty="0" smtClean="0"/>
              <a:t>，支持</a:t>
            </a:r>
            <a:r>
              <a:rPr lang="en-US" altLang="zh-CN" dirty="0" smtClean="0"/>
              <a:t>WMA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MP4</a:t>
            </a:r>
            <a:r>
              <a:rPr lang="zh-CN" altLang="en-US" dirty="0" smtClean="0"/>
              <a:t>封装格式。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7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-26988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71600" y="52951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HLS &amp; MSS</a:t>
            </a:r>
            <a:endParaRPr lang="zh-C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1268760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HLS</a:t>
            </a:r>
            <a:r>
              <a:rPr lang="zh-CN" altLang="en-US" dirty="0" smtClean="0"/>
              <a:t>协议和</a:t>
            </a:r>
            <a:r>
              <a:rPr lang="en-US" altLang="zh-CN" dirty="0" smtClean="0"/>
              <a:t>MSS</a:t>
            </a:r>
            <a:r>
              <a:rPr lang="zh-CN" altLang="en-US" dirty="0" smtClean="0"/>
              <a:t>协议是市面上使用最为广泛的两种协议，由两家大公司在推动，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DRM</a:t>
            </a:r>
            <a:r>
              <a:rPr lang="zh-CN" altLang="en-US" dirty="0" smtClean="0"/>
              <a:t>的支持良好，</a:t>
            </a:r>
            <a:r>
              <a:rPr lang="en-US" altLang="zh-CN" dirty="0" smtClean="0"/>
              <a:t>HLS</a:t>
            </a:r>
            <a:r>
              <a:rPr lang="zh-CN" altLang="en-US" dirty="0" smtClean="0"/>
              <a:t>协议本身支持</a:t>
            </a:r>
            <a:r>
              <a:rPr lang="en-US" altLang="zh-CN" dirty="0" smtClean="0"/>
              <a:t>AES-128</a:t>
            </a:r>
            <a:r>
              <a:rPr lang="zh-CN" altLang="en-US" dirty="0" smtClean="0"/>
              <a:t>加密，所以与</a:t>
            </a:r>
            <a:r>
              <a:rPr lang="en-US" altLang="zh-CN" dirty="0" smtClean="0"/>
              <a:t>DRM</a:t>
            </a:r>
            <a:r>
              <a:rPr lang="zh-CN" altLang="en-US" dirty="0" smtClean="0"/>
              <a:t>的集成非常简单。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HLS</a:t>
            </a:r>
            <a:r>
              <a:rPr lang="zh-CN" altLang="en-US" dirty="0" smtClean="0"/>
              <a:t>相对于</a:t>
            </a:r>
            <a:r>
              <a:rPr lang="en-US" altLang="zh-CN" dirty="0" smtClean="0"/>
              <a:t>MSS</a:t>
            </a:r>
            <a:r>
              <a:rPr lang="zh-CN" altLang="en-US" dirty="0" smtClean="0"/>
              <a:t>协议而言简单很多，</a:t>
            </a:r>
            <a:r>
              <a:rPr lang="en-US" altLang="zh-CN" dirty="0" smtClean="0"/>
              <a:t>HLS</a:t>
            </a:r>
            <a:r>
              <a:rPr lang="zh-CN" altLang="en-US" dirty="0" smtClean="0"/>
              <a:t>在</a:t>
            </a:r>
            <a:r>
              <a:rPr lang="en-US" altLang="zh-CN" dirty="0" smtClean="0"/>
              <a:t>4.0</a:t>
            </a:r>
            <a:r>
              <a:rPr lang="zh-CN" altLang="en-US" dirty="0" smtClean="0"/>
              <a:t>以后才支持多音轨，不支持协议层的字幕，采用</a:t>
            </a:r>
            <a:r>
              <a:rPr lang="en-US" altLang="zh-CN" dirty="0" smtClean="0"/>
              <a:t>TS</a:t>
            </a:r>
            <a:r>
              <a:rPr lang="zh-CN" altLang="en-US" dirty="0" smtClean="0"/>
              <a:t>流传输，所以从</a:t>
            </a:r>
            <a:r>
              <a:rPr lang="en-US" altLang="zh-CN" dirty="0" smtClean="0"/>
              <a:t>DVB</a:t>
            </a:r>
            <a:r>
              <a:rPr lang="zh-CN" altLang="en-US" dirty="0" smtClean="0"/>
              <a:t>架构切换过来不需要做封装格式转换；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但</a:t>
            </a:r>
            <a:r>
              <a:rPr lang="en-US" altLang="zh-CN" dirty="0"/>
              <a:t>MSS</a:t>
            </a:r>
            <a:r>
              <a:rPr lang="zh-CN" altLang="en-US" dirty="0"/>
              <a:t>功能比</a:t>
            </a:r>
            <a:r>
              <a:rPr lang="en-US" altLang="zh-CN" dirty="0"/>
              <a:t>HLS</a:t>
            </a:r>
            <a:r>
              <a:rPr lang="zh-CN" altLang="en-US" dirty="0"/>
              <a:t>强大</a:t>
            </a:r>
            <a:r>
              <a:rPr lang="zh-CN" altLang="en-US" dirty="0" smtClean="0"/>
              <a:t>，不仅支持多音轨，还支持网络字幕，封装格式，</a:t>
            </a:r>
            <a:r>
              <a:rPr lang="en-US" altLang="zh-CN" dirty="0" smtClean="0"/>
              <a:t>WMA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MP4</a:t>
            </a:r>
            <a:r>
              <a:rPr lang="zh-CN" altLang="en-US" dirty="0" smtClean="0"/>
              <a:t>，还有其他的功能标签；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两者都是基于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协议，渐进式下载，下面我们介绍何谓渐进式下载。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7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6772</TotalTime>
  <Words>2006</Words>
  <Application>Microsoft Office PowerPoint</Application>
  <PresentationFormat>全屏显示(4:3)</PresentationFormat>
  <Paragraphs>179</Paragraphs>
  <Slides>32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Office 主题</vt:lpstr>
      <vt:lpstr>画笔图片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liangshilin</cp:lastModifiedBy>
  <cp:revision>245</cp:revision>
  <dcterms:created xsi:type="dcterms:W3CDTF">2015-04-23T02:34:06Z</dcterms:created>
  <dcterms:modified xsi:type="dcterms:W3CDTF">2015-07-16T10:46:33Z</dcterms:modified>
</cp:coreProperties>
</file>