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170080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蓝</a:t>
            </a:r>
            <a:r>
              <a:rPr lang="zh-CN" altLang="en-US" sz="4800" dirty="0" smtClean="0"/>
              <a:t>牙技术基础</a:t>
            </a:r>
            <a:endParaRPr lang="zh-CN" altLang="en-US" sz="48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171950" y="5296080"/>
            <a:ext cx="48244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20000"/>
              </a:lnSpc>
              <a:buFont typeface="Arial" panose="020B0604020202020204" pitchFamily="34" charset="0"/>
              <a:buNone/>
            </a:pPr>
            <a:r>
              <a:rPr lang="zh-CN" altLang="zh-CN" sz="1200" b="1" dirty="0">
                <a:solidFill>
                  <a:srgbClr val="17375E"/>
                </a:solidFill>
                <a:latin typeface="经典圆体简"/>
                <a:ea typeface="经典圆体简"/>
                <a:cs typeface="经典圆体简"/>
              </a:rPr>
              <a:t>提供全球新媒体端到端解决方案 打造一流增值运营服务平台</a:t>
            </a:r>
          </a:p>
          <a:p>
            <a:pPr algn="dist">
              <a:lnSpc>
                <a:spcPct val="40000"/>
              </a:lnSpc>
              <a:buFont typeface="Arial" panose="020B0604020202020204" pitchFamily="34" charset="0"/>
              <a:buNone/>
            </a:pPr>
            <a:endParaRPr lang="zh-CN" altLang="zh-CN" sz="1200" b="1" dirty="0">
              <a:solidFill>
                <a:srgbClr val="17375E"/>
              </a:solidFill>
              <a:latin typeface="经典圆体简"/>
              <a:ea typeface="经典圆体简"/>
              <a:cs typeface="经典圆体简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713956" y="5606256"/>
            <a:ext cx="1716087" cy="249238"/>
          </a:xfrm>
          <a:prstGeom prst="rect">
            <a:avLst/>
          </a:pr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680" tIns="39840" rIns="79680" bIns="3984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www.sdmctech.com </a:t>
            </a:r>
            <a:r>
              <a:rPr lang="zh-CN" alt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1950" y="4048125"/>
            <a:ext cx="603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杨宇锋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latin typeface="Arial" panose="020B0604020202020204" pitchFamily="34" charset="0"/>
              </a:rPr>
              <a:t>2017-01-02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六</a:t>
            </a:r>
            <a:r>
              <a:rPr lang="zh-CN" altLang="en-US" sz="3600" dirty="0" smtClean="0"/>
              <a:t>、蓝牙</a:t>
            </a:r>
            <a:r>
              <a:rPr lang="zh-CN" altLang="en-US" sz="3600" dirty="0"/>
              <a:t>链接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340768"/>
            <a:ext cx="6840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connection interval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1600" dirty="0" smtClean="0"/>
              <a:t>两个连接事件之间的时间，单位是</a:t>
            </a:r>
            <a:r>
              <a:rPr lang="en-US" altLang="zh-CN" sz="1600" dirty="0" smtClean="0"/>
              <a:t>1.25ms</a:t>
            </a:r>
            <a:r>
              <a:rPr lang="zh-CN" altLang="en-US" sz="1600" dirty="0" smtClean="0"/>
              <a:t>，范围是</a:t>
            </a:r>
            <a:r>
              <a:rPr lang="en-US" altLang="zh-CN" sz="1600" dirty="0" smtClean="0"/>
              <a:t>7.5ms~4s</a:t>
            </a:r>
          </a:p>
          <a:p>
            <a:r>
              <a:rPr lang="zh-CN" altLang="en-US" sz="1600" dirty="0" smtClean="0"/>
              <a:t>对系统的影响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功耗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数据交互频率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通讯时间</a:t>
            </a:r>
            <a:endParaRPr lang="en-US" altLang="zh-CN" sz="1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4" y="3402871"/>
            <a:ext cx="6885736" cy="32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六</a:t>
            </a:r>
            <a:r>
              <a:rPr lang="zh-CN" altLang="en-US" sz="3600" dirty="0" smtClean="0"/>
              <a:t>、蓝牙</a:t>
            </a:r>
            <a:r>
              <a:rPr lang="zh-CN" altLang="en-US" sz="3600" dirty="0"/>
              <a:t>链接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340768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slave </a:t>
            </a:r>
            <a:r>
              <a:rPr lang="en-US" altLang="zh-CN" sz="2400" dirty="0" err="1" smtClean="0"/>
              <a:t>lantency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1600" dirty="0" smtClean="0"/>
              <a:t>可以忽略主机发过来的连接事件的次数，其值范围为</a:t>
            </a:r>
            <a:r>
              <a:rPr lang="en-US" altLang="zh-CN" sz="1600" dirty="0" smtClean="0"/>
              <a:t>0~499</a:t>
            </a:r>
          </a:p>
          <a:p>
            <a:endParaRPr lang="en-US" altLang="zh-CN" sz="1600" dirty="0" smtClean="0"/>
          </a:p>
          <a:p>
            <a:r>
              <a:rPr lang="zh-CN" altLang="en-US" sz="1600" dirty="0"/>
              <a:t>对系统的影响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功耗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1" y="3134313"/>
            <a:ext cx="7010622" cy="32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六</a:t>
            </a:r>
            <a:r>
              <a:rPr lang="zh-CN" altLang="en-US" sz="3600" dirty="0" smtClean="0"/>
              <a:t>、蓝牙</a:t>
            </a:r>
            <a:r>
              <a:rPr lang="zh-CN" altLang="en-US" sz="3600" dirty="0"/>
              <a:t>链接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340768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supervision time out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1600" dirty="0" smtClean="0"/>
              <a:t>允许断开链接的最长时间，单位是</a:t>
            </a:r>
            <a:r>
              <a:rPr lang="en-US" altLang="zh-CN" sz="1600" dirty="0" smtClean="0"/>
              <a:t>10ms</a:t>
            </a:r>
            <a:r>
              <a:rPr lang="zh-CN" altLang="en-US" sz="1600" dirty="0" smtClean="0"/>
              <a:t>，范围是</a:t>
            </a:r>
            <a:r>
              <a:rPr lang="en-US" altLang="zh-CN" sz="1600" dirty="0" smtClean="0"/>
              <a:t>100ms~32s</a:t>
            </a:r>
            <a:r>
              <a:rPr lang="zh-CN" altLang="en-US" sz="1600" dirty="0" smtClean="0"/>
              <a:t>，必须大于（</a:t>
            </a:r>
            <a:r>
              <a:rPr lang="en-US" altLang="zh-CN" sz="1600" dirty="0" smtClean="0"/>
              <a:t>1+slaveLatency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interval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对系统的影响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回连时间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9707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七</a:t>
            </a:r>
            <a:r>
              <a:rPr lang="zh-CN" altLang="en-US" sz="3600" dirty="0" smtClean="0"/>
              <a:t>、</a:t>
            </a:r>
            <a:r>
              <a:rPr lang="en-US" altLang="zh-CN" sz="3600" dirty="0" err="1"/>
              <a:t>BlueDroid</a:t>
            </a:r>
            <a:r>
              <a:rPr lang="zh-CN" altLang="en-US" sz="3600" dirty="0"/>
              <a:t>协议栈介绍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6557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八</a:t>
            </a:r>
            <a:r>
              <a:rPr lang="zh-CN" altLang="en-US" sz="3600" dirty="0" smtClean="0"/>
              <a:t>、调试技术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340768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、抓系统打印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logcat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、抓协议打印</a:t>
            </a:r>
            <a:endParaRPr lang="en-US" altLang="zh-CN" sz="24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2400" dirty="0" err="1"/>
              <a:t>btsnoop</a:t>
            </a:r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、抓空气包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7053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一、主要内容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692276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蓝牙通讯模型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蓝牙</a:t>
            </a:r>
            <a:r>
              <a:rPr lang="zh-CN" altLang="en-US" sz="3200" dirty="0"/>
              <a:t>射频</a:t>
            </a:r>
            <a:r>
              <a:rPr lang="zh-CN" altLang="en-US" sz="3200" dirty="0" smtClean="0"/>
              <a:t>协议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蓝牙设备发现与同步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蓝</a:t>
            </a:r>
            <a:r>
              <a:rPr lang="zh-CN" altLang="en-US" sz="3200" dirty="0" smtClean="0"/>
              <a:t>牙安全机制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链接</a:t>
            </a:r>
            <a:r>
              <a:rPr lang="zh-CN" altLang="en-US" sz="3200" dirty="0" smtClean="0"/>
              <a:t>参数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BlueDroid</a:t>
            </a:r>
            <a:r>
              <a:rPr lang="zh-CN" altLang="en-US" sz="3200" dirty="0" smtClean="0"/>
              <a:t>协议栈介绍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调试技术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二、蓝</a:t>
            </a:r>
            <a:r>
              <a:rPr lang="zh-CN" altLang="en-US" sz="3600" dirty="0"/>
              <a:t>牙通讯模型</a:t>
            </a:r>
            <a:endParaRPr lang="en-US" altLang="zh-CN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59" y="1268760"/>
            <a:ext cx="7459028" cy="48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二、蓝</a:t>
            </a:r>
            <a:r>
              <a:rPr lang="zh-CN" altLang="en-US" sz="3600" dirty="0"/>
              <a:t>牙通讯模型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628800"/>
            <a:ext cx="76328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、数据流程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蓝</a:t>
            </a:r>
            <a:r>
              <a:rPr lang="zh-CN" altLang="en-US" sz="1600" dirty="0"/>
              <a:t>牙协议是蓝牙设备间交换信息所应该遵守的规则。与开放系统互联（</a:t>
            </a:r>
            <a:r>
              <a:rPr lang="en-US" altLang="zh-CN" sz="1600" dirty="0"/>
              <a:t>OSI</a:t>
            </a:r>
            <a:r>
              <a:rPr lang="zh-CN" altLang="en-US" sz="1600" dirty="0"/>
              <a:t>）模型一样，蓝牙技术的协议</a:t>
            </a:r>
            <a:r>
              <a:rPr lang="zh-CN" altLang="en-US" sz="1600" dirty="0" smtClean="0"/>
              <a:t>体系也</a:t>
            </a:r>
            <a:r>
              <a:rPr lang="zh-CN" altLang="en-US" sz="1600" dirty="0"/>
              <a:t>采用了分层结构，从底层到高层形成了蓝牙协议栈，各层协议定义了所完成的功能和使用数据分组格式，以</a:t>
            </a:r>
            <a:r>
              <a:rPr lang="zh-CN" altLang="en-US" sz="1600" dirty="0" smtClean="0"/>
              <a:t>保证蓝</a:t>
            </a:r>
            <a:r>
              <a:rPr lang="zh-CN" altLang="en-US" sz="1600" dirty="0"/>
              <a:t>牙产品间的互操作性</a:t>
            </a:r>
            <a:r>
              <a:rPr lang="zh-CN" altLang="en-US" sz="1600" dirty="0" smtClean="0"/>
              <a:t>。</a:t>
            </a:r>
            <a:r>
              <a:rPr lang="en-US" altLang="zh-CN" dirty="0" smtClean="0"/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3635651" cy="2342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592" y="3284984"/>
            <a:ext cx="43924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、蓝牙模组与主机的电气连接</a:t>
            </a:r>
            <a:endParaRPr lang="en-US" altLang="zh-CN" sz="2800" b="1" dirty="0"/>
          </a:p>
          <a:p>
            <a:r>
              <a:rPr lang="en-US" altLang="zh-CN" dirty="0"/>
              <a:t>       UART</a:t>
            </a:r>
            <a:r>
              <a:rPr lang="zh-CN" altLang="en-US" dirty="0"/>
              <a:t>部分：串口，主要负责数据传输；有其他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/>
              <a:t>SDIO</a:t>
            </a:r>
            <a:r>
              <a:rPr lang="zh-CN" altLang="en-US" dirty="0"/>
              <a:t>、</a:t>
            </a:r>
            <a:r>
              <a:rPr lang="en-US" altLang="zh-CN" dirty="0"/>
              <a:t>PC card</a:t>
            </a:r>
            <a:r>
              <a:rPr lang="zh-CN" altLang="en-US" dirty="0"/>
              <a:t>等通信；</a:t>
            </a:r>
            <a:endParaRPr lang="en-US" altLang="zh-CN" dirty="0"/>
          </a:p>
          <a:p>
            <a:r>
              <a:rPr lang="en-US" altLang="zh-CN" dirty="0"/>
              <a:t>       PCM</a:t>
            </a:r>
            <a:r>
              <a:rPr lang="zh-CN" altLang="en-US" dirty="0"/>
              <a:t>部分：语言接口，用于通话时语音数据传输；</a:t>
            </a:r>
            <a:endParaRPr lang="en-US" altLang="zh-CN" dirty="0"/>
          </a:p>
          <a:p>
            <a:r>
              <a:rPr lang="en-US" altLang="zh-CN" dirty="0"/>
              <a:t>       Power</a:t>
            </a:r>
            <a:r>
              <a:rPr lang="zh-CN" altLang="en-US" dirty="0"/>
              <a:t>部分：电源</a:t>
            </a:r>
            <a:r>
              <a:rPr lang="zh-CN" altLang="en-US" dirty="0" smtClean="0"/>
              <a:t>管理和待机唤醒机制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1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二、蓝</a:t>
            </a:r>
            <a:r>
              <a:rPr lang="zh-CN" altLang="en-US" sz="3600" dirty="0"/>
              <a:t>牙通讯模型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407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 smtClean="0"/>
              <a:t>、待机唤醒原理</a:t>
            </a:r>
            <a:endParaRPr lang="en-US" altLang="zh-CN" sz="2400" b="1" dirty="0" smtClean="0"/>
          </a:p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蓝</a:t>
            </a:r>
            <a:r>
              <a:rPr lang="zh-CN" altLang="zh-CN" sz="1600" dirty="0"/>
              <a:t>牙唤醒的原理就是当蓝牙收到数据后，</a:t>
            </a:r>
            <a:r>
              <a:rPr lang="en-US" altLang="zh-CN" sz="1600" dirty="0" err="1"/>
              <a:t>bt_host_wake</a:t>
            </a:r>
            <a:r>
              <a:rPr lang="zh-CN" altLang="zh-CN" sz="1600" dirty="0"/>
              <a:t>这个</a:t>
            </a:r>
            <a:r>
              <a:rPr lang="en-US" altLang="zh-CN" sz="1600" dirty="0"/>
              <a:t>pin</a:t>
            </a:r>
            <a:r>
              <a:rPr lang="zh-CN" altLang="zh-CN" sz="1600" dirty="0"/>
              <a:t>会变高，从而唤醒系统</a:t>
            </a:r>
            <a:r>
              <a:rPr lang="zh-CN" altLang="zh-CN" sz="1600" dirty="0" smtClean="0"/>
              <a:t>，要</a:t>
            </a:r>
            <a:r>
              <a:rPr lang="zh-CN" altLang="zh-CN" sz="1600" dirty="0"/>
              <a:t>使能</a:t>
            </a:r>
            <a:r>
              <a:rPr lang="en-US" altLang="zh-CN" sz="1600" dirty="0" err="1"/>
              <a:t>broadcom</a:t>
            </a:r>
            <a:r>
              <a:rPr lang="zh-CN" altLang="zh-CN" sz="1600" dirty="0"/>
              <a:t>蓝牙的唤醒功能，需要打开蓝牙芯片的</a:t>
            </a:r>
            <a:r>
              <a:rPr lang="en-US" altLang="zh-CN" sz="1600" dirty="0"/>
              <a:t>LPM</a:t>
            </a:r>
            <a:r>
              <a:rPr lang="zh-CN" altLang="zh-CN" sz="1600" dirty="0"/>
              <a:t>功能，并且需要保持蓝牙在休眠时能供电工作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16" y="2712562"/>
            <a:ext cx="7308368" cy="29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三、蓝牙射频</a:t>
            </a:r>
            <a:r>
              <a:rPr lang="zh-CN" altLang="en-US" sz="3600" dirty="0"/>
              <a:t>协议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4076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、工作频率</a:t>
            </a:r>
            <a:endParaRPr lang="en-US" altLang="zh-CN" sz="2400" b="1" dirty="0" smtClean="0"/>
          </a:p>
          <a:p>
            <a:r>
              <a:rPr lang="zh-CN" altLang="en-US" sz="1600" dirty="0" smtClean="0"/>
              <a:t>        蓝</a:t>
            </a:r>
            <a:r>
              <a:rPr lang="zh-CN" altLang="en-US" sz="1600" dirty="0"/>
              <a:t>牙工作在</a:t>
            </a:r>
            <a:r>
              <a:rPr lang="en-US" altLang="zh-CN" sz="1600" dirty="0"/>
              <a:t>2.4GHz ISM</a:t>
            </a:r>
            <a:r>
              <a:rPr lang="zh-CN" altLang="en-US" sz="1600" dirty="0"/>
              <a:t>频段上，蓝牙采用跳频扩谱技术主动的避免工作频段受干扰</a:t>
            </a:r>
            <a:endParaRPr lang="en-US" altLang="zh-CN" sz="1600" b="1" dirty="0" smtClean="0"/>
          </a:p>
        </p:txBody>
      </p:sp>
      <p:pic>
        <p:nvPicPr>
          <p:cNvPr id="1026" name="Picture 2" descr=" 射频频谱，蓝牙BR/EDRvs.BluetoothS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24381"/>
            <a:ext cx="52959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83568" y="537321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BR/EDR</a:t>
            </a:r>
            <a:r>
              <a:rPr lang="zh-CN" altLang="en-US" dirty="0"/>
              <a:t>：</a:t>
            </a:r>
            <a:r>
              <a:rPr lang="en-US" altLang="zh-CN" dirty="0"/>
              <a:t>79</a:t>
            </a:r>
            <a:r>
              <a:rPr lang="zh-CN" altLang="en-US" dirty="0"/>
              <a:t>个信道，信道索引为</a:t>
            </a:r>
            <a:r>
              <a:rPr lang="en-US" altLang="zh-CN" dirty="0"/>
              <a:t>0~78</a:t>
            </a:r>
            <a:r>
              <a:rPr lang="zh-CN" altLang="en-US" dirty="0"/>
              <a:t>，覆盖范围为</a:t>
            </a:r>
            <a:r>
              <a:rPr lang="en-US" altLang="zh-CN" dirty="0"/>
              <a:t>2400~2483.5MHz</a:t>
            </a:r>
          </a:p>
          <a:p>
            <a:r>
              <a:rPr lang="en-US" altLang="zh-CN" dirty="0" err="1" smtClean="0"/>
              <a:t>BluetoothSmart</a:t>
            </a:r>
            <a:r>
              <a:rPr lang="zh-CN" altLang="en-US" dirty="0"/>
              <a:t>：</a:t>
            </a:r>
            <a:r>
              <a:rPr lang="en-US" altLang="zh-CN" dirty="0"/>
              <a:t>40</a:t>
            </a:r>
            <a:r>
              <a:rPr lang="zh-CN" altLang="en-US" dirty="0"/>
              <a:t>个信道，信道索引为</a:t>
            </a:r>
            <a:r>
              <a:rPr lang="en-US" altLang="zh-CN" dirty="0"/>
              <a:t>0~39</a:t>
            </a:r>
            <a:r>
              <a:rPr lang="zh-CN" altLang="en-US" dirty="0"/>
              <a:t>，覆盖</a:t>
            </a:r>
            <a:r>
              <a:rPr lang="zh-CN" altLang="en-US" dirty="0" smtClean="0"/>
              <a:t>范围为</a:t>
            </a:r>
            <a:r>
              <a:rPr lang="en-US" altLang="zh-CN" dirty="0" smtClean="0"/>
              <a:t>2400~2483.5MHz</a:t>
            </a:r>
            <a:r>
              <a:rPr lang="zh-CN" altLang="en-US" dirty="0"/>
              <a:t>，其中信道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38</a:t>
            </a:r>
            <a:r>
              <a:rPr lang="zh-CN" altLang="en-US" dirty="0"/>
              <a:t>和</a:t>
            </a:r>
            <a:r>
              <a:rPr lang="en-US" altLang="zh-CN" dirty="0"/>
              <a:t>39</a:t>
            </a:r>
            <a:r>
              <a:rPr lang="zh-CN" altLang="en-US" dirty="0"/>
              <a:t>为广播信道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17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三、蓝牙射频</a:t>
            </a:r>
            <a:r>
              <a:rPr lang="zh-CN" altLang="en-US" sz="3600" dirty="0"/>
              <a:t>协议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407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、跳频方式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</a:t>
            </a:r>
            <a:r>
              <a:rPr lang="zh-CN" altLang="en-US" sz="1600" dirty="0" smtClean="0"/>
              <a:t>由主设备决定跳频方式，从设备根据主设备提供的跳频方式，在一定误差范围内跳频。跳</a:t>
            </a:r>
            <a:r>
              <a:rPr lang="zh-CN" altLang="en-US" sz="1600" dirty="0"/>
              <a:t>频速率为</a:t>
            </a:r>
            <a:r>
              <a:rPr lang="en-US" altLang="zh-CN" sz="1600" dirty="0"/>
              <a:t>1600</a:t>
            </a:r>
            <a:r>
              <a:rPr lang="zh-CN" altLang="en-US" sz="1600" dirty="0"/>
              <a:t>次</a:t>
            </a:r>
            <a:r>
              <a:rPr lang="en-US" altLang="zh-CN" sz="1600" dirty="0"/>
              <a:t>/s,</a:t>
            </a:r>
            <a:r>
              <a:rPr lang="zh-CN" altLang="en-US" sz="1600" dirty="0"/>
              <a:t>每个时间为</a:t>
            </a:r>
            <a:r>
              <a:rPr lang="en-US" altLang="zh-CN" sz="1600" dirty="0"/>
              <a:t>625uS(1S/1600)</a:t>
            </a:r>
            <a:r>
              <a:rPr lang="zh-CN" altLang="en-US" sz="1600" dirty="0"/>
              <a:t>称为一个时隙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8764"/>
            <a:ext cx="3936136" cy="39025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6096" y="2615063"/>
            <a:ext cx="364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BLE VS WIFI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蓝</a:t>
            </a:r>
            <a:r>
              <a:rPr lang="zh-CN" altLang="en-US" sz="1600" dirty="0" smtClean="0"/>
              <a:t>牙的部分信道与</a:t>
            </a:r>
            <a:r>
              <a:rPr lang="en-US" altLang="zh-CN" sz="1600" dirty="0" smtClean="0"/>
              <a:t>WIFI</a:t>
            </a:r>
            <a:r>
              <a:rPr lang="zh-CN" altLang="en-US" sz="1600" dirty="0" smtClean="0"/>
              <a:t>的部分信道有冲突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功耗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BLE/BT/WIFI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31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四、蓝牙设备</a:t>
            </a:r>
            <a:r>
              <a:rPr lang="zh-CN" altLang="en-US" sz="3600" dirty="0"/>
              <a:t>发现与同步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052736"/>
            <a:ext cx="6085974" cy="459897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75556" y="556230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个主要工作状态：</a:t>
            </a:r>
            <a:r>
              <a:rPr lang="zh-CN" altLang="en-US" b="1" dirty="0">
                <a:solidFill>
                  <a:srgbClr val="FF3399"/>
                </a:solidFill>
              </a:rPr>
              <a:t>守候状态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3399"/>
                </a:solidFill>
              </a:rPr>
              <a:t>连接状态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FF3399"/>
                </a:solidFill>
              </a:rPr>
              <a:t>中间临时状态</a:t>
            </a:r>
            <a:r>
              <a:rPr lang="zh-CN" altLang="en-US" dirty="0"/>
              <a:t>：寻呼状态、寻呼扫描状态、查询状态、查询扫描状态、主设备状态、从设备响应状态和查询响应状态 </a:t>
            </a:r>
          </a:p>
        </p:txBody>
      </p:sp>
    </p:spTree>
    <p:extLst>
      <p:ext uri="{BB962C8B-B14F-4D97-AF65-F5344CB8AC3E}">
        <p14:creationId xmlns:p14="http://schemas.microsoft.com/office/powerpoint/2010/main" val="14980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五、蓝牙安全机制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340768"/>
            <a:ext cx="6840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、白名单</a:t>
            </a:r>
            <a:endParaRPr lang="en-US" altLang="zh-CN" sz="2400" dirty="0" smtClean="0"/>
          </a:p>
          <a:p>
            <a:r>
              <a:rPr lang="zh-CN" altLang="en-US" sz="1600" dirty="0" smtClean="0"/>
              <a:t>       白</a:t>
            </a:r>
            <a:r>
              <a:rPr lang="zh-CN" altLang="en-US" sz="1600" dirty="0"/>
              <a:t>名单（</a:t>
            </a:r>
            <a:r>
              <a:rPr lang="en-US" altLang="zh-CN" sz="1600" dirty="0"/>
              <a:t>white list</a:t>
            </a:r>
            <a:r>
              <a:rPr lang="zh-CN" altLang="en-US" sz="1600" dirty="0"/>
              <a:t>）是</a:t>
            </a:r>
            <a:r>
              <a:rPr lang="en-US" altLang="zh-CN" sz="1600" dirty="0"/>
              <a:t>BLE</a:t>
            </a:r>
            <a:r>
              <a:rPr lang="zh-CN" altLang="en-US" sz="1600" dirty="0"/>
              <a:t>协议中最简单、直白的一种安全</a:t>
            </a:r>
            <a:r>
              <a:rPr lang="zh-CN" altLang="en-US" sz="1600" dirty="0" smtClean="0"/>
              <a:t>机制。</a:t>
            </a:r>
            <a:r>
              <a:rPr lang="zh-CN" altLang="en-US" sz="1600" dirty="0"/>
              <a:t>所谓的白名单，就是一组蓝牙地址</a:t>
            </a:r>
            <a:r>
              <a:rPr lang="zh-CN" altLang="en-US" sz="1600" dirty="0" smtClean="0"/>
              <a:t>；通过</a:t>
            </a:r>
            <a:r>
              <a:rPr lang="zh-CN" altLang="en-US" sz="1600" dirty="0"/>
              <a:t>白名单，可以只允许特定的蓝牙设备（白名单中列出的）扫描（</a:t>
            </a:r>
            <a:r>
              <a:rPr lang="en-US" altLang="zh-CN" sz="1600" dirty="0"/>
              <a:t>Scan</a:t>
            </a:r>
            <a:r>
              <a:rPr lang="zh-CN" altLang="en-US" sz="1600" dirty="0"/>
              <a:t>）、连接（</a:t>
            </a:r>
            <a:r>
              <a:rPr lang="en-US" altLang="zh-CN" sz="1600" dirty="0"/>
              <a:t>connect</a:t>
            </a:r>
            <a:r>
              <a:rPr lang="zh-CN" altLang="en-US" sz="1600" dirty="0"/>
              <a:t>）我们，也可以只扫描、连接特定的蓝牙设备（白名单中列出的）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 LL </a:t>
            </a:r>
            <a:r>
              <a:rPr lang="en-US" altLang="zh-CN" sz="1600" dirty="0"/>
              <a:t>Privacy</a:t>
            </a:r>
            <a:r>
              <a:rPr lang="zh-CN" altLang="en-US" sz="1600" dirty="0"/>
              <a:t>机制是白名单（</a:t>
            </a:r>
            <a:r>
              <a:rPr lang="en-US" altLang="zh-CN" sz="1600" dirty="0"/>
              <a:t>white list</a:t>
            </a:r>
            <a:r>
              <a:rPr lang="zh-CN" altLang="en-US" sz="1600" dirty="0"/>
              <a:t>）机制的进阶和加强，它在白名单的基础上，将设备地址转变成</a:t>
            </a:r>
            <a:r>
              <a:rPr lang="en-US" altLang="zh-CN" sz="1600" dirty="0"/>
              <a:t>Private addresses</a:t>
            </a:r>
            <a:r>
              <a:rPr lang="zh-CN" altLang="en-US" sz="1600" dirty="0"/>
              <a:t>地址，以降低“小人</a:t>
            </a:r>
            <a:r>
              <a:rPr lang="en-US" altLang="zh-CN" sz="1600" dirty="0"/>
              <a:t>E“</a:t>
            </a:r>
            <a:r>
              <a:rPr lang="zh-CN" altLang="en-US" sz="1600" dirty="0"/>
              <a:t>窃得设备地址进而进行伪装的概率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85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747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经典圆体简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yangyufeng</cp:lastModifiedBy>
  <cp:revision>37</cp:revision>
  <dcterms:created xsi:type="dcterms:W3CDTF">2015-04-23T03:11:39Z</dcterms:created>
  <dcterms:modified xsi:type="dcterms:W3CDTF">2017-04-24T03:18:11Z</dcterms:modified>
</cp:coreProperties>
</file>