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70" r:id="rId5"/>
    <p:sldId id="259" r:id="rId6"/>
    <p:sldId id="271" r:id="rId7"/>
    <p:sldId id="272" r:id="rId8"/>
    <p:sldId id="275" r:id="rId9"/>
    <p:sldId id="277" r:id="rId10"/>
    <p:sldId id="276" r:id="rId11"/>
    <p:sldId id="278" r:id="rId12"/>
    <p:sldId id="279" r:id="rId13"/>
    <p:sldId id="280" r:id="rId14"/>
    <p:sldId id="281" r:id="rId15"/>
    <p:sldId id="282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9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005B9-B34C-41FB-A637-9683093CE085}" type="datetimeFigureOut">
              <a:rPr lang="zh-CN" altLang="en-US" smtClean="0"/>
              <a:t>2017/4/27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B66CD-6541-4C86-835A-C0BC7CAF7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051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B66CD-6541-4C86-835A-C0BC7CAF733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328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B66CD-6541-4C86-835A-C0BC7CAF733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410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B66CD-6541-4C86-835A-C0BC7CAF733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242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B66CD-6541-4C86-835A-C0BC7CAF733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51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B66CD-6541-4C86-835A-C0BC7CAF733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43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B66CD-6541-4C86-835A-C0BC7CAF733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178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B66CD-6541-4C86-835A-C0BC7CAF733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463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ppt模板-0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59632" y="1700808"/>
            <a:ext cx="6624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/>
              <a:t>路由器基础知识培训</a:t>
            </a:r>
            <a:endParaRPr lang="zh-CN" altLang="en-US" sz="4800" dirty="0"/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2171950" y="5296080"/>
            <a:ext cx="4824412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dist">
              <a:lnSpc>
                <a:spcPct val="20000"/>
              </a:lnSpc>
              <a:buFont typeface="Arial" panose="020B0604020202020204" pitchFamily="34" charset="0"/>
              <a:buNone/>
            </a:pPr>
            <a:r>
              <a:rPr lang="zh-CN" altLang="zh-CN" sz="1200" b="1" dirty="0">
                <a:solidFill>
                  <a:srgbClr val="17375E"/>
                </a:solidFill>
                <a:latin typeface="经典圆体简"/>
                <a:ea typeface="经典圆体简"/>
                <a:cs typeface="经典圆体简"/>
              </a:rPr>
              <a:t>提供全球新媒体端到端解决方案 打造一流增值运营服务平台</a:t>
            </a:r>
          </a:p>
          <a:p>
            <a:pPr algn="dist">
              <a:lnSpc>
                <a:spcPct val="40000"/>
              </a:lnSpc>
              <a:buFont typeface="Arial" panose="020B0604020202020204" pitchFamily="34" charset="0"/>
              <a:buNone/>
            </a:pPr>
            <a:endParaRPr lang="zh-CN" altLang="zh-CN" sz="1200" b="1" dirty="0">
              <a:solidFill>
                <a:srgbClr val="17375E"/>
              </a:solidFill>
              <a:latin typeface="经典圆体简"/>
              <a:ea typeface="经典圆体简"/>
              <a:cs typeface="经典圆体简"/>
            </a:endParaRP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3713956" y="5606256"/>
            <a:ext cx="1716087" cy="249238"/>
          </a:xfrm>
          <a:prstGeom prst="rect">
            <a:avLst/>
          </a:prstGeom>
          <a:solidFill>
            <a:srgbClr val="1737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680" tIns="39840" rIns="79680" bIns="3984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chemeClr val="bg1"/>
                </a:solidFill>
              </a:rPr>
              <a:t>www.sdmctech.com </a:t>
            </a:r>
            <a:r>
              <a:rPr lang="zh-CN" altLang="en-US" sz="900" dirty="0">
                <a:solidFill>
                  <a:schemeClr val="bg1"/>
                </a:solidFill>
              </a:rPr>
              <a:t>     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171950" y="4048125"/>
            <a:ext cx="60325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b="0" dirty="0" smtClean="0">
                <a:latin typeface="Arial" panose="020B0604020202020204" pitchFamily="34" charset="0"/>
              </a:rPr>
              <a:t>刘竹星</a:t>
            </a:r>
            <a:endParaRPr lang="en-US" altLang="zh-CN" b="0" dirty="0" smtClean="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b="0" dirty="0" smtClean="0">
                <a:latin typeface="Arial" panose="020B0604020202020204" pitchFamily="34" charset="0"/>
              </a:rPr>
              <a:t>2017-04-24</a:t>
            </a:r>
            <a:endParaRPr lang="en-US" altLang="zh-CN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 descr="ppt模板-en-04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0" y="-1"/>
            <a:ext cx="9144000" cy="6858001"/>
          </a:xfrm>
        </p:spPr>
      </p:pic>
      <p:sp>
        <p:nvSpPr>
          <p:cNvPr id="9" name="矩形 8"/>
          <p:cNvSpPr/>
          <p:nvPr/>
        </p:nvSpPr>
        <p:spPr>
          <a:xfrm>
            <a:off x="1115616" y="661472"/>
            <a:ext cx="30524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/>
              <a:t>四、</a:t>
            </a:r>
            <a:r>
              <a:rPr lang="en-US" altLang="zh-CN" sz="3600" dirty="0" smtClean="0"/>
              <a:t>VLAN</a:t>
            </a:r>
            <a:r>
              <a:rPr lang="zh-CN" altLang="en-US" sz="3600" dirty="0" smtClean="0"/>
              <a:t>技术</a:t>
            </a:r>
            <a:endParaRPr lang="en-US" altLang="zh-CN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87624" y="31409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27584" y="1556792"/>
            <a:ext cx="770485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4.1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VLAN</a:t>
            </a:r>
            <a:r>
              <a:rPr lang="zh-CN" altLang="en-US" sz="2400" b="1" dirty="0" smtClean="0"/>
              <a:t>定义</a:t>
            </a:r>
            <a:r>
              <a:rPr lang="en-US" altLang="zh-CN" sz="2400" b="1" dirty="0" smtClean="0"/>
              <a:t> </a:t>
            </a:r>
            <a:r>
              <a:rPr lang="en-US" altLang="zh-CN" sz="1600" dirty="0" smtClean="0"/>
              <a:t> </a:t>
            </a:r>
          </a:p>
          <a:p>
            <a:r>
              <a:rPr lang="zh-CN" altLang="en-US" sz="1600" dirty="0" smtClean="0"/>
              <a:t>       </a:t>
            </a:r>
            <a:r>
              <a:rPr lang="en-US" altLang="zh-CN" sz="1600" dirty="0"/>
              <a:t>VLAN</a:t>
            </a:r>
            <a:r>
              <a:rPr lang="zh-CN" altLang="en-US" sz="1600" dirty="0"/>
              <a:t>（</a:t>
            </a:r>
            <a:r>
              <a:rPr lang="en-US" altLang="zh-CN" sz="1600" dirty="0"/>
              <a:t>Virtual Local Area Network</a:t>
            </a:r>
            <a:r>
              <a:rPr lang="zh-CN" altLang="en-US" sz="1600" dirty="0"/>
              <a:t>）又称虚拟局域网，是指在交换局域网的基础上，采用网络管理软件构建的可跨越不同网段、不同网络的端到端的逻辑网络。一个</a:t>
            </a:r>
            <a:r>
              <a:rPr lang="en-US" altLang="zh-CN" sz="1600" dirty="0"/>
              <a:t>VLAN</a:t>
            </a:r>
            <a:r>
              <a:rPr lang="zh-CN" altLang="en-US" sz="1600" dirty="0"/>
              <a:t>组成一个 逻辑子网，即一个逻辑广播域，它可以覆盖多个网络设备，允许处于不同地理位置的网络用户加入到一个逻辑子网中。</a:t>
            </a:r>
            <a:r>
              <a:rPr lang="en-US" altLang="zh-CN" sz="1600" dirty="0"/>
              <a:t>VLAN</a:t>
            </a:r>
            <a:r>
              <a:rPr lang="zh-CN" altLang="en-US" sz="1600" dirty="0"/>
              <a:t>是一种比较新的技术，工作在</a:t>
            </a:r>
            <a:r>
              <a:rPr lang="en-US" altLang="zh-CN" sz="1600" dirty="0"/>
              <a:t>OSI </a:t>
            </a:r>
            <a:r>
              <a:rPr lang="zh-CN" altLang="en-US" sz="1600" dirty="0"/>
              <a:t>参考模型的第</a:t>
            </a:r>
            <a:r>
              <a:rPr lang="en-US" altLang="zh-CN" sz="1600" dirty="0"/>
              <a:t>2</a:t>
            </a:r>
            <a:r>
              <a:rPr lang="zh-CN" altLang="en-US" sz="1600" dirty="0"/>
              <a:t>层和第</a:t>
            </a:r>
            <a:r>
              <a:rPr lang="en-US" altLang="zh-CN" sz="1600" dirty="0"/>
              <a:t>3</a:t>
            </a:r>
            <a:r>
              <a:rPr lang="zh-CN" altLang="en-US" sz="1600" dirty="0"/>
              <a:t>层，</a:t>
            </a:r>
            <a:r>
              <a:rPr lang="en-US" altLang="zh-CN" sz="1600" dirty="0"/>
              <a:t>VLAN</a:t>
            </a:r>
            <a:r>
              <a:rPr lang="zh-CN" altLang="en-US" sz="1600" dirty="0"/>
              <a:t>之间的通信是通过第</a:t>
            </a:r>
            <a:r>
              <a:rPr lang="en-US" altLang="zh-CN" sz="1600" dirty="0"/>
              <a:t>3</a:t>
            </a:r>
            <a:r>
              <a:rPr lang="zh-CN" altLang="en-US" sz="1600" dirty="0"/>
              <a:t>层的路由器来完成的。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19572" y="3210294"/>
            <a:ext cx="77048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4.2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VLAN</a:t>
            </a:r>
            <a:r>
              <a:rPr lang="zh-CN" altLang="en-US" sz="2400" b="1" dirty="0" smtClean="0"/>
              <a:t>的优势</a:t>
            </a:r>
            <a:endParaRPr lang="en-US" altLang="zh-CN" sz="1600" dirty="0" smtClean="0"/>
          </a:p>
          <a:p>
            <a:r>
              <a:rPr lang="zh-CN" altLang="en-US" sz="1600" dirty="0" smtClean="0"/>
              <a:t>       </a:t>
            </a:r>
            <a:endParaRPr lang="en-US" altLang="zh-CN" sz="1600" dirty="0" smtClean="0"/>
          </a:p>
        </p:txBody>
      </p:sp>
      <p:pic>
        <p:nvPicPr>
          <p:cNvPr id="1030" name="Picture 6" descr="http://img1.51cto.com/attachment/201302/14141372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751" y="3590343"/>
            <a:ext cx="5964522" cy="2656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1187624" y="399968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8997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 descr="ppt模板-en-04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0" y="-27807"/>
            <a:ext cx="9144000" cy="6858001"/>
          </a:xfrm>
        </p:spPr>
      </p:pic>
      <p:sp>
        <p:nvSpPr>
          <p:cNvPr id="9" name="矩形 8"/>
          <p:cNvSpPr/>
          <p:nvPr/>
        </p:nvSpPr>
        <p:spPr>
          <a:xfrm>
            <a:off x="1115616" y="661472"/>
            <a:ext cx="30524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/>
              <a:t>四、</a:t>
            </a:r>
            <a:r>
              <a:rPr lang="en-US" altLang="zh-CN" sz="3600" dirty="0" smtClean="0"/>
              <a:t>VLAN</a:t>
            </a:r>
            <a:r>
              <a:rPr lang="zh-CN" altLang="en-US" sz="3600" dirty="0" smtClean="0"/>
              <a:t>技术</a:t>
            </a:r>
            <a:endParaRPr lang="en-US" altLang="zh-CN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87624" y="31409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27584" y="1556792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4.3</a:t>
            </a:r>
            <a:r>
              <a:rPr lang="zh-CN" altLang="en-US" sz="2400" b="1" dirty="0" smtClean="0"/>
              <a:t>、</a:t>
            </a:r>
            <a:r>
              <a:rPr lang="en-US" altLang="zh-CN" sz="2400" b="1" dirty="0"/>
              <a:t>VLAN</a:t>
            </a:r>
            <a:r>
              <a:rPr lang="zh-CN" altLang="en-US" sz="2400" b="1" dirty="0"/>
              <a:t>的</a:t>
            </a:r>
            <a:r>
              <a:rPr lang="zh-CN" altLang="en-US" sz="2400" b="1" dirty="0" smtClean="0"/>
              <a:t>实现</a:t>
            </a:r>
            <a:endParaRPr lang="en-US" altLang="zh-CN" sz="1600" dirty="0" smtClean="0"/>
          </a:p>
        </p:txBody>
      </p:sp>
      <p:pic>
        <p:nvPicPr>
          <p:cNvPr id="2050" name="Picture 2" descr="http://img1.51cto.com/attachment/201302/14191227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852936"/>
            <a:ext cx="5248275" cy="284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372355" y="242088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正常情况：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278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 descr="ppt模板-en-04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0" y="-27807"/>
            <a:ext cx="9144000" cy="6858001"/>
          </a:xfrm>
        </p:spPr>
      </p:pic>
      <p:sp>
        <p:nvSpPr>
          <p:cNvPr id="9" name="矩形 8"/>
          <p:cNvSpPr/>
          <p:nvPr/>
        </p:nvSpPr>
        <p:spPr>
          <a:xfrm>
            <a:off x="1115616" y="661472"/>
            <a:ext cx="30524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/>
              <a:t>四、</a:t>
            </a:r>
            <a:r>
              <a:rPr lang="en-US" altLang="zh-CN" sz="3600" dirty="0" smtClean="0"/>
              <a:t>VLAN</a:t>
            </a:r>
            <a:r>
              <a:rPr lang="zh-CN" altLang="en-US" sz="3600" dirty="0" smtClean="0"/>
              <a:t>技术</a:t>
            </a:r>
            <a:endParaRPr lang="en-US" altLang="zh-CN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87624" y="31409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91655" y="1725305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添加</a:t>
            </a:r>
            <a:r>
              <a:rPr lang="en-US" altLang="zh-CN" dirty="0" smtClean="0"/>
              <a:t>VLAN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3076" name="Picture 4" descr="http://img1.51cto.com/attachment/201302/14210036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04864"/>
            <a:ext cx="4032448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img1.51cto.com/attachment/201302/142214749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489" y="2276872"/>
            <a:ext cx="4117750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2247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 descr="ppt模板-en-04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0" y="-27807"/>
            <a:ext cx="9144000" cy="6858001"/>
          </a:xfrm>
        </p:spPr>
      </p:pic>
      <p:sp>
        <p:nvSpPr>
          <p:cNvPr id="9" name="矩形 8"/>
          <p:cNvSpPr/>
          <p:nvPr/>
        </p:nvSpPr>
        <p:spPr>
          <a:xfrm>
            <a:off x="1115616" y="661472"/>
            <a:ext cx="30524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/>
              <a:t>四、</a:t>
            </a:r>
            <a:r>
              <a:rPr lang="en-US" altLang="zh-CN" sz="3600" dirty="0" smtClean="0"/>
              <a:t>VLAN</a:t>
            </a:r>
            <a:r>
              <a:rPr lang="zh-CN" altLang="en-US" sz="3600" dirty="0" smtClean="0"/>
              <a:t>技术</a:t>
            </a:r>
            <a:endParaRPr lang="en-US" altLang="zh-CN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87624" y="31409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7584" y="1556792"/>
            <a:ext cx="77048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4.4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VLAN</a:t>
            </a:r>
            <a:r>
              <a:rPr lang="zh-CN" altLang="en-US" sz="2400" b="1" dirty="0" smtClean="0"/>
              <a:t>分类</a:t>
            </a:r>
            <a:endParaRPr lang="en-US" altLang="zh-CN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/>
              <a:t>静态</a:t>
            </a:r>
            <a:r>
              <a:rPr lang="en-US" altLang="zh-CN" sz="1600" b="1" dirty="0"/>
              <a:t>VLAN </a:t>
            </a:r>
            <a:endParaRPr lang="en-US" altLang="zh-CN" sz="1600" b="1" dirty="0" smtClean="0"/>
          </a:p>
        </p:txBody>
      </p:sp>
      <p:pic>
        <p:nvPicPr>
          <p:cNvPr id="4100" name="Picture 4" descr="http://img1.51cto.com/attachment/201302/14310927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485615"/>
            <a:ext cx="4924425" cy="327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516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 descr="ppt模板-en-04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0" y="-27807"/>
            <a:ext cx="9144000" cy="6858001"/>
          </a:xfrm>
        </p:spPr>
      </p:pic>
      <p:sp>
        <p:nvSpPr>
          <p:cNvPr id="9" name="矩形 8"/>
          <p:cNvSpPr/>
          <p:nvPr/>
        </p:nvSpPr>
        <p:spPr>
          <a:xfrm>
            <a:off x="1115616" y="661472"/>
            <a:ext cx="30524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/>
              <a:t>四、</a:t>
            </a:r>
            <a:r>
              <a:rPr lang="en-US" altLang="zh-CN" sz="3600" dirty="0" smtClean="0"/>
              <a:t>VLAN</a:t>
            </a:r>
            <a:r>
              <a:rPr lang="zh-CN" altLang="en-US" sz="3600" dirty="0" smtClean="0"/>
              <a:t>技术</a:t>
            </a:r>
            <a:endParaRPr lang="en-US" altLang="zh-CN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87624" y="31409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7584" y="1556792"/>
            <a:ext cx="7704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 smtClean="0"/>
              <a:t>动态</a:t>
            </a:r>
            <a:r>
              <a:rPr lang="en-US" altLang="zh-CN" sz="1600" b="1" dirty="0" smtClean="0"/>
              <a:t>VLAN</a:t>
            </a:r>
          </a:p>
        </p:txBody>
      </p:sp>
      <p:pic>
        <p:nvPicPr>
          <p:cNvPr id="5124" name="Picture 4" descr="http://img1.51cto.com/attachment/201302/14313081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17" y="2208661"/>
            <a:ext cx="3806552" cy="3596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img1.51cto.com/attachment/201302/14315556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466504"/>
            <a:ext cx="3685778" cy="3338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115616" y="5805264"/>
            <a:ext cx="1559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MAC</a:t>
            </a:r>
            <a:r>
              <a:rPr lang="zh-CN" altLang="en-US" dirty="0" smtClean="0"/>
              <a:t>划分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228184" y="5948397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IP</a:t>
            </a:r>
            <a:r>
              <a:rPr lang="zh-CN" altLang="en-US" dirty="0" smtClean="0"/>
              <a:t>划分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7411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 descr="ppt模板-en-04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0" y="-27807"/>
            <a:ext cx="9144000" cy="6858001"/>
          </a:xfrm>
        </p:spPr>
      </p:pic>
      <p:sp>
        <p:nvSpPr>
          <p:cNvPr id="9" name="矩形 8"/>
          <p:cNvSpPr/>
          <p:nvPr/>
        </p:nvSpPr>
        <p:spPr>
          <a:xfrm>
            <a:off x="3556337" y="2688456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/>
              <a:t>谢谢观赏</a:t>
            </a:r>
            <a:endParaRPr lang="en-US" altLang="zh-CN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87624" y="31409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9925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 descr="ppt模板-en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4000" cy="6858001"/>
          </a:xfrm>
        </p:spPr>
      </p:pic>
      <p:sp>
        <p:nvSpPr>
          <p:cNvPr id="3" name="文本框 2"/>
          <p:cNvSpPr txBox="1"/>
          <p:nvPr/>
        </p:nvSpPr>
        <p:spPr>
          <a:xfrm>
            <a:off x="1187624" y="522972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一、主要内容</a:t>
            </a:r>
            <a:endParaRPr lang="zh-CN" altLang="en-US" sz="3600" dirty="0"/>
          </a:p>
        </p:txBody>
      </p:sp>
      <p:sp>
        <p:nvSpPr>
          <p:cNvPr id="4" name="文本框 3"/>
          <p:cNvSpPr txBox="1"/>
          <p:nvPr/>
        </p:nvSpPr>
        <p:spPr>
          <a:xfrm>
            <a:off x="755576" y="1692276"/>
            <a:ext cx="77048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3200" dirty="0" smtClean="0"/>
              <a:t>网络基础知识</a:t>
            </a:r>
            <a:endParaRPr lang="en-US" altLang="zh-CN" sz="32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3200" dirty="0" smtClean="0"/>
              <a:t>路由器工作模式介绍</a:t>
            </a:r>
            <a:endParaRPr lang="en-US" altLang="zh-CN" sz="32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3200" dirty="0" smtClean="0"/>
              <a:t>路由器与交换机</a:t>
            </a:r>
            <a:endParaRPr lang="en-US" altLang="zh-CN" sz="32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3200" dirty="0" smtClean="0"/>
              <a:t>VLAN</a:t>
            </a:r>
            <a:r>
              <a:rPr lang="zh-CN" altLang="en-US" sz="3200" dirty="0" smtClean="0"/>
              <a:t>技术</a:t>
            </a:r>
            <a:endParaRPr lang="en-US" altLang="zh-CN" sz="3200" dirty="0" smtClean="0"/>
          </a:p>
          <a:p>
            <a:endParaRPr lang="en-US" altLang="zh-CN" sz="32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 descr="ppt模板-en-04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" y="0"/>
            <a:ext cx="9144000" cy="6858001"/>
          </a:xfrm>
        </p:spPr>
      </p:pic>
      <p:sp>
        <p:nvSpPr>
          <p:cNvPr id="3" name="文本框 2"/>
          <p:cNvSpPr txBox="1"/>
          <p:nvPr/>
        </p:nvSpPr>
        <p:spPr>
          <a:xfrm>
            <a:off x="1187624" y="522972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一</a:t>
            </a:r>
            <a:r>
              <a:rPr lang="zh-CN" altLang="en-US" sz="3600" dirty="0" smtClean="0"/>
              <a:t>、网络基础知识</a:t>
            </a:r>
            <a:endParaRPr lang="en-US" altLang="zh-CN" sz="3600" dirty="0"/>
          </a:p>
        </p:txBody>
      </p:sp>
      <p:sp>
        <p:nvSpPr>
          <p:cNvPr id="4" name="圆角矩形 3"/>
          <p:cNvSpPr/>
          <p:nvPr/>
        </p:nvSpPr>
        <p:spPr>
          <a:xfrm>
            <a:off x="251520" y="1417638"/>
            <a:ext cx="3600400" cy="474766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327986" y="2187131"/>
            <a:ext cx="2160240" cy="360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表示层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09002" y="2859041"/>
            <a:ext cx="2160240" cy="360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会话层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09002" y="3518318"/>
            <a:ext cx="21602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传输层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309002" y="4148327"/>
            <a:ext cx="2160240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网络层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309002" y="4884813"/>
            <a:ext cx="2160240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数据链路层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327986" y="5576132"/>
            <a:ext cx="2160240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物理层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300238" y="1557122"/>
            <a:ext cx="2160240" cy="360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应用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572000" y="5525319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物理层：</a:t>
            </a:r>
            <a:r>
              <a:rPr lang="zh-CN" altLang="en-US" sz="1200" dirty="0"/>
              <a:t>利用传输介质为数据链路层</a:t>
            </a:r>
            <a:r>
              <a:rPr lang="zh-CN" altLang="en-US" sz="1200" dirty="0" smtClean="0"/>
              <a:t>提供</a:t>
            </a:r>
            <a:endParaRPr lang="en-US" altLang="zh-CN" sz="1200" dirty="0" smtClean="0"/>
          </a:p>
          <a:p>
            <a:r>
              <a:rPr lang="zh-CN" altLang="en-US" sz="1200" dirty="0" smtClean="0"/>
              <a:t>物理</a:t>
            </a:r>
            <a:r>
              <a:rPr lang="zh-CN" altLang="en-US" sz="1200" dirty="0"/>
              <a:t>连接，实现比特流的透明</a:t>
            </a:r>
            <a:r>
              <a:rPr lang="zh-CN" altLang="en-US" sz="1200" dirty="0" smtClean="0"/>
              <a:t>传输。</a:t>
            </a:r>
            <a:endParaRPr lang="zh-CN" altLang="en-US" sz="1200" dirty="0"/>
          </a:p>
        </p:txBody>
      </p:sp>
      <p:sp>
        <p:nvSpPr>
          <p:cNvPr id="16" name="文本框 15"/>
          <p:cNvSpPr txBox="1"/>
          <p:nvPr/>
        </p:nvSpPr>
        <p:spPr>
          <a:xfrm>
            <a:off x="4547246" y="4926333"/>
            <a:ext cx="4339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数据链路层：通过</a:t>
            </a:r>
            <a:r>
              <a:rPr lang="zh-CN" altLang="en-US" sz="1200" dirty="0"/>
              <a:t>各种控制协议，将有差错的物理信道</a:t>
            </a:r>
            <a:r>
              <a:rPr lang="zh-CN" altLang="en-US" sz="1200" dirty="0" smtClean="0"/>
              <a:t>变为无</a:t>
            </a:r>
            <a:endParaRPr lang="en-US" altLang="zh-CN" sz="1200" dirty="0" smtClean="0"/>
          </a:p>
          <a:p>
            <a:r>
              <a:rPr lang="zh-CN" altLang="en-US" sz="1200" dirty="0" smtClean="0"/>
              <a:t>差错</a:t>
            </a:r>
            <a:r>
              <a:rPr lang="zh-CN" altLang="en-US" sz="1200" dirty="0"/>
              <a:t>的</a:t>
            </a:r>
            <a:r>
              <a:rPr lang="zh-CN" altLang="en-US" sz="1200" dirty="0" smtClean="0"/>
              <a:t>、能</a:t>
            </a:r>
            <a:r>
              <a:rPr lang="zh-CN" altLang="en-US" sz="1200" dirty="0"/>
              <a:t>可靠传输数据帧的数据链路</a:t>
            </a:r>
            <a:r>
              <a:rPr lang="zh-CN" altLang="en-US" sz="1200" dirty="0" smtClean="0"/>
              <a:t>。（交换机）</a:t>
            </a:r>
            <a:endParaRPr lang="zh-CN" altLang="en-US" sz="1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377073" y="2112276"/>
            <a:ext cx="461665" cy="140604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/>
              <a:t>OSI   </a:t>
            </a:r>
            <a:r>
              <a:rPr lang="zh-CN" altLang="en-US" dirty="0" smtClean="0"/>
              <a:t>模型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4504712" y="4055316"/>
            <a:ext cx="4493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网络层：通过</a:t>
            </a:r>
            <a:r>
              <a:rPr lang="zh-CN" altLang="en-US" sz="1200" dirty="0"/>
              <a:t>路由选择算法，为报文或分组通过通信子网选择</a:t>
            </a:r>
            <a:r>
              <a:rPr lang="zh-CN" altLang="en-US" sz="1200" dirty="0" smtClean="0"/>
              <a:t>最</a:t>
            </a:r>
            <a:endParaRPr lang="en-US" altLang="zh-CN" sz="1200" dirty="0" smtClean="0"/>
          </a:p>
          <a:p>
            <a:r>
              <a:rPr lang="zh-CN" altLang="en-US" sz="1200" dirty="0" smtClean="0"/>
              <a:t>适当</a:t>
            </a:r>
            <a:r>
              <a:rPr lang="zh-CN" altLang="en-US" sz="1200" dirty="0"/>
              <a:t>的路径</a:t>
            </a:r>
            <a:r>
              <a:rPr lang="zh-CN" altLang="en-US" sz="1200" dirty="0" smtClean="0"/>
              <a:t>。该</a:t>
            </a:r>
            <a:r>
              <a:rPr lang="zh-CN" altLang="en-US" sz="1200" dirty="0"/>
              <a:t>层控制数据链路层与传输层之间的信息转发</a:t>
            </a:r>
            <a:r>
              <a:rPr lang="zh-CN" altLang="en-US" sz="1200" dirty="0" smtClean="0"/>
              <a:t>，</a:t>
            </a:r>
            <a:endParaRPr lang="en-US" altLang="zh-CN" sz="1200" dirty="0" smtClean="0"/>
          </a:p>
          <a:p>
            <a:r>
              <a:rPr lang="zh-CN" altLang="en-US" sz="1200" dirty="0" smtClean="0"/>
              <a:t>建立</a:t>
            </a:r>
            <a:r>
              <a:rPr lang="zh-CN" altLang="en-US" sz="1200" dirty="0"/>
              <a:t>、维持和</a:t>
            </a:r>
            <a:r>
              <a:rPr lang="zh-CN" altLang="en-US" sz="1200" dirty="0" smtClean="0"/>
              <a:t>终止网络</a:t>
            </a:r>
            <a:r>
              <a:rPr lang="zh-CN" altLang="en-US" sz="1200" dirty="0"/>
              <a:t>的</a:t>
            </a:r>
            <a:r>
              <a:rPr lang="zh-CN" altLang="en-US" sz="1200" dirty="0" smtClean="0"/>
              <a:t>连接。（路由器）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886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 descr="ppt模板-en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4000" cy="6858001"/>
          </a:xfrm>
        </p:spPr>
      </p:pic>
      <p:sp>
        <p:nvSpPr>
          <p:cNvPr id="3" name="文本框 2"/>
          <p:cNvSpPr txBox="1"/>
          <p:nvPr/>
        </p:nvSpPr>
        <p:spPr>
          <a:xfrm>
            <a:off x="1187624" y="522972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一、网络基础知识</a:t>
            </a:r>
            <a:endParaRPr lang="en-US" altLang="zh-CN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755576" y="1628800"/>
            <a:ext cx="77048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</a:t>
            </a:r>
            <a:r>
              <a:rPr lang="en-US" altLang="zh-CN" sz="2400" b="1" dirty="0" smtClean="0"/>
              <a:t>.1 </a:t>
            </a:r>
            <a:r>
              <a:rPr lang="zh-CN" altLang="en-US" sz="2400" b="1" dirty="0"/>
              <a:t>、 </a:t>
            </a:r>
            <a:r>
              <a:rPr lang="en-US" altLang="zh-CN" sz="2400" b="1" dirty="0" smtClean="0"/>
              <a:t>LAN</a:t>
            </a:r>
            <a:r>
              <a:rPr lang="zh-CN" altLang="en-US" sz="2400" b="1" dirty="0" smtClean="0"/>
              <a:t>（</a:t>
            </a:r>
            <a:r>
              <a:rPr lang="en-US" altLang="zh-CN" sz="2400" dirty="0" smtClean="0"/>
              <a:t>Local</a:t>
            </a:r>
            <a:r>
              <a:rPr lang="en-US" altLang="zh-CN" sz="2400" dirty="0"/>
              <a:t> Area Network</a:t>
            </a:r>
            <a:r>
              <a:rPr lang="zh-CN" altLang="en-US" sz="2400" b="1" dirty="0" smtClean="0"/>
              <a:t>）</a:t>
            </a:r>
            <a:endParaRPr lang="en-US" altLang="zh-CN" sz="2400" b="1" dirty="0" smtClean="0"/>
          </a:p>
          <a:p>
            <a:r>
              <a:rPr lang="zh-CN" altLang="en-US" sz="1600" dirty="0" smtClean="0"/>
              <a:t>  局域网</a:t>
            </a:r>
            <a:r>
              <a:rPr lang="zh-CN" altLang="en-US" sz="1600" dirty="0"/>
              <a:t>又称内网。指覆盖局部区域（如办公室或楼层）的</a:t>
            </a:r>
            <a:r>
              <a:rPr lang="zh-CN" altLang="en-US" sz="1600" dirty="0" smtClean="0"/>
              <a:t>计算机网络。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55576" y="2690709"/>
            <a:ext cx="77048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</a:t>
            </a:r>
            <a:r>
              <a:rPr lang="en-US" altLang="zh-CN" sz="2400" b="1" dirty="0" smtClean="0"/>
              <a:t>.2 </a:t>
            </a:r>
            <a:r>
              <a:rPr lang="zh-CN" altLang="en-US" sz="2400" b="1" dirty="0"/>
              <a:t>、 </a:t>
            </a:r>
            <a:r>
              <a:rPr lang="en-US" altLang="zh-CN" sz="2400" b="1" dirty="0" smtClean="0"/>
              <a:t>WAN</a:t>
            </a:r>
            <a:r>
              <a:rPr lang="zh-CN" altLang="en-US" sz="2400" b="1" dirty="0" smtClean="0"/>
              <a:t>（</a:t>
            </a:r>
            <a:r>
              <a:rPr lang="en-US" altLang="zh-CN" sz="2400" dirty="0"/>
              <a:t>Wide Area Network</a:t>
            </a:r>
            <a:r>
              <a:rPr lang="zh-CN" altLang="en-US" sz="2400" b="1" dirty="0" smtClean="0"/>
              <a:t>）</a:t>
            </a:r>
            <a:endParaRPr lang="en-US" altLang="zh-CN" sz="2400" b="1" dirty="0" smtClean="0"/>
          </a:p>
          <a:p>
            <a:r>
              <a:rPr lang="zh-CN" altLang="en-US" dirty="0" smtClean="0"/>
              <a:t>广域网又称外网、公网。是连接不同地区局域网或城域网计算机通信的远程网。通常跨接很大的物理范围，所覆盖的范围从几十公里到几千公里，它能连接多个地区、城市和国家，或横跨几个洲并能提供远距离通信，形成国际性的远程网络。广域网并不等同于互联网。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56895" y="4653136"/>
            <a:ext cx="76328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</a:t>
            </a:r>
            <a:r>
              <a:rPr lang="en-US" altLang="zh-CN" sz="2400" b="1" dirty="0" smtClean="0"/>
              <a:t>.3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WLAN</a:t>
            </a:r>
            <a:r>
              <a:rPr lang="zh-CN" altLang="en-US" sz="2400" b="1" dirty="0" smtClean="0"/>
              <a:t>（</a:t>
            </a:r>
            <a:r>
              <a:rPr lang="en-US" altLang="zh-CN" sz="2400" b="1" dirty="0"/>
              <a:t> W</a:t>
            </a:r>
            <a:r>
              <a:rPr lang="en-US" altLang="zh-CN" sz="2400" dirty="0"/>
              <a:t>ireless </a:t>
            </a:r>
            <a:r>
              <a:rPr lang="en-US" altLang="zh-CN" sz="2400" b="1" dirty="0"/>
              <a:t>LAN </a:t>
            </a:r>
            <a:r>
              <a:rPr lang="zh-CN" altLang="en-US" sz="2400" b="1" dirty="0" smtClean="0"/>
              <a:t>）</a:t>
            </a:r>
            <a:endParaRPr lang="en-US" altLang="zh-CN" sz="2400" b="1" dirty="0" smtClean="0"/>
          </a:p>
          <a:p>
            <a:r>
              <a:rPr lang="zh-CN" altLang="en-US" sz="1600" dirty="0" smtClean="0"/>
              <a:t>   无线局域网是</a:t>
            </a:r>
            <a:r>
              <a:rPr lang="zh-CN" altLang="en-US" sz="1600" dirty="0"/>
              <a:t>不使用任何导线或传输电缆连接的局域网，而使用无线电波作为数据传送的媒介，传送距离一般只有几十米。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1212689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 descr="ppt模板-en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4000" cy="6858001"/>
          </a:xfrm>
        </p:spPr>
      </p:pic>
      <p:sp>
        <p:nvSpPr>
          <p:cNvPr id="9" name="矩形 8"/>
          <p:cNvSpPr/>
          <p:nvPr/>
        </p:nvSpPr>
        <p:spPr>
          <a:xfrm>
            <a:off x="1115616" y="661472"/>
            <a:ext cx="52629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/>
              <a:t>二、路由器常见功能介绍</a:t>
            </a:r>
            <a:endParaRPr lang="en-US" altLang="zh-CN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87624" y="31409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53952" y="1383537"/>
            <a:ext cx="7632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2.1</a:t>
            </a:r>
            <a:r>
              <a:rPr lang="zh-CN" altLang="en-US" sz="2400" b="1" dirty="0" smtClean="0"/>
              <a:t>、</a:t>
            </a:r>
            <a:r>
              <a:rPr lang="zh-CN" altLang="en-US" sz="2400" b="1" dirty="0" smtClean="0"/>
              <a:t>路由器的工作模式</a:t>
            </a:r>
            <a:r>
              <a:rPr lang="zh-CN" altLang="en-US" sz="1600" dirty="0" smtClean="0"/>
              <a:t>   </a:t>
            </a:r>
            <a:endParaRPr lang="en-US" altLang="zh-CN" sz="1600" dirty="0" smtClean="0"/>
          </a:p>
          <a:p>
            <a:r>
              <a:rPr lang="zh-CN" altLang="en-US" sz="1600" dirty="0" smtClean="0"/>
              <a:t>路由模式（</a:t>
            </a:r>
            <a:r>
              <a:rPr lang="en-US" altLang="zh-CN" sz="1600" dirty="0" smtClean="0"/>
              <a:t>Router</a:t>
            </a:r>
            <a:r>
              <a:rPr lang="zh-CN" altLang="en-US" sz="1600" dirty="0" smtClean="0"/>
              <a:t>）：</a:t>
            </a:r>
            <a:endParaRPr lang="en-US" altLang="zh-CN" sz="1600" dirty="0" smtClean="0"/>
          </a:p>
        </p:txBody>
      </p:sp>
      <p:pic>
        <p:nvPicPr>
          <p:cNvPr id="1026" name="Picture 2" descr="路由模式网络拓扑图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143663"/>
            <a:ext cx="4608512" cy="1717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1115616" y="3913288"/>
            <a:ext cx="4549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接入点模式（</a:t>
            </a:r>
            <a:r>
              <a:rPr lang="en-US" altLang="zh-CN" sz="1600" dirty="0"/>
              <a:t>Access point</a:t>
            </a:r>
            <a:r>
              <a:rPr lang="zh-CN" altLang="en-US" sz="1600" dirty="0" smtClean="0"/>
              <a:t>）与客户端模式</a:t>
            </a:r>
            <a:r>
              <a:rPr lang="en-US" altLang="zh-CN" sz="1600" dirty="0" smtClean="0"/>
              <a:t>(Client):</a:t>
            </a:r>
            <a:endParaRPr lang="zh-CN" altLang="en-US" sz="16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5717" y="4507604"/>
            <a:ext cx="3008251" cy="172970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4618" y="4692774"/>
            <a:ext cx="2654473" cy="13335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639543" y="4304082"/>
            <a:ext cx="461665" cy="21377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 smtClean="0"/>
              <a:t>-----------------------------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3137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 descr="ppt模板-en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4000" cy="6858001"/>
          </a:xfrm>
        </p:spPr>
      </p:pic>
      <p:sp>
        <p:nvSpPr>
          <p:cNvPr id="9" name="矩形 8"/>
          <p:cNvSpPr/>
          <p:nvPr/>
        </p:nvSpPr>
        <p:spPr>
          <a:xfrm>
            <a:off x="1115616" y="661472"/>
            <a:ext cx="52629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/>
              <a:t>二、路由器常见功能介绍</a:t>
            </a:r>
            <a:endParaRPr lang="en-US" altLang="zh-CN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87624" y="31409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71600" y="1400984"/>
            <a:ext cx="7632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中继模式（</a:t>
            </a:r>
            <a:r>
              <a:rPr lang="en-US" altLang="zh-CN" sz="1600" dirty="0"/>
              <a:t>R</a:t>
            </a:r>
            <a:r>
              <a:rPr lang="en-US" altLang="zh-CN" sz="1600" dirty="0" smtClean="0"/>
              <a:t>epeater</a:t>
            </a:r>
            <a:r>
              <a:rPr lang="zh-CN" altLang="en-US" sz="1600" dirty="0" smtClean="0"/>
              <a:t>）：</a:t>
            </a:r>
            <a:endParaRPr lang="en-US" altLang="zh-CN" sz="16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798756"/>
            <a:ext cx="4248150" cy="207488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053952" y="3986097"/>
            <a:ext cx="7632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桥接模式（</a:t>
            </a:r>
            <a:r>
              <a:rPr lang="en-US" altLang="zh-CN" sz="1600" dirty="0"/>
              <a:t>Bridge</a:t>
            </a:r>
            <a:r>
              <a:rPr lang="zh-CN" altLang="en-US" sz="1600" dirty="0" smtClean="0"/>
              <a:t>）：</a:t>
            </a:r>
            <a:endParaRPr lang="en-US" altLang="zh-CN" sz="1600" dirty="0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4437112"/>
            <a:ext cx="4057650" cy="196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835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 descr="ppt模板-en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31732" y="-1"/>
            <a:ext cx="9144000" cy="6858001"/>
          </a:xfrm>
        </p:spPr>
      </p:pic>
      <p:sp>
        <p:nvSpPr>
          <p:cNvPr id="9" name="矩形 8"/>
          <p:cNvSpPr/>
          <p:nvPr/>
        </p:nvSpPr>
        <p:spPr>
          <a:xfrm>
            <a:off x="1115616" y="661472"/>
            <a:ext cx="43396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/>
              <a:t>三</a:t>
            </a:r>
            <a:r>
              <a:rPr lang="zh-CN" altLang="en-US" sz="3600" dirty="0" smtClean="0"/>
              <a:t>、路由器和交换机</a:t>
            </a:r>
            <a:endParaRPr lang="en-US" altLang="zh-CN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87624" y="31409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87840" y="3610524"/>
            <a:ext cx="770485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3</a:t>
            </a:r>
            <a:r>
              <a:rPr lang="en-US" altLang="zh-CN" sz="2400" b="1" dirty="0" smtClean="0"/>
              <a:t>.2 </a:t>
            </a:r>
            <a:r>
              <a:rPr lang="zh-CN" altLang="en-US" sz="2400" b="1" dirty="0"/>
              <a:t>、路由与</a:t>
            </a:r>
            <a:r>
              <a:rPr lang="zh-CN" altLang="en-US" sz="2400" b="1" dirty="0" smtClean="0"/>
              <a:t>桥接</a:t>
            </a:r>
            <a:endParaRPr lang="en-US" altLang="zh-CN" sz="2400" b="1" dirty="0" smtClean="0"/>
          </a:p>
          <a:p>
            <a:r>
              <a:rPr lang="zh-CN" altLang="en-US" sz="1600" dirty="0" smtClean="0"/>
              <a:t>         路由</a:t>
            </a:r>
            <a:r>
              <a:rPr lang="zh-CN" altLang="en-US" sz="1600" dirty="0"/>
              <a:t>相对于</a:t>
            </a:r>
            <a:r>
              <a:rPr lang="en-US" altLang="zh-CN" sz="1600" dirty="0"/>
              <a:t>2</a:t>
            </a:r>
            <a:r>
              <a:rPr lang="zh-CN" altLang="en-US" sz="1600" dirty="0"/>
              <a:t>层的桥接</a:t>
            </a:r>
            <a:r>
              <a:rPr lang="en-US" altLang="zh-CN" sz="1600" dirty="0"/>
              <a:t>/</a:t>
            </a:r>
            <a:r>
              <a:rPr lang="zh-CN" altLang="en-US" sz="1600" dirty="0"/>
              <a:t>交换是高层的概念，不涉及网络的物理细节。在可路由的网络中，每台主机都有同样的网络层地址格式</a:t>
            </a:r>
            <a:r>
              <a:rPr lang="zh-CN" altLang="en-US" sz="1600" dirty="0" smtClean="0"/>
              <a:t>（例如</a:t>
            </a:r>
            <a:r>
              <a:rPr lang="en-US" altLang="zh-CN" sz="1600" dirty="0"/>
              <a:t>IP</a:t>
            </a:r>
            <a:r>
              <a:rPr lang="zh-CN" altLang="en-US" sz="1600" dirty="0"/>
              <a:t>地址），而无论它是运行在以太网、令牌环、</a:t>
            </a:r>
            <a:r>
              <a:rPr lang="en-US" altLang="zh-CN" sz="1600" dirty="0"/>
              <a:t>FDDI</a:t>
            </a:r>
            <a:r>
              <a:rPr lang="zh-CN" altLang="en-US" sz="1600" dirty="0"/>
              <a:t>还是广域网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   </a:t>
            </a:r>
            <a:r>
              <a:rPr lang="zh-CN" altLang="en-US" sz="1600" dirty="0" smtClean="0"/>
              <a:t>网络层</a:t>
            </a:r>
            <a:r>
              <a:rPr lang="zh-CN" altLang="en-US" sz="1600" dirty="0"/>
              <a:t>地址通常由两部分构成：网络地址和主机地址。</a:t>
            </a:r>
          </a:p>
          <a:p>
            <a:r>
              <a:rPr lang="zh-CN" altLang="en-US" sz="1600" dirty="0"/>
              <a:t>　　</a:t>
            </a:r>
            <a:r>
              <a:rPr lang="zh-CN" altLang="en-US" sz="1600" dirty="0" smtClean="0"/>
              <a:t>桥接只能</a:t>
            </a:r>
            <a:r>
              <a:rPr lang="zh-CN" altLang="en-US" sz="1600" dirty="0"/>
              <a:t>连接数据链路层</a:t>
            </a:r>
            <a:r>
              <a:rPr lang="zh-CN" altLang="en-US" sz="1600" dirty="0" smtClean="0"/>
              <a:t>相同或者类似的</a:t>
            </a:r>
            <a:r>
              <a:rPr lang="zh-CN" altLang="en-US" sz="1600" dirty="0"/>
              <a:t>网络，路由器则不同，它可以连接任意两种网络，只要主机使用的是相同的网络层协议。</a:t>
            </a:r>
          </a:p>
          <a:p>
            <a:endParaRPr lang="en-US" altLang="zh-CN" sz="1600" dirty="0" smtClean="0"/>
          </a:p>
        </p:txBody>
      </p:sp>
      <p:sp>
        <p:nvSpPr>
          <p:cNvPr id="13" name="文本框 12"/>
          <p:cNvSpPr txBox="1"/>
          <p:nvPr/>
        </p:nvSpPr>
        <p:spPr>
          <a:xfrm>
            <a:off x="687840" y="1582303"/>
            <a:ext cx="7704856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3</a:t>
            </a:r>
            <a:r>
              <a:rPr lang="en-US" altLang="zh-CN" sz="2400" b="1" dirty="0" smtClean="0"/>
              <a:t>. 1</a:t>
            </a:r>
            <a:r>
              <a:rPr lang="zh-CN" altLang="en-US" sz="2400" b="1" dirty="0" smtClean="0"/>
              <a:t>、 路由器（</a:t>
            </a:r>
            <a:r>
              <a:rPr lang="en-US" altLang="zh-CN" sz="2400" b="1" dirty="0" smtClean="0"/>
              <a:t>Router</a:t>
            </a:r>
            <a:r>
              <a:rPr lang="zh-CN" altLang="en-US" sz="2400" b="1" dirty="0" smtClean="0"/>
              <a:t>）</a:t>
            </a:r>
            <a:endParaRPr lang="en-US" altLang="zh-CN" sz="2400" b="1" dirty="0" smtClean="0"/>
          </a:p>
          <a:p>
            <a:r>
              <a:rPr lang="zh-CN" altLang="en-US" sz="1600" dirty="0" smtClean="0"/>
              <a:t>         路由器</a:t>
            </a:r>
            <a:r>
              <a:rPr lang="zh-CN" altLang="en-US" sz="1600" dirty="0"/>
              <a:t>（又称路径器或网关设备 ）是用于连接多个逻辑上分开的网络的一种网络设备，提供路由与转送两种重要机制。可以决定数据包从来源端到目的端所经过的路由路径（</a:t>
            </a:r>
            <a:r>
              <a:rPr lang="en-US" altLang="zh-CN" sz="1600" dirty="0"/>
              <a:t>host</a:t>
            </a:r>
            <a:r>
              <a:rPr lang="zh-CN" altLang="en-US" sz="1600" dirty="0"/>
              <a:t>到</a:t>
            </a:r>
            <a:r>
              <a:rPr lang="en-US" altLang="zh-CN" sz="1600" dirty="0"/>
              <a:t>host</a:t>
            </a:r>
            <a:r>
              <a:rPr lang="zh-CN" altLang="en-US" sz="1600" dirty="0"/>
              <a:t>之间的传输路径），这个过程称为路由；将路由器输入端的数据包移送至适当的路由器输出端，这称为</a:t>
            </a:r>
            <a:r>
              <a:rPr lang="zh-CN" altLang="en-US" sz="1600" dirty="0" smtClean="0"/>
              <a:t>转送。路由</a:t>
            </a:r>
            <a:r>
              <a:rPr lang="zh-CN" altLang="en-US" sz="1600" dirty="0"/>
              <a:t>工作在</a:t>
            </a:r>
            <a:r>
              <a:rPr lang="en-US" altLang="zh-CN" sz="1600" dirty="0"/>
              <a:t>OSI</a:t>
            </a:r>
            <a:r>
              <a:rPr lang="zh-CN" altLang="en-US" sz="1600" dirty="0"/>
              <a:t>模型的第三层</a:t>
            </a:r>
            <a:r>
              <a:rPr lang="en-US" altLang="zh-CN" sz="1600" dirty="0"/>
              <a:t>——</a:t>
            </a:r>
            <a:r>
              <a:rPr lang="zh-CN" altLang="en-US" sz="1600" dirty="0"/>
              <a:t>即网络层，例如网际协议（</a:t>
            </a:r>
            <a:r>
              <a:rPr lang="en-US" altLang="zh-CN" sz="1600" dirty="0"/>
              <a:t>IP</a:t>
            </a:r>
            <a:r>
              <a:rPr lang="zh-CN" altLang="en-US" sz="1600" dirty="0"/>
              <a:t>）。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4493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 descr="ppt模板-en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4000" cy="6858001"/>
          </a:xfrm>
        </p:spPr>
      </p:pic>
      <p:sp>
        <p:nvSpPr>
          <p:cNvPr id="9" name="矩形 8"/>
          <p:cNvSpPr/>
          <p:nvPr/>
        </p:nvSpPr>
        <p:spPr>
          <a:xfrm>
            <a:off x="1115616" y="661472"/>
            <a:ext cx="43396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/>
              <a:t>三</a:t>
            </a:r>
            <a:r>
              <a:rPr lang="zh-CN" altLang="en-US" sz="3600" dirty="0" smtClean="0"/>
              <a:t>、路由器和交换机</a:t>
            </a:r>
            <a:endParaRPr lang="en-US" altLang="zh-CN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87624" y="31409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27584" y="1657666"/>
            <a:ext cx="770485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3</a:t>
            </a:r>
            <a:r>
              <a:rPr lang="en-US" altLang="zh-CN" sz="2400" b="1" dirty="0" smtClean="0"/>
              <a:t>.3 </a:t>
            </a:r>
            <a:r>
              <a:rPr lang="zh-CN" altLang="en-US" sz="2400" b="1" dirty="0" smtClean="0"/>
              <a:t>、网络层</a:t>
            </a:r>
            <a:r>
              <a:rPr lang="zh-CN" altLang="en-US" sz="2400" b="1" dirty="0"/>
              <a:t>与</a:t>
            </a:r>
            <a:r>
              <a:rPr lang="zh-CN" altLang="en-US" sz="2400" b="1" dirty="0" smtClean="0"/>
              <a:t>数据链路层</a:t>
            </a:r>
            <a:endParaRPr lang="en-US" altLang="zh-CN" sz="2400" b="1" dirty="0" smtClean="0"/>
          </a:p>
          <a:p>
            <a:r>
              <a:rPr lang="zh-CN" altLang="en-US" sz="1600" dirty="0" smtClean="0"/>
              <a:t>        网络层</a:t>
            </a:r>
            <a:r>
              <a:rPr lang="zh-CN" altLang="en-US" sz="1600" dirty="0"/>
              <a:t>下面是数据链路层，为了它们可以互通，需要“粘合”协议。</a:t>
            </a:r>
            <a:r>
              <a:rPr lang="en-US" altLang="zh-CN" sz="1600" dirty="0"/>
              <a:t>ARP</a:t>
            </a:r>
            <a:r>
              <a:rPr lang="zh-CN" altLang="en-US" sz="1600" dirty="0"/>
              <a:t>（地址解析协议）用于把网络层</a:t>
            </a:r>
            <a:r>
              <a:rPr lang="en-US" altLang="zh-CN" sz="1600" dirty="0"/>
              <a:t>(3</a:t>
            </a:r>
            <a:r>
              <a:rPr lang="zh-CN" altLang="en-US" sz="1600" dirty="0"/>
              <a:t>层</a:t>
            </a:r>
            <a:r>
              <a:rPr lang="en-US" altLang="zh-CN" sz="1600" dirty="0"/>
              <a:t>)</a:t>
            </a:r>
            <a:r>
              <a:rPr lang="zh-CN" altLang="en-US" sz="1600" dirty="0"/>
              <a:t>地址映射到数据链路层</a:t>
            </a:r>
            <a:r>
              <a:rPr lang="en-US" altLang="zh-CN" sz="1600" dirty="0"/>
              <a:t>(2</a:t>
            </a:r>
            <a:r>
              <a:rPr lang="zh-CN" altLang="en-US" sz="1600" dirty="0"/>
              <a:t>层</a:t>
            </a:r>
            <a:r>
              <a:rPr lang="en-US" altLang="zh-CN" sz="1600" dirty="0"/>
              <a:t>)</a:t>
            </a:r>
            <a:r>
              <a:rPr lang="zh-CN" altLang="en-US" sz="1600" dirty="0"/>
              <a:t>地址，</a:t>
            </a:r>
            <a:r>
              <a:rPr lang="en-US" altLang="zh-CN" sz="1600" dirty="0"/>
              <a:t>RARP(</a:t>
            </a:r>
            <a:r>
              <a:rPr lang="zh-CN" altLang="en-US" sz="1600" dirty="0"/>
              <a:t>反向地址解析协议</a:t>
            </a:r>
            <a:r>
              <a:rPr lang="en-US" altLang="zh-CN" sz="1600" dirty="0"/>
              <a:t>)</a:t>
            </a:r>
            <a:r>
              <a:rPr lang="zh-CN" altLang="en-US" sz="1600" dirty="0"/>
              <a:t>则反之</a:t>
            </a:r>
            <a:r>
              <a:rPr lang="zh-CN" altLang="en-US" sz="1600" dirty="0" smtClean="0"/>
              <a:t>。</a:t>
            </a:r>
            <a:endParaRPr lang="zh-CN" altLang="en-US" sz="1600" dirty="0"/>
          </a:p>
          <a:p>
            <a:r>
              <a:rPr lang="zh-CN" altLang="en-US" sz="1600" dirty="0"/>
              <a:t>　　虽然</a:t>
            </a:r>
            <a:r>
              <a:rPr lang="en-US" altLang="zh-CN" sz="1600" dirty="0"/>
              <a:t>ARP</a:t>
            </a:r>
            <a:r>
              <a:rPr lang="zh-CN" altLang="en-US" sz="1600" dirty="0"/>
              <a:t>的定义与网络层协议无关，但它通常用于解析</a:t>
            </a:r>
            <a:r>
              <a:rPr lang="en-US" altLang="zh-CN" sz="1600" dirty="0"/>
              <a:t>IP</a:t>
            </a:r>
            <a:r>
              <a:rPr lang="zh-CN" altLang="en-US" sz="1600" dirty="0"/>
              <a:t>地址；最常见的数据链路层是以太网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829700" y="3717032"/>
            <a:ext cx="770485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3</a:t>
            </a:r>
            <a:r>
              <a:rPr lang="en-US" altLang="zh-CN" sz="2400" b="1" dirty="0" smtClean="0"/>
              <a:t>.4 </a:t>
            </a:r>
            <a:r>
              <a:rPr lang="zh-CN" altLang="en-US" sz="2400" b="1" dirty="0"/>
              <a:t>、地址解析</a:t>
            </a:r>
            <a:r>
              <a:rPr lang="zh-CN" altLang="en-US" sz="2400" b="1" dirty="0" smtClean="0"/>
              <a:t>协议</a:t>
            </a:r>
            <a:endParaRPr lang="en-US" altLang="zh-CN" sz="2400" b="1" dirty="0" smtClean="0"/>
          </a:p>
          <a:p>
            <a:r>
              <a:rPr lang="zh-CN" altLang="en-US" sz="1600" dirty="0" smtClean="0"/>
              <a:t>         网络层</a:t>
            </a:r>
            <a:r>
              <a:rPr lang="zh-CN" altLang="en-US" sz="1600" dirty="0"/>
              <a:t>地址是由网络管理员定义的抽象映射，它不去关心下层是哪种数据链路层协议。然而，网络接口只能根据</a:t>
            </a:r>
            <a:r>
              <a:rPr lang="en-US" altLang="zh-CN" sz="1600" dirty="0"/>
              <a:t>2</a:t>
            </a:r>
            <a:r>
              <a:rPr lang="zh-CN" altLang="en-US" sz="1600" dirty="0"/>
              <a:t>层地址来互相通信，</a:t>
            </a:r>
            <a:r>
              <a:rPr lang="en-US" altLang="zh-CN" sz="1600" dirty="0"/>
              <a:t>2</a:t>
            </a:r>
            <a:r>
              <a:rPr lang="zh-CN" altLang="en-US" sz="1600" dirty="0"/>
              <a:t>层地址通过</a:t>
            </a:r>
            <a:r>
              <a:rPr lang="en-US" altLang="zh-CN" sz="1600" dirty="0"/>
              <a:t>ARP</a:t>
            </a:r>
            <a:r>
              <a:rPr lang="zh-CN" altLang="en-US" sz="1600" dirty="0"/>
              <a:t>从</a:t>
            </a:r>
            <a:r>
              <a:rPr lang="en-US" altLang="zh-CN" sz="1600" dirty="0"/>
              <a:t>3</a:t>
            </a:r>
            <a:r>
              <a:rPr lang="zh-CN" altLang="en-US" sz="1600" dirty="0"/>
              <a:t>层地址得到。</a:t>
            </a:r>
          </a:p>
          <a:p>
            <a:r>
              <a:rPr lang="zh-CN" altLang="en-US" sz="1600" dirty="0"/>
              <a:t>　　并不是发送每个数据包都需要进行</a:t>
            </a:r>
            <a:r>
              <a:rPr lang="en-US" altLang="zh-CN" sz="1600" dirty="0"/>
              <a:t>ARP</a:t>
            </a:r>
            <a:r>
              <a:rPr lang="zh-CN" altLang="en-US" sz="1600" dirty="0"/>
              <a:t>请求，回应被缓存在本地的</a:t>
            </a:r>
            <a:r>
              <a:rPr lang="en-US" altLang="zh-CN" sz="1600" dirty="0"/>
              <a:t>ARP</a:t>
            </a:r>
            <a:r>
              <a:rPr lang="zh-CN" altLang="en-US" sz="1600" dirty="0"/>
              <a:t>表中，这样就减少了网络中的</a:t>
            </a:r>
            <a:r>
              <a:rPr lang="en-US" altLang="zh-CN" sz="1600" dirty="0"/>
              <a:t>ARP</a:t>
            </a:r>
            <a:r>
              <a:rPr lang="zh-CN" altLang="en-US" sz="1600" dirty="0"/>
              <a:t>包。</a:t>
            </a:r>
            <a:r>
              <a:rPr lang="en-US" altLang="zh-CN" sz="1600" dirty="0"/>
              <a:t>ARP</a:t>
            </a:r>
            <a:r>
              <a:rPr lang="zh-CN" altLang="en-US" sz="1600" dirty="0"/>
              <a:t>的维护比较容易，是一个比较简单的协议。</a:t>
            </a:r>
          </a:p>
        </p:txBody>
      </p:sp>
    </p:spTree>
    <p:extLst>
      <p:ext uri="{BB962C8B-B14F-4D97-AF65-F5344CB8AC3E}">
        <p14:creationId xmlns:p14="http://schemas.microsoft.com/office/powerpoint/2010/main" val="2556953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 descr="ppt模板-en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4000" cy="6858001"/>
          </a:xfrm>
        </p:spPr>
      </p:pic>
      <p:sp>
        <p:nvSpPr>
          <p:cNvPr id="9" name="矩形 8"/>
          <p:cNvSpPr/>
          <p:nvPr/>
        </p:nvSpPr>
        <p:spPr>
          <a:xfrm>
            <a:off x="1115616" y="661472"/>
            <a:ext cx="43396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/>
              <a:t>三</a:t>
            </a:r>
            <a:r>
              <a:rPr lang="zh-CN" altLang="en-US" sz="3600" dirty="0" smtClean="0"/>
              <a:t>、路由器和交换机</a:t>
            </a:r>
            <a:endParaRPr lang="en-US" altLang="zh-CN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87624" y="31409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78153" y="1480485"/>
            <a:ext cx="77048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3.5 </a:t>
            </a:r>
            <a:r>
              <a:rPr lang="zh-CN" altLang="en-US" sz="2400" b="1" dirty="0" smtClean="0"/>
              <a:t>、交换机</a:t>
            </a:r>
            <a:endParaRPr lang="en-US" altLang="zh-CN" sz="2400" b="1" dirty="0" smtClean="0"/>
          </a:p>
          <a:p>
            <a:r>
              <a:rPr lang="zh-CN" altLang="en-US" sz="1600" dirty="0" smtClean="0"/>
              <a:t>      交换机</a:t>
            </a:r>
            <a:r>
              <a:rPr lang="zh-CN" altLang="en-US" sz="1600" dirty="0"/>
              <a:t>（英语：</a:t>
            </a:r>
            <a:r>
              <a:rPr lang="en-US" altLang="zh-CN" sz="1600" dirty="0"/>
              <a:t>Network switch</a:t>
            </a:r>
            <a:r>
              <a:rPr lang="zh-CN" altLang="en-US" sz="1600" dirty="0"/>
              <a:t>）是一个扩大网络的器材，能为子网中提供更多的连接端口，以便连接更多的电脑。交换机工作于</a:t>
            </a:r>
            <a:r>
              <a:rPr lang="en-US" altLang="zh-CN" sz="1600" dirty="0"/>
              <a:t>OSI</a:t>
            </a:r>
            <a:r>
              <a:rPr lang="zh-CN" altLang="en-US" sz="1600" dirty="0"/>
              <a:t>参考模型的第二层，即数据链路层。交换机内部的</a:t>
            </a:r>
            <a:r>
              <a:rPr lang="en-US" altLang="zh-CN" sz="1600" dirty="0"/>
              <a:t>CPU</a:t>
            </a:r>
            <a:r>
              <a:rPr lang="zh-CN" altLang="en-US" sz="1600" dirty="0"/>
              <a:t>会在每个端口成功连接时，通过将</a:t>
            </a:r>
            <a:r>
              <a:rPr lang="en-US" altLang="zh-CN" sz="1600" dirty="0"/>
              <a:t>MAC</a:t>
            </a:r>
            <a:r>
              <a:rPr lang="zh-CN" altLang="en-US" sz="1600" dirty="0"/>
              <a:t>地址和端口对应，形成一张</a:t>
            </a:r>
            <a:r>
              <a:rPr lang="en-US" altLang="zh-CN" sz="1600" dirty="0"/>
              <a:t>MAC</a:t>
            </a:r>
            <a:r>
              <a:rPr lang="zh-CN" altLang="en-US" sz="1600" dirty="0"/>
              <a:t>表。在今后的通讯中，发往该</a:t>
            </a:r>
            <a:r>
              <a:rPr lang="en-US" altLang="zh-CN" sz="1600" dirty="0"/>
              <a:t>MAC</a:t>
            </a:r>
            <a:r>
              <a:rPr lang="zh-CN" altLang="en-US" sz="1600" dirty="0"/>
              <a:t>地址的数据包将仅送往其对应的端口，而不是所有的端口。因此，交换机可用于划分数据链路层广播，即冲突</a:t>
            </a:r>
            <a:r>
              <a:rPr lang="zh-CN" altLang="en-US" sz="1600" dirty="0" smtClean="0"/>
              <a:t>域（）；</a:t>
            </a:r>
            <a:r>
              <a:rPr lang="zh-CN" altLang="en-US" sz="1600" dirty="0"/>
              <a:t>但它不能划分网络层广播，即广播</a:t>
            </a:r>
            <a:r>
              <a:rPr lang="zh-CN" altLang="en-US" sz="1600" dirty="0" smtClean="0"/>
              <a:t>域（子网）。</a:t>
            </a:r>
            <a:endParaRPr lang="zh-CN" altLang="en-US" sz="1600" dirty="0"/>
          </a:p>
        </p:txBody>
      </p:sp>
      <p:sp>
        <p:nvSpPr>
          <p:cNvPr id="10" name="文本框 9"/>
          <p:cNvSpPr txBox="1"/>
          <p:nvPr/>
        </p:nvSpPr>
        <p:spPr>
          <a:xfrm>
            <a:off x="953922" y="3510300"/>
            <a:ext cx="77048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3.6 </a:t>
            </a:r>
            <a:r>
              <a:rPr lang="zh-CN" altLang="en-US" sz="2400" b="1" dirty="0" smtClean="0"/>
              <a:t>、路由器与交换机区别</a:t>
            </a:r>
            <a:endParaRPr lang="en-US" altLang="zh-CN" sz="2400" b="1" dirty="0" smtClean="0"/>
          </a:p>
          <a:p>
            <a:r>
              <a:rPr lang="en-US" altLang="zh-CN" sz="2400" b="1" dirty="0"/>
              <a:t> 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问答题，有请冬冬回答。</a:t>
            </a:r>
            <a:endParaRPr lang="en-US" altLang="zh-CN" sz="2400" b="1" dirty="0" smtClean="0"/>
          </a:p>
          <a:p>
            <a:r>
              <a:rPr lang="zh-CN" altLang="en-US" sz="1600" dirty="0" smtClean="0"/>
              <a:t>      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6183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2078</TotalTime>
  <Words>922</Words>
  <Application>Microsoft Office PowerPoint</Application>
  <PresentationFormat>全屏显示(4:3)</PresentationFormat>
  <Paragraphs>87</Paragraphs>
  <Slides>15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经典圆体简</vt:lpstr>
      <vt:lpstr>宋体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95</cp:revision>
  <dcterms:created xsi:type="dcterms:W3CDTF">2015-04-23T03:11:39Z</dcterms:created>
  <dcterms:modified xsi:type="dcterms:W3CDTF">2017-04-27T09:02:46Z</dcterms:modified>
</cp:coreProperties>
</file>