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12"/>
  </p:handoutMasterIdLst>
  <p:sldIdLst>
    <p:sldId id="256" r:id="rId4"/>
    <p:sldId id="380" r:id="rId6"/>
    <p:sldId id="433" r:id="rId7"/>
    <p:sldId id="296" r:id="rId8"/>
    <p:sldId id="434" r:id="rId9"/>
    <p:sldId id="435" r:id="rId10"/>
    <p:sldId id="437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6666FF"/>
    <a:srgbClr val="99CCFF"/>
    <a:srgbClr val="E67124"/>
    <a:srgbClr val="7990D1"/>
    <a:srgbClr val="273B73"/>
    <a:srgbClr val="DDDDDD"/>
    <a:srgbClr val="EAEAE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24" autoAdjust="0"/>
    <p:restoredTop sz="74501" autoAdjust="0"/>
  </p:normalViewPr>
  <p:slideViewPr>
    <p:cSldViewPr>
      <p:cViewPr>
        <p:scale>
          <a:sx n="78" d="100"/>
          <a:sy n="78" d="100"/>
        </p:scale>
        <p:origin x="-1092" y="-864"/>
      </p:cViewPr>
      <p:guideLst>
        <p:guide orient="horz" pos="2160"/>
        <p:guide pos="28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84"/>
    </p:cViewPr>
  </p:sorterViewPr>
  <p:notesViewPr>
    <p:cSldViewPr>
      <p:cViewPr varScale="1">
        <p:scale>
          <a:sx n="54" d="100"/>
          <a:sy n="54" d="100"/>
        </p:scale>
        <p:origin x="-2670" y="-84"/>
      </p:cViewPr>
      <p:guideLst>
        <p:guide orient="horz" pos="2880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77C356-FACE-4E74-8D29-79097BE97C0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5A7C5B4-B08C-4F43-8F6A-A3183AD8597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S: Super Team,</a:t>
            </a: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超级团队</a:t>
            </a:r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Design Solution, </a:t>
            </a:r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Manufacture</a:t>
            </a: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6C6ACDBB-80B0-48D4-A731-8079FB2B7A09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2AAEB-F4E2-402A-940F-E874B091423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AFFDC-CCF1-493E-960D-EDC77E29909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C8B95-891A-4887-9990-49BEE306FF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6AEDD-DD8B-41DE-8BE9-C1592FE78A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790FD-93DE-465D-B0A7-2C21B74B72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F045C-D233-40C4-94F5-CAD01E28B20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4051C-7646-4F23-8B2D-95E90C1F2DC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03F7A-17F4-4C60-94C1-DC3C9B977C9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355A8-31A3-4119-AB04-6F1C92AC6F6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635AB-F17B-4042-B8E0-7E118935AF0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7F0AA-CB54-4448-B7CE-A64A673D94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58853-50AC-4F42-B85B-350BD6C3DDB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A0E23-A5D8-408E-8B4A-902D81E870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5124E-D4CB-408C-ADBB-1697BACEC2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B3D31-5FBE-4107-A7E3-6B6E83C274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722FB-163E-4DFE-BE55-D78D8C057CE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3107F-1B54-4926-AD9E-F2D1EA4E68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15978-B8C6-4DF7-AE9F-9C323E2370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AE1CF-EFC8-4FC1-BE2C-3E3EE09A3CD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E3424-8B13-44B9-AEDB-1F188E03E26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4D5CB-C137-448D-B0F6-DEC104230C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F6CBC-30B2-4B22-AE53-63D61270277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C6145-7210-4C26-9F5A-960D21A71A8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14FB81B5-2D0F-4AEA-BEE4-5FFFD126EE5A}" type="slidenum">
              <a:rPr lang="en-US" altLang="zh-CN"/>
            </a:fld>
            <a:endParaRPr lang="en-US" altLang="zh-CN"/>
          </a:p>
        </p:txBody>
      </p:sp>
      <p:pic>
        <p:nvPicPr>
          <p:cNvPr id="1031" name="Picture 8" descr="SDMC_PPT模板_内页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5FF608C5-1A89-4358-96CF-E5C7C198E6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1608455" y="3284538"/>
            <a:ext cx="6265863" cy="613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/>
              <a:t>源码分析</a:t>
            </a:r>
            <a:r>
              <a:rPr lang="en-US" altLang="zh-CN" sz="3200" b="1"/>
              <a:t>AlterDialog</a:t>
            </a:r>
            <a:r>
              <a:rPr lang="zh-CN" altLang="en-US" sz="3200" b="1"/>
              <a:t>建造者模式</a:t>
            </a:r>
            <a:endParaRPr lang="zh-CN" altLang="en-US" sz="3200" b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10"/>
          <p:cNvSpPr txBox="1">
            <a:spLocks noChangeArrowheads="1"/>
          </p:cNvSpPr>
          <p:nvPr/>
        </p:nvSpPr>
        <p:spPr bwMode="auto">
          <a:xfrm>
            <a:off x="574675" y="1266825"/>
            <a:ext cx="8247063" cy="5120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Verdana" panose="020B0604030504040204" pitchFamily="34" charset="0"/>
              </a:rPr>
              <a:t>概念：</a:t>
            </a:r>
            <a:r>
              <a:rPr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将一个复杂对象的构建与它的表示分离，使得同样的构建过程可以创建不同的表示。</a:t>
            </a:r>
            <a:endParaRPr lang="zh-CN" altLang="en-US" sz="20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Verdana" panose="020B0604030504040204" pitchFamily="34" charset="0"/>
              </a:rPr>
              <a:t>核心模块：</a:t>
            </a:r>
            <a:endParaRPr lang="zh-CN" altLang="en-US" sz="20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Verdana" panose="020B0604030504040204" pitchFamily="34" charset="0"/>
              </a:rPr>
              <a:t>    Builder</a:t>
            </a:r>
            <a:r>
              <a:rPr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（抽象建造者）</a:t>
            </a:r>
            <a:endParaRPr lang="zh-CN" altLang="en-US" sz="20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Verdana" panose="020B0604030504040204" pitchFamily="34" charset="0"/>
              </a:rPr>
              <a:t>       </a:t>
            </a:r>
            <a:r>
              <a:rPr lang="en-US" altLang="zh-CN" sz="1600">
                <a:solidFill>
                  <a:srgbClr val="000000"/>
                </a:solidFill>
                <a:latin typeface="Verdana" panose="020B0604030504040204" pitchFamily="34" charset="0"/>
              </a:rPr>
              <a:t>它为创建一个产品对象的各个部件指定抽象接口</a:t>
            </a:r>
            <a:r>
              <a:rPr lang="zh-CN" altLang="en-US" sz="1600">
                <a:solidFill>
                  <a:srgbClr val="000000"/>
                </a:solidFill>
                <a:latin typeface="Verdana" panose="020B0604030504040204" pitchFamily="34" charset="0"/>
              </a:rPr>
              <a:t>。</a:t>
            </a:r>
            <a:endParaRPr lang="zh-CN" altLang="en-US" sz="16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    Concrete</a:t>
            </a:r>
            <a:r>
              <a:rPr lang="en-US" altLang="zh-CN" sz="2000">
                <a:solidFill>
                  <a:srgbClr val="000000"/>
                </a:solidFill>
                <a:latin typeface="Verdana" panose="020B0604030504040204" pitchFamily="34" charset="0"/>
              </a:rPr>
              <a:t>Builder</a:t>
            </a:r>
            <a:r>
              <a:rPr lang="zh-CN" altLang="zh-CN" sz="2000">
                <a:solidFill>
                  <a:srgbClr val="000000"/>
                </a:solidFill>
                <a:latin typeface="Verdana" panose="020B0604030504040204" pitchFamily="34" charset="0"/>
              </a:rPr>
              <a:t>（具体建造者）</a:t>
            </a:r>
            <a:endParaRPr lang="zh-CN" altLang="zh-CN" sz="20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solidFill>
                  <a:srgbClr val="000000"/>
                </a:solidFill>
                <a:latin typeface="Verdana" panose="020B0604030504040204" pitchFamily="34" charset="0"/>
              </a:rPr>
              <a:t>       </a:t>
            </a:r>
            <a:r>
              <a:rPr lang="zh-CN" altLang="zh-CN" sz="1600">
                <a:solidFill>
                  <a:srgbClr val="000000"/>
                </a:solidFill>
                <a:latin typeface="Verdana" panose="020B0604030504040204" pitchFamily="34" charset="0"/>
              </a:rPr>
              <a:t>实现</a:t>
            </a:r>
            <a:r>
              <a:rPr lang="en-US" altLang="zh-CN" sz="1600">
                <a:solidFill>
                  <a:srgbClr val="000000"/>
                </a:solidFill>
                <a:latin typeface="Verdana" panose="020B0604030504040204" pitchFamily="34" charset="0"/>
              </a:rPr>
              <a:t>Builder</a:t>
            </a:r>
            <a:r>
              <a:rPr lang="zh-CN" altLang="en-US" sz="1600">
                <a:solidFill>
                  <a:srgbClr val="000000"/>
                </a:solidFill>
                <a:latin typeface="Verdana" panose="020B0604030504040204" pitchFamily="34" charset="0"/>
              </a:rPr>
              <a:t>接口，实现各个部件的具体构造和装配方法。</a:t>
            </a:r>
            <a:endParaRPr lang="zh-CN" altLang="en-US" sz="16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000">
                <a:solidFill>
                  <a:srgbClr val="000000"/>
                </a:solidFill>
                <a:latin typeface="Verdana" panose="020B0604030504040204" pitchFamily="34" charset="0"/>
              </a:rPr>
              <a:t>    </a:t>
            </a:r>
            <a:r>
              <a:rPr lang="en-US" altLang="zh-CN" sz="2000">
                <a:solidFill>
                  <a:srgbClr val="000000"/>
                </a:solidFill>
                <a:latin typeface="Verdana" panose="020B0604030504040204" pitchFamily="34" charset="0"/>
              </a:rPr>
              <a:t>Director</a:t>
            </a:r>
            <a:r>
              <a:rPr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（指挥者）</a:t>
            </a:r>
            <a:endParaRPr lang="zh-CN" altLang="en-US" sz="20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       </a:t>
            </a:r>
            <a:r>
              <a:rPr lang="zh-CN" altLang="en-US" sz="1600">
                <a:solidFill>
                  <a:srgbClr val="000000"/>
                </a:solidFill>
                <a:latin typeface="Verdana" panose="020B0604030504040204" pitchFamily="34" charset="0"/>
              </a:rPr>
              <a:t>负责产品角色的建造次序，调用具体建造者来创建产品角色。</a:t>
            </a:r>
            <a:endParaRPr lang="zh-CN" altLang="en-US" sz="16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    </a:t>
            </a:r>
            <a:r>
              <a:rPr lang="en-US" altLang="zh-CN" sz="2000">
                <a:solidFill>
                  <a:srgbClr val="000000"/>
                </a:solidFill>
                <a:latin typeface="Verdana" panose="020B0604030504040204" pitchFamily="34" charset="0"/>
              </a:rPr>
              <a:t>Product</a:t>
            </a:r>
            <a:r>
              <a:rPr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（产品角色）</a:t>
            </a:r>
            <a:endParaRPr lang="zh-CN" altLang="en-US" sz="20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       </a:t>
            </a:r>
            <a:r>
              <a:rPr lang="zh-CN" altLang="en-US" sz="1600">
                <a:solidFill>
                  <a:srgbClr val="000000"/>
                </a:solidFill>
                <a:latin typeface="Verdana" panose="020B0604030504040204" pitchFamily="34" charset="0"/>
              </a:rPr>
              <a:t>要创建的复杂对象，最后要完成的产品。</a:t>
            </a:r>
            <a:endParaRPr lang="zh-CN" altLang="en-US" sz="1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84213" y="235549"/>
            <a:ext cx="1883977" cy="52307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建造者模式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46430" y="696595"/>
            <a:ext cx="7094220" cy="692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pitchFamily="34" charset="-122"/>
              </a:rPr>
              <a:t>UML</a:t>
            </a:r>
            <a:r>
              <a:rPr lang="zh-CN" altLang="en-US" sz="2000" b="1">
                <a:latin typeface="微软雅黑" panose="020B0503020204020204" pitchFamily="34" charset="-122"/>
              </a:rPr>
              <a:t>结构图：</a:t>
            </a:r>
            <a:endParaRPr lang="zh-CN" altLang="en-US" sz="2000" b="1">
              <a:latin typeface="微软雅黑" panose="020B0503020204020204" pitchFamily="34" charset="-122"/>
            </a:endParaRPr>
          </a:p>
          <a:p>
            <a:r>
              <a:rPr lang="zh-CN" altLang="en-US"/>
              <a:t>     </a:t>
            </a:r>
            <a:endParaRPr lang="zh-CN" altLang="en-US"/>
          </a:p>
        </p:txBody>
      </p:sp>
      <p:pic>
        <p:nvPicPr>
          <p:cNvPr id="5" name="图片 4" descr="201309072121233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" y="1833245"/>
            <a:ext cx="6849745" cy="31915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0865" y="676275"/>
            <a:ext cx="8277860" cy="420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latinLnBrk="0" hangingPunct="1">
              <a:lnSpc>
                <a:spcPct val="150000"/>
              </a:lnSpc>
            </a:pPr>
            <a:r>
              <a:rPr lang="zh-CN" altLang="en-US" sz="2000" b="1"/>
              <a:t>何时使用：</a:t>
            </a:r>
            <a:endParaRPr lang="zh-CN" altLang="en-US" sz="2000" b="1"/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000" b="1"/>
              <a:t>      </a:t>
            </a:r>
            <a:r>
              <a:rPr lang="zh-CN" altLang="en-US" sz="1600"/>
              <a:t>一些基本部件不会变，而组合经常发生变化。</a:t>
            </a:r>
            <a:endParaRPr lang="zh-CN" altLang="en-US" sz="1600"/>
          </a:p>
          <a:p>
            <a:pPr eaLnBrk="1" latinLnBrk="0" hangingPunct="1">
              <a:lnSpc>
                <a:spcPct val="150000"/>
              </a:lnSpc>
            </a:pPr>
            <a:r>
              <a:rPr lang="zh-CN" altLang="en-US" sz="2000" b="1"/>
              <a:t>如何解决：</a:t>
            </a:r>
            <a:endParaRPr lang="zh-CN" altLang="en-US" sz="2000" b="1"/>
          </a:p>
          <a:p>
            <a:pPr eaLnBrk="1" latinLnBrk="0" hangingPunct="1">
              <a:lnSpc>
                <a:spcPct val="150000"/>
              </a:lnSpc>
            </a:pPr>
            <a:r>
              <a:rPr lang="zh-CN" altLang="en-US" sz="1600"/>
              <a:t>      将变与不变分离开。</a:t>
            </a:r>
            <a:endParaRPr lang="zh-CN" altLang="en-US" sz="1600"/>
          </a:p>
          <a:p>
            <a:pPr eaLnBrk="1" latinLnBrk="0" hangingPunct="1">
              <a:lnSpc>
                <a:spcPct val="150000"/>
              </a:lnSpc>
            </a:pPr>
            <a:r>
              <a:rPr lang="zh-CN" altLang="en-US" sz="2000" b="1"/>
              <a:t>关键代码：</a:t>
            </a:r>
            <a:endParaRPr lang="zh-CN" altLang="en-US" sz="2000" b="1"/>
          </a:p>
          <a:p>
            <a:pPr eaLnBrk="1" latinLnBrk="0" hangingPunct="1">
              <a:lnSpc>
                <a:spcPct val="150000"/>
              </a:lnSpc>
            </a:pPr>
            <a:r>
              <a:rPr lang="zh-CN" altLang="en-US" sz="1600"/>
              <a:t>      建造者：创建和提供实例，指挥者：管理创建出来的实例的依赖关系。</a:t>
            </a:r>
            <a:endParaRPr lang="zh-CN" altLang="en-US" sz="1600"/>
          </a:p>
          <a:p>
            <a:pPr eaLnBrk="1" latinLnBrk="0" hangingPunct="1">
              <a:lnSpc>
                <a:spcPct val="150000"/>
              </a:lnSpc>
            </a:pPr>
            <a:r>
              <a:rPr lang="zh-CN" altLang="en-US" sz="2000" b="1"/>
              <a:t>应用实例：</a:t>
            </a:r>
            <a:endParaRPr lang="zh-CN" altLang="en-US" sz="2000" b="1"/>
          </a:p>
          <a:p>
            <a:pPr eaLnBrk="1" latinLnBrk="0" hangingPunct="1">
              <a:lnSpc>
                <a:spcPct val="150000"/>
              </a:lnSpc>
            </a:pPr>
            <a:r>
              <a:rPr lang="zh-CN" altLang="en-US" sz="1600"/>
              <a:t>     以一个软件产品为例，技术主管就是抽象建造者，他和产品经理沟通，知道要做一个什么样的产品。程序猿就是体力劳动者，技术主管说咋做就咋做。而指挥者就是公司的产品经理，负责和客户沟通，了解客户的需求。</a:t>
            </a:r>
            <a:endParaRPr lang="zh-CN" altLang="en-US" sz="16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角矩形 7"/>
          <p:cNvSpPr/>
          <p:nvPr/>
        </p:nvSpPr>
        <p:spPr>
          <a:xfrm>
            <a:off x="684530" y="235585"/>
            <a:ext cx="3221990" cy="5232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AlterDialog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895" y="1089660"/>
            <a:ext cx="8136890" cy="12077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AlterDialog</a:t>
            </a:r>
            <a:r>
              <a:rPr lang="zh-CN" altLang="en-US"/>
              <a:t>的时候，都知道</a:t>
            </a:r>
            <a:endParaRPr lang="zh-CN" altLang="en-US"/>
          </a:p>
          <a:p>
            <a:r>
              <a:rPr lang="zh-CN" altLang="en-US"/>
              <a:t>       AlertDialog.Builder builder = new AlertDialog.Builder(this);</a:t>
            </a:r>
            <a:endParaRPr lang="zh-CN" altLang="en-US"/>
          </a:p>
          <a:p>
            <a:r>
              <a:rPr lang="zh-CN" altLang="en-US"/>
              <a:t> 创建</a:t>
            </a:r>
            <a:r>
              <a:rPr lang="en-US" altLang="zh-CN"/>
              <a:t>AlterDialog</a:t>
            </a:r>
            <a:r>
              <a:rPr lang="zh-CN" altLang="en-US"/>
              <a:t>时，需要通过内部类的</a:t>
            </a:r>
            <a:r>
              <a:rPr lang="en-US" altLang="zh-CN"/>
              <a:t>Builder</a:t>
            </a:r>
            <a:r>
              <a:rPr lang="zh-CN" altLang="en-US"/>
              <a:t>来实现，看一下</a:t>
            </a:r>
            <a:r>
              <a:rPr lang="en-US" altLang="zh-CN"/>
              <a:t>Builder</a:t>
            </a:r>
            <a:r>
              <a:rPr lang="zh-CN" altLang="en-US"/>
              <a:t>里面有什么。         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4530" y="2297430"/>
            <a:ext cx="770509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Builder创建了一个AlertController.AlertParams P；P是后面所有设置方法所调用的对象。再看看</a:t>
            </a:r>
            <a:r>
              <a:rPr lang="zh-CN" altLang="en-US">
                <a:sym typeface="+mn-ea"/>
              </a:rPr>
              <a:t>AlertParams 里面有什么参数。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4530" y="3051175"/>
            <a:ext cx="7800975" cy="1482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这里最主要的方法是：</a:t>
            </a:r>
            <a:endParaRPr lang="zh-CN" altLang="en-US"/>
          </a:p>
          <a:p>
            <a:r>
              <a:rPr lang="en-US" altLang="zh-CN">
                <a:sym typeface="+mn-ea"/>
              </a:rPr>
              <a:t>      apply(AlertController dialog) //</a:t>
            </a:r>
            <a:r>
              <a:rPr lang="zh-CN" altLang="zh-CN">
                <a:sym typeface="+mn-ea"/>
              </a:rPr>
              <a:t>传入一个</a:t>
            </a:r>
            <a:r>
              <a:rPr lang="en-US" altLang="zh-CN">
                <a:sym typeface="+mn-ea"/>
              </a:rPr>
              <a:t>dialog</a:t>
            </a:r>
            <a:r>
              <a:rPr lang="zh-CN" altLang="en-US">
                <a:sym typeface="+mn-ea"/>
              </a:rPr>
              <a:t>，获取</a:t>
            </a:r>
            <a:r>
              <a:rPr lang="en-US" altLang="zh-CN">
                <a:sym typeface="+mn-ea"/>
              </a:rPr>
              <a:t>AlterParams</a:t>
            </a:r>
            <a:r>
              <a:rPr lang="zh-CN" altLang="en-US">
                <a:sym typeface="+mn-ea"/>
              </a:rPr>
              <a:t>缓存的数据</a:t>
            </a:r>
            <a:endParaRPr lang="zh-CN" altLang="en-US"/>
          </a:p>
          <a:p>
            <a:r>
              <a:rPr lang="zh-CN" altLang="en-US">
                <a:sym typeface="+mn-ea"/>
              </a:rPr>
              <a:t>      在这里AlertParams 的所有属性转给了一个AlertController dialog，再看看</a:t>
            </a:r>
            <a:r>
              <a:rPr lang="en-US" altLang="zh-CN">
                <a:sym typeface="+mn-ea"/>
              </a:rPr>
              <a:t>AlterController</a:t>
            </a:r>
            <a:r>
              <a:rPr lang="zh-CN" altLang="en-US">
                <a:sym typeface="+mn-ea"/>
              </a:rPr>
              <a:t>源码。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3895" y="4533265"/>
            <a:ext cx="7784465" cy="1482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     AlertController.AlertParams 持有AlertController的所有属性，在调用builder里的设置属性方法时，就是给AlertController.AlertParams做一个缓存。在调用了builder 的show方法之后。里面在调用具体dialog的show方法显示弹窗。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93090" y="803275"/>
            <a:ext cx="851535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zh-CN" altLang="en-US"/>
              <a:t>那么AlertDialog在建造者模式中担任的是指挥者，Bilder就是具体的建造者。采用了链式调用。AlertController是产品，而AlertController.AlertParams是产品的缓存。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93090" y="1736725"/>
            <a:ext cx="843089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</a:t>
            </a:r>
            <a:r>
              <a:rPr lang="en-US" altLang="zh-CN"/>
              <a:t>1</a:t>
            </a:r>
            <a:r>
              <a:rPr lang="zh-CN" altLang="en-US"/>
              <a:t>：比如我调用了两次</a:t>
            </a:r>
            <a:r>
              <a:rPr lang="en-US" altLang="zh-CN"/>
              <a:t>setTitle(),</a:t>
            </a:r>
            <a:r>
              <a:rPr lang="zh-CN" altLang="zh-CN"/>
              <a:t>会怎样</a:t>
            </a:r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3090" y="2233295"/>
            <a:ext cx="852932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答：在缓存时后一次会覆盖前一次，这样就解决了开发者冲动调用的问题。</a:t>
            </a:r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93090" y="2877185"/>
            <a:ext cx="824293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最后不论是调用Builder的show方法，还是调用AlertDialog的show方法，都是允许的。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3090" y="3799840"/>
            <a:ext cx="7803515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如果是如下的调用会怎样？</a:t>
            </a:r>
            <a:endParaRPr lang="zh-CN" altLang="en-US"/>
          </a:p>
          <a:p>
            <a:r>
              <a:rPr lang="zh-CN" altLang="en-US"/>
              <a:t>new AlertDialog.Builder(this).setTitle("标题").setIcon(R.drawable.ic_launcher).setMessage("测试").</a:t>
            </a:r>
            <a:r>
              <a:rPr lang="zh-CN" altLang="en-US">
                <a:solidFill>
                  <a:srgbClr val="FF0000"/>
                </a:solidFill>
              </a:rPr>
              <a:t>show().show()</a:t>
            </a:r>
            <a:r>
              <a:rPr lang="zh-CN" altLang="en-US"/>
              <a:t>;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3090" y="4996815"/>
            <a:ext cx="751967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在调用底层的show方法时，会先进行一次判断，第一次show之后mShowing已经设为true。那么第二次调用时，判断到已经显示，就不会再次调用。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255" y="3187065"/>
            <a:ext cx="912685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/>
              <a:t>Thank you！</a:t>
            </a:r>
            <a:endParaRPr lang="zh-CN" altLang="en-US" sz="32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华曦达内页">
  <a:themeElements>
    <a:clrScheme name="华曦达内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华曦达内页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华曦达内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曦达内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曦达内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曦达内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曦达内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华曦达内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曦达内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曦达内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曦达内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曦达内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曦达内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华曦达内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华曦达内页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1470</Words>
  <Application>WPS 演示</Application>
  <PresentationFormat>On-screen Show (4:3)</PresentationFormat>
  <Paragraphs>57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Verdana</vt:lpstr>
      <vt:lpstr>默认设计模板</vt:lpstr>
      <vt:lpstr>华曦达内页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Administrator</cp:lastModifiedBy>
  <cp:revision>584</cp:revision>
  <dcterms:created xsi:type="dcterms:W3CDTF">2013-06-28T02:59:00Z</dcterms:created>
  <dcterms:modified xsi:type="dcterms:W3CDTF">2017-05-11T09:19:50Z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