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1311586/article/details/5103431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lib.csdn.net/base/1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7770" y="2060848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                               Android </a:t>
            </a:r>
            <a:r>
              <a:rPr lang="zh-CN" altLang="en-US" sz="2400" dirty="0" smtClean="0">
                <a:latin typeface="+mj-ea"/>
                <a:ea typeface="+mj-ea"/>
              </a:rPr>
              <a:t>待机与唤醒机制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1490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主讲人：徐雪琴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6967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Android</a:t>
            </a:r>
            <a:r>
              <a:rPr lang="zh-CN" altLang="en-US" sz="2400" dirty="0">
                <a:latin typeface="+mj-ea"/>
                <a:ea typeface="+mj-ea"/>
              </a:rPr>
              <a:t>唤醒</a:t>
            </a:r>
            <a:r>
              <a:rPr lang="zh-CN" altLang="en-US" sz="2400" dirty="0" smtClean="0">
                <a:latin typeface="+mj-ea"/>
                <a:ea typeface="+mj-ea"/>
              </a:rPr>
              <a:t>流程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72" y="14847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唤醒主要涉及到</a:t>
            </a:r>
            <a:r>
              <a:rPr lang="en-US" altLang="zh-CN" dirty="0" err="1" smtClean="0"/>
              <a:t>wakelock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acquired</a:t>
            </a:r>
            <a:r>
              <a:rPr lang="zh-CN" altLang="en-US" dirty="0" smtClean="0"/>
              <a:t>和屏幕的重新绘制及点亮过程。但我们目前不讨论屏幕的点亮过程。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71" y="707646"/>
            <a:ext cx="4718201" cy="57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43608" y="162880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dirty="0" smtClean="0"/>
              <a:t>用户</a:t>
            </a:r>
            <a:r>
              <a:rPr lang="zh-CN" altLang="zh-CN" dirty="0"/>
              <a:t>按待机键后，系统响应待机键并在 </a:t>
            </a:r>
            <a:r>
              <a:rPr lang="en-US" altLang="zh-CN" dirty="0" err="1"/>
              <a:t>PowerManagerService</a:t>
            </a:r>
            <a:r>
              <a:rPr lang="en-US" altLang="zh-CN" dirty="0"/>
              <a:t> </a:t>
            </a:r>
            <a:r>
              <a:rPr lang="zh-CN" altLang="zh-CN" dirty="0"/>
              <a:t>中发出待机</a:t>
            </a:r>
            <a:r>
              <a:rPr lang="zh-CN" altLang="zh-CN" dirty="0" smtClean="0"/>
              <a:t>广播（ </a:t>
            </a:r>
            <a:r>
              <a:rPr lang="en-US" altLang="zh-CN" dirty="0"/>
              <a:t>SCREEN_OFF</a:t>
            </a:r>
            <a:r>
              <a:rPr lang="zh-CN" altLang="zh-CN" dirty="0"/>
              <a:t>）或唤醒广播（ </a:t>
            </a:r>
            <a:r>
              <a:rPr lang="en-US" altLang="zh-CN" dirty="0"/>
              <a:t>SCREEN_ON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原</a:t>
            </a:r>
            <a:r>
              <a:rPr lang="zh-CN" altLang="zh-CN" dirty="0"/>
              <a:t>生系统中，各应用程序收到广播</a:t>
            </a:r>
            <a:r>
              <a:rPr lang="zh-CN" altLang="zh-CN" dirty="0" smtClean="0"/>
              <a:t>之后</a:t>
            </a:r>
            <a:r>
              <a:rPr lang="zh-CN" altLang="zh-CN" dirty="0"/>
              <a:t>，若需要进行处理，应用程序会申请待机锁，清理完成之后再释放锁，之后系统</a:t>
            </a:r>
            <a:r>
              <a:rPr lang="zh-CN" altLang="zh-CN" dirty="0" smtClean="0"/>
              <a:t>进入</a:t>
            </a:r>
            <a:r>
              <a:rPr lang="zh-CN" altLang="zh-CN" dirty="0"/>
              <a:t>待机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海</a:t>
            </a:r>
            <a:r>
              <a:rPr lang="zh-CN" altLang="zh-CN" dirty="0"/>
              <a:t>思方案中， </a:t>
            </a:r>
            <a:r>
              <a:rPr lang="en-US" altLang="zh-CN" dirty="0" err="1">
                <a:solidFill>
                  <a:srgbClr val="FF0000"/>
                </a:solidFill>
              </a:rPr>
              <a:t>HiRMService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/>
              <a:t>也是通过注册</a:t>
            </a:r>
            <a:r>
              <a:rPr lang="zh-CN" altLang="zh-CN" dirty="0" smtClean="0"/>
              <a:t>监听</a:t>
            </a:r>
            <a:r>
              <a:rPr lang="en-US" altLang="zh-CN" dirty="0" err="1" smtClean="0"/>
              <a:t>PowerManagerService</a:t>
            </a:r>
            <a:r>
              <a:rPr lang="en-US" altLang="zh-CN" dirty="0" smtClean="0"/>
              <a:t>  </a:t>
            </a:r>
            <a:r>
              <a:rPr lang="zh-CN" altLang="zh-CN" dirty="0" smtClean="0"/>
              <a:t>的</a:t>
            </a:r>
            <a:r>
              <a:rPr lang="zh-CN" altLang="zh-CN" dirty="0"/>
              <a:t>待机</a:t>
            </a:r>
            <a:r>
              <a:rPr lang="zh-CN" altLang="zh-CN" dirty="0" smtClean="0"/>
              <a:t>和唤醒</a:t>
            </a:r>
            <a:r>
              <a:rPr lang="zh-CN" altLang="zh-CN" dirty="0"/>
              <a:t>广播，来申请和释放新的有效的待机锁，来完成清理工作，或在唤醒的时候，</a:t>
            </a:r>
            <a:r>
              <a:rPr lang="zh-CN" altLang="zh-CN" dirty="0" smtClean="0"/>
              <a:t>执行</a:t>
            </a:r>
            <a:r>
              <a:rPr lang="zh-CN" altLang="zh-CN" dirty="0"/>
              <a:t>恢复网络，蓝牙等服务的工作。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9772" y="6274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海思平台待机唤醒方案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30789" y="3871799"/>
            <a:ext cx="5274310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6967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海</a:t>
            </a:r>
            <a:r>
              <a:rPr lang="zh-CN" altLang="en-US" sz="2400" dirty="0" smtClean="0">
                <a:latin typeface="+mj-ea"/>
                <a:ea typeface="+mj-ea"/>
              </a:rPr>
              <a:t>思平台待机唤醒方案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海思 </a:t>
            </a:r>
            <a:r>
              <a:rPr lang="en-US" altLang="zh-CN" dirty="0"/>
              <a:t>Android </a:t>
            </a:r>
            <a:r>
              <a:rPr lang="zh-CN" altLang="zh-CN" dirty="0"/>
              <a:t>待机方案的核心是：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*  </a:t>
            </a:r>
            <a:r>
              <a:rPr lang="zh-CN" altLang="zh-CN" dirty="0"/>
              <a:t>屏蔽原生待机锁，创建专用的特殊锁。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* </a:t>
            </a:r>
            <a:r>
              <a:rPr lang="zh-CN" altLang="zh-CN" dirty="0" smtClean="0"/>
              <a:t>创建</a:t>
            </a:r>
            <a:r>
              <a:rPr lang="zh-CN" altLang="zh-CN" dirty="0"/>
              <a:t>核心服务，待机前，持有特殊锁，停止所有 </a:t>
            </a:r>
            <a:r>
              <a:rPr lang="en-US" altLang="zh-CN" dirty="0"/>
              <a:t>java </a:t>
            </a:r>
            <a:r>
              <a:rPr lang="zh-CN" altLang="zh-CN" dirty="0"/>
              <a:t>级非核心进程，进入</a:t>
            </a:r>
            <a:r>
              <a:rPr lang="zh-CN" altLang="zh-CN" dirty="0" smtClean="0"/>
              <a:t>待机</a:t>
            </a:r>
            <a:r>
              <a:rPr lang="zh-CN" altLang="en-US" dirty="0"/>
              <a:t>，</a:t>
            </a:r>
            <a:r>
              <a:rPr lang="zh-CN" altLang="zh-CN" dirty="0" smtClean="0"/>
              <a:t>唤醒</a:t>
            </a:r>
            <a:r>
              <a:rPr lang="zh-CN" altLang="zh-CN" dirty="0"/>
              <a:t>后，回到 </a:t>
            </a:r>
            <a:r>
              <a:rPr lang="en-US" altLang="zh-CN" dirty="0"/>
              <a:t>launcher </a:t>
            </a:r>
            <a:r>
              <a:rPr lang="zh-CN" altLang="zh-CN" dirty="0"/>
              <a:t>界面。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海思 </a:t>
            </a:r>
            <a:r>
              <a:rPr lang="en-US" altLang="zh-CN" dirty="0"/>
              <a:t>Android </a:t>
            </a:r>
            <a:r>
              <a:rPr lang="zh-CN" altLang="zh-CN" dirty="0"/>
              <a:t>待机方案中，应用程序申请的 </a:t>
            </a:r>
            <a:r>
              <a:rPr lang="en-US" altLang="zh-CN" dirty="0"/>
              <a:t>PARTIAL_WAKE_LOCK </a:t>
            </a:r>
            <a:r>
              <a:rPr lang="zh-CN" altLang="zh-CN" dirty="0"/>
              <a:t>锁将不再能</a:t>
            </a:r>
            <a:r>
              <a:rPr lang="zh-CN" altLang="zh-CN" dirty="0" smtClean="0"/>
              <a:t>挂起待机</a:t>
            </a:r>
            <a:r>
              <a:rPr lang="zh-CN" altLang="zh-CN" dirty="0"/>
              <a:t>进程，应用程序若申请 </a:t>
            </a:r>
            <a:r>
              <a:rPr lang="en-US" altLang="zh-CN" dirty="0"/>
              <a:t>PARTIAL_WAKE_LOCK </a:t>
            </a:r>
            <a:r>
              <a:rPr lang="zh-CN" altLang="zh-CN" dirty="0" smtClean="0"/>
              <a:t>锁，在 </a:t>
            </a:r>
            <a:r>
              <a:rPr lang="en-US" altLang="zh-CN" dirty="0" err="1" smtClean="0"/>
              <a:t>powerManagerService</a:t>
            </a:r>
            <a:r>
              <a:rPr lang="en-US" altLang="zh-CN" dirty="0" smtClean="0"/>
              <a:t> </a:t>
            </a:r>
            <a:r>
              <a:rPr lang="zh-CN" altLang="zh-CN" dirty="0" smtClean="0"/>
              <a:t>中将得不到</a:t>
            </a:r>
            <a:r>
              <a:rPr lang="zh-CN" altLang="zh-CN" dirty="0"/>
              <a:t>响应，方案创建了新的待机锁 </a:t>
            </a:r>
            <a:r>
              <a:rPr lang="en-US" altLang="zh-CN" dirty="0"/>
              <a:t>SUSPEND_WAKE_LOCK</a:t>
            </a:r>
            <a:r>
              <a:rPr lang="zh-CN" altLang="zh-CN" dirty="0"/>
              <a:t>，该锁替代原生锁的</a:t>
            </a:r>
            <a:r>
              <a:rPr lang="zh-CN" altLang="zh-CN" dirty="0" smtClean="0"/>
              <a:t>功能</a:t>
            </a:r>
            <a:r>
              <a:rPr lang="zh-CN" altLang="zh-CN" dirty="0"/>
              <a:t>，但又不会被原生的程序所持有，对于该锁， 用户也许谨慎使用。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3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6967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海</a:t>
            </a:r>
            <a:r>
              <a:rPr lang="zh-CN" altLang="en-US" sz="2400" dirty="0" smtClean="0">
                <a:latin typeface="+mj-ea"/>
                <a:ea typeface="+mj-ea"/>
              </a:rPr>
              <a:t>思平台待机唤醒方案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当前系统支持四种唤醒方式：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* </a:t>
            </a:r>
            <a:r>
              <a:rPr lang="zh-CN" altLang="zh-CN" dirty="0" smtClean="0"/>
              <a:t>唤醒</a:t>
            </a:r>
            <a:r>
              <a:rPr lang="zh-CN" altLang="zh-CN" dirty="0"/>
              <a:t>后系统重启（默认方式）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* </a:t>
            </a:r>
            <a:r>
              <a:rPr lang="zh-CN" altLang="zh-CN" dirty="0" smtClean="0"/>
              <a:t>唤醒</a:t>
            </a:r>
            <a:r>
              <a:rPr lang="zh-CN" altLang="zh-CN" dirty="0"/>
              <a:t>后返回 </a:t>
            </a:r>
            <a:r>
              <a:rPr lang="en-US" altLang="zh-CN" dirty="0"/>
              <a:t>Android Launcher </a:t>
            </a:r>
            <a:r>
              <a:rPr lang="zh-CN" altLang="zh-CN" dirty="0"/>
              <a:t>界面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* </a:t>
            </a:r>
            <a:r>
              <a:rPr lang="zh-CN" altLang="zh-CN" dirty="0" smtClean="0"/>
              <a:t>唤醒</a:t>
            </a:r>
            <a:r>
              <a:rPr lang="zh-CN" altLang="zh-CN" dirty="0"/>
              <a:t>后返回待机前界面（ </a:t>
            </a:r>
            <a:r>
              <a:rPr lang="en-US" altLang="zh-CN" dirty="0"/>
              <a:t>Android </a:t>
            </a:r>
            <a:r>
              <a:rPr lang="zh-CN" altLang="zh-CN" dirty="0"/>
              <a:t>原生待机方式）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* </a:t>
            </a:r>
            <a:r>
              <a:rPr lang="zh-CN" altLang="zh-CN" dirty="0" smtClean="0"/>
              <a:t>唤醒</a:t>
            </a:r>
            <a:r>
              <a:rPr lang="zh-CN" altLang="zh-CN" dirty="0"/>
              <a:t>后返回到待机前界面（浅待机方式）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定义了如下属性：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en-US" altLang="zh-CN" dirty="0" err="1"/>
              <a:t>smart_suspend</a:t>
            </a:r>
            <a:r>
              <a:rPr lang="en-US" altLang="zh-CN" dirty="0"/>
              <a:t>, </a:t>
            </a:r>
            <a:r>
              <a:rPr lang="en-US" altLang="zh-CN" dirty="0" err="1"/>
              <a:t>deep_launcher</a:t>
            </a:r>
            <a:r>
              <a:rPr lang="en-US" altLang="zh-CN" dirty="0"/>
              <a:t>, </a:t>
            </a:r>
            <a:r>
              <a:rPr lang="en-US" altLang="zh-CN" dirty="0" err="1"/>
              <a:t>deep_restart</a:t>
            </a:r>
            <a:r>
              <a:rPr lang="en-US" altLang="zh-CN" dirty="0"/>
              <a:t>, </a:t>
            </a:r>
            <a:r>
              <a:rPr lang="en-US" altLang="zh-CN" dirty="0" err="1"/>
              <a:t>deep_resume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 PRODUCT_PROPERTY_OVERRIDES </a:t>
            </a:r>
            <a:r>
              <a:rPr lang="en-US" altLang="zh-CN" dirty="0"/>
              <a:t>+= \</a:t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persist.suspend.mode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deep_restart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此属性有四种配置，它们分别对应的待机方式为：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* </a:t>
            </a:r>
            <a:r>
              <a:rPr lang="en-US" altLang="zh-CN" dirty="0" err="1" smtClean="0"/>
              <a:t>deep_restart</a:t>
            </a:r>
            <a:r>
              <a:rPr lang="zh-CN" altLang="zh-CN" dirty="0"/>
              <a:t>：唤醒后系统重启（默认方式）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* </a:t>
            </a:r>
            <a:r>
              <a:rPr lang="en-US" altLang="zh-CN" dirty="0" err="1" smtClean="0"/>
              <a:t>deep_launcher</a:t>
            </a:r>
            <a:r>
              <a:rPr lang="zh-CN" altLang="zh-CN" dirty="0"/>
              <a:t>：唤醒后返回 </a:t>
            </a:r>
            <a:r>
              <a:rPr lang="en-US" altLang="zh-CN" dirty="0"/>
              <a:t>Android Launcher </a:t>
            </a:r>
            <a:r>
              <a:rPr lang="zh-CN" altLang="zh-CN" dirty="0"/>
              <a:t>界面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*  </a:t>
            </a:r>
            <a:r>
              <a:rPr lang="en-US" altLang="zh-CN" dirty="0" err="1"/>
              <a:t>deep_resume</a:t>
            </a:r>
            <a:r>
              <a:rPr lang="zh-CN" altLang="zh-CN" dirty="0"/>
              <a:t>：唤醒后返回待机前界面（ </a:t>
            </a:r>
            <a:r>
              <a:rPr lang="en-US" altLang="zh-CN" dirty="0"/>
              <a:t>Android </a:t>
            </a:r>
            <a:r>
              <a:rPr lang="zh-CN" altLang="zh-CN" dirty="0"/>
              <a:t>原生待机方式）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*  </a:t>
            </a:r>
            <a:r>
              <a:rPr lang="en-US" altLang="zh-CN" dirty="0" err="1"/>
              <a:t>smart_suspend</a:t>
            </a:r>
            <a:r>
              <a:rPr lang="zh-CN" altLang="zh-CN" dirty="0"/>
              <a:t>：唤醒后返回到待机前界面（浅待机方式）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prstClr val="black"/>
                </a:solidFill>
              </a:rPr>
              <a:t>●待机</a:t>
            </a:r>
            <a:r>
              <a:rPr lang="zh-CN" altLang="zh-CN" dirty="0">
                <a:solidFill>
                  <a:prstClr val="black"/>
                </a:solidFill>
              </a:rPr>
              <a:t>中遇到的</a:t>
            </a:r>
            <a:r>
              <a:rPr lang="zh-CN" altLang="zh-CN" dirty="0" smtClean="0">
                <a:solidFill>
                  <a:prstClr val="black"/>
                </a:solidFill>
              </a:rPr>
              <a:t>问题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zh-CN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1. </a:t>
            </a:r>
            <a:r>
              <a:rPr lang="zh-CN" altLang="zh-CN" dirty="0" smtClean="0">
                <a:solidFill>
                  <a:prstClr val="black"/>
                </a:solidFill>
              </a:rPr>
              <a:t>真假</a:t>
            </a:r>
            <a:r>
              <a:rPr lang="zh-CN" altLang="zh-CN" dirty="0" smtClean="0">
                <a:solidFill>
                  <a:prstClr val="black"/>
                </a:solidFill>
              </a:rPr>
              <a:t>待机</a:t>
            </a:r>
            <a:r>
              <a:rPr lang="en-US" altLang="zh-CN" dirty="0" smtClean="0">
                <a:solidFill>
                  <a:prstClr val="black"/>
                </a:solidFill>
              </a:rPr>
              <a:t>            ---</a:t>
            </a:r>
            <a:r>
              <a:rPr lang="zh-CN" altLang="en-US" sz="1600" dirty="0">
                <a:solidFill>
                  <a:prstClr val="black"/>
                </a:solidFill>
              </a:rPr>
              <a:t>接收</a:t>
            </a:r>
            <a:r>
              <a:rPr lang="zh-CN" altLang="en-US" sz="1600" dirty="0" smtClean="0">
                <a:solidFill>
                  <a:prstClr val="black"/>
                </a:solidFill>
              </a:rPr>
              <a:t>到</a:t>
            </a:r>
            <a:r>
              <a:rPr lang="en-US" altLang="zh-CN" sz="1600" dirty="0" smtClean="0">
                <a:solidFill>
                  <a:prstClr val="black"/>
                </a:solidFill>
              </a:rPr>
              <a:t>SCREEN OFF</a:t>
            </a:r>
            <a:r>
              <a:rPr lang="zh-CN" altLang="en-US" sz="1600" dirty="0" smtClean="0">
                <a:solidFill>
                  <a:prstClr val="black"/>
                </a:solidFill>
              </a:rPr>
              <a:t>广播时让服务申请</a:t>
            </a:r>
            <a:r>
              <a:rPr lang="en-US" altLang="zh-CN" sz="1600" dirty="0" smtClean="0">
                <a:solidFill>
                  <a:prstClr val="black"/>
                </a:solidFill>
              </a:rPr>
              <a:t>partial wake lock</a:t>
            </a:r>
            <a:endParaRPr lang="zh-CN" altLang="zh-CN" sz="1600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2. </a:t>
            </a:r>
            <a:r>
              <a:rPr lang="zh-CN" altLang="zh-CN" dirty="0" smtClean="0">
                <a:solidFill>
                  <a:prstClr val="black"/>
                </a:solidFill>
              </a:rPr>
              <a:t>文件</a:t>
            </a:r>
            <a:r>
              <a:rPr lang="zh-CN" altLang="zh-CN" dirty="0">
                <a:solidFill>
                  <a:prstClr val="black"/>
                </a:solidFill>
              </a:rPr>
              <a:t>浏览器播放音频时无法</a:t>
            </a:r>
            <a:r>
              <a:rPr lang="zh-CN" altLang="zh-CN" dirty="0" smtClean="0">
                <a:solidFill>
                  <a:prstClr val="black"/>
                </a:solidFill>
              </a:rPr>
              <a:t>待机</a:t>
            </a:r>
            <a:r>
              <a:rPr lang="en-US" altLang="zh-CN" dirty="0" smtClean="0">
                <a:solidFill>
                  <a:prstClr val="black"/>
                </a:solidFill>
              </a:rPr>
              <a:t>  ---</a:t>
            </a:r>
            <a:r>
              <a:rPr lang="zh-CN" altLang="en-US" sz="1600" dirty="0" smtClean="0">
                <a:solidFill>
                  <a:prstClr val="black"/>
                </a:solidFill>
              </a:rPr>
              <a:t>是因为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AudioMix</a:t>
            </a:r>
            <a:r>
              <a:rPr lang="zh-CN" altLang="en-US" sz="1600" dirty="0" smtClean="0">
                <a:solidFill>
                  <a:prstClr val="black"/>
                </a:solidFill>
              </a:rPr>
              <a:t>占用了唤醒锁</a:t>
            </a:r>
            <a:endParaRPr lang="zh-CN" altLang="zh-CN" sz="1600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3. </a:t>
            </a:r>
            <a:r>
              <a:rPr lang="zh-CN" altLang="zh-CN" dirty="0" smtClean="0">
                <a:solidFill>
                  <a:prstClr val="black"/>
                </a:solidFill>
              </a:rPr>
              <a:t>浏览器</a:t>
            </a:r>
            <a:r>
              <a:rPr lang="zh-CN" altLang="zh-CN" dirty="0">
                <a:solidFill>
                  <a:prstClr val="black"/>
                </a:solidFill>
              </a:rPr>
              <a:t>中无法</a:t>
            </a:r>
            <a:r>
              <a:rPr lang="zh-CN" altLang="zh-CN" dirty="0" smtClean="0">
                <a:solidFill>
                  <a:prstClr val="black"/>
                </a:solidFill>
              </a:rPr>
              <a:t>待机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         ---</a:t>
            </a:r>
            <a:r>
              <a:rPr lang="zh-CN" altLang="en-US" dirty="0" smtClean="0">
                <a:solidFill>
                  <a:prstClr val="black"/>
                </a:solidFill>
              </a:rPr>
              <a:t>浏览器进程占用了待机锁</a:t>
            </a:r>
            <a:endParaRPr lang="zh-CN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4. </a:t>
            </a:r>
            <a:r>
              <a:rPr lang="zh-CN" altLang="zh-CN" dirty="0" smtClean="0">
                <a:solidFill>
                  <a:prstClr val="black"/>
                </a:solidFill>
              </a:rPr>
              <a:t>概率</a:t>
            </a:r>
            <a:r>
              <a:rPr lang="zh-CN" altLang="zh-CN" dirty="0">
                <a:solidFill>
                  <a:prstClr val="black"/>
                </a:solidFill>
              </a:rPr>
              <a:t>性接收不</a:t>
            </a:r>
            <a:r>
              <a:rPr lang="en-US" altLang="zh-CN" dirty="0">
                <a:solidFill>
                  <a:prstClr val="black"/>
                </a:solidFill>
              </a:rPr>
              <a:t>SCREEN_OFF</a:t>
            </a:r>
            <a:r>
              <a:rPr lang="zh-CN" altLang="zh-CN" dirty="0" smtClean="0">
                <a:solidFill>
                  <a:prstClr val="black"/>
                </a:solidFill>
              </a:rPr>
              <a:t>广播</a:t>
            </a:r>
            <a:r>
              <a:rPr lang="en-US" altLang="zh-CN" dirty="0" smtClean="0">
                <a:solidFill>
                  <a:prstClr val="black"/>
                </a:solidFill>
              </a:rPr>
              <a:t>     --- </a:t>
            </a:r>
            <a:r>
              <a:rPr lang="en-US" altLang="zh-CN" sz="1600" dirty="0" smtClean="0">
                <a:solidFill>
                  <a:prstClr val="black"/>
                </a:solidFill>
              </a:rPr>
              <a:t>SCREEN_OFF </a:t>
            </a:r>
            <a:r>
              <a:rPr lang="zh-CN" altLang="en-US" sz="1600" dirty="0" smtClean="0">
                <a:solidFill>
                  <a:prstClr val="black"/>
                </a:solidFill>
              </a:rPr>
              <a:t>和</a:t>
            </a:r>
            <a:r>
              <a:rPr lang="en-US" altLang="zh-CN" sz="1600" dirty="0" smtClean="0">
                <a:solidFill>
                  <a:prstClr val="black"/>
                </a:solidFill>
              </a:rPr>
              <a:t>SCREEN_ON </a:t>
            </a:r>
            <a:r>
              <a:rPr lang="zh-CN" altLang="en-US" sz="1600" dirty="0" smtClean="0">
                <a:solidFill>
                  <a:prstClr val="black"/>
                </a:solidFill>
              </a:rPr>
              <a:t>都是有 序广播，可能存在堵塞</a:t>
            </a:r>
            <a:endParaRPr lang="zh-CN" altLang="zh-CN" sz="1600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5. </a:t>
            </a:r>
            <a:r>
              <a:rPr lang="zh-CN" altLang="zh-CN" dirty="0" smtClean="0">
                <a:solidFill>
                  <a:prstClr val="black"/>
                </a:solidFill>
              </a:rPr>
              <a:t>待机</a:t>
            </a:r>
            <a:r>
              <a:rPr lang="zh-CN" altLang="zh-CN" dirty="0">
                <a:solidFill>
                  <a:prstClr val="black"/>
                </a:solidFill>
              </a:rPr>
              <a:t>无法</a:t>
            </a:r>
            <a:r>
              <a:rPr lang="zh-CN" altLang="zh-CN" dirty="0" smtClean="0">
                <a:solidFill>
                  <a:prstClr val="black"/>
                </a:solidFill>
              </a:rPr>
              <a:t>唤醒</a:t>
            </a:r>
            <a:r>
              <a:rPr lang="en-US" altLang="zh-CN" dirty="0" smtClean="0">
                <a:solidFill>
                  <a:prstClr val="black"/>
                </a:solidFill>
              </a:rPr>
              <a:t>            -----</a:t>
            </a:r>
            <a:r>
              <a:rPr lang="zh-CN" altLang="en-US" sz="1600" dirty="0"/>
              <a:t>这个问题往往是唤醒源不对，即新增的唤醒源没有加入唤醒源中，致使系统无法唤醒。还有就是检查 </a:t>
            </a:r>
            <a:r>
              <a:rPr lang="en-US" altLang="zh-CN" sz="1600" dirty="0"/>
              <a:t>32k </a:t>
            </a:r>
            <a:r>
              <a:rPr lang="zh-CN" altLang="en-US" sz="1600" dirty="0"/>
              <a:t>晶振</a:t>
            </a:r>
            <a:br>
              <a:rPr lang="zh-CN" altLang="en-US" sz="1600" dirty="0"/>
            </a:br>
            <a:r>
              <a:rPr lang="zh-CN" altLang="en-US" sz="1600" dirty="0"/>
              <a:t>是否起振。如果起振，各路电是否按预期恢复了</a:t>
            </a:r>
            <a:br>
              <a:rPr lang="zh-CN" altLang="en-US" sz="1600" dirty="0"/>
            </a:br>
            <a:r>
              <a:rPr lang="en-US" altLang="zh-CN" dirty="0" smtClean="0">
                <a:solidFill>
                  <a:prstClr val="black"/>
                </a:solidFill>
              </a:rPr>
              <a:t>                     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blog.csdn.net/u011311586/article/details/51034313</a:t>
            </a:r>
            <a:endParaRPr lang="en-US" altLang="zh-CN" dirty="0" smtClean="0"/>
          </a:p>
          <a:p>
            <a:r>
              <a:rPr lang="en-US" altLang="zh-CN" dirty="0" smtClean="0"/>
              <a:t> http</a:t>
            </a:r>
            <a:r>
              <a:rPr lang="en-US" altLang="zh-CN" dirty="0"/>
              <a:t>://blog.csdn.net/yipie/article/details/8006574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矩形 2"/>
          <p:cNvSpPr/>
          <p:nvPr/>
        </p:nvSpPr>
        <p:spPr>
          <a:xfrm>
            <a:off x="2195736" y="2967335"/>
            <a:ext cx="46789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you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8585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683568" y="184482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819093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电源管理原理概述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err="1" smtClean="0"/>
              <a:t>WakeLock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待机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唤醒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/>
              <a:t>海</a:t>
            </a:r>
            <a:r>
              <a:rPr lang="zh-CN" altLang="en-US" sz="2400" dirty="0" smtClean="0"/>
              <a:t>思平台待机方案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827584" y="1628800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prstClr val="black"/>
                </a:solidFill>
              </a:rPr>
              <a:t>●待机</a:t>
            </a:r>
            <a:r>
              <a:rPr lang="zh-CN" altLang="zh-CN" dirty="0">
                <a:solidFill>
                  <a:prstClr val="black"/>
                </a:solidFill>
              </a:rPr>
              <a:t>中遇到的</a:t>
            </a:r>
            <a:r>
              <a:rPr lang="zh-CN" altLang="zh-CN" dirty="0" smtClean="0">
                <a:solidFill>
                  <a:prstClr val="black"/>
                </a:solidFill>
              </a:rPr>
              <a:t>问题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zh-CN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1. </a:t>
            </a:r>
            <a:r>
              <a:rPr lang="zh-CN" altLang="zh-CN" dirty="0" smtClean="0">
                <a:solidFill>
                  <a:prstClr val="black"/>
                </a:solidFill>
              </a:rPr>
              <a:t>真假</a:t>
            </a:r>
            <a:r>
              <a:rPr lang="zh-CN" altLang="zh-CN" dirty="0">
                <a:solidFill>
                  <a:prstClr val="black"/>
                </a:solidFill>
              </a:rPr>
              <a:t>待机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2. </a:t>
            </a:r>
            <a:r>
              <a:rPr lang="zh-CN" altLang="zh-CN" dirty="0" smtClean="0">
                <a:solidFill>
                  <a:prstClr val="black"/>
                </a:solidFill>
              </a:rPr>
              <a:t>文件</a:t>
            </a:r>
            <a:r>
              <a:rPr lang="zh-CN" altLang="zh-CN" dirty="0">
                <a:solidFill>
                  <a:prstClr val="black"/>
                </a:solidFill>
              </a:rPr>
              <a:t>浏览器播放音频时无法待机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3. </a:t>
            </a:r>
            <a:r>
              <a:rPr lang="zh-CN" altLang="zh-CN" dirty="0" smtClean="0">
                <a:solidFill>
                  <a:prstClr val="black"/>
                </a:solidFill>
              </a:rPr>
              <a:t>浏览器</a:t>
            </a:r>
            <a:r>
              <a:rPr lang="zh-CN" altLang="zh-CN" dirty="0">
                <a:solidFill>
                  <a:prstClr val="black"/>
                </a:solidFill>
              </a:rPr>
              <a:t>中无法待机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4. </a:t>
            </a:r>
            <a:r>
              <a:rPr lang="zh-CN" altLang="zh-CN" dirty="0" smtClean="0">
                <a:solidFill>
                  <a:prstClr val="black"/>
                </a:solidFill>
              </a:rPr>
              <a:t>概率</a:t>
            </a:r>
            <a:r>
              <a:rPr lang="zh-CN" altLang="zh-CN" dirty="0">
                <a:solidFill>
                  <a:prstClr val="black"/>
                </a:solidFill>
              </a:rPr>
              <a:t>性接收不</a:t>
            </a:r>
            <a:r>
              <a:rPr lang="en-US" altLang="zh-CN" dirty="0">
                <a:solidFill>
                  <a:prstClr val="black"/>
                </a:solidFill>
              </a:rPr>
              <a:t>SCREEN_OFF</a:t>
            </a:r>
            <a:r>
              <a:rPr lang="zh-CN" altLang="zh-CN" dirty="0">
                <a:solidFill>
                  <a:prstClr val="black"/>
                </a:solidFill>
              </a:rPr>
              <a:t>广播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5. </a:t>
            </a:r>
            <a:r>
              <a:rPr lang="zh-CN" altLang="zh-CN" dirty="0" smtClean="0">
                <a:solidFill>
                  <a:prstClr val="black"/>
                </a:solidFill>
              </a:rPr>
              <a:t>待机</a:t>
            </a:r>
            <a:r>
              <a:rPr lang="zh-CN" altLang="zh-CN" dirty="0">
                <a:solidFill>
                  <a:prstClr val="black"/>
                </a:solidFill>
              </a:rPr>
              <a:t>无法唤醒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849288" y="1196752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hlinkClick r:id="rId3" tooltip="Android知识库"/>
              </a:rPr>
              <a:t>Android</a:t>
            </a:r>
            <a:r>
              <a:rPr lang="zh-CN" altLang="zh-CN" sz="1600" dirty="0">
                <a:latin typeface="+mn-ea"/>
              </a:rPr>
              <a:t>的电源管理主要是通过</a:t>
            </a:r>
            <a:r>
              <a:rPr lang="en-US" altLang="zh-CN" sz="1600" dirty="0" err="1">
                <a:latin typeface="+mn-ea"/>
              </a:rPr>
              <a:t>wakelock</a:t>
            </a:r>
            <a:r>
              <a:rPr lang="zh-CN" altLang="zh-CN" sz="1600" dirty="0">
                <a:latin typeface="+mn-ea"/>
              </a:rPr>
              <a:t>机制来管理系统的状态，整个</a:t>
            </a:r>
            <a:r>
              <a:rPr lang="en-US" altLang="zh-CN" sz="1600" dirty="0">
                <a:latin typeface="+mn-ea"/>
              </a:rPr>
              <a:t>android</a:t>
            </a:r>
            <a:r>
              <a:rPr lang="zh-CN" altLang="zh-CN" sz="1600" dirty="0">
                <a:latin typeface="+mn-ea"/>
              </a:rPr>
              <a:t>电源管理，可以分为四个层次：应用接口层（</a:t>
            </a:r>
            <a:r>
              <a:rPr lang="en-US" altLang="zh-CN" sz="1600" dirty="0" err="1">
                <a:latin typeface="+mn-ea"/>
              </a:rPr>
              <a:t>PowerManager.</a:t>
            </a:r>
            <a:r>
              <a:rPr lang="en-US" altLang="zh-CN" sz="1600" b="1" dirty="0" err="1">
                <a:latin typeface="+mn-ea"/>
                <a:hlinkClick r:id="rId4" tooltip="Java EE知识库"/>
              </a:rPr>
              <a:t>Java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,Framework</a:t>
            </a:r>
            <a:r>
              <a:rPr lang="zh-CN" altLang="zh-CN" sz="1600" dirty="0">
                <a:latin typeface="+mn-ea"/>
              </a:rPr>
              <a:t>层（</a:t>
            </a:r>
            <a:r>
              <a:rPr lang="en-US" altLang="zh-CN" sz="1600" dirty="0">
                <a:latin typeface="+mn-ea"/>
              </a:rPr>
              <a:t>PowerManagerService.java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,HAL</a:t>
            </a:r>
            <a:r>
              <a:rPr lang="zh-CN" altLang="zh-CN" sz="1600" dirty="0">
                <a:latin typeface="+mn-ea"/>
              </a:rPr>
              <a:t>层（</a:t>
            </a:r>
            <a:r>
              <a:rPr lang="en-US" altLang="zh-CN" sz="1600" dirty="0" err="1">
                <a:latin typeface="+mn-ea"/>
              </a:rPr>
              <a:t>Power.c</a:t>
            </a:r>
            <a:r>
              <a:rPr lang="zh-CN" altLang="zh-CN" sz="1600" dirty="0">
                <a:latin typeface="+mn-ea"/>
              </a:rPr>
              <a:t>），和内核层（</a:t>
            </a:r>
            <a:r>
              <a:rPr lang="en-US" altLang="zh-CN" sz="1600" dirty="0">
                <a:latin typeface="+mn-ea"/>
              </a:rPr>
              <a:t>kernel/Power</a:t>
            </a:r>
            <a:r>
              <a:rPr lang="zh-CN" altLang="zh-CN" sz="1600" dirty="0">
                <a:latin typeface="+mn-ea"/>
              </a:rPr>
              <a:t>）</a:t>
            </a:r>
            <a:r>
              <a:rPr lang="zh-CN" altLang="zh-CN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r>
              <a:rPr lang="zh-CN" altLang="zh-CN" sz="1600" b="1" dirty="0">
                <a:latin typeface="+mn-ea"/>
              </a:rPr>
              <a:t>应用接口层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PowerManager</a:t>
            </a:r>
            <a:r>
              <a:rPr lang="zh-CN" altLang="zh-CN" sz="1600" dirty="0">
                <a:latin typeface="+mn-ea"/>
              </a:rPr>
              <a:t>中开放给应用一系列接口，应用可以调用</a:t>
            </a:r>
            <a:r>
              <a:rPr lang="en-US" altLang="zh-CN" sz="1600" dirty="0">
                <a:latin typeface="+mn-ea"/>
              </a:rPr>
              <a:t>PM</a:t>
            </a:r>
            <a:r>
              <a:rPr lang="zh-CN" altLang="zh-CN" sz="1600" dirty="0">
                <a:latin typeface="+mn-ea"/>
              </a:rPr>
              <a:t>的接口申请</a:t>
            </a:r>
            <a:r>
              <a:rPr lang="en-US" altLang="zh-CN" sz="1600" dirty="0" err="1">
                <a:latin typeface="+mn-ea"/>
              </a:rPr>
              <a:t>wakelock</a:t>
            </a:r>
            <a:r>
              <a:rPr lang="zh-CN" altLang="zh-CN" sz="1600" dirty="0">
                <a:latin typeface="+mn-ea"/>
              </a:rPr>
              <a:t>，唤醒系统，使系统进入睡眠等操作</a:t>
            </a:r>
            <a:r>
              <a:rPr lang="zh-CN" altLang="zh-CN" sz="1600" dirty="0" smtClean="0">
                <a:latin typeface="+mn-ea"/>
              </a:rPr>
              <a:t>；</a:t>
            </a:r>
            <a:endParaRPr lang="en-US" altLang="zh-CN" sz="16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Framework</a:t>
            </a:r>
            <a:r>
              <a:rPr lang="zh-CN" altLang="zh-CN" sz="1600" b="1" dirty="0">
                <a:latin typeface="+mn-ea"/>
              </a:rPr>
              <a:t>层</a:t>
            </a:r>
            <a:r>
              <a:rPr lang="zh-CN" altLang="zh-CN" sz="1600" dirty="0">
                <a:latin typeface="+mn-ea"/>
              </a:rPr>
              <a:t>：应用调用</a:t>
            </a:r>
            <a:r>
              <a:rPr lang="en-US" altLang="zh-CN" sz="1600" dirty="0" err="1">
                <a:latin typeface="+mn-ea"/>
              </a:rPr>
              <a:t>PowerManager</a:t>
            </a:r>
            <a:r>
              <a:rPr lang="zh-CN" altLang="zh-CN" sz="1600" dirty="0">
                <a:latin typeface="+mn-ea"/>
              </a:rPr>
              <a:t>开放的接口，来对系统进行一些列的操作是在</a:t>
            </a:r>
            <a:r>
              <a:rPr lang="en-US" altLang="zh-CN" sz="1600" dirty="0" err="1">
                <a:latin typeface="+mn-ea"/>
              </a:rPr>
              <a:t>PowerManagerService</a:t>
            </a:r>
            <a:r>
              <a:rPr lang="zh-CN" altLang="zh-CN" sz="1600" dirty="0">
                <a:latin typeface="+mn-ea"/>
              </a:rPr>
              <a:t>中完成的，</a:t>
            </a:r>
            <a:r>
              <a:rPr lang="en-US" altLang="zh-CN" sz="1600" dirty="0" err="1">
                <a:latin typeface="+mn-ea"/>
              </a:rPr>
              <a:t>PowerManagerService</a:t>
            </a:r>
            <a:r>
              <a:rPr lang="zh-CN" altLang="zh-CN" sz="1600" dirty="0">
                <a:latin typeface="+mn-ea"/>
              </a:rPr>
              <a:t>计算系统中和</a:t>
            </a:r>
            <a:r>
              <a:rPr lang="en-US" altLang="zh-CN" sz="1600" dirty="0">
                <a:latin typeface="+mn-ea"/>
              </a:rPr>
              <a:t>Power</a:t>
            </a:r>
            <a:r>
              <a:rPr lang="zh-CN" altLang="zh-CN" sz="1600" dirty="0">
                <a:latin typeface="+mn-ea"/>
              </a:rPr>
              <a:t>相关的计算，是整个电源管理的决策系统。同时协调</a:t>
            </a:r>
            <a:r>
              <a:rPr lang="en-US" altLang="zh-CN" sz="1600" dirty="0">
                <a:latin typeface="+mn-ea"/>
              </a:rPr>
              <a:t>Power</a:t>
            </a:r>
            <a:r>
              <a:rPr lang="zh-CN" altLang="zh-CN" sz="1600" dirty="0">
                <a:latin typeface="+mn-ea"/>
              </a:rPr>
              <a:t>如何与系统其它模块的交互，比如亮屏，暗屏，系统睡眠，唤醒等等</a:t>
            </a:r>
            <a:r>
              <a:rPr lang="zh-CN" altLang="zh-CN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HAL</a:t>
            </a:r>
            <a:r>
              <a:rPr lang="zh-CN" altLang="zh-CN" sz="1600" b="1" dirty="0">
                <a:latin typeface="+mn-ea"/>
              </a:rPr>
              <a:t>层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zh-CN" sz="1600" b="1" dirty="0">
                <a:latin typeface="+mn-ea"/>
              </a:rPr>
              <a:t>硬件接口层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zh-CN" sz="1600" dirty="0">
                <a:latin typeface="+mn-ea"/>
              </a:rPr>
              <a:t>：该层只有一个</a:t>
            </a:r>
            <a:r>
              <a:rPr lang="en-US" altLang="zh-CN" sz="1600" dirty="0" err="1">
                <a:latin typeface="+mn-ea"/>
              </a:rPr>
              <a:t>power.c</a:t>
            </a:r>
            <a:r>
              <a:rPr lang="zh-CN" altLang="zh-CN" sz="1600" dirty="0">
                <a:latin typeface="+mn-ea"/>
              </a:rPr>
              <a:t>文件，该文件通过上层传下来的参数，向</a:t>
            </a:r>
            <a:r>
              <a:rPr lang="en-US" altLang="zh-CN" sz="1600" dirty="0">
                <a:latin typeface="+mn-ea"/>
              </a:rPr>
              <a:t>/sys/power/</a:t>
            </a:r>
            <a:r>
              <a:rPr lang="en-US" altLang="zh-CN" sz="1600" dirty="0" err="1">
                <a:latin typeface="+mn-ea"/>
              </a:rPr>
              <a:t>wake_lock</a:t>
            </a:r>
            <a:r>
              <a:rPr lang="zh-CN" altLang="zh-CN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/sys/power/</a:t>
            </a:r>
            <a:r>
              <a:rPr lang="en-US" altLang="zh-CN" sz="1600" dirty="0" err="1">
                <a:latin typeface="+mn-ea"/>
              </a:rPr>
              <a:t>wake_unlock</a:t>
            </a:r>
            <a:r>
              <a:rPr lang="zh-CN" altLang="zh-CN" sz="1600" dirty="0">
                <a:latin typeface="+mn-ea"/>
              </a:rPr>
              <a:t>文件节点写数据来与</a:t>
            </a:r>
            <a:r>
              <a:rPr lang="en-US" altLang="zh-CN" sz="1600" dirty="0">
                <a:latin typeface="+mn-ea"/>
              </a:rPr>
              <a:t>kernel</a:t>
            </a:r>
            <a:r>
              <a:rPr lang="zh-CN" altLang="zh-CN" sz="1600" dirty="0">
                <a:latin typeface="+mn-ea"/>
              </a:rPr>
              <a:t>进行通信，主要功能是申请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zh-CN" sz="1600" dirty="0">
                <a:latin typeface="+mn-ea"/>
              </a:rPr>
              <a:t>释放锁，维持屏幕亮</a:t>
            </a:r>
            <a:r>
              <a:rPr lang="zh-CN" altLang="zh-CN" sz="1600" dirty="0" smtClean="0">
                <a:latin typeface="+mn-ea"/>
              </a:rPr>
              <a:t>灭</a:t>
            </a:r>
            <a:endParaRPr lang="en-US" altLang="zh-CN" sz="16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Kernel</a:t>
            </a:r>
            <a:r>
              <a:rPr lang="zh-CN" altLang="zh-CN" sz="1600" b="1" dirty="0">
                <a:latin typeface="+mn-ea"/>
              </a:rPr>
              <a:t>层</a:t>
            </a:r>
            <a:r>
              <a:rPr lang="zh-CN" altLang="zh-CN" sz="1600" dirty="0">
                <a:latin typeface="+mn-ea"/>
              </a:rPr>
              <a:t>：内核层实现电源管理的方案主要包含三个部分：</a:t>
            </a:r>
          </a:p>
          <a:p>
            <a:r>
              <a:rPr lang="en-US" altLang="zh-CN" sz="1600" dirty="0" smtClean="0">
                <a:latin typeface="+mn-ea"/>
              </a:rPr>
              <a:t>  1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Kernel/power/</a:t>
            </a:r>
            <a:r>
              <a:rPr lang="zh-CN" altLang="zh-CN" sz="1600" dirty="0">
                <a:latin typeface="+mn-ea"/>
              </a:rPr>
              <a:t>：实现了系统电源管理框架机制。</a:t>
            </a:r>
          </a:p>
          <a:p>
            <a:r>
              <a:rPr lang="en-US" altLang="zh-CN" sz="1600" dirty="0" smtClean="0">
                <a:latin typeface="+mn-ea"/>
              </a:rPr>
              <a:t>  2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Arch/arm(</a:t>
            </a:r>
            <a:r>
              <a:rPr lang="en-US" altLang="zh-CN" sz="1600" dirty="0" err="1">
                <a:latin typeface="+mn-ea"/>
              </a:rPr>
              <a:t>ormips</a:t>
            </a:r>
            <a:r>
              <a:rPr lang="en-US" altLang="zh-CN" sz="1600" dirty="0">
                <a:latin typeface="+mn-ea"/>
              </a:rPr>
              <a:t> or </a:t>
            </a:r>
            <a:r>
              <a:rPr lang="en-US" altLang="zh-CN" sz="1600" dirty="0" err="1">
                <a:latin typeface="+mn-ea"/>
              </a:rPr>
              <a:t>powerpc</a:t>
            </a:r>
            <a:r>
              <a:rPr lang="en-US" altLang="zh-CN" sz="1600" dirty="0">
                <a:latin typeface="+mn-ea"/>
              </a:rPr>
              <a:t>)/</a:t>
            </a:r>
            <a:r>
              <a:rPr lang="en-US" altLang="zh-CN" sz="1600" dirty="0" err="1">
                <a:latin typeface="+mn-ea"/>
              </a:rPr>
              <a:t>mach</a:t>
            </a:r>
            <a:r>
              <a:rPr lang="en-US" altLang="zh-CN" sz="1600" dirty="0">
                <a:latin typeface="+mn-ea"/>
              </a:rPr>
              <a:t>-XXX/</a:t>
            </a:r>
            <a:r>
              <a:rPr lang="en-US" altLang="zh-CN" sz="1600" dirty="0" err="1">
                <a:latin typeface="+mn-ea"/>
              </a:rPr>
              <a:t>pm.c</a:t>
            </a:r>
            <a:r>
              <a:rPr lang="zh-CN" altLang="zh-CN" sz="1600" dirty="0">
                <a:latin typeface="+mn-ea"/>
              </a:rPr>
              <a:t>：实现对特定板的处理器电源管理。</a:t>
            </a:r>
          </a:p>
          <a:p>
            <a:r>
              <a:rPr lang="en-US" altLang="zh-CN" sz="1600" dirty="0" smtClean="0">
                <a:latin typeface="+mn-ea"/>
              </a:rPr>
              <a:t>  3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drivers/power</a:t>
            </a:r>
            <a:r>
              <a:rPr lang="zh-CN" altLang="zh-CN" sz="1600" dirty="0">
                <a:latin typeface="+mn-ea"/>
              </a:rPr>
              <a:t>：是设备电源管理的基础框架，为驱动提供了电源管理接口。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62225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电源管理概述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" y="1161268"/>
            <a:ext cx="9144000" cy="48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683568" y="1632000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prstClr val="black"/>
                </a:solidFill>
              </a:rPr>
              <a:t>●</a:t>
            </a:r>
            <a:r>
              <a:rPr lang="en-US" altLang="zh-CN" dirty="0" err="1" smtClean="0">
                <a:solidFill>
                  <a:prstClr val="black"/>
                </a:solidFill>
              </a:rPr>
              <a:t>Wakelock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是</a:t>
            </a:r>
            <a:r>
              <a:rPr lang="en-US" altLang="zh-CN" dirty="0" err="1" smtClean="0">
                <a:solidFill>
                  <a:prstClr val="black"/>
                </a:solidFill>
              </a:rPr>
              <a:t>PowerManager</a:t>
            </a:r>
            <a:r>
              <a:rPr lang="zh-CN" altLang="en-US" dirty="0" smtClean="0">
                <a:solidFill>
                  <a:prstClr val="black"/>
                </a:solidFill>
              </a:rPr>
              <a:t>的内部类。他是指示应用程序保持设备开启状态的机制。</a:t>
            </a:r>
            <a:r>
              <a:rPr lang="zh-CN" altLang="zh-CN" dirty="0"/>
              <a:t>应用程序可以通过申请</a:t>
            </a:r>
            <a:r>
              <a:rPr lang="en-US" altLang="zh-CN" dirty="0"/>
              <a:t> </a:t>
            </a:r>
            <a:r>
              <a:rPr lang="en-US" altLang="zh-CN" dirty="0" err="1"/>
              <a:t>wakelock</a:t>
            </a:r>
            <a:r>
              <a:rPr lang="en-US" altLang="zh-CN" dirty="0"/>
              <a:t> </a:t>
            </a:r>
            <a:r>
              <a:rPr lang="zh-CN" altLang="zh-CN" dirty="0"/>
              <a:t>锁的机制来对系统是否待机作出投票，当有任何一个应用申请了</a:t>
            </a:r>
            <a:r>
              <a:rPr lang="en-US" altLang="zh-CN" dirty="0"/>
              <a:t> </a:t>
            </a:r>
            <a:r>
              <a:rPr lang="en-US" altLang="zh-CN" dirty="0" err="1"/>
              <a:t>wakelock</a:t>
            </a:r>
            <a:r>
              <a:rPr lang="en-US" altLang="zh-CN" dirty="0"/>
              <a:t> </a:t>
            </a:r>
            <a:r>
              <a:rPr lang="zh-CN" altLang="zh-CN" dirty="0"/>
              <a:t>锁，待机时没有释放掉，系统是不会进入待机的，直到所有应用的</a:t>
            </a:r>
            <a:r>
              <a:rPr lang="en-US" altLang="zh-CN" dirty="0"/>
              <a:t> </a:t>
            </a:r>
            <a:r>
              <a:rPr lang="en-US" altLang="zh-CN" dirty="0" err="1"/>
              <a:t>wakelock</a:t>
            </a:r>
            <a:r>
              <a:rPr lang="en-US" altLang="zh-CN" dirty="0"/>
              <a:t> </a:t>
            </a:r>
            <a:r>
              <a:rPr lang="zh-CN" altLang="zh-CN" dirty="0"/>
              <a:t>锁都释放掉了，才会进入</a:t>
            </a:r>
            <a:r>
              <a:rPr lang="zh-CN" altLang="zh-CN" dirty="0" smtClean="0"/>
              <a:t>待机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●在</a:t>
            </a:r>
            <a:r>
              <a:rPr lang="zh-CN" altLang="en-US" dirty="0"/>
              <a:t>上层不同的应用程序可以持有多个不同的</a:t>
            </a:r>
            <a:r>
              <a:rPr lang="en-US" altLang="zh-CN" dirty="0" err="1"/>
              <a:t>wakelock</a:t>
            </a:r>
            <a:r>
              <a:rPr lang="zh-CN" altLang="en-US" dirty="0"/>
              <a:t>锁，但是反映到底层就只有三种：控制系统休眠</a:t>
            </a:r>
            <a:r>
              <a:rPr lang="en-US" altLang="zh-CN" dirty="0" err="1"/>
              <a:t>PowerManagerService.WakeLock</a:t>
            </a:r>
            <a:r>
              <a:rPr lang="zh-CN" altLang="en-US" dirty="0"/>
              <a:t>，控制屏幕显示的</a:t>
            </a:r>
            <a:r>
              <a:rPr lang="en-US" altLang="zh-CN" dirty="0" err="1"/>
              <a:t>PowerManagerService.Display</a:t>
            </a:r>
            <a:r>
              <a:rPr lang="zh-CN" altLang="en-US" dirty="0"/>
              <a:t>和控制电源状态改变通知的</a:t>
            </a:r>
            <a:r>
              <a:rPr lang="en-US" altLang="zh-CN" dirty="0" err="1"/>
              <a:t>PowerManagerService.Broadcasts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●</a:t>
            </a:r>
            <a:r>
              <a:rPr lang="en-US" altLang="zh-CN" dirty="0" err="1" smtClean="0"/>
              <a:t>PowerManagerService</a:t>
            </a:r>
            <a:r>
              <a:rPr lang="zh-CN" altLang="en-US" dirty="0"/>
              <a:t>有加锁和解锁两种状态，加锁有两种方式：</a:t>
            </a:r>
          </a:p>
          <a:p>
            <a:r>
              <a:rPr lang="zh-CN" altLang="en-US" dirty="0" smtClean="0"/>
              <a:t>     第一</a:t>
            </a:r>
            <a:r>
              <a:rPr lang="zh-CN" altLang="en-US" dirty="0"/>
              <a:t>种是永久的锁住，这样的锁除非显式的放开，否则是不会解锁的</a:t>
            </a:r>
            <a:r>
              <a:rPr lang="zh-CN" altLang="en-US" dirty="0" smtClean="0"/>
              <a:t>，       所以</a:t>
            </a:r>
            <a:r>
              <a:rPr lang="zh-CN" altLang="en-US" dirty="0"/>
              <a:t>这种锁用起来要非常的小心（默认）。</a:t>
            </a:r>
          </a:p>
          <a:p>
            <a:r>
              <a:rPr lang="zh-CN" altLang="en-US" dirty="0" smtClean="0"/>
              <a:t>     第二</a:t>
            </a:r>
            <a:r>
              <a:rPr lang="zh-CN" altLang="en-US" dirty="0"/>
              <a:t>种锁是超时锁，这种锁会在锁住后一段时间解锁。</a:t>
            </a:r>
          </a:p>
          <a:p>
            <a:endParaRPr lang="zh-CN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</a:t>
            </a:r>
            <a:endParaRPr lang="zh-CN" altLang="zh-CN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WakeLock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唤醒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锁）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827584" y="1628800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PowerManager</a:t>
            </a:r>
            <a:r>
              <a:rPr lang="zh-CN" altLang="en-US" dirty="0" smtClean="0">
                <a:solidFill>
                  <a:prstClr val="black"/>
                </a:solidFill>
              </a:rPr>
              <a:t>给我们提供几种不同的</a:t>
            </a:r>
            <a:r>
              <a:rPr lang="en-US" altLang="zh-CN" dirty="0" err="1" smtClean="0">
                <a:solidFill>
                  <a:prstClr val="black"/>
                </a:solidFill>
              </a:rPr>
              <a:t>wakelock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dirty="0" smtClean="0">
                <a:solidFill>
                  <a:prstClr val="black"/>
                </a:solidFill>
              </a:rPr>
              <a:t>他们分别是：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●</a:t>
            </a:r>
            <a:r>
              <a:rPr lang="en-US" altLang="zh-CN" dirty="0" smtClean="0"/>
              <a:t>PARTIAL_WAKE_LOCK</a:t>
            </a:r>
            <a:r>
              <a:rPr lang="en-US" altLang="zh-CN" dirty="0"/>
              <a:t>:</a:t>
            </a:r>
            <a:r>
              <a:rPr lang="zh-CN" altLang="zh-CN" dirty="0"/>
              <a:t>保持</a:t>
            </a:r>
            <a:r>
              <a:rPr lang="en-US" altLang="zh-CN" dirty="0"/>
              <a:t>CPU </a:t>
            </a:r>
            <a:r>
              <a:rPr lang="zh-CN" altLang="zh-CN" dirty="0"/>
              <a:t>运转，屏幕和键盘灯有可能是关闭的。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smtClean="0"/>
              <a:t> ●SCREEN_DIM_WAKE_LOCK</a:t>
            </a:r>
            <a:r>
              <a:rPr lang="zh-CN" altLang="zh-CN" dirty="0"/>
              <a:t>：保持</a:t>
            </a:r>
            <a:r>
              <a:rPr lang="en-US" altLang="zh-CN" dirty="0"/>
              <a:t>CPU </a:t>
            </a:r>
            <a:r>
              <a:rPr lang="zh-CN" altLang="zh-CN" dirty="0"/>
              <a:t>运转，允许保持屏幕显示但有</a:t>
            </a:r>
            <a:r>
              <a:rPr lang="zh-CN" altLang="zh-CN" dirty="0" smtClean="0"/>
              <a:t>可</a:t>
            </a:r>
            <a:r>
              <a:rPr lang="en-US" altLang="zh-CN" dirty="0" smtClean="0"/>
              <a:t>  </a:t>
            </a:r>
            <a:r>
              <a:rPr lang="zh-CN" altLang="zh-CN" dirty="0" smtClean="0"/>
              <a:t>能</a:t>
            </a:r>
            <a:r>
              <a:rPr lang="zh-CN" altLang="zh-CN" dirty="0"/>
              <a:t>是灰的，允许关闭键盘灯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smtClean="0"/>
              <a:t> ●SCREEN_BRIGHT_WAKE_LOCK</a:t>
            </a:r>
            <a:r>
              <a:rPr lang="zh-CN" altLang="zh-CN" dirty="0"/>
              <a:t>：保持</a:t>
            </a:r>
            <a:r>
              <a:rPr lang="en-US" altLang="zh-CN" dirty="0"/>
              <a:t>CPU </a:t>
            </a:r>
            <a:r>
              <a:rPr lang="zh-CN" altLang="zh-CN" dirty="0"/>
              <a:t>运转，允许保持屏幕高亮显示，允许关闭键盘灯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smtClean="0"/>
              <a:t> ●FULL_WAKE_LOCK</a:t>
            </a:r>
            <a:r>
              <a:rPr lang="zh-CN" altLang="zh-CN" dirty="0"/>
              <a:t>：保持</a:t>
            </a:r>
            <a:r>
              <a:rPr lang="en-US" altLang="zh-CN" dirty="0"/>
              <a:t>CPU </a:t>
            </a:r>
            <a:r>
              <a:rPr lang="zh-CN" altLang="zh-CN" dirty="0"/>
              <a:t>运转，保持屏幕高亮显示，键盘灯也保持亮度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● </a:t>
            </a:r>
            <a:r>
              <a:rPr lang="en-US" altLang="zh-CN" dirty="0"/>
              <a:t>ACQUIRE_CAUSES_WAKEUP</a:t>
            </a:r>
            <a:r>
              <a:rPr lang="zh-CN" altLang="zh-CN" dirty="0"/>
              <a:t>：强制使屏幕亮起，这种锁主要针对一些必须通知用户的操 作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● </a:t>
            </a:r>
            <a:r>
              <a:rPr lang="en-US" altLang="zh-CN" dirty="0"/>
              <a:t>ON_AFTER_RELEASE</a:t>
            </a:r>
            <a:r>
              <a:rPr lang="zh-CN" altLang="zh-CN" dirty="0"/>
              <a:t>：当锁被释放时，保持屏幕亮起一段时间</a:t>
            </a:r>
          </a:p>
          <a:p>
            <a:r>
              <a:rPr lang="zh-CN" altLang="en-US" dirty="0" smtClean="0"/>
              <a:t>注意：</a:t>
            </a:r>
            <a:r>
              <a:rPr lang="zh-CN" altLang="zh-CN" sz="1600" dirty="0" smtClean="0">
                <a:solidFill>
                  <a:srgbClr val="FF0000"/>
                </a:solidFill>
              </a:rPr>
              <a:t>这</a:t>
            </a:r>
            <a:r>
              <a:rPr lang="zh-CN" altLang="zh-CN" sz="1600" dirty="0">
                <a:solidFill>
                  <a:srgbClr val="FF0000"/>
                </a:solidFill>
              </a:rPr>
              <a:t>两个标志仅影响屏幕的行为。当与</a:t>
            </a:r>
            <a:r>
              <a:rPr lang="en-US" altLang="zh-CN" sz="1600" dirty="0">
                <a:solidFill>
                  <a:srgbClr val="FF0000"/>
                </a:solidFill>
              </a:rPr>
              <a:t>PARTIAL_WAKE_LOCK</a:t>
            </a:r>
            <a:r>
              <a:rPr lang="zh-CN" altLang="zh-CN" sz="1600" dirty="0">
                <a:solidFill>
                  <a:srgbClr val="FF0000"/>
                </a:solidFill>
              </a:rPr>
              <a:t>一起使用时，该标志无效</a:t>
            </a:r>
            <a:r>
              <a:rPr lang="zh-CN" altLang="zh-CN" dirty="0"/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5941"/>
            <a:ext cx="7551344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16628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跟屏幕相关的锁除了</a:t>
            </a:r>
            <a:r>
              <a:rPr lang="en-US" altLang="zh-CN" dirty="0" smtClean="0">
                <a:solidFill>
                  <a:srgbClr val="FF0000"/>
                </a:solidFill>
              </a:rPr>
              <a:t>partial</a:t>
            </a:r>
            <a:r>
              <a:rPr lang="zh-CN" altLang="en-US" dirty="0" smtClean="0">
                <a:solidFill>
                  <a:srgbClr val="FF0000"/>
                </a:solidFill>
              </a:rPr>
              <a:t>锁之外，在</a:t>
            </a:r>
            <a:r>
              <a:rPr lang="en-US" altLang="zh-CN" dirty="0" smtClean="0">
                <a:solidFill>
                  <a:srgbClr val="FF0000"/>
                </a:solidFill>
              </a:rPr>
              <a:t>Android6.0</a:t>
            </a:r>
            <a:r>
              <a:rPr lang="zh-CN" altLang="en-US" dirty="0" smtClean="0">
                <a:solidFill>
                  <a:srgbClr val="FF0000"/>
                </a:solidFill>
              </a:rPr>
              <a:t>及以上的系统被废弃了。可以用</a:t>
            </a:r>
            <a:r>
              <a:rPr lang="en-US" altLang="zh-CN" dirty="0" err="1" smtClean="0">
                <a:solidFill>
                  <a:srgbClr val="FF0000"/>
                </a:solidFill>
              </a:rPr>
              <a:t>android.view.WindowManager.LayoutParams#FLAG_KEEP_SCREEN_ON</a:t>
            </a:r>
            <a:r>
              <a:rPr lang="zh-CN" altLang="en-US" dirty="0" smtClean="0">
                <a:solidFill>
                  <a:srgbClr val="FF0000"/>
                </a:solidFill>
              </a:rPr>
              <a:t>代替。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另外，</a:t>
            </a:r>
            <a:r>
              <a:rPr lang="zh-CN" altLang="zh-CN" dirty="0">
                <a:solidFill>
                  <a:srgbClr val="FF0000"/>
                </a:solidFill>
              </a:rPr>
              <a:t>如果申请了</a:t>
            </a:r>
            <a:r>
              <a:rPr lang="en-US" altLang="zh-CN" dirty="0">
                <a:solidFill>
                  <a:srgbClr val="FF0000"/>
                </a:solidFill>
              </a:rPr>
              <a:t>private  </a:t>
            </a:r>
            <a:r>
              <a:rPr lang="en-US" altLang="zh-CN" dirty="0" err="1">
                <a:solidFill>
                  <a:srgbClr val="FF0000"/>
                </a:solidFill>
              </a:rPr>
              <a:t>wakelock</a:t>
            </a:r>
            <a:r>
              <a:rPr lang="zh-CN" altLang="zh-CN" dirty="0">
                <a:solidFill>
                  <a:srgbClr val="FF0000"/>
                </a:solidFill>
              </a:rPr>
              <a:t>，那么显示超时和屏幕超时，甚至按</a:t>
            </a:r>
            <a:r>
              <a:rPr lang="en-US" altLang="zh-CN" dirty="0">
                <a:solidFill>
                  <a:srgbClr val="FF0000"/>
                </a:solidFill>
              </a:rPr>
              <a:t>Power</a:t>
            </a:r>
            <a:r>
              <a:rPr lang="zh-CN" altLang="zh-CN" dirty="0">
                <a:solidFill>
                  <a:srgbClr val="FF0000"/>
                </a:solidFill>
              </a:rPr>
              <a:t>键，系统也不会进入</a:t>
            </a:r>
            <a:r>
              <a:rPr lang="en-US" altLang="zh-CN" dirty="0">
                <a:solidFill>
                  <a:srgbClr val="FF0000"/>
                </a:solidFill>
              </a:rPr>
              <a:t>Sleep</a:t>
            </a:r>
            <a:r>
              <a:rPr lang="zh-CN" altLang="zh-CN" dirty="0">
                <a:solidFill>
                  <a:srgbClr val="FF0000"/>
                </a:solidFill>
              </a:rPr>
              <a:t>，如</a:t>
            </a:r>
            <a:r>
              <a:rPr lang="en-US" altLang="zh-CN" dirty="0">
                <a:solidFill>
                  <a:srgbClr val="FF0000"/>
                </a:solidFill>
              </a:rPr>
              <a:t>Music</a:t>
            </a:r>
            <a:r>
              <a:rPr lang="zh-CN" altLang="zh-CN" dirty="0">
                <a:solidFill>
                  <a:srgbClr val="FF0000"/>
                </a:solidFill>
              </a:rPr>
              <a:t>播放时，即时屏幕已经关闭，但是系统不会停止，继续运行；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如果申请了其它的</a:t>
            </a:r>
            <a:r>
              <a:rPr lang="en-US" altLang="zh-CN" dirty="0" err="1">
                <a:solidFill>
                  <a:srgbClr val="FF0000"/>
                </a:solidFill>
              </a:rPr>
              <a:t>wakelocks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zh-CN" dirty="0">
                <a:solidFill>
                  <a:srgbClr val="FF0000"/>
                </a:solidFill>
              </a:rPr>
              <a:t>也可以运行，但是按</a:t>
            </a:r>
            <a:r>
              <a:rPr lang="en-US" altLang="zh-CN" dirty="0">
                <a:solidFill>
                  <a:srgbClr val="FF0000"/>
                </a:solidFill>
              </a:rPr>
              <a:t>Power</a:t>
            </a:r>
            <a:r>
              <a:rPr lang="zh-CN" altLang="zh-CN" dirty="0">
                <a:solidFill>
                  <a:srgbClr val="FF0000"/>
                </a:solidFill>
              </a:rPr>
              <a:t>键，系统还是会进入</a:t>
            </a:r>
            <a:r>
              <a:rPr lang="en-US" altLang="zh-CN" dirty="0">
                <a:solidFill>
                  <a:srgbClr val="FF0000"/>
                </a:solidFill>
              </a:rPr>
              <a:t>Sleep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2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935596" y="1170335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prstClr val="black"/>
                </a:solidFill>
              </a:rPr>
              <a:t>●</a:t>
            </a:r>
            <a:r>
              <a:rPr lang="zh-CN" altLang="en-US" dirty="0" smtClean="0">
                <a:solidFill>
                  <a:prstClr val="black"/>
                </a:solidFill>
              </a:rPr>
              <a:t>查看</a:t>
            </a:r>
            <a:r>
              <a:rPr lang="en-US" altLang="zh-CN" dirty="0" err="1" smtClean="0">
                <a:solidFill>
                  <a:prstClr val="black"/>
                </a:solidFill>
              </a:rPr>
              <a:t>WakeLock</a:t>
            </a:r>
            <a:r>
              <a:rPr lang="zh-CN" altLang="en-US" dirty="0" smtClean="0">
                <a:solidFill>
                  <a:prstClr val="black"/>
                </a:solidFill>
              </a:rPr>
              <a:t>的占用情况：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r>
              <a:rPr lang="zh-CN" altLang="en-US" dirty="0" smtClean="0">
                <a:solidFill>
                  <a:prstClr val="black"/>
                </a:solidFill>
              </a:rPr>
              <a:t>利用命令</a:t>
            </a:r>
            <a:r>
              <a:rPr lang="en-US" altLang="zh-CN" dirty="0" err="1" smtClean="0">
                <a:solidFill>
                  <a:prstClr val="black"/>
                </a:solidFill>
              </a:rPr>
              <a:t>dumpsys</a:t>
            </a:r>
            <a:r>
              <a:rPr lang="en-US" altLang="zh-CN" dirty="0" smtClean="0">
                <a:solidFill>
                  <a:prstClr val="black"/>
                </a:solidFill>
              </a:rPr>
              <a:t> power </a:t>
            </a:r>
            <a:r>
              <a:rPr lang="zh-CN" altLang="en-US" dirty="0" smtClean="0">
                <a:solidFill>
                  <a:prstClr val="black"/>
                </a:solidFill>
              </a:rPr>
              <a:t>查看，查找关键字段</a:t>
            </a:r>
            <a:r>
              <a:rPr lang="en-US" altLang="zh-CN" dirty="0" smtClean="0"/>
              <a:t>Wake Locks</a:t>
            </a:r>
            <a:r>
              <a:rPr lang="zh-CN" altLang="en-US" dirty="0" smtClean="0"/>
              <a:t>即可，如下图：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78309"/>
            <a:ext cx="5274310" cy="481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596" y="2477710"/>
            <a:ext cx="76328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●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Wake Lock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需要申请权限：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android.permission.WAKE_LOCK</a:t>
            </a:r>
            <a:r>
              <a:rPr lang="en-US" altLang="zh-CN" dirty="0"/>
              <a:t>"/&gt;</a:t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然后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r>
              <a:rPr lang="en-US" altLang="zh-CN" sz="1600" dirty="0" err="1"/>
              <a:t>PowerManager</a:t>
            </a:r>
            <a:r>
              <a:rPr lang="en-US" altLang="zh-CN" sz="1600" dirty="0"/>
              <a:t> pm = (</a:t>
            </a:r>
            <a:r>
              <a:rPr lang="en-US" altLang="zh-CN" sz="1600" dirty="0" err="1"/>
              <a:t>PowerManager</a:t>
            </a:r>
            <a:r>
              <a:rPr lang="en-US" altLang="zh-CN" sz="1600" dirty="0"/>
              <a:t>)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.getSystemService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Context.</a:t>
            </a:r>
            <a:r>
              <a:rPr lang="en-US" altLang="zh-CN" sz="1600" b="1" i="1" dirty="0" err="1"/>
              <a:t>POWER_SERVICE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mSdmcWakeLock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pm.newWakeLock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PowerManager.</a:t>
            </a:r>
            <a:r>
              <a:rPr lang="en-US" altLang="zh-CN" sz="1600" b="1" i="1" dirty="0" err="1"/>
              <a:t>PARTIAL_WAKE_LOCK</a:t>
            </a:r>
            <a:r>
              <a:rPr lang="en-US" altLang="zh-CN" sz="1600" dirty="0"/>
              <a:t>,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getCanonicalName</a:t>
            </a:r>
            <a:r>
              <a:rPr lang="en-US" altLang="zh-CN" sz="1600" dirty="0" smtClean="0"/>
              <a:t>());</a:t>
            </a:r>
            <a:endParaRPr lang="zh-CN" altLang="zh-CN" sz="1600" dirty="0"/>
          </a:p>
          <a:p>
            <a:r>
              <a:rPr lang="en-US" altLang="zh-CN" sz="1600" dirty="0" err="1"/>
              <a:t>mSdmcWakeLock.acquire</a:t>
            </a:r>
            <a:r>
              <a:rPr lang="en-US" altLang="zh-CN" sz="1600" dirty="0"/>
              <a:t>();  </a:t>
            </a:r>
            <a:r>
              <a:rPr lang="en-US" altLang="zh-CN" sz="1600" dirty="0" smtClean="0"/>
              <a:t>//</a:t>
            </a:r>
          </a:p>
          <a:p>
            <a:endParaRPr lang="zh-CN" altLang="zh-CN" sz="1600" dirty="0"/>
          </a:p>
          <a:p>
            <a:r>
              <a:rPr lang="en-US" altLang="zh-CN" sz="1600" dirty="0" err="1"/>
              <a:t>mSdmcWakeLock.release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596" y="5445224"/>
            <a:ext cx="78128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zh-CN" altLang="zh-CN" sz="1600" dirty="0" smtClean="0">
                <a:solidFill>
                  <a:srgbClr val="FF0000"/>
                </a:solidFill>
              </a:rPr>
              <a:t>所有</a:t>
            </a:r>
            <a:r>
              <a:rPr lang="zh-CN" altLang="zh-CN" sz="1600" dirty="0">
                <a:solidFill>
                  <a:srgbClr val="FF0000"/>
                </a:solidFill>
              </a:rPr>
              <a:t>的锁必须成对的使用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zh-CN" sz="1600" dirty="0">
                <a:solidFill>
                  <a:srgbClr val="FF0000"/>
                </a:solidFill>
              </a:rPr>
              <a:t>如果申请了而没有及时释放会造成系统故障</a:t>
            </a:r>
            <a:r>
              <a:rPr lang="en-US" altLang="zh-CN" sz="1600" dirty="0">
                <a:solidFill>
                  <a:srgbClr val="FF0000"/>
                </a:solidFill>
              </a:rPr>
              <a:t>.</a:t>
            </a:r>
            <a:r>
              <a:rPr lang="zh-CN" altLang="zh-CN" sz="1600" dirty="0">
                <a:solidFill>
                  <a:srgbClr val="FF0000"/>
                </a:solidFill>
              </a:rPr>
              <a:t>如申请了</a:t>
            </a:r>
            <a:r>
              <a:rPr lang="en-US" altLang="zh-CN" sz="1600" dirty="0">
                <a:solidFill>
                  <a:srgbClr val="FF0000"/>
                </a:solidFill>
              </a:rPr>
              <a:t>partial </a:t>
            </a:r>
            <a:r>
              <a:rPr lang="en-US" altLang="zh-CN" sz="1600" dirty="0" err="1">
                <a:solidFill>
                  <a:srgbClr val="FF0000"/>
                </a:solidFill>
              </a:rPr>
              <a:t>wakelock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zh-CN" sz="1600" dirty="0">
                <a:solidFill>
                  <a:srgbClr val="FF0000"/>
                </a:solidFill>
              </a:rPr>
              <a:t>而没有及时释放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zh-CN" sz="1600" dirty="0">
                <a:solidFill>
                  <a:srgbClr val="FF0000"/>
                </a:solidFill>
              </a:rPr>
              <a:t>那系统就永远进入不了</a:t>
            </a:r>
            <a:r>
              <a:rPr lang="en-US" altLang="zh-CN" sz="1600" dirty="0">
                <a:solidFill>
                  <a:srgbClr val="FF0000"/>
                </a:solidFill>
              </a:rPr>
              <a:t>Sleep</a:t>
            </a:r>
            <a:r>
              <a:rPr lang="zh-CN" altLang="zh-CN" sz="1600" dirty="0">
                <a:solidFill>
                  <a:srgbClr val="FF0000"/>
                </a:solidFill>
              </a:rPr>
              <a:t>模式</a:t>
            </a:r>
            <a:r>
              <a:rPr lang="en-US" altLang="zh-CN" sz="1600" dirty="0" smtClean="0">
                <a:solidFill>
                  <a:srgbClr val="FF0000"/>
                </a:solidFill>
              </a:rPr>
              <a:t>.    </a:t>
            </a:r>
          </a:p>
          <a:p>
            <a:r>
              <a:rPr lang="en-US" altLang="zh-CN" sz="1600" dirty="0" smtClean="0"/>
              <a:t>         </a:t>
            </a:r>
            <a:r>
              <a:rPr lang="zh-CN" altLang="zh-CN" sz="1600" dirty="0" smtClean="0">
                <a:solidFill>
                  <a:srgbClr val="FF0000"/>
                </a:solidFill>
              </a:rPr>
              <a:t>另外</a:t>
            </a:r>
            <a:r>
              <a:rPr lang="en-US" altLang="zh-CN" sz="1600" dirty="0" err="1">
                <a:solidFill>
                  <a:srgbClr val="FF0000"/>
                </a:solidFill>
              </a:rPr>
              <a:t>WakeLock</a:t>
            </a:r>
            <a:r>
              <a:rPr lang="zh-CN" altLang="zh-CN" sz="1600" dirty="0">
                <a:solidFill>
                  <a:srgbClr val="FF0000"/>
                </a:solidFill>
              </a:rPr>
              <a:t>的设置是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Activiy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zh-CN" sz="1600" dirty="0">
                <a:solidFill>
                  <a:srgbClr val="FF0000"/>
                </a:solidFill>
              </a:rPr>
              <a:t>级别的，不是针对整个</a:t>
            </a:r>
            <a:r>
              <a:rPr lang="en-US" altLang="zh-CN" sz="1600" dirty="0">
                <a:solidFill>
                  <a:srgbClr val="FF0000"/>
                </a:solidFill>
              </a:rPr>
              <a:t>Application</a:t>
            </a:r>
            <a:r>
              <a:rPr lang="zh-CN" altLang="zh-CN" sz="1600" dirty="0">
                <a:solidFill>
                  <a:srgbClr val="FF0000"/>
                </a:solidFill>
              </a:rPr>
              <a:t>应用的。所以</a:t>
            </a:r>
            <a:r>
              <a:rPr lang="en-US" altLang="zh-CN" sz="1600" dirty="0">
                <a:solidFill>
                  <a:srgbClr val="FF0000"/>
                </a:solidFill>
              </a:rPr>
              <a:t>application</a:t>
            </a:r>
            <a:r>
              <a:rPr lang="zh-CN" altLang="zh-CN" sz="1600" dirty="0">
                <a:solidFill>
                  <a:srgbClr val="FF0000"/>
                </a:solidFill>
              </a:rPr>
              <a:t>下有多个</a:t>
            </a:r>
            <a:r>
              <a:rPr lang="en-US" altLang="zh-CN" sz="1600" dirty="0">
                <a:solidFill>
                  <a:srgbClr val="FF0000"/>
                </a:solidFill>
              </a:rPr>
              <a:t>activity</a:t>
            </a:r>
            <a:r>
              <a:rPr lang="zh-CN" altLang="zh-CN" sz="1600" dirty="0">
                <a:solidFill>
                  <a:srgbClr val="FF0000"/>
                </a:solidFill>
              </a:rPr>
              <a:t>一定需要注意下！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6967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Android</a:t>
            </a:r>
            <a:r>
              <a:rPr lang="zh-CN" altLang="en-US" sz="2400" dirty="0" smtClean="0">
                <a:latin typeface="+mj-ea"/>
                <a:ea typeface="+mj-ea"/>
              </a:rPr>
              <a:t>待机与唤醒流程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123154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待机唤醒时序图：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41752"/>
            <a:ext cx="7488832" cy="46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72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147841" y="47667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Android</a:t>
            </a:r>
            <a:r>
              <a:rPr lang="zh-CN" altLang="en-US" sz="2400" dirty="0" smtClean="0">
                <a:latin typeface="+mj-ea"/>
                <a:ea typeface="+mj-ea"/>
              </a:rPr>
              <a:t>待机流程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5235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主要讲代码</a:t>
            </a:r>
            <a:endParaRPr lang="en-US" altLang="zh-CN" dirty="0" smtClean="0"/>
          </a:p>
          <a:p>
            <a:r>
              <a:rPr lang="zh-CN" altLang="en-US" dirty="0" smtClean="0"/>
              <a:t>根据源码，流程图如图：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38337"/>
            <a:ext cx="381053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956</Words>
  <Application>Microsoft Office PowerPoint</Application>
  <PresentationFormat>全屏显示(4:3)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28</cp:revision>
  <dcterms:created xsi:type="dcterms:W3CDTF">2015-04-23T02:34:06Z</dcterms:created>
  <dcterms:modified xsi:type="dcterms:W3CDTF">2017-05-16T08:44:59Z</dcterms:modified>
</cp:coreProperties>
</file>