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57" r:id="rId3"/>
    <p:sldId id="259" r:id="rId4"/>
    <p:sldId id="261" r:id="rId5"/>
    <p:sldId id="262" r:id="rId6"/>
    <p:sldId id="264" r:id="rId7"/>
    <p:sldId id="266" r:id="rId8"/>
    <p:sldId id="268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72232-C9B3-4FB9-B53B-2067EC8CB311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BE686-0431-4984-9327-24E4942F2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5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2174AC-804F-491D-9A5B-5DD94B927117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58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305D3E-10B8-49A4-A651-19533FD675ED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5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609574-E0F5-4780-A76C-71956EA441EB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需要</a:t>
            </a:r>
            <a:r>
              <a:rPr lang="en-US" altLang="zh-CN" smtClean="0">
                <a:latin typeface="Arial" panose="020B0604020202020204" pitchFamily="34" charset="0"/>
              </a:rPr>
              <a:t>STB </a:t>
            </a:r>
            <a:r>
              <a:rPr lang="zh-CN" altLang="en-US" smtClean="0">
                <a:latin typeface="Arial" panose="020B0604020202020204" pitchFamily="34" charset="0"/>
              </a:rPr>
              <a:t>安装专门的</a:t>
            </a:r>
            <a:r>
              <a:rPr lang="en-US" altLang="zh-CN" smtClean="0">
                <a:latin typeface="Arial" panose="020B0604020202020204" pitchFamily="34" charset="0"/>
              </a:rPr>
              <a:t>FCC</a:t>
            </a:r>
            <a:r>
              <a:rPr lang="zh-CN" altLang="en-US" smtClean="0">
                <a:latin typeface="Arial" panose="020B0604020202020204" pitchFamily="34" charset="0"/>
              </a:rPr>
              <a:t>和</a:t>
            </a:r>
            <a:r>
              <a:rPr lang="en-US" altLang="zh-CN" smtClean="0">
                <a:latin typeface="Arial" panose="020B0604020202020204" pitchFamily="34" charset="0"/>
              </a:rPr>
              <a:t>RET</a:t>
            </a:r>
            <a:r>
              <a:rPr lang="zh-CN" altLang="en-US" smtClean="0">
                <a:latin typeface="Arial" panose="020B0604020202020204" pitchFamily="34" charset="0"/>
              </a:rPr>
              <a:t>的插件来支持</a:t>
            </a:r>
          </a:p>
        </p:txBody>
      </p:sp>
    </p:spTree>
    <p:extLst>
      <p:ext uri="{BB962C8B-B14F-4D97-AF65-F5344CB8AC3E}">
        <p14:creationId xmlns:p14="http://schemas.microsoft.com/office/powerpoint/2010/main" val="29074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713641-AEDD-432A-AC60-BAB03495DBE8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27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577E2C-37CC-42CA-AA31-A4ECC011AC1C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6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8684DE-42BA-4C01-A494-CE6E88C2D298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0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FACB26-9C7F-4079-BB1D-C6DC2C79FC7F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7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9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18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9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058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12800" y="1646238"/>
            <a:ext cx="10058400" cy="41259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F3FD93BD-CBA5-47D5-96B0-C6423527A6FE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8445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0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2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4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7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4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1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029-20E7-4495-92E1-5BF50FD7CB2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3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C7029-20E7-4495-92E1-5BF50FD7CB2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CB1B-04F8-42DC-A378-07F87847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0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notesSlide" Target="../notesSlides/notesSlide6.xml"/><Relationship Id="rId7" Type="http://schemas.openxmlformats.org/officeDocument/2006/relationships/hyperlink" Target="http://www.sonystyle.com/is-bin/INTERSHOP.enfinity/eCS/Store/en/-/USD/SY_DisplayProductInformation-Start;sid=KM9MGfhrHh1MGcZyN1BGErd7TWhW2eEjLS4=?CatalogCategoryID=JvkKC0.N9j0AAADyh4s8lSwT&amp;ProductID=LCsKC0.NkyUAAADyUtc8lSwe&amp;Dept=tv&amp;Boutique=weg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2114"/>
          </a:xfrm>
        </p:spPr>
        <p:txBody>
          <a:bodyPr/>
          <a:lstStyle/>
          <a:p>
            <a:pPr algn="ctr"/>
            <a:r>
              <a:rPr lang="en-US" altLang="zh-CN" dirty="0"/>
              <a:t>IPTV</a:t>
            </a:r>
            <a:r>
              <a:rPr lang="zh-CN" altLang="en-US" dirty="0" smtClean="0"/>
              <a:t>培训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		</a:t>
            </a:r>
            <a:r>
              <a:rPr lang="zh-CN" altLang="en-US" sz="3200" dirty="0" smtClean="0"/>
              <a:t>李军  </a:t>
            </a:r>
            <a:r>
              <a:rPr lang="en-US" altLang="zh-CN" sz="3200" dirty="0" smtClean="0"/>
              <a:t>2017,05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337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1524000" y="1967992"/>
            <a:ext cx="9144000" cy="369316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31765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351089" y="1600200"/>
            <a:ext cx="69119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046" tIns="40023" rIns="80046" bIns="4002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140000"/>
              </a:spcBef>
            </a:pPr>
            <a:r>
              <a:rPr lang="zh-CN" altLang="en-US" sz="2800" b="1" dirty="0">
                <a:solidFill>
                  <a:schemeClr val="bg1"/>
                </a:solidFill>
                <a:ea typeface="华文细黑" panose="02010600040101010101" pitchFamily="2" charset="-122"/>
              </a:rPr>
              <a:t>快速频道切换（</a:t>
            </a:r>
            <a:r>
              <a:rPr lang="en-US" altLang="zh-CN" sz="2800" b="1" dirty="0">
                <a:solidFill>
                  <a:schemeClr val="bg1"/>
                </a:solidFill>
                <a:ea typeface="华文细黑" panose="02010600040101010101" pitchFamily="2" charset="-122"/>
              </a:rPr>
              <a:t>Fast Channel Change</a:t>
            </a:r>
            <a:r>
              <a:rPr lang="zh-CN" altLang="en-US" sz="2800" b="1" dirty="0">
                <a:solidFill>
                  <a:schemeClr val="bg1"/>
                </a:solidFill>
                <a:ea typeface="华文细黑" panose="02010600040101010101" pitchFamily="2" charset="-122"/>
              </a:rPr>
              <a:t>）</a:t>
            </a:r>
            <a:r>
              <a:rPr lang="zh-CN" altLang="en-US" sz="2800" b="1" dirty="0">
                <a:solidFill>
                  <a:schemeClr val="tx2"/>
                </a:solidFill>
                <a:ea typeface="华文细黑" panose="02010600040101010101" pitchFamily="2" charset="-122"/>
              </a:rPr>
              <a:t> </a:t>
            </a:r>
            <a:br>
              <a:rPr lang="zh-CN" altLang="en-US" sz="2800" b="1" dirty="0">
                <a:solidFill>
                  <a:schemeClr val="tx2"/>
                </a:solidFill>
                <a:ea typeface="华文细黑" panose="02010600040101010101" pitchFamily="2" charset="-122"/>
              </a:rPr>
            </a:br>
            <a:r>
              <a:rPr lang="zh-CN" altLang="en-US" sz="2800" b="1" dirty="0">
                <a:solidFill>
                  <a:schemeClr val="tx2"/>
                </a:solidFill>
                <a:ea typeface="华文细黑" panose="02010600040101010101" pitchFamily="2" charset="-122"/>
              </a:rPr>
              <a:t>前向纠错和丢包重传（</a:t>
            </a:r>
            <a:r>
              <a:rPr lang="en-US" altLang="zh-CN" sz="2800" b="1" dirty="0" smtClean="0">
                <a:solidFill>
                  <a:schemeClr val="tx2"/>
                </a:solidFill>
                <a:ea typeface="华文细黑" panose="02010600040101010101" pitchFamily="2" charset="-122"/>
              </a:rPr>
              <a:t>FEC/ARQ</a:t>
            </a:r>
            <a:r>
              <a:rPr lang="zh-CN" altLang="en-US" sz="2800" b="1" dirty="0" smtClean="0">
                <a:solidFill>
                  <a:schemeClr val="tx2"/>
                </a:solidFill>
                <a:ea typeface="华文细黑" panose="02010600040101010101" pitchFamily="2" charset="-122"/>
              </a:rPr>
              <a:t>）</a:t>
            </a:r>
            <a:r>
              <a:rPr lang="zh-CN" altLang="en-US" sz="2800" b="1" dirty="0">
                <a:solidFill>
                  <a:schemeClr val="tx2"/>
                </a:solidFill>
                <a:ea typeface="华文细黑" panose="02010600040101010101" pitchFamily="2" charset="-122"/>
              </a:rPr>
              <a:t/>
            </a:r>
            <a:br>
              <a:rPr lang="zh-CN" altLang="en-US" sz="2800" b="1" dirty="0">
                <a:solidFill>
                  <a:schemeClr val="tx2"/>
                </a:solidFill>
                <a:ea typeface="华文细黑" panose="02010600040101010101" pitchFamily="2" charset="-122"/>
              </a:rPr>
            </a:br>
            <a:r>
              <a:rPr lang="zh-CN" altLang="en-US" sz="2800" b="1" dirty="0">
                <a:solidFill>
                  <a:schemeClr val="tx2"/>
                </a:solidFill>
                <a:ea typeface="华文细黑" panose="02010600040101010101" pitchFamily="2" charset="-122"/>
              </a:rPr>
              <a:t>视频质量监控（</a:t>
            </a:r>
            <a:r>
              <a:rPr lang="en-US" altLang="zh-CN" sz="2800" b="1" dirty="0">
                <a:solidFill>
                  <a:schemeClr val="tx2"/>
                </a:solidFill>
                <a:ea typeface="华文细黑" panose="02010600040101010101" pitchFamily="2" charset="-122"/>
              </a:rPr>
              <a:t>SQM</a:t>
            </a:r>
            <a:r>
              <a:rPr lang="zh-CN" altLang="en-US" sz="2800" b="1" dirty="0">
                <a:solidFill>
                  <a:schemeClr val="tx2"/>
                </a:solidFill>
                <a:ea typeface="华文细黑" panose="020106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60656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>
                <a:solidFill>
                  <a:schemeClr val="bg2"/>
                </a:solidFill>
                <a:ea typeface="ＭＳ Ｐゴシック" panose="020B0600070205080204" pitchFamily="34" charset="-128"/>
              </a:rPr>
              <a:t>Page </a:t>
            </a:r>
            <a:fld id="{60DBFF11-73CB-4811-990E-6F12B61AF827}" type="slidenum">
              <a:rPr lang="de-DE" altLang="zh-CN">
                <a:solidFill>
                  <a:schemeClr val="bg2"/>
                </a:solidFill>
                <a:ea typeface="ＭＳ Ｐゴシック" panose="020B0600070205080204" pitchFamily="34" charset="-128"/>
              </a:rPr>
              <a:pPr/>
              <a:t>3</a:t>
            </a:fld>
            <a:endParaRPr lang="en-GB" altLang="zh-CN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7920038" y="2895600"/>
            <a:ext cx="1143000" cy="0"/>
          </a:xfrm>
          <a:prstGeom prst="line">
            <a:avLst/>
          </a:prstGeom>
          <a:noFill/>
          <a:ln w="5715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Line 3"/>
          <p:cNvSpPr>
            <a:spLocks noChangeShapeType="1"/>
          </p:cNvSpPr>
          <p:nvPr/>
        </p:nvSpPr>
        <p:spPr bwMode="auto">
          <a:xfrm>
            <a:off x="5710238" y="2895600"/>
            <a:ext cx="22098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7920038" y="4724400"/>
            <a:ext cx="1143000" cy="0"/>
          </a:xfrm>
          <a:prstGeom prst="line">
            <a:avLst/>
          </a:prstGeom>
          <a:noFill/>
          <a:ln w="5715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AutoShape 5"/>
          <p:cNvSpPr>
            <a:spLocks noChangeArrowheads="1"/>
          </p:cNvSpPr>
          <p:nvPr/>
        </p:nvSpPr>
        <p:spPr bwMode="auto">
          <a:xfrm rot="5400000">
            <a:off x="8257382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1" name="AutoShape 6"/>
          <p:cNvSpPr>
            <a:spLocks noChangeArrowheads="1"/>
          </p:cNvSpPr>
          <p:nvPr/>
        </p:nvSpPr>
        <p:spPr bwMode="auto">
          <a:xfrm rot="5400000">
            <a:off x="7854157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2" name="AutoShape 7"/>
          <p:cNvSpPr>
            <a:spLocks noChangeArrowheads="1"/>
          </p:cNvSpPr>
          <p:nvPr/>
        </p:nvSpPr>
        <p:spPr bwMode="auto">
          <a:xfrm rot="5400000">
            <a:off x="8226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3" name="AutoShape 8"/>
          <p:cNvSpPr>
            <a:spLocks noChangeArrowheads="1"/>
          </p:cNvSpPr>
          <p:nvPr/>
        </p:nvSpPr>
        <p:spPr bwMode="auto">
          <a:xfrm rot="5400000">
            <a:off x="7845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4" name="AutoShape 9"/>
          <p:cNvSpPr>
            <a:spLocks noChangeArrowheads="1"/>
          </p:cNvSpPr>
          <p:nvPr/>
        </p:nvSpPr>
        <p:spPr bwMode="auto">
          <a:xfrm rot="5400000">
            <a:off x="6167438" y="3048000"/>
            <a:ext cx="3200400" cy="762000"/>
          </a:xfrm>
          <a:prstGeom prst="parallelogram">
            <a:avLst>
              <a:gd name="adj" fmla="val 23742"/>
            </a:avLst>
          </a:prstGeom>
          <a:solidFill>
            <a:srgbClr val="C0C0C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5" name="Rectangle 10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924800" cy="609600"/>
          </a:xfrm>
        </p:spPr>
        <p:txBody>
          <a:bodyPr/>
          <a:lstStyle/>
          <a:p>
            <a:pPr eaLnBrk="1" hangingPunct="1"/>
            <a:r>
              <a:rPr lang="zh-CN" altLang="en-US" sz="2800"/>
              <a:t>快速频道切换实现原理</a:t>
            </a:r>
          </a:p>
        </p:txBody>
      </p:sp>
      <p:sp>
        <p:nvSpPr>
          <p:cNvPr id="26636" name="AutoShape 11"/>
          <p:cNvSpPr>
            <a:spLocks noChangeArrowheads="1"/>
          </p:cNvSpPr>
          <p:nvPr/>
        </p:nvSpPr>
        <p:spPr bwMode="auto">
          <a:xfrm rot="5400000">
            <a:off x="7464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7869238" y="208438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8193088" y="2133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8574088" y="2133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40" name="AutoShape 15"/>
          <p:cNvSpPr>
            <a:spLocks noChangeArrowheads="1"/>
          </p:cNvSpPr>
          <p:nvPr/>
        </p:nvSpPr>
        <p:spPr bwMode="auto">
          <a:xfrm rot="5400000">
            <a:off x="7464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7888288" y="21336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26642" name="AutoShape 17"/>
          <p:cNvSpPr>
            <a:spLocks noChangeArrowheads="1"/>
          </p:cNvSpPr>
          <p:nvPr/>
        </p:nvSpPr>
        <p:spPr bwMode="auto">
          <a:xfrm rot="5400000">
            <a:off x="8225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3" name="Text Box 18"/>
          <p:cNvSpPr txBox="1">
            <a:spLocks noChangeArrowheads="1"/>
          </p:cNvSpPr>
          <p:nvPr/>
        </p:nvSpPr>
        <p:spPr bwMode="auto">
          <a:xfrm>
            <a:off x="8574088" y="1371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44" name="AutoShape 19"/>
          <p:cNvSpPr>
            <a:spLocks noChangeArrowheads="1"/>
          </p:cNvSpPr>
          <p:nvPr/>
        </p:nvSpPr>
        <p:spPr bwMode="auto">
          <a:xfrm rot="5400000">
            <a:off x="7844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5" name="AutoShape 20"/>
          <p:cNvSpPr>
            <a:spLocks noChangeArrowheads="1"/>
          </p:cNvSpPr>
          <p:nvPr/>
        </p:nvSpPr>
        <p:spPr bwMode="auto">
          <a:xfrm rot="5400000">
            <a:off x="7463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6" name="AutoShape 21"/>
          <p:cNvSpPr>
            <a:spLocks noChangeArrowheads="1"/>
          </p:cNvSpPr>
          <p:nvPr/>
        </p:nvSpPr>
        <p:spPr bwMode="auto">
          <a:xfrm rot="5400000">
            <a:off x="7082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7" name="AutoShape 22"/>
          <p:cNvSpPr>
            <a:spLocks noChangeArrowheads="1"/>
          </p:cNvSpPr>
          <p:nvPr/>
        </p:nvSpPr>
        <p:spPr bwMode="auto">
          <a:xfrm rot="5400000">
            <a:off x="6701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8" name="AutoShape 23"/>
          <p:cNvSpPr>
            <a:spLocks noChangeArrowheads="1"/>
          </p:cNvSpPr>
          <p:nvPr/>
        </p:nvSpPr>
        <p:spPr bwMode="auto">
          <a:xfrm rot="5400000">
            <a:off x="6320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9" name="AutoShape 24"/>
          <p:cNvSpPr>
            <a:spLocks noChangeArrowheads="1"/>
          </p:cNvSpPr>
          <p:nvPr/>
        </p:nvSpPr>
        <p:spPr bwMode="auto">
          <a:xfrm rot="5400000">
            <a:off x="5939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50" name="AutoShape 25"/>
          <p:cNvSpPr>
            <a:spLocks noChangeArrowheads="1"/>
          </p:cNvSpPr>
          <p:nvPr/>
        </p:nvSpPr>
        <p:spPr bwMode="auto">
          <a:xfrm rot="5400000">
            <a:off x="552688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8250238" y="13716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26652" name="Text Box 27"/>
          <p:cNvSpPr txBox="1">
            <a:spLocks noChangeArrowheads="1"/>
          </p:cNvSpPr>
          <p:nvPr/>
        </p:nvSpPr>
        <p:spPr bwMode="auto">
          <a:xfrm>
            <a:off x="6256338" y="1371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6669088" y="1371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7431088" y="1371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55" name="Text Box 30"/>
          <p:cNvSpPr txBox="1">
            <a:spLocks noChangeArrowheads="1"/>
          </p:cNvSpPr>
          <p:nvPr/>
        </p:nvSpPr>
        <p:spPr bwMode="auto">
          <a:xfrm>
            <a:off x="7812088" y="13716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7050088" y="1371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26657" name="Text Box 32"/>
          <p:cNvSpPr txBox="1">
            <a:spLocks noChangeArrowheads="1"/>
          </p:cNvSpPr>
          <p:nvPr/>
        </p:nvSpPr>
        <p:spPr bwMode="auto">
          <a:xfrm>
            <a:off x="5875338" y="1371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26658" name="AutoShape 33"/>
          <p:cNvSpPr>
            <a:spLocks noChangeArrowheads="1"/>
          </p:cNvSpPr>
          <p:nvPr/>
        </p:nvSpPr>
        <p:spPr bwMode="auto">
          <a:xfrm rot="5400000">
            <a:off x="7083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59" name="AutoShape 34"/>
          <p:cNvSpPr>
            <a:spLocks noChangeArrowheads="1"/>
          </p:cNvSpPr>
          <p:nvPr/>
        </p:nvSpPr>
        <p:spPr bwMode="auto">
          <a:xfrm rot="5400000">
            <a:off x="6702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60" name="AutoShape 35"/>
          <p:cNvSpPr>
            <a:spLocks noChangeArrowheads="1"/>
          </p:cNvSpPr>
          <p:nvPr/>
        </p:nvSpPr>
        <p:spPr bwMode="auto">
          <a:xfrm rot="5400000">
            <a:off x="6321426" y="1947863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61" name="AutoShape 36"/>
          <p:cNvSpPr>
            <a:spLocks noChangeArrowheads="1"/>
          </p:cNvSpPr>
          <p:nvPr/>
        </p:nvSpPr>
        <p:spPr bwMode="auto">
          <a:xfrm rot="5400000">
            <a:off x="5940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62" name="AutoShape 37"/>
          <p:cNvSpPr>
            <a:spLocks noChangeArrowheads="1"/>
          </p:cNvSpPr>
          <p:nvPr/>
        </p:nvSpPr>
        <p:spPr bwMode="auto">
          <a:xfrm rot="5400000">
            <a:off x="5559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63" name="Text Box 38"/>
          <p:cNvSpPr txBox="1">
            <a:spLocks noChangeArrowheads="1"/>
          </p:cNvSpPr>
          <p:nvPr/>
        </p:nvSpPr>
        <p:spPr bwMode="auto">
          <a:xfrm>
            <a:off x="5907088" y="2133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64" name="Text Box 39"/>
          <p:cNvSpPr txBox="1">
            <a:spLocks noChangeArrowheads="1"/>
          </p:cNvSpPr>
          <p:nvPr/>
        </p:nvSpPr>
        <p:spPr bwMode="auto">
          <a:xfrm>
            <a:off x="6288088" y="2133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65" name="Text Box 40"/>
          <p:cNvSpPr txBox="1">
            <a:spLocks noChangeArrowheads="1"/>
          </p:cNvSpPr>
          <p:nvPr/>
        </p:nvSpPr>
        <p:spPr bwMode="auto">
          <a:xfrm>
            <a:off x="7050088" y="21336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66" name="Text Box 41"/>
          <p:cNvSpPr txBox="1">
            <a:spLocks noChangeArrowheads="1"/>
          </p:cNvSpPr>
          <p:nvPr/>
        </p:nvSpPr>
        <p:spPr bwMode="auto">
          <a:xfrm>
            <a:off x="7431088" y="211613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67" name="Text Box 42"/>
          <p:cNvSpPr txBox="1">
            <a:spLocks noChangeArrowheads="1"/>
          </p:cNvSpPr>
          <p:nvPr/>
        </p:nvSpPr>
        <p:spPr bwMode="auto">
          <a:xfrm>
            <a:off x="6669088" y="2133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26668" name="Text Box 43"/>
          <p:cNvSpPr txBox="1">
            <a:spLocks noChangeArrowheads="1"/>
          </p:cNvSpPr>
          <p:nvPr/>
        </p:nvSpPr>
        <p:spPr bwMode="auto">
          <a:xfrm>
            <a:off x="5937250" y="2895600"/>
            <a:ext cx="153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>
                <a:solidFill>
                  <a:srgbClr val="333333"/>
                </a:solidFill>
              </a:rPr>
              <a:t>等待频道</a:t>
            </a:r>
            <a:r>
              <a:rPr lang="en-US" altLang="zh-CN" sz="1200">
                <a:solidFill>
                  <a:srgbClr val="333333"/>
                </a:solidFill>
              </a:rPr>
              <a:t>2</a:t>
            </a:r>
            <a:r>
              <a:rPr lang="zh-CN" altLang="en-US" sz="1200">
                <a:solidFill>
                  <a:srgbClr val="333333"/>
                </a:solidFill>
              </a:rPr>
              <a:t>的</a:t>
            </a:r>
            <a:r>
              <a:rPr lang="en-US" altLang="zh-CN" sz="1200">
                <a:solidFill>
                  <a:srgbClr val="333333"/>
                </a:solidFill>
              </a:rPr>
              <a:t>I</a:t>
            </a:r>
            <a:r>
              <a:rPr lang="zh-CN" altLang="en-US" sz="1200">
                <a:solidFill>
                  <a:srgbClr val="333333"/>
                </a:solidFill>
              </a:rPr>
              <a:t>帧到达</a:t>
            </a:r>
          </a:p>
        </p:txBody>
      </p:sp>
      <p:sp>
        <p:nvSpPr>
          <p:cNvPr id="26669" name="Line 44"/>
          <p:cNvSpPr>
            <a:spLocks noChangeShapeType="1"/>
          </p:cNvSpPr>
          <p:nvPr/>
        </p:nvSpPr>
        <p:spPr bwMode="auto">
          <a:xfrm>
            <a:off x="5710238" y="4724400"/>
            <a:ext cx="2209800" cy="0"/>
          </a:xfrm>
          <a:prstGeom prst="line">
            <a:avLst/>
          </a:prstGeom>
          <a:noFill/>
          <a:ln w="5715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5791200" y="48006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 b="1" dirty="0">
                <a:solidFill>
                  <a:schemeClr val="tx2"/>
                </a:solidFill>
              </a:rPr>
              <a:t>频道</a:t>
            </a:r>
            <a:r>
              <a:rPr lang="en-US" altLang="zh-CN" sz="1200" b="1" dirty="0">
                <a:solidFill>
                  <a:schemeClr val="tx2"/>
                </a:solidFill>
              </a:rPr>
              <a:t>2</a:t>
            </a:r>
            <a:r>
              <a:rPr lang="zh-CN" altLang="en-US" sz="1200" b="1" dirty="0">
                <a:solidFill>
                  <a:schemeClr val="tx2"/>
                </a:solidFill>
              </a:rPr>
              <a:t>被缓存的帧以加速单播的形式快速推送给机顶盒</a:t>
            </a:r>
            <a:endParaRPr lang="zh-CN" altLang="en-US" sz="1200" dirty="0">
              <a:solidFill>
                <a:srgbClr val="333333"/>
              </a:solidFill>
            </a:endParaRPr>
          </a:p>
        </p:txBody>
      </p:sp>
      <p:sp>
        <p:nvSpPr>
          <p:cNvPr id="26671" name="Text Box 47"/>
          <p:cNvSpPr txBox="1">
            <a:spLocks noChangeArrowheads="1"/>
          </p:cNvSpPr>
          <p:nvPr/>
        </p:nvSpPr>
        <p:spPr bwMode="auto">
          <a:xfrm>
            <a:off x="7996239" y="4724400"/>
            <a:ext cx="11826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>
                <a:solidFill>
                  <a:srgbClr val="333333"/>
                </a:solidFill>
              </a:rPr>
              <a:t>频道</a:t>
            </a:r>
            <a:r>
              <a:rPr lang="en-US" altLang="zh-CN" sz="1200">
                <a:solidFill>
                  <a:srgbClr val="333333"/>
                </a:solidFill>
              </a:rPr>
              <a:t>2</a:t>
            </a:r>
            <a:r>
              <a:rPr lang="zh-CN" altLang="en-US" sz="1200">
                <a:solidFill>
                  <a:srgbClr val="333333"/>
                </a:solidFill>
              </a:rPr>
              <a:t>的组播流</a:t>
            </a:r>
          </a:p>
        </p:txBody>
      </p:sp>
      <p:sp>
        <p:nvSpPr>
          <p:cNvPr id="26672" name="Oval 48"/>
          <p:cNvSpPr>
            <a:spLocks noChangeArrowheads="1"/>
          </p:cNvSpPr>
          <p:nvPr/>
        </p:nvSpPr>
        <p:spPr bwMode="auto">
          <a:xfrm>
            <a:off x="9144000" y="3200400"/>
            <a:ext cx="152400" cy="1524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73" name="Oval 49"/>
          <p:cNvSpPr>
            <a:spLocks noChangeArrowheads="1"/>
          </p:cNvSpPr>
          <p:nvPr/>
        </p:nvSpPr>
        <p:spPr bwMode="auto">
          <a:xfrm>
            <a:off x="9144000" y="3733800"/>
            <a:ext cx="152400" cy="152400"/>
          </a:xfrm>
          <a:prstGeom prst="ellipse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74" name="Text Box 50"/>
          <p:cNvSpPr txBox="1">
            <a:spLocks noChangeArrowheads="1"/>
          </p:cNvSpPr>
          <p:nvPr/>
        </p:nvSpPr>
        <p:spPr bwMode="auto">
          <a:xfrm>
            <a:off x="9299576" y="3124200"/>
            <a:ext cx="1216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>
                <a:solidFill>
                  <a:srgbClr val="333333"/>
                </a:solidFill>
              </a:rPr>
              <a:t>被缓存的帧</a:t>
            </a:r>
          </a:p>
        </p:txBody>
      </p:sp>
      <p:sp>
        <p:nvSpPr>
          <p:cNvPr id="26675" name="Text Box 51"/>
          <p:cNvSpPr txBox="1">
            <a:spLocks noChangeArrowheads="1"/>
          </p:cNvSpPr>
          <p:nvPr/>
        </p:nvSpPr>
        <p:spPr bwMode="auto">
          <a:xfrm>
            <a:off x="9296401" y="3657600"/>
            <a:ext cx="1216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>
                <a:solidFill>
                  <a:srgbClr val="333333"/>
                </a:solidFill>
              </a:rPr>
              <a:t>组播帧</a:t>
            </a:r>
          </a:p>
        </p:txBody>
      </p:sp>
      <p:sp>
        <p:nvSpPr>
          <p:cNvPr id="26676" name="Text Box 52"/>
          <p:cNvSpPr txBox="1">
            <a:spLocks noChangeArrowheads="1"/>
          </p:cNvSpPr>
          <p:nvPr/>
        </p:nvSpPr>
        <p:spPr bwMode="auto">
          <a:xfrm>
            <a:off x="8202613" y="3962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77" name="AutoShape 53"/>
          <p:cNvSpPr>
            <a:spLocks noChangeArrowheads="1"/>
          </p:cNvSpPr>
          <p:nvPr/>
        </p:nvSpPr>
        <p:spPr bwMode="auto">
          <a:xfrm rot="5400000">
            <a:off x="7473157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78" name="Text Box 54"/>
          <p:cNvSpPr txBox="1">
            <a:spLocks noChangeArrowheads="1"/>
          </p:cNvSpPr>
          <p:nvPr/>
        </p:nvSpPr>
        <p:spPr bwMode="auto">
          <a:xfrm>
            <a:off x="7878763" y="39624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26679" name="Text Box 55"/>
          <p:cNvSpPr txBox="1">
            <a:spLocks noChangeArrowheads="1"/>
          </p:cNvSpPr>
          <p:nvPr/>
        </p:nvSpPr>
        <p:spPr bwMode="auto">
          <a:xfrm>
            <a:off x="8605838" y="39624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80" name="AutoShape 56"/>
          <p:cNvSpPr>
            <a:spLocks noChangeArrowheads="1"/>
          </p:cNvSpPr>
          <p:nvPr/>
        </p:nvSpPr>
        <p:spPr bwMode="auto">
          <a:xfrm rot="5400000">
            <a:off x="3538538" y="2705100"/>
            <a:ext cx="3886200" cy="762000"/>
          </a:xfrm>
          <a:prstGeom prst="parallelogram">
            <a:avLst>
              <a:gd name="adj" fmla="val 22690"/>
            </a:avLst>
          </a:prstGeom>
          <a:solidFill>
            <a:srgbClr val="FF0000">
              <a:alpha val="18039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81" name="Text Box 57"/>
          <p:cNvSpPr txBox="1">
            <a:spLocks noChangeArrowheads="1"/>
          </p:cNvSpPr>
          <p:nvPr/>
        </p:nvSpPr>
        <p:spPr bwMode="auto">
          <a:xfrm rot="795970">
            <a:off x="4808539" y="957263"/>
            <a:ext cx="156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7C80"/>
                </a:solidFill>
              </a:rPr>
              <a:t>用户切换频道</a:t>
            </a:r>
          </a:p>
        </p:txBody>
      </p:sp>
      <p:grpSp>
        <p:nvGrpSpPr>
          <p:cNvPr id="26682" name="Group 58"/>
          <p:cNvGrpSpPr>
            <a:grpSpLocks/>
          </p:cNvGrpSpPr>
          <p:nvPr/>
        </p:nvGrpSpPr>
        <p:grpSpPr bwMode="auto">
          <a:xfrm>
            <a:off x="5405438" y="3792538"/>
            <a:ext cx="2590800" cy="627062"/>
            <a:chOff x="2448" y="2880"/>
            <a:chExt cx="1632" cy="395"/>
          </a:xfrm>
        </p:grpSpPr>
        <p:sp>
          <p:nvSpPr>
            <p:cNvPr id="26750" name="AutoShape 59"/>
            <p:cNvSpPr>
              <a:spLocks noChangeArrowheads="1"/>
            </p:cNvSpPr>
            <p:nvPr/>
          </p:nvSpPr>
          <p:spPr bwMode="auto">
            <a:xfrm rot="5400000">
              <a:off x="3620" y="2860"/>
              <a:ext cx="391" cy="432"/>
            </a:xfrm>
            <a:prstGeom prst="parallelogram">
              <a:avLst>
                <a:gd name="adj" fmla="val 25000"/>
              </a:avLst>
            </a:prstGeom>
            <a:solidFill>
              <a:srgbClr val="6699FF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751" name="AutoShape 60"/>
            <p:cNvSpPr>
              <a:spLocks noChangeArrowheads="1"/>
            </p:cNvSpPr>
            <p:nvPr/>
          </p:nvSpPr>
          <p:spPr bwMode="auto">
            <a:xfrm rot="5400000">
              <a:off x="3476" y="2860"/>
              <a:ext cx="391" cy="432"/>
            </a:xfrm>
            <a:prstGeom prst="parallelogram">
              <a:avLst>
                <a:gd name="adj" fmla="val 25000"/>
              </a:avLst>
            </a:prstGeom>
            <a:solidFill>
              <a:srgbClr val="6699FF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752" name="AutoShape 61"/>
            <p:cNvSpPr>
              <a:spLocks noChangeArrowheads="1"/>
            </p:cNvSpPr>
            <p:nvPr/>
          </p:nvSpPr>
          <p:spPr bwMode="auto">
            <a:xfrm rot="5400000">
              <a:off x="3332" y="2860"/>
              <a:ext cx="391" cy="432"/>
            </a:xfrm>
            <a:prstGeom prst="parallelogram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753" name="AutoShape 62"/>
            <p:cNvSpPr>
              <a:spLocks noChangeArrowheads="1"/>
            </p:cNvSpPr>
            <p:nvPr/>
          </p:nvSpPr>
          <p:spPr bwMode="auto">
            <a:xfrm rot="5400000">
              <a:off x="3188" y="2860"/>
              <a:ext cx="391" cy="432"/>
            </a:xfrm>
            <a:prstGeom prst="parallelogram">
              <a:avLst>
                <a:gd name="adj" fmla="val 25000"/>
              </a:avLst>
            </a:prstGeom>
            <a:solidFill>
              <a:srgbClr val="6699FF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754" name="AutoShape 63"/>
            <p:cNvSpPr>
              <a:spLocks noChangeArrowheads="1"/>
            </p:cNvSpPr>
            <p:nvPr/>
          </p:nvSpPr>
          <p:spPr bwMode="auto">
            <a:xfrm rot="5400000">
              <a:off x="3044" y="2860"/>
              <a:ext cx="391" cy="432"/>
            </a:xfrm>
            <a:prstGeom prst="parallelogram">
              <a:avLst>
                <a:gd name="adj" fmla="val 25000"/>
              </a:avLst>
            </a:prstGeom>
            <a:solidFill>
              <a:srgbClr val="6699FF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755" name="AutoShape 64"/>
            <p:cNvSpPr>
              <a:spLocks noChangeArrowheads="1"/>
            </p:cNvSpPr>
            <p:nvPr/>
          </p:nvSpPr>
          <p:spPr bwMode="auto">
            <a:xfrm rot="5400000">
              <a:off x="2900" y="2860"/>
              <a:ext cx="391" cy="432"/>
            </a:xfrm>
            <a:prstGeom prst="parallelogram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756" name="AutoShape 65"/>
            <p:cNvSpPr>
              <a:spLocks noChangeArrowheads="1"/>
            </p:cNvSpPr>
            <p:nvPr/>
          </p:nvSpPr>
          <p:spPr bwMode="auto">
            <a:xfrm rot="5400000">
              <a:off x="2757" y="2864"/>
              <a:ext cx="390" cy="432"/>
            </a:xfrm>
            <a:prstGeom prst="parallelogram">
              <a:avLst>
                <a:gd name="adj" fmla="val 25000"/>
              </a:avLst>
            </a:prstGeom>
            <a:solidFill>
              <a:srgbClr val="6699FF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757" name="Text Box 66"/>
            <p:cNvSpPr txBox="1">
              <a:spLocks noChangeArrowheads="1"/>
            </p:cNvSpPr>
            <p:nvPr/>
          </p:nvSpPr>
          <p:spPr bwMode="auto">
            <a:xfrm>
              <a:off x="3004" y="29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6758" name="AutoShape 67"/>
            <p:cNvSpPr>
              <a:spLocks noChangeArrowheads="1"/>
            </p:cNvSpPr>
            <p:nvPr/>
          </p:nvSpPr>
          <p:spPr bwMode="auto">
            <a:xfrm rot="5400000">
              <a:off x="2613" y="2864"/>
              <a:ext cx="390" cy="432"/>
            </a:xfrm>
            <a:prstGeom prst="parallelogram">
              <a:avLst>
                <a:gd name="adj" fmla="val 25000"/>
              </a:avLst>
            </a:prstGeom>
            <a:solidFill>
              <a:srgbClr val="6699FF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759" name="Text Box 68"/>
            <p:cNvSpPr txBox="1">
              <a:spLocks noChangeArrowheads="1"/>
            </p:cNvSpPr>
            <p:nvPr/>
          </p:nvSpPr>
          <p:spPr bwMode="auto">
            <a:xfrm>
              <a:off x="2860" y="29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6760" name="AutoShape 69"/>
            <p:cNvSpPr>
              <a:spLocks noChangeArrowheads="1"/>
            </p:cNvSpPr>
            <p:nvPr/>
          </p:nvSpPr>
          <p:spPr bwMode="auto">
            <a:xfrm rot="5400000">
              <a:off x="2469" y="2859"/>
              <a:ext cx="390" cy="432"/>
            </a:xfrm>
            <a:prstGeom prst="parallelogram">
              <a:avLst>
                <a:gd name="adj" fmla="val 25000"/>
              </a:avLst>
            </a:prstGeom>
            <a:solidFill>
              <a:srgbClr val="808080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761" name="Text Box 70"/>
            <p:cNvSpPr txBox="1">
              <a:spLocks noChangeArrowheads="1"/>
            </p:cNvSpPr>
            <p:nvPr/>
          </p:nvSpPr>
          <p:spPr bwMode="auto">
            <a:xfrm>
              <a:off x="2724" y="2976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I</a:t>
              </a:r>
            </a:p>
          </p:txBody>
        </p:sp>
        <p:sp>
          <p:nvSpPr>
            <p:cNvPr id="26762" name="Text Box 71"/>
            <p:cNvSpPr txBox="1">
              <a:spLocks noChangeArrowheads="1"/>
            </p:cNvSpPr>
            <p:nvPr/>
          </p:nvSpPr>
          <p:spPr bwMode="auto">
            <a:xfrm>
              <a:off x="3148" y="29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P</a:t>
              </a:r>
            </a:p>
          </p:txBody>
        </p:sp>
        <p:sp>
          <p:nvSpPr>
            <p:cNvPr id="26763" name="Text Box 72"/>
            <p:cNvSpPr txBox="1">
              <a:spLocks noChangeArrowheads="1"/>
            </p:cNvSpPr>
            <p:nvPr/>
          </p:nvSpPr>
          <p:spPr bwMode="auto">
            <a:xfrm>
              <a:off x="3436" y="29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6764" name="Text Box 73"/>
            <p:cNvSpPr txBox="1">
              <a:spLocks noChangeArrowheads="1"/>
            </p:cNvSpPr>
            <p:nvPr/>
          </p:nvSpPr>
          <p:spPr bwMode="auto">
            <a:xfrm>
              <a:off x="3292" y="29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6765" name="Text Box 74"/>
            <p:cNvSpPr txBox="1">
              <a:spLocks noChangeArrowheads="1"/>
            </p:cNvSpPr>
            <p:nvPr/>
          </p:nvSpPr>
          <p:spPr bwMode="auto">
            <a:xfrm>
              <a:off x="3580" y="29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P</a:t>
              </a:r>
            </a:p>
          </p:txBody>
        </p:sp>
        <p:sp>
          <p:nvSpPr>
            <p:cNvPr id="26766" name="Text Box 75"/>
            <p:cNvSpPr txBox="1">
              <a:spLocks noChangeArrowheads="1"/>
            </p:cNvSpPr>
            <p:nvPr/>
          </p:nvSpPr>
          <p:spPr bwMode="auto">
            <a:xfrm>
              <a:off x="3868" y="29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6767" name="Text Box 76"/>
            <p:cNvSpPr txBox="1">
              <a:spLocks noChangeArrowheads="1"/>
            </p:cNvSpPr>
            <p:nvPr/>
          </p:nvSpPr>
          <p:spPr bwMode="auto">
            <a:xfrm>
              <a:off x="3724" y="29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bg2"/>
                  </a:solidFill>
                </a:rPr>
                <a:t>B</a:t>
              </a:r>
            </a:p>
          </p:txBody>
        </p:sp>
      </p:grpSp>
      <p:sp>
        <p:nvSpPr>
          <p:cNvPr id="26683" name="AutoShape 77"/>
          <p:cNvSpPr>
            <a:spLocks noChangeArrowheads="1"/>
          </p:cNvSpPr>
          <p:nvPr/>
        </p:nvSpPr>
        <p:spPr bwMode="auto">
          <a:xfrm rot="5400000">
            <a:off x="5187157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84" name="Text Box 78"/>
          <p:cNvSpPr txBox="1">
            <a:spLocks noChangeArrowheads="1"/>
          </p:cNvSpPr>
          <p:nvPr/>
        </p:nvSpPr>
        <p:spPr bwMode="auto">
          <a:xfrm>
            <a:off x="5580063" y="3962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85" name="AutoShape 79"/>
          <p:cNvSpPr>
            <a:spLocks noChangeArrowheads="1"/>
          </p:cNvSpPr>
          <p:nvPr/>
        </p:nvSpPr>
        <p:spPr bwMode="auto">
          <a:xfrm rot="5400000">
            <a:off x="4806157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86" name="AutoShape 80"/>
          <p:cNvSpPr>
            <a:spLocks noChangeArrowheads="1"/>
          </p:cNvSpPr>
          <p:nvPr/>
        </p:nvSpPr>
        <p:spPr bwMode="auto">
          <a:xfrm rot="5400000">
            <a:off x="4425157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87" name="Text Box 81"/>
          <p:cNvSpPr txBox="1">
            <a:spLocks noChangeArrowheads="1"/>
          </p:cNvSpPr>
          <p:nvPr/>
        </p:nvSpPr>
        <p:spPr bwMode="auto">
          <a:xfrm>
            <a:off x="4830763" y="39624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26688" name="Text Box 82"/>
          <p:cNvSpPr txBox="1">
            <a:spLocks noChangeArrowheads="1"/>
          </p:cNvSpPr>
          <p:nvPr/>
        </p:nvSpPr>
        <p:spPr bwMode="auto">
          <a:xfrm>
            <a:off x="5199063" y="3962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89" name="AutoShape 83"/>
          <p:cNvSpPr>
            <a:spLocks noChangeArrowheads="1"/>
          </p:cNvSpPr>
          <p:nvPr/>
        </p:nvSpPr>
        <p:spPr bwMode="auto">
          <a:xfrm rot="5400000">
            <a:off x="4425157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90" name="Text Box 84"/>
          <p:cNvSpPr txBox="1">
            <a:spLocks noChangeArrowheads="1"/>
          </p:cNvSpPr>
          <p:nvPr/>
        </p:nvSpPr>
        <p:spPr bwMode="auto">
          <a:xfrm>
            <a:off x="4849813" y="39624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26691" name="AutoShape 85"/>
          <p:cNvSpPr>
            <a:spLocks noChangeArrowheads="1"/>
          </p:cNvSpPr>
          <p:nvPr/>
        </p:nvSpPr>
        <p:spPr bwMode="auto">
          <a:xfrm rot="5400000">
            <a:off x="4066382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92" name="AutoShape 86"/>
          <p:cNvSpPr>
            <a:spLocks noChangeArrowheads="1"/>
          </p:cNvSpPr>
          <p:nvPr/>
        </p:nvSpPr>
        <p:spPr bwMode="auto">
          <a:xfrm rot="5400000">
            <a:off x="3685382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93" name="AutoShape 87"/>
          <p:cNvSpPr>
            <a:spLocks noChangeArrowheads="1"/>
          </p:cNvSpPr>
          <p:nvPr/>
        </p:nvSpPr>
        <p:spPr bwMode="auto">
          <a:xfrm rot="5400000">
            <a:off x="3304382" y="3766344"/>
            <a:ext cx="620712" cy="685800"/>
          </a:xfrm>
          <a:prstGeom prst="parallelogram">
            <a:avLst>
              <a:gd name="adj" fmla="val 25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94" name="Text Box 88"/>
          <p:cNvSpPr txBox="1">
            <a:spLocks noChangeArrowheads="1"/>
          </p:cNvSpPr>
          <p:nvPr/>
        </p:nvSpPr>
        <p:spPr bwMode="auto">
          <a:xfrm>
            <a:off x="4078288" y="39624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95" name="Text Box 89"/>
          <p:cNvSpPr txBox="1">
            <a:spLocks noChangeArrowheads="1"/>
          </p:cNvSpPr>
          <p:nvPr/>
        </p:nvSpPr>
        <p:spPr bwMode="auto">
          <a:xfrm>
            <a:off x="4459288" y="39624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696" name="Text Box 90"/>
          <p:cNvSpPr txBox="1">
            <a:spLocks noChangeArrowheads="1"/>
          </p:cNvSpPr>
          <p:nvPr/>
        </p:nvSpPr>
        <p:spPr bwMode="auto">
          <a:xfrm>
            <a:off x="3697288" y="3962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26697" name="Line 91"/>
          <p:cNvSpPr>
            <a:spLocks noChangeShapeType="1"/>
          </p:cNvSpPr>
          <p:nvPr/>
        </p:nvSpPr>
        <p:spPr bwMode="auto">
          <a:xfrm>
            <a:off x="4719638" y="2590800"/>
            <a:ext cx="121920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8" name="Oval 92"/>
          <p:cNvSpPr>
            <a:spLocks noChangeArrowheads="1"/>
          </p:cNvSpPr>
          <p:nvPr/>
        </p:nvSpPr>
        <p:spPr bwMode="auto">
          <a:xfrm>
            <a:off x="59388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99" name="Oval 93"/>
          <p:cNvSpPr>
            <a:spLocks noChangeArrowheads="1"/>
          </p:cNvSpPr>
          <p:nvPr/>
        </p:nvSpPr>
        <p:spPr bwMode="auto">
          <a:xfrm>
            <a:off x="61674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00" name="Oval 94"/>
          <p:cNvSpPr>
            <a:spLocks noChangeArrowheads="1"/>
          </p:cNvSpPr>
          <p:nvPr/>
        </p:nvSpPr>
        <p:spPr bwMode="auto">
          <a:xfrm>
            <a:off x="63960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01" name="Oval 95"/>
          <p:cNvSpPr>
            <a:spLocks noChangeArrowheads="1"/>
          </p:cNvSpPr>
          <p:nvPr/>
        </p:nvSpPr>
        <p:spPr bwMode="auto">
          <a:xfrm>
            <a:off x="66246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02" name="Oval 96"/>
          <p:cNvSpPr>
            <a:spLocks noChangeArrowheads="1"/>
          </p:cNvSpPr>
          <p:nvPr/>
        </p:nvSpPr>
        <p:spPr bwMode="auto">
          <a:xfrm>
            <a:off x="68532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03" name="Oval 97"/>
          <p:cNvSpPr>
            <a:spLocks noChangeArrowheads="1"/>
          </p:cNvSpPr>
          <p:nvPr/>
        </p:nvSpPr>
        <p:spPr bwMode="auto">
          <a:xfrm>
            <a:off x="70818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04" name="Oval 98"/>
          <p:cNvSpPr>
            <a:spLocks noChangeArrowheads="1"/>
          </p:cNvSpPr>
          <p:nvPr/>
        </p:nvSpPr>
        <p:spPr bwMode="auto">
          <a:xfrm>
            <a:off x="73104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05" name="Oval 99"/>
          <p:cNvSpPr>
            <a:spLocks noChangeArrowheads="1"/>
          </p:cNvSpPr>
          <p:nvPr/>
        </p:nvSpPr>
        <p:spPr bwMode="auto">
          <a:xfrm>
            <a:off x="75390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06" name="Oval 100"/>
          <p:cNvSpPr>
            <a:spLocks noChangeArrowheads="1"/>
          </p:cNvSpPr>
          <p:nvPr/>
        </p:nvSpPr>
        <p:spPr bwMode="auto">
          <a:xfrm>
            <a:off x="7767638" y="4267200"/>
            <a:ext cx="76200" cy="76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07" name="Oval 101"/>
          <p:cNvSpPr>
            <a:spLocks noChangeArrowheads="1"/>
          </p:cNvSpPr>
          <p:nvPr/>
        </p:nvSpPr>
        <p:spPr bwMode="auto">
          <a:xfrm>
            <a:off x="7996238" y="4267200"/>
            <a:ext cx="76200" cy="76200"/>
          </a:xfrm>
          <a:prstGeom prst="ellipse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08" name="Oval 102"/>
          <p:cNvSpPr>
            <a:spLocks noChangeArrowheads="1"/>
          </p:cNvSpPr>
          <p:nvPr/>
        </p:nvSpPr>
        <p:spPr bwMode="auto">
          <a:xfrm>
            <a:off x="8301038" y="4267200"/>
            <a:ext cx="76200" cy="76200"/>
          </a:xfrm>
          <a:prstGeom prst="ellipse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09" name="Oval 103"/>
          <p:cNvSpPr>
            <a:spLocks noChangeArrowheads="1"/>
          </p:cNvSpPr>
          <p:nvPr/>
        </p:nvSpPr>
        <p:spPr bwMode="auto">
          <a:xfrm>
            <a:off x="8682038" y="4267200"/>
            <a:ext cx="76200" cy="76200"/>
          </a:xfrm>
          <a:prstGeom prst="ellipse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10" name="Line 104"/>
          <p:cNvSpPr>
            <a:spLocks noChangeShapeType="1"/>
          </p:cNvSpPr>
          <p:nvPr/>
        </p:nvSpPr>
        <p:spPr bwMode="auto">
          <a:xfrm>
            <a:off x="3424238" y="2895600"/>
            <a:ext cx="2286000" cy="0"/>
          </a:xfrm>
          <a:prstGeom prst="line">
            <a:avLst/>
          </a:prstGeom>
          <a:noFill/>
          <a:ln w="5715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1" name="Text Box 105"/>
          <p:cNvSpPr txBox="1">
            <a:spLocks noChangeArrowheads="1"/>
          </p:cNvSpPr>
          <p:nvPr/>
        </p:nvSpPr>
        <p:spPr bwMode="auto">
          <a:xfrm>
            <a:off x="3919539" y="2895600"/>
            <a:ext cx="11826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>
                <a:solidFill>
                  <a:srgbClr val="333333"/>
                </a:solidFill>
              </a:rPr>
              <a:t>频道</a:t>
            </a:r>
            <a:r>
              <a:rPr lang="en-US" altLang="zh-CN" sz="1200">
                <a:solidFill>
                  <a:srgbClr val="333333"/>
                </a:solidFill>
              </a:rPr>
              <a:t>1</a:t>
            </a:r>
            <a:r>
              <a:rPr lang="zh-CN" altLang="en-US" sz="1200">
                <a:solidFill>
                  <a:srgbClr val="333333"/>
                </a:solidFill>
              </a:rPr>
              <a:t>的组播流</a:t>
            </a:r>
          </a:p>
        </p:txBody>
      </p:sp>
      <p:sp>
        <p:nvSpPr>
          <p:cNvPr id="26712" name="Text Box 106"/>
          <p:cNvSpPr txBox="1">
            <a:spLocks noChangeArrowheads="1"/>
          </p:cNvSpPr>
          <p:nvPr/>
        </p:nvSpPr>
        <p:spPr bwMode="auto">
          <a:xfrm>
            <a:off x="7996239" y="2895600"/>
            <a:ext cx="11826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>
                <a:solidFill>
                  <a:srgbClr val="333333"/>
                </a:solidFill>
              </a:rPr>
              <a:t>频道</a:t>
            </a:r>
            <a:r>
              <a:rPr lang="en-US" altLang="zh-CN" sz="1200">
                <a:solidFill>
                  <a:srgbClr val="333333"/>
                </a:solidFill>
              </a:rPr>
              <a:t>2</a:t>
            </a:r>
            <a:r>
              <a:rPr lang="zh-CN" altLang="en-US" sz="1200">
                <a:solidFill>
                  <a:srgbClr val="333333"/>
                </a:solidFill>
              </a:rPr>
              <a:t>的组播流</a:t>
            </a:r>
          </a:p>
        </p:txBody>
      </p:sp>
      <p:sp>
        <p:nvSpPr>
          <p:cNvPr id="26713" name="AutoShape 107"/>
          <p:cNvSpPr>
            <a:spLocks noChangeArrowheads="1"/>
          </p:cNvSpPr>
          <p:nvPr/>
        </p:nvSpPr>
        <p:spPr bwMode="auto">
          <a:xfrm rot="5400000">
            <a:off x="5178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14" name="Text Box 108"/>
          <p:cNvSpPr txBox="1">
            <a:spLocks noChangeArrowheads="1"/>
          </p:cNvSpPr>
          <p:nvPr/>
        </p:nvSpPr>
        <p:spPr bwMode="auto">
          <a:xfrm>
            <a:off x="5570538" y="2133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26715" name="AutoShape 109"/>
          <p:cNvSpPr>
            <a:spLocks noChangeArrowheads="1"/>
          </p:cNvSpPr>
          <p:nvPr/>
        </p:nvSpPr>
        <p:spPr bwMode="auto">
          <a:xfrm rot="5400000">
            <a:off x="4797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16" name="Text Box 110"/>
          <p:cNvSpPr txBox="1">
            <a:spLocks noChangeArrowheads="1"/>
          </p:cNvSpPr>
          <p:nvPr/>
        </p:nvSpPr>
        <p:spPr bwMode="auto">
          <a:xfrm>
            <a:off x="5189538" y="2133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717" name="AutoShape 111"/>
          <p:cNvSpPr>
            <a:spLocks noChangeArrowheads="1"/>
          </p:cNvSpPr>
          <p:nvPr/>
        </p:nvSpPr>
        <p:spPr bwMode="auto">
          <a:xfrm rot="5400000">
            <a:off x="4416426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18" name="Text Box 112"/>
          <p:cNvSpPr txBox="1">
            <a:spLocks noChangeArrowheads="1"/>
          </p:cNvSpPr>
          <p:nvPr/>
        </p:nvSpPr>
        <p:spPr bwMode="auto">
          <a:xfrm>
            <a:off x="4808538" y="2133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719" name="AutoShape 113"/>
          <p:cNvSpPr>
            <a:spLocks noChangeArrowheads="1"/>
          </p:cNvSpPr>
          <p:nvPr/>
        </p:nvSpPr>
        <p:spPr bwMode="auto">
          <a:xfrm rot="5400000">
            <a:off x="4057651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20" name="Text Box 114"/>
          <p:cNvSpPr txBox="1">
            <a:spLocks noChangeArrowheads="1"/>
          </p:cNvSpPr>
          <p:nvPr/>
        </p:nvSpPr>
        <p:spPr bwMode="auto">
          <a:xfrm>
            <a:off x="4462463" y="208438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26721" name="AutoShape 115"/>
          <p:cNvSpPr>
            <a:spLocks noChangeArrowheads="1"/>
          </p:cNvSpPr>
          <p:nvPr/>
        </p:nvSpPr>
        <p:spPr bwMode="auto">
          <a:xfrm rot="5400000">
            <a:off x="4057651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22" name="Text Box 116"/>
          <p:cNvSpPr txBox="1">
            <a:spLocks noChangeArrowheads="1"/>
          </p:cNvSpPr>
          <p:nvPr/>
        </p:nvSpPr>
        <p:spPr bwMode="auto">
          <a:xfrm>
            <a:off x="4481513" y="208438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26723" name="AutoShape 117"/>
          <p:cNvSpPr>
            <a:spLocks noChangeArrowheads="1"/>
          </p:cNvSpPr>
          <p:nvPr/>
        </p:nvSpPr>
        <p:spPr bwMode="auto">
          <a:xfrm rot="5400000">
            <a:off x="4057651" y="1930401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24" name="AutoShape 118"/>
          <p:cNvSpPr>
            <a:spLocks noChangeArrowheads="1"/>
          </p:cNvSpPr>
          <p:nvPr/>
        </p:nvSpPr>
        <p:spPr bwMode="auto">
          <a:xfrm rot="5400000">
            <a:off x="3676651" y="1938338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25" name="AutoShape 119"/>
          <p:cNvSpPr>
            <a:spLocks noChangeArrowheads="1"/>
          </p:cNvSpPr>
          <p:nvPr/>
        </p:nvSpPr>
        <p:spPr bwMode="auto">
          <a:xfrm rot="5400000">
            <a:off x="3295651" y="1930401"/>
            <a:ext cx="619125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26" name="Text Box 120"/>
          <p:cNvSpPr txBox="1">
            <a:spLocks noChangeArrowheads="1"/>
          </p:cNvSpPr>
          <p:nvPr/>
        </p:nvSpPr>
        <p:spPr bwMode="auto">
          <a:xfrm>
            <a:off x="4481513" y="21336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26727" name="Text Box 121"/>
          <p:cNvSpPr txBox="1">
            <a:spLocks noChangeArrowheads="1"/>
          </p:cNvSpPr>
          <p:nvPr/>
        </p:nvSpPr>
        <p:spPr bwMode="auto">
          <a:xfrm>
            <a:off x="3687763" y="2133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728" name="Text Box 122"/>
          <p:cNvSpPr txBox="1">
            <a:spLocks noChangeArrowheads="1"/>
          </p:cNvSpPr>
          <p:nvPr/>
        </p:nvSpPr>
        <p:spPr bwMode="auto">
          <a:xfrm>
            <a:off x="4068763" y="2133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729" name="AutoShape 123"/>
          <p:cNvSpPr>
            <a:spLocks noChangeArrowheads="1"/>
          </p:cNvSpPr>
          <p:nvPr/>
        </p:nvSpPr>
        <p:spPr bwMode="auto">
          <a:xfrm rot="5400000">
            <a:off x="5177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30" name="Text Box 124"/>
          <p:cNvSpPr txBox="1">
            <a:spLocks noChangeArrowheads="1"/>
          </p:cNvSpPr>
          <p:nvPr/>
        </p:nvSpPr>
        <p:spPr bwMode="auto">
          <a:xfrm>
            <a:off x="5570538" y="1371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731" name="AutoShape 125"/>
          <p:cNvSpPr>
            <a:spLocks noChangeArrowheads="1"/>
          </p:cNvSpPr>
          <p:nvPr/>
        </p:nvSpPr>
        <p:spPr bwMode="auto">
          <a:xfrm rot="5400000">
            <a:off x="4796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32" name="AutoShape 126"/>
          <p:cNvSpPr>
            <a:spLocks noChangeArrowheads="1"/>
          </p:cNvSpPr>
          <p:nvPr/>
        </p:nvSpPr>
        <p:spPr bwMode="auto">
          <a:xfrm rot="5400000">
            <a:off x="4415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33" name="Text Box 127"/>
          <p:cNvSpPr txBox="1">
            <a:spLocks noChangeArrowheads="1"/>
          </p:cNvSpPr>
          <p:nvPr/>
        </p:nvSpPr>
        <p:spPr bwMode="auto">
          <a:xfrm>
            <a:off x="4821238" y="13716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26734" name="Text Box 128"/>
          <p:cNvSpPr txBox="1">
            <a:spLocks noChangeArrowheads="1"/>
          </p:cNvSpPr>
          <p:nvPr/>
        </p:nvSpPr>
        <p:spPr bwMode="auto">
          <a:xfrm>
            <a:off x="5189538" y="1371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735" name="AutoShape 129"/>
          <p:cNvSpPr>
            <a:spLocks noChangeArrowheads="1"/>
          </p:cNvSpPr>
          <p:nvPr/>
        </p:nvSpPr>
        <p:spPr bwMode="auto">
          <a:xfrm rot="5400000">
            <a:off x="4415632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36" name="Text Box 130"/>
          <p:cNvSpPr txBox="1">
            <a:spLocks noChangeArrowheads="1"/>
          </p:cNvSpPr>
          <p:nvPr/>
        </p:nvSpPr>
        <p:spPr bwMode="auto">
          <a:xfrm>
            <a:off x="4840288" y="13716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26737" name="AutoShape 131"/>
          <p:cNvSpPr>
            <a:spLocks noChangeArrowheads="1"/>
          </p:cNvSpPr>
          <p:nvPr/>
        </p:nvSpPr>
        <p:spPr bwMode="auto">
          <a:xfrm rot="5400000">
            <a:off x="4056857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38" name="AutoShape 132"/>
          <p:cNvSpPr>
            <a:spLocks noChangeArrowheads="1"/>
          </p:cNvSpPr>
          <p:nvPr/>
        </p:nvSpPr>
        <p:spPr bwMode="auto">
          <a:xfrm rot="5400000">
            <a:off x="3675857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6699FF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39" name="AutoShape 133"/>
          <p:cNvSpPr>
            <a:spLocks noChangeArrowheads="1"/>
          </p:cNvSpPr>
          <p:nvPr/>
        </p:nvSpPr>
        <p:spPr bwMode="auto">
          <a:xfrm rot="5400000">
            <a:off x="3294857" y="1205707"/>
            <a:ext cx="620713" cy="685800"/>
          </a:xfrm>
          <a:prstGeom prst="parallelogram">
            <a:avLst>
              <a:gd name="adj" fmla="val 25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40" name="Text Box 134"/>
          <p:cNvSpPr txBox="1">
            <a:spLocks noChangeArrowheads="1"/>
          </p:cNvSpPr>
          <p:nvPr/>
        </p:nvSpPr>
        <p:spPr bwMode="auto">
          <a:xfrm>
            <a:off x="4068763" y="1371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741" name="Text Box 135"/>
          <p:cNvSpPr txBox="1">
            <a:spLocks noChangeArrowheads="1"/>
          </p:cNvSpPr>
          <p:nvPr/>
        </p:nvSpPr>
        <p:spPr bwMode="auto">
          <a:xfrm>
            <a:off x="4449763" y="1371601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6742" name="Text Box 136"/>
          <p:cNvSpPr txBox="1">
            <a:spLocks noChangeArrowheads="1"/>
          </p:cNvSpPr>
          <p:nvPr/>
        </p:nvSpPr>
        <p:spPr bwMode="auto">
          <a:xfrm>
            <a:off x="3687763" y="1371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26743" name="Line 137"/>
          <p:cNvSpPr>
            <a:spLocks noChangeShapeType="1"/>
          </p:cNvSpPr>
          <p:nvPr/>
        </p:nvSpPr>
        <p:spPr bwMode="auto">
          <a:xfrm>
            <a:off x="3424238" y="4724400"/>
            <a:ext cx="2286000" cy="0"/>
          </a:xfrm>
          <a:prstGeom prst="line">
            <a:avLst/>
          </a:prstGeom>
          <a:noFill/>
          <a:ln w="5715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744" name="Group 138"/>
          <p:cNvGrpSpPr>
            <a:grpSpLocks/>
          </p:cNvGrpSpPr>
          <p:nvPr/>
        </p:nvGrpSpPr>
        <p:grpSpPr bwMode="auto">
          <a:xfrm>
            <a:off x="2057400" y="1371600"/>
            <a:ext cx="706438" cy="1036638"/>
            <a:chOff x="384" y="1167"/>
            <a:chExt cx="445" cy="653"/>
          </a:xfrm>
        </p:grpSpPr>
        <p:sp>
          <p:nvSpPr>
            <p:cNvPr id="26748" name="Text Box 139"/>
            <p:cNvSpPr txBox="1">
              <a:spLocks noChangeArrowheads="1"/>
            </p:cNvSpPr>
            <p:nvPr/>
          </p:nvSpPr>
          <p:spPr bwMode="auto">
            <a:xfrm>
              <a:off x="384" y="1167"/>
              <a:ext cx="4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600" b="1">
                  <a:solidFill>
                    <a:srgbClr val="4D4D4D"/>
                  </a:solidFill>
                </a:rPr>
                <a:t>频道</a:t>
              </a:r>
              <a:r>
                <a:rPr lang="en-US" altLang="zh-CN" sz="1600" b="1">
                  <a:solidFill>
                    <a:srgbClr val="4D4D4D"/>
                  </a:solidFill>
                </a:rPr>
                <a:t>1</a:t>
              </a:r>
            </a:p>
          </p:txBody>
        </p:sp>
        <p:sp>
          <p:nvSpPr>
            <p:cNvPr id="26749" name="Text Box 140"/>
            <p:cNvSpPr txBox="1">
              <a:spLocks noChangeArrowheads="1"/>
            </p:cNvSpPr>
            <p:nvPr/>
          </p:nvSpPr>
          <p:spPr bwMode="auto">
            <a:xfrm>
              <a:off x="384" y="1608"/>
              <a:ext cx="4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600" b="1">
                  <a:solidFill>
                    <a:srgbClr val="4D4D4D"/>
                  </a:solidFill>
                </a:rPr>
                <a:t>频道</a:t>
              </a:r>
              <a:r>
                <a:rPr lang="en-US" altLang="zh-CN" sz="1600" b="1">
                  <a:solidFill>
                    <a:srgbClr val="4D4D4D"/>
                  </a:solidFill>
                </a:rPr>
                <a:t>2</a:t>
              </a:r>
            </a:p>
          </p:txBody>
        </p:sp>
      </p:grpSp>
      <p:sp>
        <p:nvSpPr>
          <p:cNvPr id="26745" name="Rectangle 141"/>
          <p:cNvSpPr>
            <a:spLocks noChangeArrowheads="1"/>
          </p:cNvSpPr>
          <p:nvPr/>
        </p:nvSpPr>
        <p:spPr bwMode="auto">
          <a:xfrm>
            <a:off x="2057400" y="3886201"/>
            <a:ext cx="152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600" b="1">
                <a:solidFill>
                  <a:srgbClr val="4D4D4D"/>
                </a:solidFill>
              </a:rPr>
              <a:t>用户机顶盒收到的视频帧</a:t>
            </a:r>
          </a:p>
        </p:txBody>
      </p:sp>
      <p:sp>
        <p:nvSpPr>
          <p:cNvPr id="26746" name="Text Box 155"/>
          <p:cNvSpPr txBox="1">
            <a:spLocks noChangeArrowheads="1"/>
          </p:cNvSpPr>
          <p:nvPr/>
        </p:nvSpPr>
        <p:spPr bwMode="auto">
          <a:xfrm>
            <a:off x="3922714" y="4754564"/>
            <a:ext cx="11826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>
                <a:solidFill>
                  <a:srgbClr val="333333"/>
                </a:solidFill>
              </a:rPr>
              <a:t>频道</a:t>
            </a:r>
            <a:r>
              <a:rPr lang="en-US" altLang="zh-CN" sz="1200">
                <a:solidFill>
                  <a:srgbClr val="333333"/>
                </a:solidFill>
              </a:rPr>
              <a:t>1</a:t>
            </a:r>
            <a:r>
              <a:rPr lang="zh-CN" altLang="en-US" sz="1200">
                <a:solidFill>
                  <a:srgbClr val="333333"/>
                </a:solidFill>
              </a:rPr>
              <a:t>的组播流</a:t>
            </a:r>
          </a:p>
        </p:txBody>
      </p:sp>
      <p:sp>
        <p:nvSpPr>
          <p:cNvPr id="26747" name="Text Box 163"/>
          <p:cNvSpPr txBox="1">
            <a:spLocks noChangeArrowheads="1"/>
          </p:cNvSpPr>
          <p:nvPr/>
        </p:nvSpPr>
        <p:spPr bwMode="auto">
          <a:xfrm>
            <a:off x="2133600" y="5334000"/>
            <a:ext cx="8153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利用单播辅助组播的方式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，缩短频道切换速度；</a:t>
            </a:r>
          </a:p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FCC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服务器缓存直播流，并</a:t>
            </a: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直接向</a:t>
            </a:r>
            <a:r>
              <a:rPr lang="en-US" altLang="zh-CN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推送</a:t>
            </a:r>
            <a:r>
              <a:rPr lang="en-US" altLang="zh-CN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I</a:t>
            </a: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帧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，确保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快速显示图象，缩短频道切换时间；</a:t>
            </a:r>
          </a:p>
        </p:txBody>
      </p:sp>
    </p:spTree>
    <p:extLst>
      <p:ext uri="{BB962C8B-B14F-4D97-AF65-F5344CB8AC3E}">
        <p14:creationId xmlns:p14="http://schemas.microsoft.com/office/powerpoint/2010/main" val="20329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>
                <a:ea typeface="ＭＳ Ｐゴシック" panose="020B0600070205080204" pitchFamily="34" charset="-128"/>
              </a:rPr>
              <a:t>Page </a:t>
            </a:r>
            <a:fld id="{5FD2D36F-A8B9-4366-A1AD-E9138837B7D7}" type="slidenum">
              <a:rPr lang="de-DE" altLang="zh-CN">
                <a:ea typeface="ＭＳ Ｐゴシック" panose="020B0600070205080204" pitchFamily="34" charset="-128"/>
              </a:rPr>
              <a:pPr/>
              <a:t>4</a:t>
            </a:fld>
            <a:endParaRPr lang="en-GB" altLang="zh-CN">
              <a:ea typeface="ＭＳ Ｐゴシック" panose="020B0600070205080204" pitchFamily="34" charset="-128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96851"/>
            <a:ext cx="6121400" cy="480115"/>
          </a:xfrm>
          <a:noFill/>
        </p:spPr>
        <p:txBody>
          <a:bodyPr vert="horz" lIns="91425" tIns="45712" rIns="91425" bIns="45712" rtlCol="0" anchor="t">
            <a:spAutoFit/>
          </a:bodyPr>
          <a:lstStyle/>
          <a:p>
            <a:pPr defTabSz="877888"/>
            <a:r>
              <a:rPr lang="zh-CN" altLang="en-US" sz="2800"/>
              <a:t>快速频道切换信令流程</a:t>
            </a:r>
          </a:p>
        </p:txBody>
      </p:sp>
      <p:grpSp>
        <p:nvGrpSpPr>
          <p:cNvPr id="29700" name="Group 3"/>
          <p:cNvGrpSpPr>
            <a:grpSpLocks noChangeAspect="1"/>
          </p:cNvGrpSpPr>
          <p:nvPr/>
        </p:nvGrpSpPr>
        <p:grpSpPr bwMode="auto">
          <a:xfrm>
            <a:off x="8932863" y="1122363"/>
            <a:ext cx="431800" cy="514350"/>
            <a:chOff x="3874" y="769"/>
            <a:chExt cx="441" cy="460"/>
          </a:xfrm>
        </p:grpSpPr>
        <p:sp>
          <p:nvSpPr>
            <p:cNvPr id="29795" name="Freeform 4"/>
            <p:cNvSpPr>
              <a:spLocks noChangeAspect="1"/>
            </p:cNvSpPr>
            <p:nvPr/>
          </p:nvSpPr>
          <p:spPr bwMode="auto">
            <a:xfrm>
              <a:off x="4239" y="829"/>
              <a:ext cx="76" cy="400"/>
            </a:xfrm>
            <a:custGeom>
              <a:avLst/>
              <a:gdLst>
                <a:gd name="T0" fmla="*/ 148 w 38"/>
                <a:gd name="T1" fmla="*/ 20 h 199"/>
                <a:gd name="T2" fmla="*/ 20 w 38"/>
                <a:gd name="T3" fmla="*/ 76 h 199"/>
                <a:gd name="T4" fmla="*/ 0 w 38"/>
                <a:gd name="T5" fmla="*/ 788 h 199"/>
                <a:gd name="T6" fmla="*/ 36 w 38"/>
                <a:gd name="T7" fmla="*/ 776 h 199"/>
                <a:gd name="T8" fmla="*/ 136 w 38"/>
                <a:gd name="T9" fmla="*/ 679 h 199"/>
                <a:gd name="T10" fmla="*/ 152 w 38"/>
                <a:gd name="T11" fmla="*/ 635 h 199"/>
                <a:gd name="T12" fmla="*/ 152 w 38"/>
                <a:gd name="T13" fmla="*/ 60 h 199"/>
                <a:gd name="T14" fmla="*/ 148 w 38"/>
                <a:gd name="T15" fmla="*/ 20 h 1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"/>
                <a:gd name="T25" fmla="*/ 0 h 199"/>
                <a:gd name="T26" fmla="*/ 38 w 38"/>
                <a:gd name="T27" fmla="*/ 199 h 1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" h="199">
                  <a:moveTo>
                    <a:pt x="37" y="5"/>
                  </a:moveTo>
                  <a:cubicBezTo>
                    <a:pt x="33" y="0"/>
                    <a:pt x="5" y="19"/>
                    <a:pt x="5" y="19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9"/>
                    <a:pt x="9" y="192"/>
                  </a:cubicBezTo>
                  <a:cubicBezTo>
                    <a:pt x="16" y="185"/>
                    <a:pt x="30" y="172"/>
                    <a:pt x="34" y="168"/>
                  </a:cubicBezTo>
                  <a:cubicBezTo>
                    <a:pt x="37" y="164"/>
                    <a:pt x="38" y="165"/>
                    <a:pt x="38" y="157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6"/>
                    <a:pt x="37" y="5"/>
                    <a:pt x="37" y="5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6" name="Freeform 5"/>
            <p:cNvSpPr>
              <a:spLocks noChangeAspect="1"/>
            </p:cNvSpPr>
            <p:nvPr/>
          </p:nvSpPr>
          <p:spPr bwMode="auto">
            <a:xfrm>
              <a:off x="3874" y="769"/>
              <a:ext cx="433" cy="105"/>
            </a:xfrm>
            <a:custGeom>
              <a:avLst/>
              <a:gdLst>
                <a:gd name="T0" fmla="*/ 868 w 216"/>
                <a:gd name="T1" fmla="*/ 131 h 52"/>
                <a:gd name="T2" fmla="*/ 752 w 216"/>
                <a:gd name="T3" fmla="*/ 212 h 52"/>
                <a:gd name="T4" fmla="*/ 28 w 216"/>
                <a:gd name="T5" fmla="*/ 77 h 52"/>
                <a:gd name="T6" fmla="*/ 0 w 216"/>
                <a:gd name="T7" fmla="*/ 97 h 52"/>
                <a:gd name="T8" fmla="*/ 12 w 216"/>
                <a:gd name="T9" fmla="*/ 65 h 52"/>
                <a:gd name="T10" fmla="*/ 108 w 216"/>
                <a:gd name="T11" fmla="*/ 4 h 52"/>
                <a:gd name="T12" fmla="*/ 124 w 216"/>
                <a:gd name="T13" fmla="*/ 0 h 52"/>
                <a:gd name="T14" fmla="*/ 840 w 216"/>
                <a:gd name="T15" fmla="*/ 123 h 52"/>
                <a:gd name="T16" fmla="*/ 868 w 216"/>
                <a:gd name="T17" fmla="*/ 131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"/>
                <a:gd name="T28" fmla="*/ 0 h 52"/>
                <a:gd name="T29" fmla="*/ 216 w 216"/>
                <a:gd name="T30" fmla="*/ 52 h 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" h="52">
                  <a:moveTo>
                    <a:pt x="216" y="32"/>
                  </a:moveTo>
                  <a:cubicBezTo>
                    <a:pt x="187" y="52"/>
                    <a:pt x="187" y="52"/>
                    <a:pt x="187" y="52"/>
                  </a:cubicBezTo>
                  <a:cubicBezTo>
                    <a:pt x="81" y="33"/>
                    <a:pt x="15" y="20"/>
                    <a:pt x="7" y="19"/>
                  </a:cubicBezTo>
                  <a:cubicBezTo>
                    <a:pt x="2" y="18"/>
                    <a:pt x="0" y="24"/>
                    <a:pt x="0" y="24"/>
                  </a:cubicBezTo>
                  <a:cubicBezTo>
                    <a:pt x="0" y="24"/>
                    <a:pt x="0" y="19"/>
                    <a:pt x="3" y="16"/>
                  </a:cubicBezTo>
                  <a:cubicBezTo>
                    <a:pt x="6" y="14"/>
                    <a:pt x="20" y="5"/>
                    <a:pt x="27" y="1"/>
                  </a:cubicBezTo>
                  <a:cubicBezTo>
                    <a:pt x="29" y="0"/>
                    <a:pt x="31" y="0"/>
                    <a:pt x="31" y="0"/>
                  </a:cubicBezTo>
                  <a:cubicBezTo>
                    <a:pt x="31" y="0"/>
                    <a:pt x="207" y="30"/>
                    <a:pt x="209" y="30"/>
                  </a:cubicBezTo>
                  <a:cubicBezTo>
                    <a:pt x="216" y="31"/>
                    <a:pt x="216" y="32"/>
                    <a:pt x="216" y="32"/>
                  </a:cubicBezTo>
                  <a:close/>
                </a:path>
              </a:pathLst>
            </a:custGeom>
            <a:solidFill>
              <a:srgbClr val="456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7" name="Freeform 6"/>
            <p:cNvSpPr>
              <a:spLocks noChangeAspect="1"/>
            </p:cNvSpPr>
            <p:nvPr/>
          </p:nvSpPr>
          <p:spPr bwMode="auto">
            <a:xfrm>
              <a:off x="4233" y="831"/>
              <a:ext cx="80" cy="59"/>
            </a:xfrm>
            <a:custGeom>
              <a:avLst/>
              <a:gdLst>
                <a:gd name="T0" fmla="*/ 0 w 40"/>
                <a:gd name="T1" fmla="*/ 83 h 29"/>
                <a:gd name="T2" fmla="*/ 144 w 40"/>
                <a:gd name="T3" fmla="*/ 0 h 29"/>
                <a:gd name="T4" fmla="*/ 160 w 40"/>
                <a:gd name="T5" fmla="*/ 24 h 29"/>
                <a:gd name="T6" fmla="*/ 24 w 40"/>
                <a:gd name="T7" fmla="*/ 120 h 29"/>
                <a:gd name="T8" fmla="*/ 0 w 40"/>
                <a:gd name="T9" fmla="*/ 83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29"/>
                <a:gd name="T17" fmla="*/ 40 w 40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29">
                  <a:moveTo>
                    <a:pt x="0" y="20"/>
                  </a:moveTo>
                  <a:cubicBezTo>
                    <a:pt x="0" y="20"/>
                    <a:pt x="32" y="1"/>
                    <a:pt x="36" y="0"/>
                  </a:cubicBezTo>
                  <a:cubicBezTo>
                    <a:pt x="39" y="1"/>
                    <a:pt x="40" y="3"/>
                    <a:pt x="40" y="6"/>
                  </a:cubicBezTo>
                  <a:cubicBezTo>
                    <a:pt x="6" y="29"/>
                    <a:pt x="6" y="29"/>
                    <a:pt x="6" y="29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8" name="Freeform 7"/>
            <p:cNvSpPr>
              <a:spLocks noChangeAspect="1"/>
            </p:cNvSpPr>
            <p:nvPr/>
          </p:nvSpPr>
          <p:spPr bwMode="auto">
            <a:xfrm>
              <a:off x="3874" y="803"/>
              <a:ext cx="377" cy="426"/>
            </a:xfrm>
            <a:custGeom>
              <a:avLst/>
              <a:gdLst>
                <a:gd name="T0" fmla="*/ 736 w 188"/>
                <a:gd name="T1" fmla="*/ 133 h 212"/>
                <a:gd name="T2" fmla="*/ 28 w 188"/>
                <a:gd name="T3" fmla="*/ 8 h 212"/>
                <a:gd name="T4" fmla="*/ 0 w 188"/>
                <a:gd name="T5" fmla="*/ 24 h 212"/>
                <a:gd name="T6" fmla="*/ 0 w 188"/>
                <a:gd name="T7" fmla="*/ 643 h 212"/>
                <a:gd name="T8" fmla="*/ 24 w 188"/>
                <a:gd name="T9" fmla="*/ 695 h 212"/>
                <a:gd name="T10" fmla="*/ 708 w 188"/>
                <a:gd name="T11" fmla="*/ 844 h 212"/>
                <a:gd name="T12" fmla="*/ 752 w 188"/>
                <a:gd name="T13" fmla="*/ 816 h 212"/>
                <a:gd name="T14" fmla="*/ 752 w 188"/>
                <a:gd name="T15" fmla="*/ 169 h 212"/>
                <a:gd name="T16" fmla="*/ 736 w 188"/>
                <a:gd name="T17" fmla="*/ 133 h 2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8"/>
                <a:gd name="T28" fmla="*/ 0 h 212"/>
                <a:gd name="T29" fmla="*/ 188 w 188"/>
                <a:gd name="T30" fmla="*/ 212 h 2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8" h="212">
                  <a:moveTo>
                    <a:pt x="183" y="33"/>
                  </a:moveTo>
                  <a:cubicBezTo>
                    <a:pt x="81" y="16"/>
                    <a:pt x="15" y="3"/>
                    <a:pt x="7" y="2"/>
                  </a:cubicBezTo>
                  <a:cubicBezTo>
                    <a:pt x="0" y="0"/>
                    <a:pt x="0" y="6"/>
                    <a:pt x="0" y="6"/>
                  </a:cubicBezTo>
                  <a:cubicBezTo>
                    <a:pt x="0" y="6"/>
                    <a:pt x="0" y="149"/>
                    <a:pt x="0" y="159"/>
                  </a:cubicBezTo>
                  <a:cubicBezTo>
                    <a:pt x="0" y="170"/>
                    <a:pt x="2" y="170"/>
                    <a:pt x="6" y="172"/>
                  </a:cubicBezTo>
                  <a:cubicBezTo>
                    <a:pt x="9" y="173"/>
                    <a:pt x="145" y="202"/>
                    <a:pt x="176" y="209"/>
                  </a:cubicBezTo>
                  <a:cubicBezTo>
                    <a:pt x="188" y="212"/>
                    <a:pt x="187" y="205"/>
                    <a:pt x="187" y="202"/>
                  </a:cubicBezTo>
                  <a:cubicBezTo>
                    <a:pt x="187" y="202"/>
                    <a:pt x="187" y="48"/>
                    <a:pt x="187" y="42"/>
                  </a:cubicBezTo>
                  <a:cubicBezTo>
                    <a:pt x="187" y="37"/>
                    <a:pt x="184" y="34"/>
                    <a:pt x="183" y="33"/>
                  </a:cubicBezTo>
                  <a:close/>
                </a:path>
              </a:pathLst>
            </a:custGeom>
            <a:solidFill>
              <a:srgbClr val="8B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9" name="Freeform 8"/>
            <p:cNvSpPr>
              <a:spLocks noChangeAspect="1"/>
            </p:cNvSpPr>
            <p:nvPr/>
          </p:nvSpPr>
          <p:spPr bwMode="auto">
            <a:xfrm>
              <a:off x="3886" y="815"/>
              <a:ext cx="353" cy="398"/>
            </a:xfrm>
            <a:custGeom>
              <a:avLst/>
              <a:gdLst>
                <a:gd name="T0" fmla="*/ 684 w 176"/>
                <a:gd name="T1" fmla="*/ 125 h 198"/>
                <a:gd name="T2" fmla="*/ 24 w 176"/>
                <a:gd name="T3" fmla="*/ 8 h 198"/>
                <a:gd name="T4" fmla="*/ 0 w 176"/>
                <a:gd name="T5" fmla="*/ 20 h 198"/>
                <a:gd name="T6" fmla="*/ 0 w 176"/>
                <a:gd name="T7" fmla="*/ 597 h 198"/>
                <a:gd name="T8" fmla="*/ 24 w 176"/>
                <a:gd name="T9" fmla="*/ 647 h 198"/>
                <a:gd name="T10" fmla="*/ 664 w 176"/>
                <a:gd name="T11" fmla="*/ 788 h 198"/>
                <a:gd name="T12" fmla="*/ 700 w 176"/>
                <a:gd name="T13" fmla="*/ 760 h 198"/>
                <a:gd name="T14" fmla="*/ 700 w 176"/>
                <a:gd name="T15" fmla="*/ 157 h 198"/>
                <a:gd name="T16" fmla="*/ 684 w 176"/>
                <a:gd name="T17" fmla="*/ 125 h 1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198"/>
                <a:gd name="T29" fmla="*/ 176 w 176"/>
                <a:gd name="T30" fmla="*/ 198 h 1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198">
                  <a:moveTo>
                    <a:pt x="170" y="31"/>
                  </a:moveTo>
                  <a:cubicBezTo>
                    <a:pt x="75" y="15"/>
                    <a:pt x="14" y="3"/>
                    <a:pt x="6" y="2"/>
                  </a:cubicBezTo>
                  <a:cubicBezTo>
                    <a:pt x="0" y="0"/>
                    <a:pt x="0" y="5"/>
                    <a:pt x="0" y="5"/>
                  </a:cubicBezTo>
                  <a:cubicBezTo>
                    <a:pt x="0" y="5"/>
                    <a:pt x="0" y="138"/>
                    <a:pt x="0" y="148"/>
                  </a:cubicBezTo>
                  <a:cubicBezTo>
                    <a:pt x="0" y="158"/>
                    <a:pt x="1" y="158"/>
                    <a:pt x="6" y="160"/>
                  </a:cubicBezTo>
                  <a:cubicBezTo>
                    <a:pt x="8" y="161"/>
                    <a:pt x="136" y="188"/>
                    <a:pt x="165" y="195"/>
                  </a:cubicBezTo>
                  <a:cubicBezTo>
                    <a:pt x="176" y="198"/>
                    <a:pt x="174" y="190"/>
                    <a:pt x="174" y="188"/>
                  </a:cubicBezTo>
                  <a:cubicBezTo>
                    <a:pt x="174" y="188"/>
                    <a:pt x="174" y="45"/>
                    <a:pt x="174" y="39"/>
                  </a:cubicBezTo>
                  <a:cubicBezTo>
                    <a:pt x="174" y="35"/>
                    <a:pt x="173" y="32"/>
                    <a:pt x="170" y="31"/>
                  </a:cubicBez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" name="Freeform 9"/>
            <p:cNvSpPr>
              <a:spLocks noChangeAspect="1" noEditPoints="1"/>
            </p:cNvSpPr>
            <p:nvPr/>
          </p:nvSpPr>
          <p:spPr bwMode="auto">
            <a:xfrm>
              <a:off x="3884" y="815"/>
              <a:ext cx="353" cy="394"/>
            </a:xfrm>
            <a:custGeom>
              <a:avLst/>
              <a:gdLst>
                <a:gd name="T0" fmla="*/ 8 w 176"/>
                <a:gd name="T1" fmla="*/ 8 h 196"/>
                <a:gd name="T2" fmla="*/ 0 w 176"/>
                <a:gd name="T3" fmla="*/ 20 h 196"/>
                <a:gd name="T4" fmla="*/ 0 w 176"/>
                <a:gd name="T5" fmla="*/ 599 h 196"/>
                <a:gd name="T6" fmla="*/ 24 w 176"/>
                <a:gd name="T7" fmla="*/ 647 h 196"/>
                <a:gd name="T8" fmla="*/ 261 w 176"/>
                <a:gd name="T9" fmla="*/ 700 h 196"/>
                <a:gd name="T10" fmla="*/ 668 w 176"/>
                <a:gd name="T11" fmla="*/ 788 h 196"/>
                <a:gd name="T12" fmla="*/ 696 w 176"/>
                <a:gd name="T13" fmla="*/ 788 h 196"/>
                <a:gd name="T14" fmla="*/ 708 w 176"/>
                <a:gd name="T15" fmla="*/ 760 h 196"/>
                <a:gd name="T16" fmla="*/ 704 w 176"/>
                <a:gd name="T17" fmla="*/ 157 h 196"/>
                <a:gd name="T18" fmla="*/ 688 w 176"/>
                <a:gd name="T19" fmla="*/ 125 h 196"/>
                <a:gd name="T20" fmla="*/ 688 w 176"/>
                <a:gd name="T21" fmla="*/ 125 h 196"/>
                <a:gd name="T22" fmla="*/ 28 w 176"/>
                <a:gd name="T23" fmla="*/ 4 h 196"/>
                <a:gd name="T24" fmla="*/ 8 w 176"/>
                <a:gd name="T25" fmla="*/ 8 h 196"/>
                <a:gd name="T26" fmla="*/ 668 w 176"/>
                <a:gd name="T27" fmla="*/ 784 h 196"/>
                <a:gd name="T28" fmla="*/ 261 w 176"/>
                <a:gd name="T29" fmla="*/ 696 h 196"/>
                <a:gd name="T30" fmla="*/ 28 w 176"/>
                <a:gd name="T31" fmla="*/ 643 h 196"/>
                <a:gd name="T32" fmla="*/ 4 w 176"/>
                <a:gd name="T33" fmla="*/ 599 h 196"/>
                <a:gd name="T34" fmla="*/ 4 w 176"/>
                <a:gd name="T35" fmla="*/ 20 h 196"/>
                <a:gd name="T36" fmla="*/ 12 w 176"/>
                <a:gd name="T37" fmla="*/ 12 h 196"/>
                <a:gd name="T38" fmla="*/ 28 w 176"/>
                <a:gd name="T39" fmla="*/ 8 h 196"/>
                <a:gd name="T40" fmla="*/ 688 w 176"/>
                <a:gd name="T41" fmla="*/ 129 h 196"/>
                <a:gd name="T42" fmla="*/ 700 w 176"/>
                <a:gd name="T43" fmla="*/ 157 h 196"/>
                <a:gd name="T44" fmla="*/ 700 w 176"/>
                <a:gd name="T45" fmla="*/ 760 h 196"/>
                <a:gd name="T46" fmla="*/ 692 w 176"/>
                <a:gd name="T47" fmla="*/ 784 h 196"/>
                <a:gd name="T48" fmla="*/ 668 w 176"/>
                <a:gd name="T49" fmla="*/ 784 h 19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"/>
                <a:gd name="T76" fmla="*/ 0 h 196"/>
                <a:gd name="T77" fmla="*/ 176 w 176"/>
                <a:gd name="T78" fmla="*/ 196 h 19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" h="196">
                  <a:moveTo>
                    <a:pt x="2" y="2"/>
                  </a:move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0" y="148"/>
                    <a:pt x="0" y="148"/>
                  </a:cubicBezTo>
                  <a:cubicBezTo>
                    <a:pt x="0" y="158"/>
                    <a:pt x="1" y="159"/>
                    <a:pt x="6" y="160"/>
                  </a:cubicBezTo>
                  <a:cubicBezTo>
                    <a:pt x="8" y="161"/>
                    <a:pt x="29" y="166"/>
                    <a:pt x="65" y="173"/>
                  </a:cubicBezTo>
                  <a:cubicBezTo>
                    <a:pt x="166" y="195"/>
                    <a:pt x="166" y="195"/>
                    <a:pt x="166" y="195"/>
                  </a:cubicBezTo>
                  <a:cubicBezTo>
                    <a:pt x="168" y="196"/>
                    <a:pt x="172" y="196"/>
                    <a:pt x="173" y="195"/>
                  </a:cubicBezTo>
                  <a:cubicBezTo>
                    <a:pt x="176" y="193"/>
                    <a:pt x="176" y="188"/>
                    <a:pt x="176" y="188"/>
                  </a:cubicBezTo>
                  <a:cubicBezTo>
                    <a:pt x="176" y="188"/>
                    <a:pt x="175" y="39"/>
                    <a:pt x="175" y="39"/>
                  </a:cubicBezTo>
                  <a:cubicBezTo>
                    <a:pt x="175" y="35"/>
                    <a:pt x="175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1"/>
                    <a:pt x="2" y="2"/>
                  </a:cubicBezTo>
                  <a:close/>
                  <a:moveTo>
                    <a:pt x="166" y="194"/>
                  </a:moveTo>
                  <a:cubicBezTo>
                    <a:pt x="166" y="194"/>
                    <a:pt x="65" y="172"/>
                    <a:pt x="65" y="172"/>
                  </a:cubicBezTo>
                  <a:cubicBezTo>
                    <a:pt x="34" y="165"/>
                    <a:pt x="8" y="159"/>
                    <a:pt x="7" y="159"/>
                  </a:cubicBezTo>
                  <a:cubicBezTo>
                    <a:pt x="2" y="158"/>
                    <a:pt x="1" y="157"/>
                    <a:pt x="1" y="14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4"/>
                    <a:pt x="3" y="3"/>
                  </a:cubicBezTo>
                  <a:cubicBezTo>
                    <a:pt x="4" y="2"/>
                    <a:pt x="5" y="2"/>
                    <a:pt x="7" y="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4" y="32"/>
                    <a:pt x="174" y="35"/>
                    <a:pt x="174" y="39"/>
                  </a:cubicBezTo>
                  <a:cubicBezTo>
                    <a:pt x="174" y="188"/>
                    <a:pt x="174" y="188"/>
                    <a:pt x="174" y="188"/>
                  </a:cubicBezTo>
                  <a:cubicBezTo>
                    <a:pt x="174" y="188"/>
                    <a:pt x="175" y="192"/>
                    <a:pt x="172" y="194"/>
                  </a:cubicBezTo>
                  <a:cubicBezTo>
                    <a:pt x="171" y="195"/>
                    <a:pt x="168" y="195"/>
                    <a:pt x="166" y="194"/>
                  </a:cubicBezTo>
                  <a:close/>
                </a:path>
              </a:pathLst>
            </a:custGeom>
            <a:solidFill>
              <a:srgbClr val="2B4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1" name="Freeform 10"/>
            <p:cNvSpPr>
              <a:spLocks noChangeAspect="1" noEditPoints="1"/>
            </p:cNvSpPr>
            <p:nvPr/>
          </p:nvSpPr>
          <p:spPr bwMode="auto">
            <a:xfrm>
              <a:off x="3936" y="1002"/>
              <a:ext cx="267" cy="184"/>
            </a:xfrm>
            <a:custGeom>
              <a:avLst/>
              <a:gdLst>
                <a:gd name="T0" fmla="*/ 0 w 267"/>
                <a:gd name="T1" fmla="*/ 0 h 184"/>
                <a:gd name="T2" fmla="*/ 267 w 267"/>
                <a:gd name="T3" fmla="*/ 184 h 184"/>
                <a:gd name="T4" fmla="*/ 18 w 267"/>
                <a:gd name="T5" fmla="*/ 28 h 184"/>
                <a:gd name="T6" fmla="*/ 38 w 267"/>
                <a:gd name="T7" fmla="*/ 18 h 184"/>
                <a:gd name="T8" fmla="*/ 18 w 267"/>
                <a:gd name="T9" fmla="*/ 28 h 184"/>
                <a:gd name="T10" fmla="*/ 56 w 267"/>
                <a:gd name="T11" fmla="*/ 22 h 184"/>
                <a:gd name="T12" fmla="*/ 76 w 267"/>
                <a:gd name="T13" fmla="*/ 42 h 184"/>
                <a:gd name="T14" fmla="*/ 96 w 267"/>
                <a:gd name="T15" fmla="*/ 46 h 184"/>
                <a:gd name="T16" fmla="*/ 114 w 267"/>
                <a:gd name="T17" fmla="*/ 36 h 184"/>
                <a:gd name="T18" fmla="*/ 96 w 267"/>
                <a:gd name="T19" fmla="*/ 46 h 184"/>
                <a:gd name="T20" fmla="*/ 146 w 267"/>
                <a:gd name="T21" fmla="*/ 42 h 184"/>
                <a:gd name="T22" fmla="*/ 166 w 267"/>
                <a:gd name="T23" fmla="*/ 62 h 184"/>
                <a:gd name="T24" fmla="*/ 184 w 267"/>
                <a:gd name="T25" fmla="*/ 66 h 184"/>
                <a:gd name="T26" fmla="*/ 204 w 267"/>
                <a:gd name="T27" fmla="*/ 54 h 184"/>
                <a:gd name="T28" fmla="*/ 184 w 267"/>
                <a:gd name="T29" fmla="*/ 66 h 184"/>
                <a:gd name="T30" fmla="*/ 225 w 267"/>
                <a:gd name="T31" fmla="*/ 60 h 184"/>
                <a:gd name="T32" fmla="*/ 243 w 267"/>
                <a:gd name="T33" fmla="*/ 78 h 184"/>
                <a:gd name="T34" fmla="*/ 24 w 267"/>
                <a:gd name="T35" fmla="*/ 92 h 184"/>
                <a:gd name="T36" fmla="*/ 110 w 267"/>
                <a:gd name="T37" fmla="*/ 60 h 184"/>
                <a:gd name="T38" fmla="*/ 24 w 267"/>
                <a:gd name="T39" fmla="*/ 92 h 184"/>
                <a:gd name="T40" fmla="*/ 148 w 267"/>
                <a:gd name="T41" fmla="*/ 68 h 184"/>
                <a:gd name="T42" fmla="*/ 233 w 267"/>
                <a:gd name="T43" fmla="*/ 138 h 184"/>
                <a:gd name="T44" fmla="*/ 18 w 267"/>
                <a:gd name="T45" fmla="*/ 116 h 184"/>
                <a:gd name="T46" fmla="*/ 38 w 267"/>
                <a:gd name="T47" fmla="*/ 106 h 184"/>
                <a:gd name="T48" fmla="*/ 18 w 267"/>
                <a:gd name="T49" fmla="*/ 116 h 184"/>
                <a:gd name="T50" fmla="*/ 58 w 267"/>
                <a:gd name="T51" fmla="*/ 110 h 184"/>
                <a:gd name="T52" fmla="*/ 76 w 267"/>
                <a:gd name="T53" fmla="*/ 130 h 184"/>
                <a:gd name="T54" fmla="*/ 96 w 267"/>
                <a:gd name="T55" fmla="*/ 134 h 184"/>
                <a:gd name="T56" fmla="*/ 114 w 267"/>
                <a:gd name="T57" fmla="*/ 124 h 184"/>
                <a:gd name="T58" fmla="*/ 96 w 267"/>
                <a:gd name="T59" fmla="*/ 134 h 184"/>
                <a:gd name="T60" fmla="*/ 146 w 267"/>
                <a:gd name="T61" fmla="*/ 130 h 184"/>
                <a:gd name="T62" fmla="*/ 166 w 267"/>
                <a:gd name="T63" fmla="*/ 150 h 184"/>
                <a:gd name="T64" fmla="*/ 186 w 267"/>
                <a:gd name="T65" fmla="*/ 154 h 184"/>
                <a:gd name="T66" fmla="*/ 204 w 267"/>
                <a:gd name="T67" fmla="*/ 144 h 184"/>
                <a:gd name="T68" fmla="*/ 186 w 267"/>
                <a:gd name="T69" fmla="*/ 154 h 184"/>
                <a:gd name="T70" fmla="*/ 225 w 267"/>
                <a:gd name="T71" fmla="*/ 148 h 184"/>
                <a:gd name="T72" fmla="*/ 243 w 267"/>
                <a:gd name="T73" fmla="*/ 166 h 18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7"/>
                <a:gd name="T112" fmla="*/ 0 h 184"/>
                <a:gd name="T113" fmla="*/ 267 w 267"/>
                <a:gd name="T114" fmla="*/ 184 h 18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7" h="184">
                  <a:moveTo>
                    <a:pt x="267" y="58"/>
                  </a:moveTo>
                  <a:lnTo>
                    <a:pt x="0" y="0"/>
                  </a:lnTo>
                  <a:lnTo>
                    <a:pt x="0" y="124"/>
                  </a:lnTo>
                  <a:lnTo>
                    <a:pt x="267" y="184"/>
                  </a:lnTo>
                  <a:lnTo>
                    <a:pt x="267" y="58"/>
                  </a:lnTo>
                  <a:close/>
                  <a:moveTo>
                    <a:pt x="18" y="28"/>
                  </a:moveTo>
                  <a:lnTo>
                    <a:pt x="18" y="14"/>
                  </a:lnTo>
                  <a:lnTo>
                    <a:pt x="38" y="18"/>
                  </a:lnTo>
                  <a:lnTo>
                    <a:pt x="38" y="32"/>
                  </a:lnTo>
                  <a:lnTo>
                    <a:pt x="18" y="28"/>
                  </a:lnTo>
                  <a:close/>
                  <a:moveTo>
                    <a:pt x="56" y="38"/>
                  </a:moveTo>
                  <a:lnTo>
                    <a:pt x="56" y="22"/>
                  </a:lnTo>
                  <a:lnTo>
                    <a:pt x="76" y="26"/>
                  </a:lnTo>
                  <a:lnTo>
                    <a:pt x="76" y="42"/>
                  </a:lnTo>
                  <a:lnTo>
                    <a:pt x="56" y="38"/>
                  </a:lnTo>
                  <a:close/>
                  <a:moveTo>
                    <a:pt x="96" y="46"/>
                  </a:moveTo>
                  <a:lnTo>
                    <a:pt x="96" y="30"/>
                  </a:lnTo>
                  <a:lnTo>
                    <a:pt x="114" y="36"/>
                  </a:lnTo>
                  <a:lnTo>
                    <a:pt x="114" y="50"/>
                  </a:lnTo>
                  <a:lnTo>
                    <a:pt x="96" y="46"/>
                  </a:lnTo>
                  <a:close/>
                  <a:moveTo>
                    <a:pt x="146" y="56"/>
                  </a:moveTo>
                  <a:lnTo>
                    <a:pt x="146" y="42"/>
                  </a:lnTo>
                  <a:lnTo>
                    <a:pt x="166" y="46"/>
                  </a:lnTo>
                  <a:lnTo>
                    <a:pt x="166" y="62"/>
                  </a:lnTo>
                  <a:lnTo>
                    <a:pt x="146" y="56"/>
                  </a:lnTo>
                  <a:close/>
                  <a:moveTo>
                    <a:pt x="184" y="66"/>
                  </a:moveTo>
                  <a:lnTo>
                    <a:pt x="184" y="50"/>
                  </a:lnTo>
                  <a:lnTo>
                    <a:pt x="204" y="54"/>
                  </a:lnTo>
                  <a:lnTo>
                    <a:pt x="204" y="70"/>
                  </a:lnTo>
                  <a:lnTo>
                    <a:pt x="184" y="66"/>
                  </a:lnTo>
                  <a:close/>
                  <a:moveTo>
                    <a:pt x="225" y="74"/>
                  </a:moveTo>
                  <a:lnTo>
                    <a:pt x="225" y="60"/>
                  </a:lnTo>
                  <a:lnTo>
                    <a:pt x="243" y="64"/>
                  </a:lnTo>
                  <a:lnTo>
                    <a:pt x="243" y="78"/>
                  </a:lnTo>
                  <a:lnTo>
                    <a:pt x="225" y="74"/>
                  </a:lnTo>
                  <a:close/>
                  <a:moveTo>
                    <a:pt x="24" y="92"/>
                  </a:moveTo>
                  <a:lnTo>
                    <a:pt x="24" y="40"/>
                  </a:lnTo>
                  <a:lnTo>
                    <a:pt x="110" y="60"/>
                  </a:lnTo>
                  <a:lnTo>
                    <a:pt x="110" y="110"/>
                  </a:lnTo>
                  <a:lnTo>
                    <a:pt x="24" y="92"/>
                  </a:lnTo>
                  <a:close/>
                  <a:moveTo>
                    <a:pt x="148" y="120"/>
                  </a:moveTo>
                  <a:lnTo>
                    <a:pt x="148" y="68"/>
                  </a:lnTo>
                  <a:lnTo>
                    <a:pt x="233" y="86"/>
                  </a:lnTo>
                  <a:lnTo>
                    <a:pt x="233" y="138"/>
                  </a:lnTo>
                  <a:lnTo>
                    <a:pt x="148" y="120"/>
                  </a:lnTo>
                  <a:close/>
                  <a:moveTo>
                    <a:pt x="18" y="116"/>
                  </a:moveTo>
                  <a:lnTo>
                    <a:pt x="18" y="102"/>
                  </a:lnTo>
                  <a:lnTo>
                    <a:pt x="38" y="106"/>
                  </a:lnTo>
                  <a:lnTo>
                    <a:pt x="38" y="122"/>
                  </a:lnTo>
                  <a:lnTo>
                    <a:pt x="18" y="116"/>
                  </a:lnTo>
                  <a:close/>
                  <a:moveTo>
                    <a:pt x="58" y="126"/>
                  </a:moveTo>
                  <a:lnTo>
                    <a:pt x="58" y="110"/>
                  </a:lnTo>
                  <a:lnTo>
                    <a:pt x="76" y="114"/>
                  </a:lnTo>
                  <a:lnTo>
                    <a:pt x="76" y="130"/>
                  </a:lnTo>
                  <a:lnTo>
                    <a:pt x="58" y="126"/>
                  </a:lnTo>
                  <a:close/>
                  <a:moveTo>
                    <a:pt x="96" y="134"/>
                  </a:moveTo>
                  <a:lnTo>
                    <a:pt x="96" y="120"/>
                  </a:lnTo>
                  <a:lnTo>
                    <a:pt x="114" y="124"/>
                  </a:lnTo>
                  <a:lnTo>
                    <a:pt x="114" y="138"/>
                  </a:lnTo>
                  <a:lnTo>
                    <a:pt x="96" y="134"/>
                  </a:lnTo>
                  <a:close/>
                  <a:moveTo>
                    <a:pt x="146" y="146"/>
                  </a:moveTo>
                  <a:lnTo>
                    <a:pt x="146" y="130"/>
                  </a:lnTo>
                  <a:lnTo>
                    <a:pt x="166" y="134"/>
                  </a:lnTo>
                  <a:lnTo>
                    <a:pt x="166" y="150"/>
                  </a:lnTo>
                  <a:lnTo>
                    <a:pt x="146" y="146"/>
                  </a:lnTo>
                  <a:close/>
                  <a:moveTo>
                    <a:pt x="186" y="154"/>
                  </a:moveTo>
                  <a:lnTo>
                    <a:pt x="184" y="138"/>
                  </a:lnTo>
                  <a:lnTo>
                    <a:pt x="204" y="144"/>
                  </a:lnTo>
                  <a:lnTo>
                    <a:pt x="204" y="158"/>
                  </a:lnTo>
                  <a:lnTo>
                    <a:pt x="186" y="154"/>
                  </a:lnTo>
                  <a:close/>
                  <a:moveTo>
                    <a:pt x="225" y="162"/>
                  </a:moveTo>
                  <a:lnTo>
                    <a:pt x="225" y="148"/>
                  </a:lnTo>
                  <a:lnTo>
                    <a:pt x="243" y="152"/>
                  </a:lnTo>
                  <a:lnTo>
                    <a:pt x="243" y="166"/>
                  </a:lnTo>
                  <a:lnTo>
                    <a:pt x="225" y="162"/>
                  </a:ln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2" name="Freeform 11"/>
            <p:cNvSpPr>
              <a:spLocks noChangeAspect="1"/>
            </p:cNvSpPr>
            <p:nvPr/>
          </p:nvSpPr>
          <p:spPr bwMode="auto">
            <a:xfrm>
              <a:off x="4064" y="894"/>
              <a:ext cx="149" cy="122"/>
            </a:xfrm>
            <a:custGeom>
              <a:avLst/>
              <a:gdLst>
                <a:gd name="T0" fmla="*/ 272 w 74"/>
                <a:gd name="T1" fmla="*/ 80 h 61"/>
                <a:gd name="T2" fmla="*/ 199 w 74"/>
                <a:gd name="T3" fmla="*/ 40 h 61"/>
                <a:gd name="T4" fmla="*/ 0 w 74"/>
                <a:gd name="T5" fmla="*/ 0 h 61"/>
                <a:gd name="T6" fmla="*/ 0 w 74"/>
                <a:gd name="T7" fmla="*/ 32 h 61"/>
                <a:gd name="T8" fmla="*/ 199 w 74"/>
                <a:gd name="T9" fmla="*/ 72 h 61"/>
                <a:gd name="T10" fmla="*/ 260 w 74"/>
                <a:gd name="T11" fmla="*/ 148 h 61"/>
                <a:gd name="T12" fmla="*/ 240 w 74"/>
                <a:gd name="T13" fmla="*/ 184 h 61"/>
                <a:gd name="T14" fmla="*/ 191 w 74"/>
                <a:gd name="T15" fmla="*/ 192 h 61"/>
                <a:gd name="T16" fmla="*/ 137 w 74"/>
                <a:gd name="T17" fmla="*/ 184 h 61"/>
                <a:gd name="T18" fmla="*/ 137 w 74"/>
                <a:gd name="T19" fmla="*/ 156 h 61"/>
                <a:gd name="T20" fmla="*/ 48 w 74"/>
                <a:gd name="T21" fmla="*/ 184 h 61"/>
                <a:gd name="T22" fmla="*/ 133 w 74"/>
                <a:gd name="T23" fmla="*/ 244 h 61"/>
                <a:gd name="T24" fmla="*/ 133 w 74"/>
                <a:gd name="T25" fmla="*/ 216 h 61"/>
                <a:gd name="T26" fmla="*/ 187 w 74"/>
                <a:gd name="T27" fmla="*/ 228 h 61"/>
                <a:gd name="T28" fmla="*/ 268 w 74"/>
                <a:gd name="T29" fmla="*/ 216 h 61"/>
                <a:gd name="T30" fmla="*/ 296 w 74"/>
                <a:gd name="T31" fmla="*/ 156 h 61"/>
                <a:gd name="T32" fmla="*/ 272 w 74"/>
                <a:gd name="T33" fmla="*/ 8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1"/>
                <a:gd name="T53" fmla="*/ 74 w 74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1">
                  <a:moveTo>
                    <a:pt x="67" y="20"/>
                  </a:moveTo>
                  <a:cubicBezTo>
                    <a:pt x="63" y="15"/>
                    <a:pt x="57" y="11"/>
                    <a:pt x="49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9" y="21"/>
                    <a:pt x="65" y="30"/>
                    <a:pt x="64" y="37"/>
                  </a:cubicBezTo>
                  <a:cubicBezTo>
                    <a:pt x="64" y="41"/>
                    <a:pt x="62" y="44"/>
                    <a:pt x="59" y="46"/>
                  </a:cubicBezTo>
                  <a:cubicBezTo>
                    <a:pt x="56" y="49"/>
                    <a:pt x="52" y="49"/>
                    <a:pt x="47" y="48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4" y="59"/>
                    <a:pt x="61" y="57"/>
                    <a:pt x="66" y="54"/>
                  </a:cubicBezTo>
                  <a:cubicBezTo>
                    <a:pt x="70" y="50"/>
                    <a:pt x="73" y="45"/>
                    <a:pt x="73" y="39"/>
                  </a:cubicBezTo>
                  <a:cubicBezTo>
                    <a:pt x="74" y="33"/>
                    <a:pt x="71" y="26"/>
                    <a:pt x="67" y="20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" name="Freeform 12"/>
            <p:cNvSpPr>
              <a:spLocks noChangeAspect="1"/>
            </p:cNvSpPr>
            <p:nvPr/>
          </p:nvSpPr>
          <p:spPr bwMode="auto">
            <a:xfrm>
              <a:off x="3934" y="870"/>
              <a:ext cx="148" cy="124"/>
            </a:xfrm>
            <a:custGeom>
              <a:avLst/>
              <a:gdLst>
                <a:gd name="T0" fmla="*/ 100 w 74"/>
                <a:gd name="T1" fmla="*/ 172 h 62"/>
                <a:gd name="T2" fmla="*/ 40 w 74"/>
                <a:gd name="T3" fmla="*/ 96 h 62"/>
                <a:gd name="T4" fmla="*/ 56 w 74"/>
                <a:gd name="T5" fmla="*/ 60 h 62"/>
                <a:gd name="T6" fmla="*/ 108 w 74"/>
                <a:gd name="T7" fmla="*/ 52 h 62"/>
                <a:gd name="T8" fmla="*/ 160 w 74"/>
                <a:gd name="T9" fmla="*/ 64 h 62"/>
                <a:gd name="T10" fmla="*/ 156 w 74"/>
                <a:gd name="T11" fmla="*/ 88 h 62"/>
                <a:gd name="T12" fmla="*/ 248 w 74"/>
                <a:gd name="T13" fmla="*/ 64 h 62"/>
                <a:gd name="T14" fmla="*/ 164 w 74"/>
                <a:gd name="T15" fmla="*/ 0 h 62"/>
                <a:gd name="T16" fmla="*/ 160 w 74"/>
                <a:gd name="T17" fmla="*/ 28 h 62"/>
                <a:gd name="T18" fmla="*/ 112 w 74"/>
                <a:gd name="T19" fmla="*/ 16 h 62"/>
                <a:gd name="T20" fmla="*/ 32 w 74"/>
                <a:gd name="T21" fmla="*/ 28 h 62"/>
                <a:gd name="T22" fmla="*/ 0 w 74"/>
                <a:gd name="T23" fmla="*/ 88 h 62"/>
                <a:gd name="T24" fmla="*/ 28 w 74"/>
                <a:gd name="T25" fmla="*/ 164 h 62"/>
                <a:gd name="T26" fmla="*/ 96 w 74"/>
                <a:gd name="T27" fmla="*/ 208 h 62"/>
                <a:gd name="T28" fmla="*/ 292 w 74"/>
                <a:gd name="T29" fmla="*/ 248 h 62"/>
                <a:gd name="T30" fmla="*/ 296 w 74"/>
                <a:gd name="T31" fmla="*/ 212 h 62"/>
                <a:gd name="T32" fmla="*/ 100 w 74"/>
                <a:gd name="T33" fmla="*/ 172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2"/>
                <a:gd name="T53" fmla="*/ 74 w 74"/>
                <a:gd name="T54" fmla="*/ 62 h 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2">
                  <a:moveTo>
                    <a:pt x="25" y="43"/>
                  </a:moveTo>
                  <a:cubicBezTo>
                    <a:pt x="14" y="41"/>
                    <a:pt x="9" y="32"/>
                    <a:pt x="10" y="24"/>
                  </a:cubicBezTo>
                  <a:cubicBezTo>
                    <a:pt x="10" y="20"/>
                    <a:pt x="11" y="17"/>
                    <a:pt x="14" y="15"/>
                  </a:cubicBezTo>
                  <a:cubicBezTo>
                    <a:pt x="17" y="13"/>
                    <a:pt x="22" y="12"/>
                    <a:pt x="27" y="13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0" y="3"/>
                    <a:pt x="13" y="4"/>
                    <a:pt x="8" y="7"/>
                  </a:cubicBezTo>
                  <a:cubicBezTo>
                    <a:pt x="4" y="11"/>
                    <a:pt x="1" y="16"/>
                    <a:pt x="0" y="22"/>
                  </a:cubicBezTo>
                  <a:cubicBezTo>
                    <a:pt x="0" y="29"/>
                    <a:pt x="2" y="36"/>
                    <a:pt x="7" y="41"/>
                  </a:cubicBezTo>
                  <a:cubicBezTo>
                    <a:pt x="11" y="46"/>
                    <a:pt x="17" y="50"/>
                    <a:pt x="24" y="5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53"/>
                    <a:pt x="74" y="53"/>
                    <a:pt x="74" y="53"/>
                  </a:cubicBezTo>
                  <a:lnTo>
                    <a:pt x="25" y="43"/>
                  </a:ln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" name="Freeform 13"/>
            <p:cNvSpPr>
              <a:spLocks noChangeAspect="1" noEditPoints="1"/>
            </p:cNvSpPr>
            <p:nvPr/>
          </p:nvSpPr>
          <p:spPr bwMode="auto">
            <a:xfrm>
              <a:off x="3928" y="994"/>
              <a:ext cx="267" cy="182"/>
            </a:xfrm>
            <a:custGeom>
              <a:avLst/>
              <a:gdLst>
                <a:gd name="T0" fmla="*/ 0 w 267"/>
                <a:gd name="T1" fmla="*/ 0 h 182"/>
                <a:gd name="T2" fmla="*/ 267 w 267"/>
                <a:gd name="T3" fmla="*/ 182 h 182"/>
                <a:gd name="T4" fmla="*/ 18 w 267"/>
                <a:gd name="T5" fmla="*/ 28 h 182"/>
                <a:gd name="T6" fmla="*/ 36 w 267"/>
                <a:gd name="T7" fmla="*/ 18 h 182"/>
                <a:gd name="T8" fmla="*/ 18 w 267"/>
                <a:gd name="T9" fmla="*/ 28 h 182"/>
                <a:gd name="T10" fmla="*/ 56 w 267"/>
                <a:gd name="T11" fmla="*/ 22 h 182"/>
                <a:gd name="T12" fmla="*/ 76 w 267"/>
                <a:gd name="T13" fmla="*/ 40 h 182"/>
                <a:gd name="T14" fmla="*/ 94 w 267"/>
                <a:gd name="T15" fmla="*/ 46 h 182"/>
                <a:gd name="T16" fmla="*/ 114 w 267"/>
                <a:gd name="T17" fmla="*/ 34 h 182"/>
                <a:gd name="T18" fmla="*/ 94 w 267"/>
                <a:gd name="T19" fmla="*/ 46 h 182"/>
                <a:gd name="T20" fmla="*/ 146 w 267"/>
                <a:gd name="T21" fmla="*/ 42 h 182"/>
                <a:gd name="T22" fmla="*/ 164 w 267"/>
                <a:gd name="T23" fmla="*/ 60 h 182"/>
                <a:gd name="T24" fmla="*/ 184 w 267"/>
                <a:gd name="T25" fmla="*/ 64 h 182"/>
                <a:gd name="T26" fmla="*/ 204 w 267"/>
                <a:gd name="T27" fmla="*/ 54 h 182"/>
                <a:gd name="T28" fmla="*/ 184 w 267"/>
                <a:gd name="T29" fmla="*/ 64 h 182"/>
                <a:gd name="T30" fmla="*/ 222 w 267"/>
                <a:gd name="T31" fmla="*/ 58 h 182"/>
                <a:gd name="T32" fmla="*/ 243 w 267"/>
                <a:gd name="T33" fmla="*/ 78 h 182"/>
                <a:gd name="T34" fmla="*/ 24 w 267"/>
                <a:gd name="T35" fmla="*/ 92 h 182"/>
                <a:gd name="T36" fmla="*/ 108 w 267"/>
                <a:gd name="T37" fmla="*/ 58 h 182"/>
                <a:gd name="T38" fmla="*/ 24 w 267"/>
                <a:gd name="T39" fmla="*/ 92 h 182"/>
                <a:gd name="T40" fmla="*/ 148 w 267"/>
                <a:gd name="T41" fmla="*/ 68 h 182"/>
                <a:gd name="T42" fmla="*/ 233 w 267"/>
                <a:gd name="T43" fmla="*/ 138 h 182"/>
                <a:gd name="T44" fmla="*/ 18 w 267"/>
                <a:gd name="T45" fmla="*/ 116 h 182"/>
                <a:gd name="T46" fmla="*/ 36 w 267"/>
                <a:gd name="T47" fmla="*/ 106 h 182"/>
                <a:gd name="T48" fmla="*/ 18 w 267"/>
                <a:gd name="T49" fmla="*/ 116 h 182"/>
                <a:gd name="T50" fmla="*/ 56 w 267"/>
                <a:gd name="T51" fmla="*/ 110 h 182"/>
                <a:gd name="T52" fmla="*/ 76 w 267"/>
                <a:gd name="T53" fmla="*/ 130 h 182"/>
                <a:gd name="T54" fmla="*/ 96 w 267"/>
                <a:gd name="T55" fmla="*/ 134 h 182"/>
                <a:gd name="T56" fmla="*/ 114 w 267"/>
                <a:gd name="T57" fmla="*/ 122 h 182"/>
                <a:gd name="T58" fmla="*/ 96 w 267"/>
                <a:gd name="T59" fmla="*/ 134 h 182"/>
                <a:gd name="T60" fmla="*/ 146 w 267"/>
                <a:gd name="T61" fmla="*/ 130 h 182"/>
                <a:gd name="T62" fmla="*/ 166 w 267"/>
                <a:gd name="T63" fmla="*/ 148 h 182"/>
                <a:gd name="T64" fmla="*/ 184 w 267"/>
                <a:gd name="T65" fmla="*/ 154 h 182"/>
                <a:gd name="T66" fmla="*/ 204 w 267"/>
                <a:gd name="T67" fmla="*/ 142 h 182"/>
                <a:gd name="T68" fmla="*/ 184 w 267"/>
                <a:gd name="T69" fmla="*/ 154 h 182"/>
                <a:gd name="T70" fmla="*/ 222 w 267"/>
                <a:gd name="T71" fmla="*/ 146 h 182"/>
                <a:gd name="T72" fmla="*/ 243 w 267"/>
                <a:gd name="T73" fmla="*/ 166 h 18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7"/>
                <a:gd name="T112" fmla="*/ 0 h 182"/>
                <a:gd name="T113" fmla="*/ 267 w 267"/>
                <a:gd name="T114" fmla="*/ 182 h 18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7" h="182">
                  <a:moveTo>
                    <a:pt x="267" y="58"/>
                  </a:moveTo>
                  <a:lnTo>
                    <a:pt x="0" y="0"/>
                  </a:lnTo>
                  <a:lnTo>
                    <a:pt x="0" y="124"/>
                  </a:lnTo>
                  <a:lnTo>
                    <a:pt x="267" y="182"/>
                  </a:lnTo>
                  <a:lnTo>
                    <a:pt x="267" y="58"/>
                  </a:lnTo>
                  <a:close/>
                  <a:moveTo>
                    <a:pt x="18" y="28"/>
                  </a:moveTo>
                  <a:lnTo>
                    <a:pt x="18" y="14"/>
                  </a:lnTo>
                  <a:lnTo>
                    <a:pt x="36" y="18"/>
                  </a:lnTo>
                  <a:lnTo>
                    <a:pt x="36" y="32"/>
                  </a:lnTo>
                  <a:lnTo>
                    <a:pt x="18" y="28"/>
                  </a:lnTo>
                  <a:close/>
                  <a:moveTo>
                    <a:pt x="56" y="36"/>
                  </a:moveTo>
                  <a:lnTo>
                    <a:pt x="56" y="22"/>
                  </a:lnTo>
                  <a:lnTo>
                    <a:pt x="76" y="26"/>
                  </a:lnTo>
                  <a:lnTo>
                    <a:pt x="76" y="40"/>
                  </a:lnTo>
                  <a:lnTo>
                    <a:pt x="56" y="36"/>
                  </a:lnTo>
                  <a:close/>
                  <a:moveTo>
                    <a:pt x="94" y="46"/>
                  </a:moveTo>
                  <a:lnTo>
                    <a:pt x="94" y="30"/>
                  </a:lnTo>
                  <a:lnTo>
                    <a:pt x="114" y="34"/>
                  </a:lnTo>
                  <a:lnTo>
                    <a:pt x="114" y="50"/>
                  </a:lnTo>
                  <a:lnTo>
                    <a:pt x="94" y="46"/>
                  </a:lnTo>
                  <a:close/>
                  <a:moveTo>
                    <a:pt x="146" y="56"/>
                  </a:moveTo>
                  <a:lnTo>
                    <a:pt x="146" y="42"/>
                  </a:lnTo>
                  <a:lnTo>
                    <a:pt x="164" y="46"/>
                  </a:lnTo>
                  <a:lnTo>
                    <a:pt x="164" y="60"/>
                  </a:lnTo>
                  <a:lnTo>
                    <a:pt x="146" y="56"/>
                  </a:lnTo>
                  <a:close/>
                  <a:moveTo>
                    <a:pt x="184" y="64"/>
                  </a:moveTo>
                  <a:lnTo>
                    <a:pt x="184" y="50"/>
                  </a:lnTo>
                  <a:lnTo>
                    <a:pt x="204" y="54"/>
                  </a:lnTo>
                  <a:lnTo>
                    <a:pt x="204" y="70"/>
                  </a:lnTo>
                  <a:lnTo>
                    <a:pt x="184" y="64"/>
                  </a:lnTo>
                  <a:close/>
                  <a:moveTo>
                    <a:pt x="222" y="74"/>
                  </a:moveTo>
                  <a:lnTo>
                    <a:pt x="222" y="58"/>
                  </a:lnTo>
                  <a:lnTo>
                    <a:pt x="243" y="62"/>
                  </a:lnTo>
                  <a:lnTo>
                    <a:pt x="243" y="78"/>
                  </a:lnTo>
                  <a:lnTo>
                    <a:pt x="222" y="74"/>
                  </a:lnTo>
                  <a:close/>
                  <a:moveTo>
                    <a:pt x="24" y="92"/>
                  </a:moveTo>
                  <a:lnTo>
                    <a:pt x="24" y="40"/>
                  </a:lnTo>
                  <a:lnTo>
                    <a:pt x="108" y="58"/>
                  </a:lnTo>
                  <a:lnTo>
                    <a:pt x="108" y="110"/>
                  </a:lnTo>
                  <a:lnTo>
                    <a:pt x="24" y="92"/>
                  </a:lnTo>
                  <a:close/>
                  <a:moveTo>
                    <a:pt x="148" y="118"/>
                  </a:moveTo>
                  <a:lnTo>
                    <a:pt x="148" y="68"/>
                  </a:lnTo>
                  <a:lnTo>
                    <a:pt x="233" y="86"/>
                  </a:lnTo>
                  <a:lnTo>
                    <a:pt x="233" y="138"/>
                  </a:lnTo>
                  <a:lnTo>
                    <a:pt x="148" y="118"/>
                  </a:lnTo>
                  <a:close/>
                  <a:moveTo>
                    <a:pt x="18" y="116"/>
                  </a:moveTo>
                  <a:lnTo>
                    <a:pt x="18" y="102"/>
                  </a:lnTo>
                  <a:lnTo>
                    <a:pt x="36" y="106"/>
                  </a:lnTo>
                  <a:lnTo>
                    <a:pt x="38" y="120"/>
                  </a:lnTo>
                  <a:lnTo>
                    <a:pt x="18" y="116"/>
                  </a:lnTo>
                  <a:close/>
                  <a:moveTo>
                    <a:pt x="56" y="124"/>
                  </a:moveTo>
                  <a:lnTo>
                    <a:pt x="56" y="110"/>
                  </a:lnTo>
                  <a:lnTo>
                    <a:pt x="76" y="114"/>
                  </a:lnTo>
                  <a:lnTo>
                    <a:pt x="76" y="130"/>
                  </a:lnTo>
                  <a:lnTo>
                    <a:pt x="56" y="124"/>
                  </a:lnTo>
                  <a:close/>
                  <a:moveTo>
                    <a:pt x="96" y="134"/>
                  </a:moveTo>
                  <a:lnTo>
                    <a:pt x="94" y="118"/>
                  </a:lnTo>
                  <a:lnTo>
                    <a:pt x="114" y="122"/>
                  </a:lnTo>
                  <a:lnTo>
                    <a:pt x="114" y="138"/>
                  </a:lnTo>
                  <a:lnTo>
                    <a:pt x="96" y="134"/>
                  </a:lnTo>
                  <a:close/>
                  <a:moveTo>
                    <a:pt x="146" y="144"/>
                  </a:moveTo>
                  <a:lnTo>
                    <a:pt x="146" y="130"/>
                  </a:lnTo>
                  <a:lnTo>
                    <a:pt x="164" y="134"/>
                  </a:lnTo>
                  <a:lnTo>
                    <a:pt x="166" y="148"/>
                  </a:lnTo>
                  <a:lnTo>
                    <a:pt x="146" y="144"/>
                  </a:lnTo>
                  <a:close/>
                  <a:moveTo>
                    <a:pt x="184" y="154"/>
                  </a:moveTo>
                  <a:lnTo>
                    <a:pt x="184" y="138"/>
                  </a:lnTo>
                  <a:lnTo>
                    <a:pt x="204" y="142"/>
                  </a:lnTo>
                  <a:lnTo>
                    <a:pt x="204" y="158"/>
                  </a:lnTo>
                  <a:lnTo>
                    <a:pt x="184" y="154"/>
                  </a:lnTo>
                  <a:close/>
                  <a:moveTo>
                    <a:pt x="222" y="162"/>
                  </a:moveTo>
                  <a:lnTo>
                    <a:pt x="222" y="146"/>
                  </a:lnTo>
                  <a:lnTo>
                    <a:pt x="243" y="152"/>
                  </a:lnTo>
                  <a:lnTo>
                    <a:pt x="243" y="166"/>
                  </a:lnTo>
                  <a:lnTo>
                    <a:pt x="222" y="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5" name="Freeform 14"/>
            <p:cNvSpPr>
              <a:spLocks noChangeAspect="1"/>
            </p:cNvSpPr>
            <p:nvPr/>
          </p:nvSpPr>
          <p:spPr bwMode="auto">
            <a:xfrm>
              <a:off x="4054" y="884"/>
              <a:ext cx="149" cy="124"/>
            </a:xfrm>
            <a:custGeom>
              <a:avLst/>
              <a:gdLst>
                <a:gd name="T0" fmla="*/ 276 w 74"/>
                <a:gd name="T1" fmla="*/ 84 h 62"/>
                <a:gd name="T2" fmla="*/ 203 w 74"/>
                <a:gd name="T3" fmla="*/ 40 h 62"/>
                <a:gd name="T4" fmla="*/ 4 w 74"/>
                <a:gd name="T5" fmla="*/ 0 h 62"/>
                <a:gd name="T6" fmla="*/ 0 w 74"/>
                <a:gd name="T7" fmla="*/ 36 h 62"/>
                <a:gd name="T8" fmla="*/ 199 w 74"/>
                <a:gd name="T9" fmla="*/ 76 h 62"/>
                <a:gd name="T10" fmla="*/ 264 w 74"/>
                <a:gd name="T11" fmla="*/ 152 h 62"/>
                <a:gd name="T12" fmla="*/ 244 w 74"/>
                <a:gd name="T13" fmla="*/ 188 h 62"/>
                <a:gd name="T14" fmla="*/ 191 w 74"/>
                <a:gd name="T15" fmla="*/ 196 h 62"/>
                <a:gd name="T16" fmla="*/ 137 w 74"/>
                <a:gd name="T17" fmla="*/ 184 h 62"/>
                <a:gd name="T18" fmla="*/ 141 w 74"/>
                <a:gd name="T19" fmla="*/ 160 h 62"/>
                <a:gd name="T20" fmla="*/ 48 w 74"/>
                <a:gd name="T21" fmla="*/ 184 h 62"/>
                <a:gd name="T22" fmla="*/ 133 w 74"/>
                <a:gd name="T23" fmla="*/ 248 h 62"/>
                <a:gd name="T24" fmla="*/ 137 w 74"/>
                <a:gd name="T25" fmla="*/ 220 h 62"/>
                <a:gd name="T26" fmla="*/ 191 w 74"/>
                <a:gd name="T27" fmla="*/ 232 h 62"/>
                <a:gd name="T28" fmla="*/ 268 w 74"/>
                <a:gd name="T29" fmla="*/ 216 h 62"/>
                <a:gd name="T30" fmla="*/ 300 w 74"/>
                <a:gd name="T31" fmla="*/ 160 h 62"/>
                <a:gd name="T32" fmla="*/ 276 w 74"/>
                <a:gd name="T33" fmla="*/ 84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2"/>
                <a:gd name="T53" fmla="*/ 74 w 74"/>
                <a:gd name="T54" fmla="*/ 62 h 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2">
                  <a:moveTo>
                    <a:pt x="68" y="21"/>
                  </a:moveTo>
                  <a:cubicBezTo>
                    <a:pt x="63" y="15"/>
                    <a:pt x="57" y="12"/>
                    <a:pt x="50" y="1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60" y="21"/>
                    <a:pt x="65" y="30"/>
                    <a:pt x="65" y="38"/>
                  </a:cubicBezTo>
                  <a:cubicBezTo>
                    <a:pt x="64" y="42"/>
                    <a:pt x="63" y="45"/>
                    <a:pt x="60" y="47"/>
                  </a:cubicBezTo>
                  <a:cubicBezTo>
                    <a:pt x="57" y="49"/>
                    <a:pt x="53" y="50"/>
                    <a:pt x="47" y="49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5" y="59"/>
                    <a:pt x="61" y="58"/>
                    <a:pt x="66" y="54"/>
                  </a:cubicBezTo>
                  <a:cubicBezTo>
                    <a:pt x="71" y="51"/>
                    <a:pt x="73" y="46"/>
                    <a:pt x="74" y="40"/>
                  </a:cubicBezTo>
                  <a:cubicBezTo>
                    <a:pt x="74" y="33"/>
                    <a:pt x="72" y="26"/>
                    <a:pt x="6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6" name="Freeform 15"/>
            <p:cNvSpPr>
              <a:spLocks noChangeAspect="1"/>
            </p:cNvSpPr>
            <p:nvPr/>
          </p:nvSpPr>
          <p:spPr bwMode="auto">
            <a:xfrm>
              <a:off x="3926" y="862"/>
              <a:ext cx="148" cy="122"/>
            </a:xfrm>
            <a:custGeom>
              <a:avLst/>
              <a:gdLst>
                <a:gd name="T0" fmla="*/ 96 w 74"/>
                <a:gd name="T1" fmla="*/ 172 h 61"/>
                <a:gd name="T2" fmla="*/ 36 w 74"/>
                <a:gd name="T3" fmla="*/ 96 h 61"/>
                <a:gd name="T4" fmla="*/ 56 w 74"/>
                <a:gd name="T5" fmla="*/ 60 h 61"/>
                <a:gd name="T6" fmla="*/ 108 w 74"/>
                <a:gd name="T7" fmla="*/ 52 h 61"/>
                <a:gd name="T8" fmla="*/ 156 w 74"/>
                <a:gd name="T9" fmla="*/ 60 h 61"/>
                <a:gd name="T10" fmla="*/ 156 w 74"/>
                <a:gd name="T11" fmla="*/ 88 h 61"/>
                <a:gd name="T12" fmla="*/ 248 w 74"/>
                <a:gd name="T13" fmla="*/ 60 h 61"/>
                <a:gd name="T14" fmla="*/ 164 w 74"/>
                <a:gd name="T15" fmla="*/ 0 h 61"/>
                <a:gd name="T16" fmla="*/ 160 w 74"/>
                <a:gd name="T17" fmla="*/ 28 h 61"/>
                <a:gd name="T18" fmla="*/ 108 w 74"/>
                <a:gd name="T19" fmla="*/ 16 h 61"/>
                <a:gd name="T20" fmla="*/ 32 w 74"/>
                <a:gd name="T21" fmla="*/ 28 h 61"/>
                <a:gd name="T22" fmla="*/ 0 w 74"/>
                <a:gd name="T23" fmla="*/ 88 h 61"/>
                <a:gd name="T24" fmla="*/ 24 w 74"/>
                <a:gd name="T25" fmla="*/ 164 h 61"/>
                <a:gd name="T26" fmla="*/ 96 w 74"/>
                <a:gd name="T27" fmla="*/ 204 h 61"/>
                <a:gd name="T28" fmla="*/ 292 w 74"/>
                <a:gd name="T29" fmla="*/ 244 h 61"/>
                <a:gd name="T30" fmla="*/ 296 w 74"/>
                <a:gd name="T31" fmla="*/ 208 h 61"/>
                <a:gd name="T32" fmla="*/ 96 w 74"/>
                <a:gd name="T33" fmla="*/ 172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1"/>
                <a:gd name="T53" fmla="*/ 74 w 74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1">
                  <a:moveTo>
                    <a:pt x="24" y="43"/>
                  </a:moveTo>
                  <a:cubicBezTo>
                    <a:pt x="14" y="40"/>
                    <a:pt x="9" y="31"/>
                    <a:pt x="9" y="24"/>
                  </a:cubicBezTo>
                  <a:cubicBezTo>
                    <a:pt x="10" y="20"/>
                    <a:pt x="11" y="17"/>
                    <a:pt x="14" y="15"/>
                  </a:cubicBezTo>
                  <a:cubicBezTo>
                    <a:pt x="17" y="12"/>
                    <a:pt x="21" y="12"/>
                    <a:pt x="27" y="13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9" y="2"/>
                    <a:pt x="13" y="3"/>
                    <a:pt x="8" y="7"/>
                  </a:cubicBezTo>
                  <a:cubicBezTo>
                    <a:pt x="3" y="10"/>
                    <a:pt x="1" y="16"/>
                    <a:pt x="0" y="22"/>
                  </a:cubicBezTo>
                  <a:cubicBezTo>
                    <a:pt x="0" y="28"/>
                    <a:pt x="2" y="35"/>
                    <a:pt x="6" y="41"/>
                  </a:cubicBezTo>
                  <a:cubicBezTo>
                    <a:pt x="11" y="46"/>
                    <a:pt x="17" y="50"/>
                    <a:pt x="24" y="5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2"/>
                    <a:pt x="74" y="52"/>
                    <a:pt x="74" y="52"/>
                  </a:cubicBezTo>
                  <a:lnTo>
                    <a:pt x="24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1" name="Text Box 23"/>
          <p:cNvSpPr txBox="1">
            <a:spLocks noChangeArrowheads="1"/>
          </p:cNvSpPr>
          <p:nvPr/>
        </p:nvSpPr>
        <p:spPr bwMode="auto">
          <a:xfrm>
            <a:off x="3886201" y="3438526"/>
            <a:ext cx="1285875" cy="20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200"/>
              <a:t>1. IGMP  </a:t>
            </a:r>
            <a:r>
              <a:rPr lang="zh-CN" altLang="en-US" sz="1200"/>
              <a:t>离开</a:t>
            </a:r>
          </a:p>
        </p:txBody>
      </p:sp>
      <p:sp>
        <p:nvSpPr>
          <p:cNvPr id="29702" name="Text Box 24"/>
          <p:cNvSpPr txBox="1">
            <a:spLocks noChangeArrowheads="1"/>
          </p:cNvSpPr>
          <p:nvPr/>
        </p:nvSpPr>
        <p:spPr bwMode="auto">
          <a:xfrm>
            <a:off x="3886200" y="4114801"/>
            <a:ext cx="2190750" cy="20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200"/>
              <a:t>3. </a:t>
            </a:r>
            <a:r>
              <a:rPr lang="zh-CN" altLang="en-US" sz="1200"/>
              <a:t>加速单播 </a:t>
            </a:r>
            <a:r>
              <a:rPr lang="en-US" altLang="zh-CN" sz="1200"/>
              <a:t>GoP (</a:t>
            </a:r>
            <a:r>
              <a:rPr lang="zh-CN" altLang="en-US" sz="1200"/>
              <a:t>主要是</a:t>
            </a:r>
            <a:r>
              <a:rPr lang="en-US" altLang="zh-CN" sz="1200"/>
              <a:t>I</a:t>
            </a:r>
            <a:r>
              <a:rPr lang="zh-CN" altLang="en-US" sz="1200"/>
              <a:t>帧</a:t>
            </a:r>
            <a:r>
              <a:rPr lang="en-US" altLang="zh-CN" sz="1200"/>
              <a:t>) </a:t>
            </a:r>
          </a:p>
        </p:txBody>
      </p:sp>
      <p:sp>
        <p:nvSpPr>
          <p:cNvPr id="29703" name="Text Box 38"/>
          <p:cNvSpPr txBox="1">
            <a:spLocks noChangeArrowheads="1"/>
          </p:cNvSpPr>
          <p:nvPr/>
        </p:nvSpPr>
        <p:spPr bwMode="auto">
          <a:xfrm>
            <a:off x="3886200" y="3752851"/>
            <a:ext cx="1219200" cy="20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200"/>
              <a:t>2. </a:t>
            </a:r>
            <a:r>
              <a:rPr lang="zh-CN" altLang="en-US" sz="1200"/>
              <a:t>频道切换请求</a:t>
            </a:r>
          </a:p>
        </p:txBody>
      </p:sp>
      <p:grpSp>
        <p:nvGrpSpPr>
          <p:cNvPr id="29704" name="Group 39"/>
          <p:cNvGrpSpPr>
            <a:grpSpLocks noChangeAspect="1"/>
          </p:cNvGrpSpPr>
          <p:nvPr/>
        </p:nvGrpSpPr>
        <p:grpSpPr bwMode="auto">
          <a:xfrm>
            <a:off x="3495676" y="1341439"/>
            <a:ext cx="758825" cy="295275"/>
            <a:chOff x="2940" y="2427"/>
            <a:chExt cx="732" cy="309"/>
          </a:xfrm>
        </p:grpSpPr>
        <p:sp>
          <p:nvSpPr>
            <p:cNvPr id="29785" name="Freeform 40"/>
            <p:cNvSpPr>
              <a:spLocks noChangeAspect="1"/>
            </p:cNvSpPr>
            <p:nvPr/>
          </p:nvSpPr>
          <p:spPr bwMode="auto">
            <a:xfrm>
              <a:off x="3464" y="2506"/>
              <a:ext cx="208" cy="230"/>
            </a:xfrm>
            <a:custGeom>
              <a:avLst/>
              <a:gdLst>
                <a:gd name="T0" fmla="*/ 404 w 104"/>
                <a:gd name="T1" fmla="*/ 8 h 115"/>
                <a:gd name="T2" fmla="*/ 4 w 104"/>
                <a:gd name="T3" fmla="*/ 272 h 115"/>
                <a:gd name="T4" fmla="*/ 8 w 104"/>
                <a:gd name="T5" fmla="*/ 428 h 115"/>
                <a:gd name="T6" fmla="*/ 32 w 104"/>
                <a:gd name="T7" fmla="*/ 432 h 115"/>
                <a:gd name="T8" fmla="*/ 392 w 104"/>
                <a:gd name="T9" fmla="*/ 148 h 115"/>
                <a:gd name="T10" fmla="*/ 412 w 104"/>
                <a:gd name="T11" fmla="*/ 120 h 115"/>
                <a:gd name="T12" fmla="*/ 404 w 104"/>
                <a:gd name="T13" fmla="*/ 8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115"/>
                <a:gd name="T23" fmla="*/ 104 w 104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115">
                  <a:moveTo>
                    <a:pt x="101" y="2"/>
                  </a:moveTo>
                  <a:cubicBezTo>
                    <a:pt x="98" y="0"/>
                    <a:pt x="1" y="68"/>
                    <a:pt x="1" y="68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0" y="115"/>
                    <a:pt x="8" y="108"/>
                  </a:cubicBezTo>
                  <a:cubicBezTo>
                    <a:pt x="33" y="87"/>
                    <a:pt x="95" y="40"/>
                    <a:pt x="98" y="37"/>
                  </a:cubicBezTo>
                  <a:cubicBezTo>
                    <a:pt x="102" y="33"/>
                    <a:pt x="103" y="32"/>
                    <a:pt x="103" y="30"/>
                  </a:cubicBezTo>
                  <a:cubicBezTo>
                    <a:pt x="103" y="30"/>
                    <a:pt x="104" y="3"/>
                    <a:pt x="101" y="2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6" name="Freeform 41"/>
            <p:cNvSpPr>
              <a:spLocks noChangeAspect="1"/>
            </p:cNvSpPr>
            <p:nvPr/>
          </p:nvSpPr>
          <p:spPr bwMode="auto">
            <a:xfrm>
              <a:off x="2940" y="2427"/>
              <a:ext cx="726" cy="215"/>
            </a:xfrm>
            <a:custGeom>
              <a:avLst/>
              <a:gdLst>
                <a:gd name="T0" fmla="*/ 1452 w 363"/>
                <a:gd name="T1" fmla="*/ 165 h 107"/>
                <a:gd name="T2" fmla="*/ 1064 w 363"/>
                <a:gd name="T3" fmla="*/ 432 h 107"/>
                <a:gd name="T4" fmla="*/ 28 w 363"/>
                <a:gd name="T5" fmla="*/ 239 h 107"/>
                <a:gd name="T6" fmla="*/ 4 w 363"/>
                <a:gd name="T7" fmla="*/ 259 h 107"/>
                <a:gd name="T8" fmla="*/ 16 w 363"/>
                <a:gd name="T9" fmla="*/ 227 h 107"/>
                <a:gd name="T10" fmla="*/ 476 w 363"/>
                <a:gd name="T11" fmla="*/ 4 h 107"/>
                <a:gd name="T12" fmla="*/ 500 w 363"/>
                <a:gd name="T13" fmla="*/ 0 h 107"/>
                <a:gd name="T14" fmla="*/ 1424 w 363"/>
                <a:gd name="T15" fmla="*/ 149 h 107"/>
                <a:gd name="T16" fmla="*/ 1452 w 363"/>
                <a:gd name="T17" fmla="*/ 165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3"/>
                <a:gd name="T28" fmla="*/ 0 h 107"/>
                <a:gd name="T29" fmla="*/ 363 w 363"/>
                <a:gd name="T30" fmla="*/ 107 h 1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3" h="107">
                  <a:moveTo>
                    <a:pt x="363" y="41"/>
                  </a:moveTo>
                  <a:cubicBezTo>
                    <a:pt x="266" y="107"/>
                    <a:pt x="266" y="107"/>
                    <a:pt x="266" y="107"/>
                  </a:cubicBezTo>
                  <a:cubicBezTo>
                    <a:pt x="156" y="91"/>
                    <a:pt x="16" y="61"/>
                    <a:pt x="7" y="59"/>
                  </a:cubicBezTo>
                  <a:cubicBezTo>
                    <a:pt x="2" y="58"/>
                    <a:pt x="1" y="64"/>
                    <a:pt x="1" y="64"/>
                  </a:cubicBezTo>
                  <a:cubicBezTo>
                    <a:pt x="1" y="64"/>
                    <a:pt x="0" y="59"/>
                    <a:pt x="4" y="56"/>
                  </a:cubicBezTo>
                  <a:cubicBezTo>
                    <a:pt x="7" y="54"/>
                    <a:pt x="114" y="4"/>
                    <a:pt x="119" y="1"/>
                  </a:cubicBezTo>
                  <a:cubicBezTo>
                    <a:pt x="121" y="0"/>
                    <a:pt x="125" y="0"/>
                    <a:pt x="125" y="0"/>
                  </a:cubicBezTo>
                  <a:cubicBezTo>
                    <a:pt x="125" y="0"/>
                    <a:pt x="354" y="37"/>
                    <a:pt x="356" y="37"/>
                  </a:cubicBezTo>
                  <a:cubicBezTo>
                    <a:pt x="361" y="38"/>
                    <a:pt x="363" y="41"/>
                    <a:pt x="363" y="41"/>
                  </a:cubicBezTo>
                  <a:close/>
                </a:path>
              </a:pathLst>
            </a:custGeom>
            <a:solidFill>
              <a:srgbClr val="456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7" name="Freeform 42"/>
            <p:cNvSpPr>
              <a:spLocks noChangeAspect="1"/>
            </p:cNvSpPr>
            <p:nvPr/>
          </p:nvSpPr>
          <p:spPr bwMode="auto">
            <a:xfrm>
              <a:off x="3464" y="2508"/>
              <a:ext cx="206" cy="136"/>
            </a:xfrm>
            <a:custGeom>
              <a:avLst/>
              <a:gdLst>
                <a:gd name="T0" fmla="*/ 400 w 103"/>
                <a:gd name="T1" fmla="*/ 4 h 68"/>
                <a:gd name="T2" fmla="*/ 396 w 103"/>
                <a:gd name="T3" fmla="*/ 0 h 68"/>
                <a:gd name="T4" fmla="*/ 0 w 103"/>
                <a:gd name="T5" fmla="*/ 264 h 68"/>
                <a:gd name="T6" fmla="*/ 8 w 103"/>
                <a:gd name="T7" fmla="*/ 272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68"/>
                <a:gd name="T14" fmla="*/ 103 w 103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68">
                  <a:moveTo>
                    <a:pt x="100" y="1"/>
                  </a:moveTo>
                  <a:cubicBezTo>
                    <a:pt x="100" y="0"/>
                    <a:pt x="103" y="2"/>
                    <a:pt x="99" y="0"/>
                  </a:cubicBezTo>
                  <a:cubicBezTo>
                    <a:pt x="96" y="0"/>
                    <a:pt x="0" y="66"/>
                    <a:pt x="0" y="66"/>
                  </a:cubicBezTo>
                  <a:cubicBezTo>
                    <a:pt x="2" y="68"/>
                    <a:pt x="2" y="68"/>
                    <a:pt x="2" y="68"/>
                  </a:cubicBezTo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8" name="Freeform 43"/>
            <p:cNvSpPr>
              <a:spLocks noChangeAspect="1"/>
            </p:cNvSpPr>
            <p:nvPr/>
          </p:nvSpPr>
          <p:spPr bwMode="auto">
            <a:xfrm>
              <a:off x="2942" y="2544"/>
              <a:ext cx="536" cy="190"/>
            </a:xfrm>
            <a:custGeom>
              <a:avLst/>
              <a:gdLst>
                <a:gd name="T0" fmla="*/ 1052 w 268"/>
                <a:gd name="T1" fmla="*/ 184 h 95"/>
                <a:gd name="T2" fmla="*/ 24 w 268"/>
                <a:gd name="T3" fmla="*/ 4 h 95"/>
                <a:gd name="T4" fmla="*/ 0 w 268"/>
                <a:gd name="T5" fmla="*/ 20 h 95"/>
                <a:gd name="T6" fmla="*/ 0 w 268"/>
                <a:gd name="T7" fmla="*/ 128 h 95"/>
                <a:gd name="T8" fmla="*/ 24 w 268"/>
                <a:gd name="T9" fmla="*/ 172 h 95"/>
                <a:gd name="T10" fmla="*/ 1032 w 268"/>
                <a:gd name="T11" fmla="*/ 372 h 95"/>
                <a:gd name="T12" fmla="*/ 1072 w 268"/>
                <a:gd name="T13" fmla="*/ 344 h 95"/>
                <a:gd name="T14" fmla="*/ 1068 w 268"/>
                <a:gd name="T15" fmla="*/ 212 h 95"/>
                <a:gd name="T16" fmla="*/ 1052 w 268"/>
                <a:gd name="T17" fmla="*/ 184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8"/>
                <a:gd name="T28" fmla="*/ 0 h 95"/>
                <a:gd name="T29" fmla="*/ 268 w 268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8" h="95">
                  <a:moveTo>
                    <a:pt x="263" y="46"/>
                  </a:moveTo>
                  <a:cubicBezTo>
                    <a:pt x="158" y="30"/>
                    <a:pt x="15" y="3"/>
                    <a:pt x="6" y="1"/>
                  </a:cubicBezTo>
                  <a:cubicBezTo>
                    <a:pt x="0" y="0"/>
                    <a:pt x="0" y="5"/>
                    <a:pt x="0" y="5"/>
                  </a:cubicBezTo>
                  <a:cubicBezTo>
                    <a:pt x="0" y="5"/>
                    <a:pt x="0" y="23"/>
                    <a:pt x="0" y="32"/>
                  </a:cubicBezTo>
                  <a:cubicBezTo>
                    <a:pt x="0" y="42"/>
                    <a:pt x="1" y="42"/>
                    <a:pt x="6" y="43"/>
                  </a:cubicBezTo>
                  <a:cubicBezTo>
                    <a:pt x="9" y="44"/>
                    <a:pt x="225" y="87"/>
                    <a:pt x="258" y="93"/>
                  </a:cubicBezTo>
                  <a:cubicBezTo>
                    <a:pt x="266" y="95"/>
                    <a:pt x="268" y="86"/>
                    <a:pt x="268" y="86"/>
                  </a:cubicBezTo>
                  <a:cubicBezTo>
                    <a:pt x="268" y="86"/>
                    <a:pt x="267" y="59"/>
                    <a:pt x="267" y="53"/>
                  </a:cubicBezTo>
                  <a:cubicBezTo>
                    <a:pt x="267" y="49"/>
                    <a:pt x="264" y="46"/>
                    <a:pt x="263" y="46"/>
                  </a:cubicBezTo>
                  <a:close/>
                </a:path>
              </a:pathLst>
            </a:custGeom>
            <a:solidFill>
              <a:srgbClr val="8B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9" name="Freeform 44"/>
            <p:cNvSpPr>
              <a:spLocks noChangeAspect="1"/>
            </p:cNvSpPr>
            <p:nvPr/>
          </p:nvSpPr>
          <p:spPr bwMode="auto">
            <a:xfrm>
              <a:off x="2952" y="2554"/>
              <a:ext cx="516" cy="168"/>
            </a:xfrm>
            <a:custGeom>
              <a:avLst/>
              <a:gdLst>
                <a:gd name="T0" fmla="*/ 1012 w 258"/>
                <a:gd name="T1" fmla="*/ 180 h 84"/>
                <a:gd name="T2" fmla="*/ 28 w 258"/>
                <a:gd name="T3" fmla="*/ 4 h 84"/>
                <a:gd name="T4" fmla="*/ 0 w 258"/>
                <a:gd name="T5" fmla="*/ 16 h 84"/>
                <a:gd name="T6" fmla="*/ 0 w 258"/>
                <a:gd name="T7" fmla="*/ 92 h 84"/>
                <a:gd name="T8" fmla="*/ 32 w 258"/>
                <a:gd name="T9" fmla="*/ 140 h 84"/>
                <a:gd name="T10" fmla="*/ 992 w 258"/>
                <a:gd name="T11" fmla="*/ 328 h 84"/>
                <a:gd name="T12" fmla="*/ 1028 w 258"/>
                <a:gd name="T13" fmla="*/ 296 h 84"/>
                <a:gd name="T14" fmla="*/ 1028 w 258"/>
                <a:gd name="T15" fmla="*/ 208 h 84"/>
                <a:gd name="T16" fmla="*/ 1012 w 258"/>
                <a:gd name="T17" fmla="*/ 180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8"/>
                <a:gd name="T28" fmla="*/ 0 h 84"/>
                <a:gd name="T29" fmla="*/ 258 w 258"/>
                <a:gd name="T30" fmla="*/ 84 h 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8" h="84">
                  <a:moveTo>
                    <a:pt x="253" y="45"/>
                  </a:moveTo>
                  <a:cubicBezTo>
                    <a:pt x="155" y="30"/>
                    <a:pt x="15" y="3"/>
                    <a:pt x="7" y="1"/>
                  </a:cubicBezTo>
                  <a:cubicBezTo>
                    <a:pt x="1" y="0"/>
                    <a:pt x="0" y="4"/>
                    <a:pt x="0" y="4"/>
                  </a:cubicBezTo>
                  <a:cubicBezTo>
                    <a:pt x="0" y="4"/>
                    <a:pt x="0" y="14"/>
                    <a:pt x="0" y="23"/>
                  </a:cubicBezTo>
                  <a:cubicBezTo>
                    <a:pt x="0" y="32"/>
                    <a:pt x="3" y="34"/>
                    <a:pt x="8" y="35"/>
                  </a:cubicBezTo>
                  <a:cubicBezTo>
                    <a:pt x="10" y="36"/>
                    <a:pt x="218" y="76"/>
                    <a:pt x="248" y="82"/>
                  </a:cubicBezTo>
                  <a:cubicBezTo>
                    <a:pt x="258" y="84"/>
                    <a:pt x="257" y="74"/>
                    <a:pt x="257" y="74"/>
                  </a:cubicBezTo>
                  <a:cubicBezTo>
                    <a:pt x="257" y="74"/>
                    <a:pt x="257" y="57"/>
                    <a:pt x="257" y="52"/>
                  </a:cubicBezTo>
                  <a:cubicBezTo>
                    <a:pt x="257" y="48"/>
                    <a:pt x="256" y="45"/>
                    <a:pt x="253" y="45"/>
                  </a:cubicBez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0" name="Freeform 45"/>
            <p:cNvSpPr>
              <a:spLocks noChangeAspect="1"/>
            </p:cNvSpPr>
            <p:nvPr/>
          </p:nvSpPr>
          <p:spPr bwMode="auto">
            <a:xfrm>
              <a:off x="2954" y="2560"/>
              <a:ext cx="98" cy="36"/>
            </a:xfrm>
            <a:custGeom>
              <a:avLst/>
              <a:gdLst>
                <a:gd name="T0" fmla="*/ 192 w 49"/>
                <a:gd name="T1" fmla="*/ 52 h 18"/>
                <a:gd name="T2" fmla="*/ 184 w 49"/>
                <a:gd name="T3" fmla="*/ 72 h 18"/>
                <a:gd name="T4" fmla="*/ 12 w 49"/>
                <a:gd name="T5" fmla="*/ 40 h 18"/>
                <a:gd name="T6" fmla="*/ 4 w 49"/>
                <a:gd name="T7" fmla="*/ 20 h 18"/>
                <a:gd name="T8" fmla="*/ 4 w 49"/>
                <a:gd name="T9" fmla="*/ 20 h 18"/>
                <a:gd name="T10" fmla="*/ 12 w 49"/>
                <a:gd name="T11" fmla="*/ 0 h 18"/>
                <a:gd name="T12" fmla="*/ 184 w 49"/>
                <a:gd name="T13" fmla="*/ 32 h 18"/>
                <a:gd name="T14" fmla="*/ 192 w 49"/>
                <a:gd name="T15" fmla="*/ 52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"/>
                <a:gd name="T25" fmla="*/ 0 h 18"/>
                <a:gd name="T26" fmla="*/ 49 w 49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" h="18">
                  <a:moveTo>
                    <a:pt x="48" y="13"/>
                  </a:moveTo>
                  <a:cubicBezTo>
                    <a:pt x="48" y="16"/>
                    <a:pt x="49" y="18"/>
                    <a:pt x="46" y="1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1" y="7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1" y="0"/>
                    <a:pt x="3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9" y="9"/>
                    <a:pt x="48" y="11"/>
                    <a:pt x="48" y="13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1" name="Freeform 46"/>
            <p:cNvSpPr>
              <a:spLocks noChangeAspect="1"/>
            </p:cNvSpPr>
            <p:nvPr/>
          </p:nvSpPr>
          <p:spPr bwMode="auto">
            <a:xfrm>
              <a:off x="3058" y="2580"/>
              <a:ext cx="180" cy="88"/>
            </a:xfrm>
            <a:custGeom>
              <a:avLst/>
              <a:gdLst>
                <a:gd name="T0" fmla="*/ 352 w 90"/>
                <a:gd name="T1" fmla="*/ 120 h 44"/>
                <a:gd name="T2" fmla="*/ 324 w 90"/>
                <a:gd name="T3" fmla="*/ 168 h 44"/>
                <a:gd name="T4" fmla="*/ 32 w 90"/>
                <a:gd name="T5" fmla="*/ 116 h 44"/>
                <a:gd name="T6" fmla="*/ 8 w 90"/>
                <a:gd name="T7" fmla="*/ 56 h 44"/>
                <a:gd name="T8" fmla="*/ 8 w 90"/>
                <a:gd name="T9" fmla="*/ 56 h 44"/>
                <a:gd name="T10" fmla="*/ 32 w 90"/>
                <a:gd name="T11" fmla="*/ 8 h 44"/>
                <a:gd name="T12" fmla="*/ 328 w 90"/>
                <a:gd name="T13" fmla="*/ 60 h 44"/>
                <a:gd name="T14" fmla="*/ 352 w 90"/>
                <a:gd name="T15" fmla="*/ 120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"/>
                <a:gd name="T25" fmla="*/ 0 h 44"/>
                <a:gd name="T26" fmla="*/ 90 w 90"/>
                <a:gd name="T27" fmla="*/ 44 h 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" h="44">
                  <a:moveTo>
                    <a:pt x="88" y="30"/>
                  </a:moveTo>
                  <a:cubicBezTo>
                    <a:pt x="88" y="38"/>
                    <a:pt x="88" y="44"/>
                    <a:pt x="81" y="42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0" y="27"/>
                    <a:pt x="2" y="2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7"/>
                    <a:pt x="1" y="0"/>
                    <a:pt x="8" y="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90" y="17"/>
                    <a:pt x="89" y="23"/>
                    <a:pt x="88" y="30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2" name="Freeform 47"/>
            <p:cNvSpPr>
              <a:spLocks noChangeAspect="1"/>
            </p:cNvSpPr>
            <p:nvPr/>
          </p:nvSpPr>
          <p:spPr bwMode="auto">
            <a:xfrm>
              <a:off x="3066" y="2588"/>
              <a:ext cx="158" cy="64"/>
            </a:xfrm>
            <a:custGeom>
              <a:avLst/>
              <a:gdLst>
                <a:gd name="T0" fmla="*/ 312 w 79"/>
                <a:gd name="T1" fmla="*/ 92 h 32"/>
                <a:gd name="T2" fmla="*/ 292 w 79"/>
                <a:gd name="T3" fmla="*/ 124 h 32"/>
                <a:gd name="T4" fmla="*/ 24 w 79"/>
                <a:gd name="T5" fmla="*/ 72 h 32"/>
                <a:gd name="T6" fmla="*/ 4 w 79"/>
                <a:gd name="T7" fmla="*/ 36 h 32"/>
                <a:gd name="T8" fmla="*/ 4 w 79"/>
                <a:gd name="T9" fmla="*/ 36 h 32"/>
                <a:gd name="T10" fmla="*/ 24 w 79"/>
                <a:gd name="T11" fmla="*/ 4 h 32"/>
                <a:gd name="T12" fmla="*/ 292 w 79"/>
                <a:gd name="T13" fmla="*/ 56 h 32"/>
                <a:gd name="T14" fmla="*/ 312 w 79"/>
                <a:gd name="T15" fmla="*/ 92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3"/>
                  </a:moveTo>
                  <a:cubicBezTo>
                    <a:pt x="78" y="30"/>
                    <a:pt x="79" y="32"/>
                    <a:pt x="73" y="31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7"/>
                    <a:pt x="1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3"/>
                    <a:pt x="0" y="0"/>
                    <a:pt x="6" y="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9" y="15"/>
                    <a:pt x="78" y="17"/>
                    <a:pt x="78" y="23"/>
                  </a:cubicBezTo>
                  <a:close/>
                </a:path>
              </a:pathLst>
            </a:custGeom>
            <a:solidFill>
              <a:srgbClr val="729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3" name="Freeform 48"/>
            <p:cNvSpPr>
              <a:spLocks noChangeAspect="1"/>
            </p:cNvSpPr>
            <p:nvPr/>
          </p:nvSpPr>
          <p:spPr bwMode="auto">
            <a:xfrm>
              <a:off x="2990" y="2594"/>
              <a:ext cx="22" cy="24"/>
            </a:xfrm>
            <a:custGeom>
              <a:avLst/>
              <a:gdLst>
                <a:gd name="T0" fmla="*/ 44 w 11"/>
                <a:gd name="T1" fmla="*/ 28 h 12"/>
                <a:gd name="T2" fmla="*/ 20 w 11"/>
                <a:gd name="T3" fmla="*/ 44 h 12"/>
                <a:gd name="T4" fmla="*/ 0 w 11"/>
                <a:gd name="T5" fmla="*/ 20 h 12"/>
                <a:gd name="T6" fmla="*/ 20 w 11"/>
                <a:gd name="T7" fmla="*/ 0 h 12"/>
                <a:gd name="T8" fmla="*/ 44 w 11"/>
                <a:gd name="T9" fmla="*/ 28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2"/>
                <a:gd name="T17" fmla="*/ 11 w 11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2">
                  <a:moveTo>
                    <a:pt x="11" y="7"/>
                  </a:moveTo>
                  <a:cubicBezTo>
                    <a:pt x="11" y="10"/>
                    <a:pt x="8" y="12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1"/>
                    <a:pt x="11" y="4"/>
                    <a:pt x="11" y="7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4" name="Freeform 49"/>
            <p:cNvSpPr>
              <a:spLocks noChangeAspect="1"/>
            </p:cNvSpPr>
            <p:nvPr/>
          </p:nvSpPr>
          <p:spPr bwMode="auto">
            <a:xfrm>
              <a:off x="3278" y="2644"/>
              <a:ext cx="34" cy="22"/>
            </a:xfrm>
            <a:custGeom>
              <a:avLst/>
              <a:gdLst>
                <a:gd name="T0" fmla="*/ 68 w 17"/>
                <a:gd name="T1" fmla="*/ 24 h 11"/>
                <a:gd name="T2" fmla="*/ 56 w 17"/>
                <a:gd name="T3" fmla="*/ 44 h 11"/>
                <a:gd name="T4" fmla="*/ 12 w 17"/>
                <a:gd name="T5" fmla="*/ 36 h 11"/>
                <a:gd name="T6" fmla="*/ 4 w 17"/>
                <a:gd name="T7" fmla="*/ 16 h 11"/>
                <a:gd name="T8" fmla="*/ 4 w 17"/>
                <a:gd name="T9" fmla="*/ 16 h 11"/>
                <a:gd name="T10" fmla="*/ 12 w 17"/>
                <a:gd name="T11" fmla="*/ 0 h 11"/>
                <a:gd name="T12" fmla="*/ 60 w 17"/>
                <a:gd name="T13" fmla="*/ 8 h 11"/>
                <a:gd name="T14" fmla="*/ 68 w 17"/>
                <a:gd name="T15" fmla="*/ 24 h 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1"/>
                <a:gd name="T26" fmla="*/ 17 w 17"/>
                <a:gd name="T27" fmla="*/ 11 h 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1">
                  <a:moveTo>
                    <a:pt x="17" y="6"/>
                  </a:moveTo>
                  <a:cubicBezTo>
                    <a:pt x="17" y="9"/>
                    <a:pt x="17" y="11"/>
                    <a:pt x="14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8"/>
                    <a:pt x="1" y="6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0" y="0"/>
                    <a:pt x="3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2"/>
                    <a:pt x="17" y="4"/>
                    <a:pt x="17" y="6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5" name="Group 51"/>
          <p:cNvGrpSpPr>
            <a:grpSpLocks noChangeAspect="1"/>
          </p:cNvGrpSpPr>
          <p:nvPr/>
        </p:nvGrpSpPr>
        <p:grpSpPr bwMode="auto">
          <a:xfrm>
            <a:off x="4921251" y="1198563"/>
            <a:ext cx="455613" cy="438150"/>
            <a:chOff x="538" y="2288"/>
            <a:chExt cx="462" cy="521"/>
          </a:xfrm>
        </p:grpSpPr>
        <p:sp>
          <p:nvSpPr>
            <p:cNvPr id="29778" name="Freeform 52"/>
            <p:cNvSpPr>
              <a:spLocks noChangeAspect="1"/>
            </p:cNvSpPr>
            <p:nvPr/>
          </p:nvSpPr>
          <p:spPr bwMode="auto">
            <a:xfrm>
              <a:off x="592" y="2310"/>
              <a:ext cx="408" cy="487"/>
            </a:xfrm>
            <a:custGeom>
              <a:avLst/>
              <a:gdLst>
                <a:gd name="T0" fmla="*/ 816 w 204"/>
                <a:gd name="T1" fmla="*/ 836 h 243"/>
                <a:gd name="T2" fmla="*/ 672 w 204"/>
                <a:gd name="T3" fmla="*/ 948 h 243"/>
                <a:gd name="T4" fmla="*/ 100 w 204"/>
                <a:gd name="T5" fmla="*/ 976 h 243"/>
                <a:gd name="T6" fmla="*/ 0 w 204"/>
                <a:gd name="T7" fmla="*/ 880 h 243"/>
                <a:gd name="T8" fmla="*/ 16 w 204"/>
                <a:gd name="T9" fmla="*/ 208 h 243"/>
                <a:gd name="T10" fmla="*/ 172 w 204"/>
                <a:gd name="T11" fmla="*/ 0 h 243"/>
                <a:gd name="T12" fmla="*/ 708 w 204"/>
                <a:gd name="T13" fmla="*/ 200 h 243"/>
                <a:gd name="T14" fmla="*/ 816 w 204"/>
                <a:gd name="T15" fmla="*/ 337 h 243"/>
                <a:gd name="T16" fmla="*/ 816 w 204"/>
                <a:gd name="T17" fmla="*/ 836 h 2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4"/>
                <a:gd name="T28" fmla="*/ 0 h 243"/>
                <a:gd name="T29" fmla="*/ 204 w 204"/>
                <a:gd name="T30" fmla="*/ 243 h 2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4" h="243">
                  <a:moveTo>
                    <a:pt x="204" y="208"/>
                  </a:moveTo>
                  <a:cubicBezTo>
                    <a:pt x="204" y="217"/>
                    <a:pt x="176" y="235"/>
                    <a:pt x="168" y="236"/>
                  </a:cubicBezTo>
                  <a:cubicBezTo>
                    <a:pt x="25" y="243"/>
                    <a:pt x="25" y="243"/>
                    <a:pt x="25" y="243"/>
                  </a:cubicBezTo>
                  <a:cubicBezTo>
                    <a:pt x="10" y="243"/>
                    <a:pt x="0" y="235"/>
                    <a:pt x="0" y="219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36"/>
                    <a:pt x="29" y="0"/>
                    <a:pt x="43" y="0"/>
                  </a:cubicBezTo>
                  <a:cubicBezTo>
                    <a:pt x="177" y="50"/>
                    <a:pt x="177" y="50"/>
                    <a:pt x="177" y="50"/>
                  </a:cubicBezTo>
                  <a:cubicBezTo>
                    <a:pt x="193" y="56"/>
                    <a:pt x="204" y="60"/>
                    <a:pt x="204" y="84"/>
                  </a:cubicBezTo>
                  <a:lnTo>
                    <a:pt x="204" y="208"/>
                  </a:ln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9" name="Freeform 53"/>
            <p:cNvSpPr>
              <a:spLocks noChangeAspect="1"/>
            </p:cNvSpPr>
            <p:nvPr/>
          </p:nvSpPr>
          <p:spPr bwMode="auto">
            <a:xfrm>
              <a:off x="558" y="2288"/>
              <a:ext cx="436" cy="192"/>
            </a:xfrm>
            <a:custGeom>
              <a:avLst/>
              <a:gdLst>
                <a:gd name="T0" fmla="*/ 484 w 218"/>
                <a:gd name="T1" fmla="*/ 288 h 96"/>
                <a:gd name="T2" fmla="*/ 776 w 218"/>
                <a:gd name="T3" fmla="*/ 372 h 96"/>
                <a:gd name="T4" fmla="*/ 872 w 218"/>
                <a:gd name="T5" fmla="*/ 320 h 96"/>
                <a:gd name="T6" fmla="*/ 796 w 218"/>
                <a:gd name="T7" fmla="*/ 244 h 96"/>
                <a:gd name="T8" fmla="*/ 204 w 218"/>
                <a:gd name="T9" fmla="*/ 24 h 96"/>
                <a:gd name="T10" fmla="*/ 0 w 218"/>
                <a:gd name="T11" fmla="*/ 96 h 96"/>
                <a:gd name="T12" fmla="*/ 52 w 218"/>
                <a:gd name="T13" fmla="*/ 124 h 96"/>
                <a:gd name="T14" fmla="*/ 484 w 218"/>
                <a:gd name="T15" fmla="*/ 288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8"/>
                <a:gd name="T25" fmla="*/ 0 h 96"/>
                <a:gd name="T26" fmla="*/ 218 w 218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8" h="96">
                  <a:moveTo>
                    <a:pt x="121" y="72"/>
                  </a:moveTo>
                  <a:cubicBezTo>
                    <a:pt x="159" y="72"/>
                    <a:pt x="184" y="96"/>
                    <a:pt x="194" y="93"/>
                  </a:cubicBezTo>
                  <a:cubicBezTo>
                    <a:pt x="199" y="92"/>
                    <a:pt x="203" y="86"/>
                    <a:pt x="218" y="80"/>
                  </a:cubicBezTo>
                  <a:cubicBezTo>
                    <a:pt x="216" y="74"/>
                    <a:pt x="213" y="67"/>
                    <a:pt x="199" y="6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36" y="0"/>
                    <a:pt x="30" y="5"/>
                    <a:pt x="0" y="24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46" y="37"/>
                    <a:pt x="92" y="72"/>
                    <a:pt x="121" y="72"/>
                  </a:cubicBezTo>
                  <a:close/>
                </a:path>
              </a:pathLst>
            </a:custGeom>
            <a:solidFill>
              <a:srgbClr val="456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Freeform 54"/>
            <p:cNvSpPr>
              <a:spLocks noChangeAspect="1"/>
            </p:cNvSpPr>
            <p:nvPr/>
          </p:nvSpPr>
          <p:spPr bwMode="auto">
            <a:xfrm>
              <a:off x="540" y="2322"/>
              <a:ext cx="408" cy="485"/>
            </a:xfrm>
            <a:custGeom>
              <a:avLst/>
              <a:gdLst>
                <a:gd name="T0" fmla="*/ 816 w 204"/>
                <a:gd name="T1" fmla="*/ 836 h 242"/>
                <a:gd name="T2" fmla="*/ 716 w 204"/>
                <a:gd name="T3" fmla="*/ 936 h 242"/>
                <a:gd name="T4" fmla="*/ 92 w 204"/>
                <a:gd name="T5" fmla="*/ 972 h 242"/>
                <a:gd name="T6" fmla="*/ 0 w 204"/>
                <a:gd name="T7" fmla="*/ 884 h 242"/>
                <a:gd name="T8" fmla="*/ 0 w 204"/>
                <a:gd name="T9" fmla="*/ 92 h 242"/>
                <a:gd name="T10" fmla="*/ 104 w 204"/>
                <a:gd name="T11" fmla="*/ 8 h 242"/>
                <a:gd name="T12" fmla="*/ 716 w 204"/>
                <a:gd name="T13" fmla="*/ 236 h 242"/>
                <a:gd name="T14" fmla="*/ 816 w 204"/>
                <a:gd name="T15" fmla="*/ 353 h 242"/>
                <a:gd name="T16" fmla="*/ 816 w 204"/>
                <a:gd name="T17" fmla="*/ 836 h 2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4"/>
                <a:gd name="T28" fmla="*/ 0 h 242"/>
                <a:gd name="T29" fmla="*/ 204 w 204"/>
                <a:gd name="T30" fmla="*/ 242 h 2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4" h="242">
                  <a:moveTo>
                    <a:pt x="204" y="208"/>
                  </a:moveTo>
                  <a:cubicBezTo>
                    <a:pt x="204" y="229"/>
                    <a:pt x="197" y="230"/>
                    <a:pt x="179" y="233"/>
                  </a:cubicBezTo>
                  <a:cubicBezTo>
                    <a:pt x="23" y="242"/>
                    <a:pt x="23" y="242"/>
                    <a:pt x="23" y="242"/>
                  </a:cubicBezTo>
                  <a:cubicBezTo>
                    <a:pt x="9" y="242"/>
                    <a:pt x="0" y="234"/>
                    <a:pt x="0" y="2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18" y="0"/>
                    <a:pt x="26" y="2"/>
                  </a:cubicBezTo>
                  <a:cubicBezTo>
                    <a:pt x="179" y="59"/>
                    <a:pt x="179" y="59"/>
                    <a:pt x="179" y="59"/>
                  </a:cubicBezTo>
                  <a:cubicBezTo>
                    <a:pt x="200" y="67"/>
                    <a:pt x="204" y="74"/>
                    <a:pt x="204" y="88"/>
                  </a:cubicBezTo>
                  <a:lnTo>
                    <a:pt x="204" y="208"/>
                  </a:ln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1" name="Freeform 55"/>
            <p:cNvSpPr>
              <a:spLocks noChangeAspect="1" noEditPoints="1"/>
            </p:cNvSpPr>
            <p:nvPr/>
          </p:nvSpPr>
          <p:spPr bwMode="auto">
            <a:xfrm>
              <a:off x="538" y="2322"/>
              <a:ext cx="414" cy="487"/>
            </a:xfrm>
            <a:custGeom>
              <a:avLst/>
              <a:gdLst>
                <a:gd name="T0" fmla="*/ 40 w 207"/>
                <a:gd name="T1" fmla="*/ 28 h 243"/>
                <a:gd name="T2" fmla="*/ 0 w 207"/>
                <a:gd name="T3" fmla="*/ 100 h 243"/>
                <a:gd name="T4" fmla="*/ 0 w 207"/>
                <a:gd name="T5" fmla="*/ 876 h 243"/>
                <a:gd name="T6" fmla="*/ 104 w 207"/>
                <a:gd name="T7" fmla="*/ 976 h 243"/>
                <a:gd name="T8" fmla="*/ 716 w 207"/>
                <a:gd name="T9" fmla="*/ 940 h 243"/>
                <a:gd name="T10" fmla="*/ 720 w 207"/>
                <a:gd name="T11" fmla="*/ 936 h 243"/>
                <a:gd name="T12" fmla="*/ 828 w 207"/>
                <a:gd name="T13" fmla="*/ 832 h 243"/>
                <a:gd name="T14" fmla="*/ 828 w 207"/>
                <a:gd name="T15" fmla="*/ 357 h 243"/>
                <a:gd name="T16" fmla="*/ 720 w 207"/>
                <a:gd name="T17" fmla="*/ 228 h 243"/>
                <a:gd name="T18" fmla="*/ 120 w 207"/>
                <a:gd name="T19" fmla="*/ 8 h 243"/>
                <a:gd name="T20" fmla="*/ 40 w 207"/>
                <a:gd name="T21" fmla="*/ 28 h 243"/>
                <a:gd name="T22" fmla="*/ 28 w 207"/>
                <a:gd name="T23" fmla="*/ 876 h 243"/>
                <a:gd name="T24" fmla="*/ 28 w 207"/>
                <a:gd name="T25" fmla="*/ 100 h 243"/>
                <a:gd name="T26" fmla="*/ 56 w 207"/>
                <a:gd name="T27" fmla="*/ 48 h 243"/>
                <a:gd name="T28" fmla="*/ 112 w 207"/>
                <a:gd name="T29" fmla="*/ 32 h 243"/>
                <a:gd name="T30" fmla="*/ 712 w 207"/>
                <a:gd name="T31" fmla="*/ 253 h 243"/>
                <a:gd name="T32" fmla="*/ 800 w 207"/>
                <a:gd name="T33" fmla="*/ 357 h 243"/>
                <a:gd name="T34" fmla="*/ 800 w 207"/>
                <a:gd name="T35" fmla="*/ 832 h 243"/>
                <a:gd name="T36" fmla="*/ 716 w 207"/>
                <a:gd name="T37" fmla="*/ 912 h 243"/>
                <a:gd name="T38" fmla="*/ 712 w 207"/>
                <a:gd name="T39" fmla="*/ 912 h 243"/>
                <a:gd name="T40" fmla="*/ 104 w 207"/>
                <a:gd name="T41" fmla="*/ 948 h 243"/>
                <a:gd name="T42" fmla="*/ 28 w 207"/>
                <a:gd name="T43" fmla="*/ 876 h 2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7"/>
                <a:gd name="T67" fmla="*/ 0 h 243"/>
                <a:gd name="T68" fmla="*/ 207 w 207"/>
                <a:gd name="T69" fmla="*/ 243 h 24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7" h="243">
                  <a:moveTo>
                    <a:pt x="10" y="7"/>
                  </a:moveTo>
                  <a:cubicBezTo>
                    <a:pt x="4" y="12"/>
                    <a:pt x="0" y="18"/>
                    <a:pt x="0" y="2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33"/>
                    <a:pt x="10" y="243"/>
                    <a:pt x="26" y="24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80" y="233"/>
                    <a:pt x="180" y="233"/>
                    <a:pt x="180" y="233"/>
                  </a:cubicBezTo>
                  <a:cubicBezTo>
                    <a:pt x="197" y="231"/>
                    <a:pt x="207" y="229"/>
                    <a:pt x="207" y="207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7" y="73"/>
                    <a:pt x="200" y="65"/>
                    <a:pt x="180" y="5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5" y="0"/>
                    <a:pt x="16" y="2"/>
                    <a:pt x="10" y="7"/>
                  </a:cubicBezTo>
                  <a:close/>
                  <a:moveTo>
                    <a:pt x="7" y="218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18"/>
                    <a:pt x="11" y="14"/>
                    <a:pt x="14" y="12"/>
                  </a:cubicBezTo>
                  <a:cubicBezTo>
                    <a:pt x="19" y="8"/>
                    <a:pt x="25" y="7"/>
                    <a:pt x="28" y="8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97" y="71"/>
                    <a:pt x="200" y="77"/>
                    <a:pt x="200" y="89"/>
                  </a:cubicBezTo>
                  <a:cubicBezTo>
                    <a:pt x="200" y="207"/>
                    <a:pt x="200" y="207"/>
                    <a:pt x="200" y="207"/>
                  </a:cubicBezTo>
                  <a:cubicBezTo>
                    <a:pt x="200" y="224"/>
                    <a:pt x="196" y="224"/>
                    <a:pt x="179" y="227"/>
                  </a:cubicBezTo>
                  <a:cubicBezTo>
                    <a:pt x="178" y="227"/>
                    <a:pt x="178" y="227"/>
                    <a:pt x="178" y="227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19" y="236"/>
                    <a:pt x="7" y="234"/>
                    <a:pt x="7" y="218"/>
                  </a:cubicBezTo>
                  <a:close/>
                </a:path>
              </a:pathLst>
            </a:custGeom>
            <a:solidFill>
              <a:srgbClr val="8B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2" name="Freeform 56"/>
            <p:cNvSpPr>
              <a:spLocks noChangeAspect="1" noEditPoints="1"/>
            </p:cNvSpPr>
            <p:nvPr/>
          </p:nvSpPr>
          <p:spPr bwMode="auto">
            <a:xfrm>
              <a:off x="548" y="2334"/>
              <a:ext cx="390" cy="463"/>
            </a:xfrm>
            <a:custGeom>
              <a:avLst/>
              <a:gdLst>
                <a:gd name="T0" fmla="*/ 32 w 195"/>
                <a:gd name="T1" fmla="*/ 20 h 231"/>
                <a:gd name="T2" fmla="*/ 0 w 195"/>
                <a:gd name="T3" fmla="*/ 76 h 231"/>
                <a:gd name="T4" fmla="*/ 0 w 195"/>
                <a:gd name="T5" fmla="*/ 848 h 231"/>
                <a:gd name="T6" fmla="*/ 80 w 195"/>
                <a:gd name="T7" fmla="*/ 928 h 231"/>
                <a:gd name="T8" fmla="*/ 692 w 195"/>
                <a:gd name="T9" fmla="*/ 892 h 231"/>
                <a:gd name="T10" fmla="*/ 696 w 195"/>
                <a:gd name="T11" fmla="*/ 892 h 231"/>
                <a:gd name="T12" fmla="*/ 780 w 195"/>
                <a:gd name="T13" fmla="*/ 804 h 231"/>
                <a:gd name="T14" fmla="*/ 780 w 195"/>
                <a:gd name="T15" fmla="*/ 333 h 231"/>
                <a:gd name="T16" fmla="*/ 688 w 195"/>
                <a:gd name="T17" fmla="*/ 224 h 231"/>
                <a:gd name="T18" fmla="*/ 92 w 195"/>
                <a:gd name="T19" fmla="*/ 4 h 231"/>
                <a:gd name="T20" fmla="*/ 32 w 195"/>
                <a:gd name="T21" fmla="*/ 20 h 231"/>
                <a:gd name="T22" fmla="*/ 8 w 195"/>
                <a:gd name="T23" fmla="*/ 848 h 231"/>
                <a:gd name="T24" fmla="*/ 8 w 195"/>
                <a:gd name="T25" fmla="*/ 76 h 231"/>
                <a:gd name="T26" fmla="*/ 36 w 195"/>
                <a:gd name="T27" fmla="*/ 28 h 231"/>
                <a:gd name="T28" fmla="*/ 88 w 195"/>
                <a:gd name="T29" fmla="*/ 8 h 231"/>
                <a:gd name="T30" fmla="*/ 688 w 195"/>
                <a:gd name="T31" fmla="*/ 233 h 231"/>
                <a:gd name="T32" fmla="*/ 776 w 195"/>
                <a:gd name="T33" fmla="*/ 333 h 231"/>
                <a:gd name="T34" fmla="*/ 776 w 195"/>
                <a:gd name="T35" fmla="*/ 804 h 231"/>
                <a:gd name="T36" fmla="*/ 692 w 195"/>
                <a:gd name="T37" fmla="*/ 884 h 231"/>
                <a:gd name="T38" fmla="*/ 688 w 195"/>
                <a:gd name="T39" fmla="*/ 884 h 231"/>
                <a:gd name="T40" fmla="*/ 80 w 195"/>
                <a:gd name="T41" fmla="*/ 920 h 231"/>
                <a:gd name="T42" fmla="*/ 8 w 195"/>
                <a:gd name="T43" fmla="*/ 848 h 2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5"/>
                <a:gd name="T67" fmla="*/ 0 h 231"/>
                <a:gd name="T68" fmla="*/ 195 w 195"/>
                <a:gd name="T69" fmla="*/ 231 h 23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5" h="231">
                  <a:moveTo>
                    <a:pt x="8" y="5"/>
                  </a:moveTo>
                  <a:cubicBezTo>
                    <a:pt x="5" y="7"/>
                    <a:pt x="0" y="12"/>
                    <a:pt x="0" y="19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29"/>
                    <a:pt x="14" y="231"/>
                    <a:pt x="20" y="231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2"/>
                    <a:pt x="174" y="222"/>
                    <a:pt x="174" y="222"/>
                  </a:cubicBezTo>
                  <a:cubicBezTo>
                    <a:pt x="191" y="219"/>
                    <a:pt x="195" y="218"/>
                    <a:pt x="195" y="200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70"/>
                    <a:pt x="192" y="64"/>
                    <a:pt x="172" y="5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9" y="0"/>
                    <a:pt x="13" y="1"/>
                    <a:pt x="8" y="5"/>
                  </a:cubicBezTo>
                  <a:close/>
                  <a:moveTo>
                    <a:pt x="2" y="211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3"/>
                    <a:pt x="6" y="9"/>
                    <a:pt x="9" y="7"/>
                  </a:cubicBezTo>
                  <a:cubicBezTo>
                    <a:pt x="13" y="3"/>
                    <a:pt x="19" y="2"/>
                    <a:pt x="22" y="2"/>
                  </a:cubicBezTo>
                  <a:cubicBezTo>
                    <a:pt x="172" y="58"/>
                    <a:pt x="172" y="58"/>
                    <a:pt x="172" y="58"/>
                  </a:cubicBezTo>
                  <a:cubicBezTo>
                    <a:pt x="190" y="66"/>
                    <a:pt x="194" y="71"/>
                    <a:pt x="194" y="83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4" y="217"/>
                    <a:pt x="190" y="217"/>
                    <a:pt x="173" y="220"/>
                  </a:cubicBezTo>
                  <a:cubicBezTo>
                    <a:pt x="172" y="220"/>
                    <a:pt x="172" y="220"/>
                    <a:pt x="172" y="220"/>
                  </a:cubicBezTo>
                  <a:cubicBezTo>
                    <a:pt x="20" y="229"/>
                    <a:pt x="20" y="229"/>
                    <a:pt x="20" y="229"/>
                  </a:cubicBezTo>
                  <a:cubicBezTo>
                    <a:pt x="13" y="229"/>
                    <a:pt x="2" y="227"/>
                    <a:pt x="2" y="211"/>
                  </a:cubicBezTo>
                  <a:close/>
                </a:path>
              </a:pathLst>
            </a:custGeom>
            <a:solidFill>
              <a:srgbClr val="2B4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3" name="Freeform 57"/>
            <p:cNvSpPr>
              <a:spLocks noChangeAspect="1" noEditPoints="1"/>
            </p:cNvSpPr>
            <p:nvPr/>
          </p:nvSpPr>
          <p:spPr bwMode="auto">
            <a:xfrm>
              <a:off x="606" y="2400"/>
              <a:ext cx="282" cy="365"/>
            </a:xfrm>
            <a:custGeom>
              <a:avLst/>
              <a:gdLst>
                <a:gd name="T0" fmla="*/ 436 w 141"/>
                <a:gd name="T1" fmla="*/ 503 h 182"/>
                <a:gd name="T2" fmla="*/ 564 w 141"/>
                <a:gd name="T3" fmla="*/ 447 h 182"/>
                <a:gd name="T4" fmla="*/ 436 w 141"/>
                <a:gd name="T5" fmla="*/ 357 h 182"/>
                <a:gd name="T6" fmla="*/ 436 w 141"/>
                <a:gd name="T7" fmla="*/ 379 h 182"/>
                <a:gd name="T8" fmla="*/ 436 w 141"/>
                <a:gd name="T9" fmla="*/ 395 h 182"/>
                <a:gd name="T10" fmla="*/ 416 w 141"/>
                <a:gd name="T11" fmla="*/ 395 h 182"/>
                <a:gd name="T12" fmla="*/ 252 w 141"/>
                <a:gd name="T13" fmla="*/ 375 h 182"/>
                <a:gd name="T14" fmla="*/ 252 w 141"/>
                <a:gd name="T15" fmla="*/ 391 h 182"/>
                <a:gd name="T16" fmla="*/ 256 w 141"/>
                <a:gd name="T17" fmla="*/ 427 h 182"/>
                <a:gd name="T18" fmla="*/ 436 w 141"/>
                <a:gd name="T19" fmla="*/ 447 h 182"/>
                <a:gd name="T20" fmla="*/ 436 w 141"/>
                <a:gd name="T21" fmla="*/ 455 h 182"/>
                <a:gd name="T22" fmla="*/ 436 w 141"/>
                <a:gd name="T23" fmla="*/ 503 h 182"/>
                <a:gd name="T24" fmla="*/ 8 w 141"/>
                <a:gd name="T25" fmla="*/ 64 h 182"/>
                <a:gd name="T26" fmla="*/ 96 w 141"/>
                <a:gd name="T27" fmla="*/ 96 h 182"/>
                <a:gd name="T28" fmla="*/ 348 w 141"/>
                <a:gd name="T29" fmla="*/ 193 h 182"/>
                <a:gd name="T30" fmla="*/ 424 w 141"/>
                <a:gd name="T31" fmla="*/ 225 h 182"/>
                <a:gd name="T32" fmla="*/ 432 w 141"/>
                <a:gd name="T33" fmla="*/ 233 h 182"/>
                <a:gd name="T34" fmla="*/ 420 w 141"/>
                <a:gd name="T35" fmla="*/ 277 h 182"/>
                <a:gd name="T36" fmla="*/ 556 w 141"/>
                <a:gd name="T37" fmla="*/ 253 h 182"/>
                <a:gd name="T38" fmla="*/ 452 w 141"/>
                <a:gd name="T39" fmla="*/ 140 h 182"/>
                <a:gd name="T40" fmla="*/ 444 w 141"/>
                <a:gd name="T41" fmla="*/ 176 h 182"/>
                <a:gd name="T42" fmla="*/ 396 w 141"/>
                <a:gd name="T43" fmla="*/ 156 h 182"/>
                <a:gd name="T44" fmla="*/ 0 w 141"/>
                <a:gd name="T45" fmla="*/ 0 h 182"/>
                <a:gd name="T46" fmla="*/ 0 w 141"/>
                <a:gd name="T47" fmla="*/ 56 h 182"/>
                <a:gd name="T48" fmla="*/ 8 w 141"/>
                <a:gd name="T49" fmla="*/ 64 h 182"/>
                <a:gd name="T50" fmla="*/ 432 w 141"/>
                <a:gd name="T51" fmla="*/ 608 h 182"/>
                <a:gd name="T52" fmla="*/ 424 w 141"/>
                <a:gd name="T53" fmla="*/ 616 h 182"/>
                <a:gd name="T54" fmla="*/ 348 w 141"/>
                <a:gd name="T55" fmla="*/ 624 h 182"/>
                <a:gd name="T56" fmla="*/ 96 w 141"/>
                <a:gd name="T57" fmla="*/ 660 h 182"/>
                <a:gd name="T58" fmla="*/ 8 w 141"/>
                <a:gd name="T59" fmla="*/ 672 h 182"/>
                <a:gd name="T60" fmla="*/ 0 w 141"/>
                <a:gd name="T61" fmla="*/ 680 h 182"/>
                <a:gd name="T62" fmla="*/ 0 w 141"/>
                <a:gd name="T63" fmla="*/ 732 h 182"/>
                <a:gd name="T64" fmla="*/ 396 w 141"/>
                <a:gd name="T65" fmla="*/ 672 h 182"/>
                <a:gd name="T66" fmla="*/ 444 w 141"/>
                <a:gd name="T67" fmla="*/ 664 h 182"/>
                <a:gd name="T68" fmla="*/ 452 w 141"/>
                <a:gd name="T69" fmla="*/ 704 h 182"/>
                <a:gd name="T70" fmla="*/ 556 w 141"/>
                <a:gd name="T71" fmla="*/ 616 h 182"/>
                <a:gd name="T72" fmla="*/ 420 w 141"/>
                <a:gd name="T73" fmla="*/ 556 h 182"/>
                <a:gd name="T74" fmla="*/ 432 w 141"/>
                <a:gd name="T75" fmla="*/ 608 h 182"/>
                <a:gd name="T76" fmla="*/ 128 w 141"/>
                <a:gd name="T77" fmla="*/ 285 h 182"/>
                <a:gd name="T78" fmla="*/ 180 w 141"/>
                <a:gd name="T79" fmla="*/ 285 h 182"/>
                <a:gd name="T80" fmla="*/ 188 w 141"/>
                <a:gd name="T81" fmla="*/ 201 h 182"/>
                <a:gd name="T82" fmla="*/ 156 w 141"/>
                <a:gd name="T83" fmla="*/ 197 h 182"/>
                <a:gd name="T84" fmla="*/ 132 w 141"/>
                <a:gd name="T85" fmla="*/ 193 h 182"/>
                <a:gd name="T86" fmla="*/ 92 w 141"/>
                <a:gd name="T87" fmla="*/ 217 h 182"/>
                <a:gd name="T88" fmla="*/ 80 w 141"/>
                <a:gd name="T89" fmla="*/ 245 h 182"/>
                <a:gd name="T90" fmla="*/ 76 w 141"/>
                <a:gd name="T91" fmla="*/ 269 h 182"/>
                <a:gd name="T92" fmla="*/ 64 w 141"/>
                <a:gd name="T93" fmla="*/ 333 h 182"/>
                <a:gd name="T94" fmla="*/ 80 w 141"/>
                <a:gd name="T95" fmla="*/ 503 h 182"/>
                <a:gd name="T96" fmla="*/ 100 w 141"/>
                <a:gd name="T97" fmla="*/ 543 h 182"/>
                <a:gd name="T98" fmla="*/ 128 w 141"/>
                <a:gd name="T99" fmla="*/ 572 h 182"/>
                <a:gd name="T100" fmla="*/ 204 w 141"/>
                <a:gd name="T101" fmla="*/ 576 h 182"/>
                <a:gd name="T102" fmla="*/ 176 w 141"/>
                <a:gd name="T103" fmla="*/ 491 h 182"/>
                <a:gd name="T104" fmla="*/ 144 w 141"/>
                <a:gd name="T105" fmla="*/ 487 h 182"/>
                <a:gd name="T106" fmla="*/ 124 w 141"/>
                <a:gd name="T107" fmla="*/ 475 h 182"/>
                <a:gd name="T108" fmla="*/ 112 w 141"/>
                <a:gd name="T109" fmla="*/ 395 h 182"/>
                <a:gd name="T110" fmla="*/ 120 w 141"/>
                <a:gd name="T111" fmla="*/ 313 h 182"/>
                <a:gd name="T112" fmla="*/ 128 w 141"/>
                <a:gd name="T113" fmla="*/ 285 h 1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1"/>
                <a:gd name="T172" fmla="*/ 0 h 182"/>
                <a:gd name="T173" fmla="*/ 141 w 141"/>
                <a:gd name="T174" fmla="*/ 182 h 1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1" h="182">
                  <a:moveTo>
                    <a:pt x="109" y="125"/>
                  </a:moveTo>
                  <a:cubicBezTo>
                    <a:pt x="120" y="120"/>
                    <a:pt x="130" y="115"/>
                    <a:pt x="141" y="111"/>
                  </a:cubicBezTo>
                  <a:cubicBezTo>
                    <a:pt x="130" y="103"/>
                    <a:pt x="120" y="96"/>
                    <a:pt x="109" y="89"/>
                  </a:cubicBezTo>
                  <a:cubicBezTo>
                    <a:pt x="109" y="94"/>
                    <a:pt x="109" y="94"/>
                    <a:pt x="109" y="94"/>
                  </a:cubicBezTo>
                  <a:cubicBezTo>
                    <a:pt x="109" y="94"/>
                    <a:pt x="110" y="98"/>
                    <a:pt x="109" y="98"/>
                  </a:cubicBezTo>
                  <a:cubicBezTo>
                    <a:pt x="109" y="99"/>
                    <a:pt x="105" y="98"/>
                    <a:pt x="104" y="98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8"/>
                    <a:pt x="62" y="105"/>
                    <a:pt x="64" y="106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10" y="111"/>
                    <a:pt x="109" y="112"/>
                    <a:pt x="109" y="113"/>
                  </a:cubicBezTo>
                  <a:lnTo>
                    <a:pt x="109" y="125"/>
                  </a:lnTo>
                  <a:close/>
                  <a:moveTo>
                    <a:pt x="2" y="16"/>
                  </a:moveTo>
                  <a:cubicBezTo>
                    <a:pt x="10" y="18"/>
                    <a:pt x="17" y="21"/>
                    <a:pt x="24" y="24"/>
                  </a:cubicBezTo>
                  <a:cubicBezTo>
                    <a:pt x="45" y="32"/>
                    <a:pt x="66" y="40"/>
                    <a:pt x="87" y="48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8" y="56"/>
                    <a:pt x="108" y="56"/>
                    <a:pt x="108" y="58"/>
                  </a:cubicBezTo>
                  <a:cubicBezTo>
                    <a:pt x="107" y="62"/>
                    <a:pt x="106" y="65"/>
                    <a:pt x="105" y="69"/>
                  </a:cubicBezTo>
                  <a:cubicBezTo>
                    <a:pt x="116" y="67"/>
                    <a:pt x="128" y="65"/>
                    <a:pt x="139" y="63"/>
                  </a:cubicBezTo>
                  <a:cubicBezTo>
                    <a:pt x="131" y="54"/>
                    <a:pt x="122" y="45"/>
                    <a:pt x="113" y="35"/>
                  </a:cubicBezTo>
                  <a:cubicBezTo>
                    <a:pt x="112" y="38"/>
                    <a:pt x="112" y="41"/>
                    <a:pt x="111" y="44"/>
                  </a:cubicBezTo>
                  <a:cubicBezTo>
                    <a:pt x="107" y="43"/>
                    <a:pt x="103" y="41"/>
                    <a:pt x="99" y="39"/>
                  </a:cubicBezTo>
                  <a:cubicBezTo>
                    <a:pt x="66" y="26"/>
                    <a:pt x="33" y="13"/>
                    <a:pt x="0" y="0"/>
                  </a:cubicBezTo>
                  <a:cubicBezTo>
                    <a:pt x="0" y="5"/>
                    <a:pt x="0" y="9"/>
                    <a:pt x="0" y="14"/>
                  </a:cubicBezTo>
                  <a:cubicBezTo>
                    <a:pt x="0" y="15"/>
                    <a:pt x="1" y="15"/>
                    <a:pt x="2" y="16"/>
                  </a:cubicBezTo>
                  <a:close/>
                  <a:moveTo>
                    <a:pt x="108" y="151"/>
                  </a:moveTo>
                  <a:cubicBezTo>
                    <a:pt x="108" y="153"/>
                    <a:pt x="108" y="152"/>
                    <a:pt x="106" y="153"/>
                  </a:cubicBezTo>
                  <a:cubicBezTo>
                    <a:pt x="87" y="155"/>
                    <a:pt x="87" y="155"/>
                    <a:pt x="87" y="155"/>
                  </a:cubicBezTo>
                  <a:cubicBezTo>
                    <a:pt x="66" y="158"/>
                    <a:pt x="45" y="161"/>
                    <a:pt x="24" y="164"/>
                  </a:cubicBezTo>
                  <a:cubicBezTo>
                    <a:pt x="17" y="165"/>
                    <a:pt x="10" y="166"/>
                    <a:pt x="2" y="167"/>
                  </a:cubicBezTo>
                  <a:cubicBezTo>
                    <a:pt x="1" y="168"/>
                    <a:pt x="0" y="167"/>
                    <a:pt x="0" y="169"/>
                  </a:cubicBezTo>
                  <a:cubicBezTo>
                    <a:pt x="0" y="173"/>
                    <a:pt x="0" y="177"/>
                    <a:pt x="0" y="182"/>
                  </a:cubicBezTo>
                  <a:cubicBezTo>
                    <a:pt x="33" y="177"/>
                    <a:pt x="66" y="172"/>
                    <a:pt x="99" y="167"/>
                  </a:cubicBezTo>
                  <a:cubicBezTo>
                    <a:pt x="103" y="166"/>
                    <a:pt x="107" y="166"/>
                    <a:pt x="111" y="165"/>
                  </a:cubicBezTo>
                  <a:cubicBezTo>
                    <a:pt x="112" y="168"/>
                    <a:pt x="112" y="171"/>
                    <a:pt x="113" y="175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28" y="148"/>
                    <a:pt x="116" y="143"/>
                    <a:pt x="105" y="138"/>
                  </a:cubicBezTo>
                  <a:cubicBezTo>
                    <a:pt x="106" y="143"/>
                    <a:pt x="107" y="147"/>
                    <a:pt x="108" y="151"/>
                  </a:cubicBezTo>
                  <a:close/>
                  <a:moveTo>
                    <a:pt x="32" y="71"/>
                  </a:moveTo>
                  <a:cubicBezTo>
                    <a:pt x="36" y="71"/>
                    <a:pt x="41" y="71"/>
                    <a:pt x="45" y="71"/>
                  </a:cubicBezTo>
                  <a:cubicBezTo>
                    <a:pt x="46" y="71"/>
                    <a:pt x="47" y="53"/>
                    <a:pt x="47" y="50"/>
                  </a:cubicBezTo>
                  <a:cubicBezTo>
                    <a:pt x="45" y="50"/>
                    <a:pt x="42" y="49"/>
                    <a:pt x="39" y="49"/>
                  </a:cubicBezTo>
                  <a:cubicBezTo>
                    <a:pt x="37" y="49"/>
                    <a:pt x="35" y="48"/>
                    <a:pt x="33" y="48"/>
                  </a:cubicBezTo>
                  <a:cubicBezTo>
                    <a:pt x="29" y="49"/>
                    <a:pt x="26" y="52"/>
                    <a:pt x="23" y="54"/>
                  </a:cubicBezTo>
                  <a:cubicBezTo>
                    <a:pt x="21" y="56"/>
                    <a:pt x="21" y="59"/>
                    <a:pt x="20" y="61"/>
                  </a:cubicBezTo>
                  <a:cubicBezTo>
                    <a:pt x="20" y="63"/>
                    <a:pt x="19" y="65"/>
                    <a:pt x="19" y="67"/>
                  </a:cubicBezTo>
                  <a:cubicBezTo>
                    <a:pt x="17" y="72"/>
                    <a:pt x="16" y="77"/>
                    <a:pt x="16" y="83"/>
                  </a:cubicBezTo>
                  <a:cubicBezTo>
                    <a:pt x="14" y="96"/>
                    <a:pt x="15" y="111"/>
                    <a:pt x="20" y="125"/>
                  </a:cubicBezTo>
                  <a:cubicBezTo>
                    <a:pt x="22" y="128"/>
                    <a:pt x="23" y="131"/>
                    <a:pt x="25" y="135"/>
                  </a:cubicBezTo>
                  <a:cubicBezTo>
                    <a:pt x="26" y="137"/>
                    <a:pt x="29" y="141"/>
                    <a:pt x="32" y="142"/>
                  </a:cubicBezTo>
                  <a:cubicBezTo>
                    <a:pt x="38" y="142"/>
                    <a:pt x="45" y="143"/>
                    <a:pt x="51" y="143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1" y="122"/>
                    <a:pt x="39" y="121"/>
                    <a:pt x="36" y="121"/>
                  </a:cubicBezTo>
                  <a:cubicBezTo>
                    <a:pt x="33" y="121"/>
                    <a:pt x="32" y="121"/>
                    <a:pt x="31" y="118"/>
                  </a:cubicBezTo>
                  <a:cubicBezTo>
                    <a:pt x="28" y="112"/>
                    <a:pt x="28" y="105"/>
                    <a:pt x="28" y="98"/>
                  </a:cubicBezTo>
                  <a:cubicBezTo>
                    <a:pt x="28" y="91"/>
                    <a:pt x="29" y="85"/>
                    <a:pt x="30" y="78"/>
                  </a:cubicBezTo>
                  <a:cubicBezTo>
                    <a:pt x="30" y="76"/>
                    <a:pt x="30" y="71"/>
                    <a:pt x="32" y="71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4" name="Freeform 58"/>
            <p:cNvSpPr>
              <a:spLocks noChangeAspect="1" noEditPoints="1"/>
            </p:cNvSpPr>
            <p:nvPr/>
          </p:nvSpPr>
          <p:spPr bwMode="auto">
            <a:xfrm>
              <a:off x="596" y="2392"/>
              <a:ext cx="282" cy="363"/>
            </a:xfrm>
            <a:custGeom>
              <a:avLst/>
              <a:gdLst>
                <a:gd name="T0" fmla="*/ 440 w 141"/>
                <a:gd name="T1" fmla="*/ 499 h 181"/>
                <a:gd name="T2" fmla="*/ 564 w 141"/>
                <a:gd name="T3" fmla="*/ 443 h 181"/>
                <a:gd name="T4" fmla="*/ 440 w 141"/>
                <a:gd name="T5" fmla="*/ 353 h 181"/>
                <a:gd name="T6" fmla="*/ 440 w 141"/>
                <a:gd name="T7" fmla="*/ 375 h 181"/>
                <a:gd name="T8" fmla="*/ 440 w 141"/>
                <a:gd name="T9" fmla="*/ 395 h 181"/>
                <a:gd name="T10" fmla="*/ 420 w 141"/>
                <a:gd name="T11" fmla="*/ 391 h 181"/>
                <a:gd name="T12" fmla="*/ 252 w 141"/>
                <a:gd name="T13" fmla="*/ 371 h 181"/>
                <a:gd name="T14" fmla="*/ 252 w 141"/>
                <a:gd name="T15" fmla="*/ 387 h 181"/>
                <a:gd name="T16" fmla="*/ 256 w 141"/>
                <a:gd name="T17" fmla="*/ 423 h 181"/>
                <a:gd name="T18" fmla="*/ 436 w 141"/>
                <a:gd name="T19" fmla="*/ 447 h 181"/>
                <a:gd name="T20" fmla="*/ 440 w 141"/>
                <a:gd name="T21" fmla="*/ 451 h 181"/>
                <a:gd name="T22" fmla="*/ 440 w 141"/>
                <a:gd name="T23" fmla="*/ 499 h 181"/>
                <a:gd name="T24" fmla="*/ 12 w 141"/>
                <a:gd name="T25" fmla="*/ 60 h 181"/>
                <a:gd name="T26" fmla="*/ 100 w 141"/>
                <a:gd name="T27" fmla="*/ 96 h 181"/>
                <a:gd name="T28" fmla="*/ 348 w 141"/>
                <a:gd name="T29" fmla="*/ 193 h 181"/>
                <a:gd name="T30" fmla="*/ 428 w 141"/>
                <a:gd name="T31" fmla="*/ 221 h 181"/>
                <a:gd name="T32" fmla="*/ 432 w 141"/>
                <a:gd name="T33" fmla="*/ 229 h 181"/>
                <a:gd name="T34" fmla="*/ 420 w 141"/>
                <a:gd name="T35" fmla="*/ 277 h 181"/>
                <a:gd name="T36" fmla="*/ 560 w 141"/>
                <a:gd name="T37" fmla="*/ 253 h 181"/>
                <a:gd name="T38" fmla="*/ 456 w 141"/>
                <a:gd name="T39" fmla="*/ 140 h 181"/>
                <a:gd name="T40" fmla="*/ 444 w 141"/>
                <a:gd name="T41" fmla="*/ 176 h 181"/>
                <a:gd name="T42" fmla="*/ 396 w 141"/>
                <a:gd name="T43" fmla="*/ 156 h 181"/>
                <a:gd name="T44" fmla="*/ 0 w 141"/>
                <a:gd name="T45" fmla="*/ 0 h 181"/>
                <a:gd name="T46" fmla="*/ 4 w 141"/>
                <a:gd name="T47" fmla="*/ 52 h 181"/>
                <a:gd name="T48" fmla="*/ 12 w 141"/>
                <a:gd name="T49" fmla="*/ 60 h 181"/>
                <a:gd name="T50" fmla="*/ 432 w 141"/>
                <a:gd name="T51" fmla="*/ 604 h 181"/>
                <a:gd name="T52" fmla="*/ 428 w 141"/>
                <a:gd name="T53" fmla="*/ 612 h 181"/>
                <a:gd name="T54" fmla="*/ 348 w 141"/>
                <a:gd name="T55" fmla="*/ 624 h 181"/>
                <a:gd name="T56" fmla="*/ 100 w 141"/>
                <a:gd name="T57" fmla="*/ 660 h 181"/>
                <a:gd name="T58" fmla="*/ 12 w 141"/>
                <a:gd name="T59" fmla="*/ 672 h 181"/>
                <a:gd name="T60" fmla="*/ 4 w 141"/>
                <a:gd name="T61" fmla="*/ 676 h 181"/>
                <a:gd name="T62" fmla="*/ 0 w 141"/>
                <a:gd name="T63" fmla="*/ 728 h 181"/>
                <a:gd name="T64" fmla="*/ 396 w 141"/>
                <a:gd name="T65" fmla="*/ 672 h 181"/>
                <a:gd name="T66" fmla="*/ 444 w 141"/>
                <a:gd name="T67" fmla="*/ 664 h 181"/>
                <a:gd name="T68" fmla="*/ 456 w 141"/>
                <a:gd name="T69" fmla="*/ 700 h 181"/>
                <a:gd name="T70" fmla="*/ 560 w 141"/>
                <a:gd name="T71" fmla="*/ 612 h 181"/>
                <a:gd name="T72" fmla="*/ 420 w 141"/>
                <a:gd name="T73" fmla="*/ 556 h 181"/>
                <a:gd name="T74" fmla="*/ 432 w 141"/>
                <a:gd name="T75" fmla="*/ 604 h 181"/>
                <a:gd name="T76" fmla="*/ 128 w 141"/>
                <a:gd name="T77" fmla="*/ 281 h 181"/>
                <a:gd name="T78" fmla="*/ 180 w 141"/>
                <a:gd name="T79" fmla="*/ 285 h 181"/>
                <a:gd name="T80" fmla="*/ 192 w 141"/>
                <a:gd name="T81" fmla="*/ 201 h 181"/>
                <a:gd name="T82" fmla="*/ 156 w 141"/>
                <a:gd name="T83" fmla="*/ 193 h 181"/>
                <a:gd name="T84" fmla="*/ 132 w 141"/>
                <a:gd name="T85" fmla="*/ 193 h 181"/>
                <a:gd name="T86" fmla="*/ 96 w 141"/>
                <a:gd name="T87" fmla="*/ 217 h 181"/>
                <a:gd name="T88" fmla="*/ 84 w 141"/>
                <a:gd name="T89" fmla="*/ 241 h 181"/>
                <a:gd name="T90" fmla="*/ 76 w 141"/>
                <a:gd name="T91" fmla="*/ 269 h 181"/>
                <a:gd name="T92" fmla="*/ 64 w 141"/>
                <a:gd name="T93" fmla="*/ 329 h 181"/>
                <a:gd name="T94" fmla="*/ 84 w 141"/>
                <a:gd name="T95" fmla="*/ 499 h 181"/>
                <a:gd name="T96" fmla="*/ 100 w 141"/>
                <a:gd name="T97" fmla="*/ 539 h 181"/>
                <a:gd name="T98" fmla="*/ 132 w 141"/>
                <a:gd name="T99" fmla="*/ 568 h 181"/>
                <a:gd name="T100" fmla="*/ 204 w 141"/>
                <a:gd name="T101" fmla="*/ 572 h 181"/>
                <a:gd name="T102" fmla="*/ 176 w 141"/>
                <a:gd name="T103" fmla="*/ 487 h 181"/>
                <a:gd name="T104" fmla="*/ 144 w 141"/>
                <a:gd name="T105" fmla="*/ 483 h 181"/>
                <a:gd name="T106" fmla="*/ 124 w 141"/>
                <a:gd name="T107" fmla="*/ 475 h 181"/>
                <a:gd name="T108" fmla="*/ 116 w 141"/>
                <a:gd name="T109" fmla="*/ 395 h 181"/>
                <a:gd name="T110" fmla="*/ 120 w 141"/>
                <a:gd name="T111" fmla="*/ 309 h 181"/>
                <a:gd name="T112" fmla="*/ 128 w 141"/>
                <a:gd name="T113" fmla="*/ 281 h 18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1"/>
                <a:gd name="T172" fmla="*/ 0 h 181"/>
                <a:gd name="T173" fmla="*/ 141 w 141"/>
                <a:gd name="T174" fmla="*/ 181 h 18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1" h="181">
                  <a:moveTo>
                    <a:pt x="110" y="124"/>
                  </a:moveTo>
                  <a:cubicBezTo>
                    <a:pt x="120" y="120"/>
                    <a:pt x="131" y="115"/>
                    <a:pt x="141" y="110"/>
                  </a:cubicBezTo>
                  <a:cubicBezTo>
                    <a:pt x="131" y="103"/>
                    <a:pt x="120" y="95"/>
                    <a:pt x="110" y="88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0" y="94"/>
                    <a:pt x="110" y="97"/>
                    <a:pt x="110" y="98"/>
                  </a:cubicBezTo>
                  <a:cubicBezTo>
                    <a:pt x="109" y="98"/>
                    <a:pt x="105" y="97"/>
                    <a:pt x="105" y="97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8"/>
                    <a:pt x="63" y="105"/>
                    <a:pt x="64" y="105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10" y="111"/>
                    <a:pt x="110" y="111"/>
                    <a:pt x="110" y="112"/>
                  </a:cubicBezTo>
                  <a:lnTo>
                    <a:pt x="110" y="124"/>
                  </a:lnTo>
                  <a:close/>
                  <a:moveTo>
                    <a:pt x="3" y="15"/>
                  </a:moveTo>
                  <a:cubicBezTo>
                    <a:pt x="10" y="18"/>
                    <a:pt x="17" y="21"/>
                    <a:pt x="25" y="24"/>
                  </a:cubicBezTo>
                  <a:cubicBezTo>
                    <a:pt x="45" y="32"/>
                    <a:pt x="66" y="40"/>
                    <a:pt x="87" y="48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8" y="56"/>
                    <a:pt x="108" y="55"/>
                    <a:pt x="108" y="57"/>
                  </a:cubicBezTo>
                  <a:cubicBezTo>
                    <a:pt x="107" y="61"/>
                    <a:pt x="106" y="65"/>
                    <a:pt x="105" y="69"/>
                  </a:cubicBezTo>
                  <a:cubicBezTo>
                    <a:pt x="117" y="67"/>
                    <a:pt x="128" y="65"/>
                    <a:pt x="140" y="63"/>
                  </a:cubicBezTo>
                  <a:cubicBezTo>
                    <a:pt x="131" y="54"/>
                    <a:pt x="122" y="44"/>
                    <a:pt x="114" y="35"/>
                  </a:cubicBezTo>
                  <a:cubicBezTo>
                    <a:pt x="113" y="38"/>
                    <a:pt x="112" y="41"/>
                    <a:pt x="111" y="44"/>
                  </a:cubicBezTo>
                  <a:cubicBezTo>
                    <a:pt x="107" y="42"/>
                    <a:pt x="103" y="40"/>
                    <a:pt x="99" y="39"/>
                  </a:cubicBezTo>
                  <a:cubicBezTo>
                    <a:pt x="66" y="26"/>
                    <a:pt x="33" y="13"/>
                    <a:pt x="0" y="0"/>
                  </a:cubicBezTo>
                  <a:cubicBezTo>
                    <a:pt x="0" y="4"/>
                    <a:pt x="0" y="9"/>
                    <a:pt x="1" y="13"/>
                  </a:cubicBezTo>
                  <a:cubicBezTo>
                    <a:pt x="1" y="15"/>
                    <a:pt x="2" y="15"/>
                    <a:pt x="3" y="15"/>
                  </a:cubicBezTo>
                  <a:close/>
                  <a:moveTo>
                    <a:pt x="108" y="150"/>
                  </a:moveTo>
                  <a:cubicBezTo>
                    <a:pt x="108" y="152"/>
                    <a:pt x="108" y="152"/>
                    <a:pt x="107" y="152"/>
                  </a:cubicBezTo>
                  <a:cubicBezTo>
                    <a:pt x="87" y="155"/>
                    <a:pt x="87" y="155"/>
                    <a:pt x="87" y="155"/>
                  </a:cubicBezTo>
                  <a:cubicBezTo>
                    <a:pt x="66" y="158"/>
                    <a:pt x="45" y="161"/>
                    <a:pt x="25" y="164"/>
                  </a:cubicBezTo>
                  <a:cubicBezTo>
                    <a:pt x="17" y="165"/>
                    <a:pt x="10" y="166"/>
                    <a:pt x="3" y="167"/>
                  </a:cubicBezTo>
                  <a:cubicBezTo>
                    <a:pt x="2" y="167"/>
                    <a:pt x="1" y="167"/>
                    <a:pt x="1" y="168"/>
                  </a:cubicBezTo>
                  <a:cubicBezTo>
                    <a:pt x="0" y="172"/>
                    <a:pt x="0" y="177"/>
                    <a:pt x="0" y="181"/>
                  </a:cubicBezTo>
                  <a:cubicBezTo>
                    <a:pt x="33" y="176"/>
                    <a:pt x="66" y="171"/>
                    <a:pt x="99" y="167"/>
                  </a:cubicBezTo>
                  <a:cubicBezTo>
                    <a:pt x="103" y="166"/>
                    <a:pt x="107" y="165"/>
                    <a:pt x="111" y="165"/>
                  </a:cubicBezTo>
                  <a:cubicBezTo>
                    <a:pt x="112" y="168"/>
                    <a:pt x="113" y="171"/>
                    <a:pt x="114" y="174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28" y="147"/>
                    <a:pt x="117" y="143"/>
                    <a:pt x="105" y="138"/>
                  </a:cubicBezTo>
                  <a:cubicBezTo>
                    <a:pt x="106" y="142"/>
                    <a:pt x="107" y="146"/>
                    <a:pt x="108" y="150"/>
                  </a:cubicBezTo>
                  <a:close/>
                  <a:moveTo>
                    <a:pt x="32" y="70"/>
                  </a:moveTo>
                  <a:cubicBezTo>
                    <a:pt x="37" y="70"/>
                    <a:pt x="41" y="70"/>
                    <a:pt x="45" y="71"/>
                  </a:cubicBezTo>
                  <a:cubicBezTo>
                    <a:pt x="47" y="71"/>
                    <a:pt x="48" y="52"/>
                    <a:pt x="48" y="50"/>
                  </a:cubicBezTo>
                  <a:cubicBezTo>
                    <a:pt x="45" y="49"/>
                    <a:pt x="42" y="49"/>
                    <a:pt x="39" y="48"/>
                  </a:cubicBezTo>
                  <a:cubicBezTo>
                    <a:pt x="37" y="48"/>
                    <a:pt x="35" y="47"/>
                    <a:pt x="33" y="48"/>
                  </a:cubicBezTo>
                  <a:cubicBezTo>
                    <a:pt x="30" y="48"/>
                    <a:pt x="26" y="52"/>
                    <a:pt x="24" y="54"/>
                  </a:cubicBezTo>
                  <a:cubicBezTo>
                    <a:pt x="22" y="55"/>
                    <a:pt x="21" y="58"/>
                    <a:pt x="21" y="60"/>
                  </a:cubicBezTo>
                  <a:cubicBezTo>
                    <a:pt x="20" y="63"/>
                    <a:pt x="20" y="65"/>
                    <a:pt x="19" y="67"/>
                  </a:cubicBezTo>
                  <a:cubicBezTo>
                    <a:pt x="18" y="72"/>
                    <a:pt x="17" y="77"/>
                    <a:pt x="16" y="82"/>
                  </a:cubicBezTo>
                  <a:cubicBezTo>
                    <a:pt x="15" y="95"/>
                    <a:pt x="16" y="111"/>
                    <a:pt x="21" y="124"/>
                  </a:cubicBezTo>
                  <a:cubicBezTo>
                    <a:pt x="22" y="128"/>
                    <a:pt x="24" y="131"/>
                    <a:pt x="25" y="134"/>
                  </a:cubicBezTo>
                  <a:cubicBezTo>
                    <a:pt x="27" y="136"/>
                    <a:pt x="30" y="141"/>
                    <a:pt x="33" y="141"/>
                  </a:cubicBezTo>
                  <a:cubicBezTo>
                    <a:pt x="39" y="141"/>
                    <a:pt x="45" y="142"/>
                    <a:pt x="51" y="142"/>
                  </a:cubicBezTo>
                  <a:cubicBezTo>
                    <a:pt x="44" y="121"/>
                    <a:pt x="44" y="121"/>
                    <a:pt x="44" y="121"/>
                  </a:cubicBezTo>
                  <a:cubicBezTo>
                    <a:pt x="42" y="121"/>
                    <a:pt x="39" y="121"/>
                    <a:pt x="36" y="120"/>
                  </a:cubicBezTo>
                  <a:cubicBezTo>
                    <a:pt x="34" y="120"/>
                    <a:pt x="33" y="120"/>
                    <a:pt x="31" y="118"/>
                  </a:cubicBezTo>
                  <a:cubicBezTo>
                    <a:pt x="29" y="111"/>
                    <a:pt x="29" y="104"/>
                    <a:pt x="29" y="98"/>
                  </a:cubicBezTo>
                  <a:cubicBezTo>
                    <a:pt x="29" y="91"/>
                    <a:pt x="29" y="84"/>
                    <a:pt x="30" y="77"/>
                  </a:cubicBezTo>
                  <a:cubicBezTo>
                    <a:pt x="30" y="76"/>
                    <a:pt x="30" y="70"/>
                    <a:pt x="32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6" name="Line 75"/>
          <p:cNvSpPr>
            <a:spLocks noChangeShapeType="1"/>
          </p:cNvSpPr>
          <p:nvPr/>
        </p:nvSpPr>
        <p:spPr bwMode="auto">
          <a:xfrm>
            <a:off x="3810000" y="3657600"/>
            <a:ext cx="1371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76"/>
          <p:cNvSpPr>
            <a:spLocks noChangeShapeType="1"/>
          </p:cNvSpPr>
          <p:nvPr/>
        </p:nvSpPr>
        <p:spPr bwMode="auto">
          <a:xfrm flipH="1">
            <a:off x="3810000" y="4010025"/>
            <a:ext cx="2667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82"/>
          <p:cNvSpPr>
            <a:spLocks noChangeShapeType="1"/>
          </p:cNvSpPr>
          <p:nvPr/>
        </p:nvSpPr>
        <p:spPr bwMode="auto">
          <a:xfrm flipV="1">
            <a:off x="1981201" y="3276600"/>
            <a:ext cx="7559675" cy="0"/>
          </a:xfrm>
          <a:prstGeom prst="line">
            <a:avLst/>
          </a:prstGeom>
          <a:noFill/>
          <a:ln w="38100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10800" rIns="54000" bIns="10800" anchor="ctr"/>
          <a:lstStyle/>
          <a:p>
            <a:endParaRPr lang="zh-CN" altLang="en-US"/>
          </a:p>
        </p:txBody>
      </p:sp>
      <p:sp>
        <p:nvSpPr>
          <p:cNvPr id="29709" name="Text Box 83"/>
          <p:cNvSpPr txBox="1">
            <a:spLocks noChangeArrowheads="1"/>
          </p:cNvSpPr>
          <p:nvPr/>
        </p:nvSpPr>
        <p:spPr bwMode="auto">
          <a:xfrm>
            <a:off x="2339976" y="2133601"/>
            <a:ext cx="11652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77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77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77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77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1" dirty="0">
                <a:latin typeface="FrutigerNext LT Regular" pitchFamily="34" charset="0"/>
                <a:ea typeface="华文细黑" panose="02010600040101010101" pitchFamily="2" charset="-122"/>
              </a:rPr>
              <a:t>预处理过程</a:t>
            </a:r>
          </a:p>
        </p:txBody>
      </p:sp>
      <p:grpSp>
        <p:nvGrpSpPr>
          <p:cNvPr id="29710" name="Group 87"/>
          <p:cNvGrpSpPr>
            <a:grpSpLocks noChangeAspect="1"/>
          </p:cNvGrpSpPr>
          <p:nvPr/>
        </p:nvGrpSpPr>
        <p:grpSpPr bwMode="auto">
          <a:xfrm>
            <a:off x="7629526" y="1098551"/>
            <a:ext cx="352425" cy="538163"/>
            <a:chOff x="4960" y="964"/>
            <a:chExt cx="406" cy="622"/>
          </a:xfrm>
        </p:grpSpPr>
        <p:sp>
          <p:nvSpPr>
            <p:cNvPr id="29757" name="AutoShape 88"/>
            <p:cNvSpPr>
              <a:spLocks noChangeAspect="1" noChangeArrowheads="1" noTextEdit="1"/>
            </p:cNvSpPr>
            <p:nvPr/>
          </p:nvSpPr>
          <p:spPr bwMode="auto">
            <a:xfrm>
              <a:off x="4960" y="964"/>
              <a:ext cx="406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Freeform 89"/>
            <p:cNvSpPr>
              <a:spLocks/>
            </p:cNvSpPr>
            <p:nvPr/>
          </p:nvSpPr>
          <p:spPr bwMode="auto">
            <a:xfrm>
              <a:off x="4960" y="964"/>
              <a:ext cx="406" cy="622"/>
            </a:xfrm>
            <a:custGeom>
              <a:avLst/>
              <a:gdLst>
                <a:gd name="T0" fmla="*/ 16 w 10555"/>
                <a:gd name="T1" fmla="*/ 0 h 16172"/>
                <a:gd name="T2" fmla="*/ 16 w 10555"/>
                <a:gd name="T3" fmla="*/ 22 h 16172"/>
                <a:gd name="T4" fmla="*/ 13 w 10555"/>
                <a:gd name="T5" fmla="*/ 24 h 16172"/>
                <a:gd name="T6" fmla="*/ 0 w 10555"/>
                <a:gd name="T7" fmla="*/ 24 h 16172"/>
                <a:gd name="T8" fmla="*/ 0 w 10555"/>
                <a:gd name="T9" fmla="*/ 2 h 16172"/>
                <a:gd name="T10" fmla="*/ 3 w 10555"/>
                <a:gd name="T11" fmla="*/ 0 h 16172"/>
                <a:gd name="T12" fmla="*/ 16 w 10555"/>
                <a:gd name="T13" fmla="*/ 0 h 16172"/>
                <a:gd name="T14" fmla="*/ 16 w 10555"/>
                <a:gd name="T15" fmla="*/ 0 h 16172"/>
                <a:gd name="T16" fmla="*/ 16 w 10555"/>
                <a:gd name="T17" fmla="*/ 0 h 16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55"/>
                <a:gd name="T28" fmla="*/ 0 h 16172"/>
                <a:gd name="T29" fmla="*/ 10555 w 10555"/>
                <a:gd name="T30" fmla="*/ 16172 h 16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55" h="16172">
                  <a:moveTo>
                    <a:pt x="10555" y="0"/>
                  </a:moveTo>
                  <a:lnTo>
                    <a:pt x="10555" y="15019"/>
                  </a:lnTo>
                  <a:lnTo>
                    <a:pt x="8741" y="16172"/>
                  </a:lnTo>
                  <a:lnTo>
                    <a:pt x="0" y="16172"/>
                  </a:lnTo>
                  <a:lnTo>
                    <a:pt x="0" y="1155"/>
                  </a:lnTo>
                  <a:lnTo>
                    <a:pt x="1812" y="0"/>
                  </a:lnTo>
                  <a:lnTo>
                    <a:pt x="10555" y="0"/>
                  </a:lnTo>
                  <a:close/>
                </a:path>
              </a:pathLst>
            </a:cu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Rectangle 90"/>
            <p:cNvSpPr>
              <a:spLocks noChangeArrowheads="1"/>
            </p:cNvSpPr>
            <p:nvPr/>
          </p:nvSpPr>
          <p:spPr bwMode="auto">
            <a:xfrm>
              <a:off x="4960" y="1008"/>
              <a:ext cx="336" cy="578"/>
            </a:xfrm>
            <a:prstGeom prst="rect">
              <a:avLst/>
            </a:pr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60" name="Freeform 91"/>
            <p:cNvSpPr>
              <a:spLocks/>
            </p:cNvSpPr>
            <p:nvPr/>
          </p:nvSpPr>
          <p:spPr bwMode="auto">
            <a:xfrm>
              <a:off x="5296" y="964"/>
              <a:ext cx="70" cy="622"/>
            </a:xfrm>
            <a:custGeom>
              <a:avLst/>
              <a:gdLst>
                <a:gd name="T0" fmla="*/ 3 w 1814"/>
                <a:gd name="T1" fmla="*/ 0 h 16172"/>
                <a:gd name="T2" fmla="*/ 0 w 1814"/>
                <a:gd name="T3" fmla="*/ 2 h 16172"/>
                <a:gd name="T4" fmla="*/ 0 w 1814"/>
                <a:gd name="T5" fmla="*/ 24 h 16172"/>
                <a:gd name="T6" fmla="*/ 3 w 1814"/>
                <a:gd name="T7" fmla="*/ 22 h 16172"/>
                <a:gd name="T8" fmla="*/ 3 w 1814"/>
                <a:gd name="T9" fmla="*/ 0 h 16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16172"/>
                <a:gd name="T17" fmla="*/ 1814 w 1814"/>
                <a:gd name="T18" fmla="*/ 16172 h 161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16172">
                  <a:moveTo>
                    <a:pt x="1814" y="0"/>
                  </a:moveTo>
                  <a:lnTo>
                    <a:pt x="0" y="1155"/>
                  </a:lnTo>
                  <a:lnTo>
                    <a:pt x="0" y="16172"/>
                  </a:lnTo>
                  <a:lnTo>
                    <a:pt x="1814" y="15019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Freeform 92"/>
            <p:cNvSpPr>
              <a:spLocks/>
            </p:cNvSpPr>
            <p:nvPr/>
          </p:nvSpPr>
          <p:spPr bwMode="auto">
            <a:xfrm>
              <a:off x="4960" y="964"/>
              <a:ext cx="406" cy="44"/>
            </a:xfrm>
            <a:custGeom>
              <a:avLst/>
              <a:gdLst>
                <a:gd name="T0" fmla="*/ 0 w 10555"/>
                <a:gd name="T1" fmla="*/ 2 h 1155"/>
                <a:gd name="T2" fmla="*/ 13 w 10555"/>
                <a:gd name="T3" fmla="*/ 2 h 1155"/>
                <a:gd name="T4" fmla="*/ 16 w 10555"/>
                <a:gd name="T5" fmla="*/ 0 h 1155"/>
                <a:gd name="T6" fmla="*/ 3 w 10555"/>
                <a:gd name="T7" fmla="*/ 0 h 1155"/>
                <a:gd name="T8" fmla="*/ 0 w 10555"/>
                <a:gd name="T9" fmla="*/ 2 h 1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55"/>
                <a:gd name="T16" fmla="*/ 0 h 1155"/>
                <a:gd name="T17" fmla="*/ 10555 w 10555"/>
                <a:gd name="T18" fmla="*/ 1155 h 1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55" h="1155">
                  <a:moveTo>
                    <a:pt x="0" y="1155"/>
                  </a:moveTo>
                  <a:lnTo>
                    <a:pt x="8741" y="1155"/>
                  </a:lnTo>
                  <a:lnTo>
                    <a:pt x="10555" y="0"/>
                  </a:lnTo>
                  <a:lnTo>
                    <a:pt x="1812" y="0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D7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Rectangle 93"/>
            <p:cNvSpPr>
              <a:spLocks noChangeArrowheads="1"/>
            </p:cNvSpPr>
            <p:nvPr/>
          </p:nvSpPr>
          <p:spPr bwMode="auto">
            <a:xfrm>
              <a:off x="4960" y="1204"/>
              <a:ext cx="336" cy="2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63" name="Rectangle 94"/>
            <p:cNvSpPr>
              <a:spLocks noChangeArrowheads="1"/>
            </p:cNvSpPr>
            <p:nvPr/>
          </p:nvSpPr>
          <p:spPr bwMode="auto">
            <a:xfrm>
              <a:off x="4960" y="1229"/>
              <a:ext cx="336" cy="26"/>
            </a:xfrm>
            <a:prstGeom prst="rect">
              <a:avLst/>
            </a:prstGeom>
            <a:solidFill>
              <a:srgbClr val="A7C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64" name="Rectangle 95"/>
            <p:cNvSpPr>
              <a:spLocks noChangeArrowheads="1"/>
            </p:cNvSpPr>
            <p:nvPr/>
          </p:nvSpPr>
          <p:spPr bwMode="auto">
            <a:xfrm>
              <a:off x="4960" y="1085"/>
              <a:ext cx="336" cy="2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65" name="Rectangle 96"/>
            <p:cNvSpPr>
              <a:spLocks noChangeArrowheads="1"/>
            </p:cNvSpPr>
            <p:nvPr/>
          </p:nvSpPr>
          <p:spPr bwMode="auto">
            <a:xfrm>
              <a:off x="4960" y="1111"/>
              <a:ext cx="336" cy="26"/>
            </a:xfrm>
            <a:prstGeom prst="rect">
              <a:avLst/>
            </a:prstGeom>
            <a:solidFill>
              <a:srgbClr val="A7C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66" name="Freeform 97"/>
            <p:cNvSpPr>
              <a:spLocks/>
            </p:cNvSpPr>
            <p:nvPr/>
          </p:nvSpPr>
          <p:spPr bwMode="auto">
            <a:xfrm>
              <a:off x="5096" y="1360"/>
              <a:ext cx="170" cy="90"/>
            </a:xfrm>
            <a:custGeom>
              <a:avLst/>
              <a:gdLst>
                <a:gd name="T0" fmla="*/ 4 w 4411"/>
                <a:gd name="T1" fmla="*/ 3 h 2342"/>
                <a:gd name="T2" fmla="*/ 4 w 4411"/>
                <a:gd name="T3" fmla="*/ 3 h 2342"/>
                <a:gd name="T4" fmla="*/ 5 w 4411"/>
                <a:gd name="T5" fmla="*/ 3 h 2342"/>
                <a:gd name="T6" fmla="*/ 5 w 4411"/>
                <a:gd name="T7" fmla="*/ 3 h 2342"/>
                <a:gd name="T8" fmla="*/ 5 w 4411"/>
                <a:gd name="T9" fmla="*/ 3 h 2342"/>
                <a:gd name="T10" fmla="*/ 6 w 4411"/>
                <a:gd name="T11" fmla="*/ 3 h 2342"/>
                <a:gd name="T12" fmla="*/ 6 w 4411"/>
                <a:gd name="T13" fmla="*/ 3 h 2342"/>
                <a:gd name="T14" fmla="*/ 6 w 4411"/>
                <a:gd name="T15" fmla="*/ 2 h 2342"/>
                <a:gd name="T16" fmla="*/ 6 w 4411"/>
                <a:gd name="T17" fmla="*/ 2 h 2342"/>
                <a:gd name="T18" fmla="*/ 7 w 4411"/>
                <a:gd name="T19" fmla="*/ 2 h 2342"/>
                <a:gd name="T20" fmla="*/ 7 w 4411"/>
                <a:gd name="T21" fmla="*/ 2 h 2342"/>
                <a:gd name="T22" fmla="*/ 7 w 4411"/>
                <a:gd name="T23" fmla="*/ 1 h 2342"/>
                <a:gd name="T24" fmla="*/ 6 w 4411"/>
                <a:gd name="T25" fmla="*/ 1 h 2342"/>
                <a:gd name="T26" fmla="*/ 6 w 4411"/>
                <a:gd name="T27" fmla="*/ 1 h 2342"/>
                <a:gd name="T28" fmla="*/ 6 w 4411"/>
                <a:gd name="T29" fmla="*/ 1 h 2342"/>
                <a:gd name="T30" fmla="*/ 6 w 4411"/>
                <a:gd name="T31" fmla="*/ 1 h 2342"/>
                <a:gd name="T32" fmla="*/ 5 w 4411"/>
                <a:gd name="T33" fmla="*/ 0 h 2342"/>
                <a:gd name="T34" fmla="*/ 5 w 4411"/>
                <a:gd name="T35" fmla="*/ 0 h 2342"/>
                <a:gd name="T36" fmla="*/ 5 w 4411"/>
                <a:gd name="T37" fmla="*/ 0 h 2342"/>
                <a:gd name="T38" fmla="*/ 4 w 4411"/>
                <a:gd name="T39" fmla="*/ 0 h 2342"/>
                <a:gd name="T40" fmla="*/ 4 w 4411"/>
                <a:gd name="T41" fmla="*/ 0 h 2342"/>
                <a:gd name="T42" fmla="*/ 3 w 4411"/>
                <a:gd name="T43" fmla="*/ 0 h 2342"/>
                <a:gd name="T44" fmla="*/ 3 w 4411"/>
                <a:gd name="T45" fmla="*/ 0 h 2342"/>
                <a:gd name="T46" fmla="*/ 2 w 4411"/>
                <a:gd name="T47" fmla="*/ 0 h 2342"/>
                <a:gd name="T48" fmla="*/ 2 w 4411"/>
                <a:gd name="T49" fmla="*/ 0 h 2342"/>
                <a:gd name="T50" fmla="*/ 1 w 4411"/>
                <a:gd name="T51" fmla="*/ 0 h 2342"/>
                <a:gd name="T52" fmla="*/ 1 w 4411"/>
                <a:gd name="T53" fmla="*/ 0 h 2342"/>
                <a:gd name="T54" fmla="*/ 1 w 4411"/>
                <a:gd name="T55" fmla="*/ 1 h 2342"/>
                <a:gd name="T56" fmla="*/ 0 w 4411"/>
                <a:gd name="T57" fmla="*/ 1 h 2342"/>
                <a:gd name="T58" fmla="*/ 0 w 4411"/>
                <a:gd name="T59" fmla="*/ 1 h 2342"/>
                <a:gd name="T60" fmla="*/ 0 w 4411"/>
                <a:gd name="T61" fmla="*/ 1 h 2342"/>
                <a:gd name="T62" fmla="*/ 0 w 4411"/>
                <a:gd name="T63" fmla="*/ 2 h 2342"/>
                <a:gd name="T64" fmla="*/ 0 w 4411"/>
                <a:gd name="T65" fmla="*/ 2 h 2342"/>
                <a:gd name="T66" fmla="*/ 0 w 4411"/>
                <a:gd name="T67" fmla="*/ 2 h 2342"/>
                <a:gd name="T68" fmla="*/ 0 w 4411"/>
                <a:gd name="T69" fmla="*/ 2 h 2342"/>
                <a:gd name="T70" fmla="*/ 0 w 4411"/>
                <a:gd name="T71" fmla="*/ 3 h 2342"/>
                <a:gd name="T72" fmla="*/ 1 w 4411"/>
                <a:gd name="T73" fmla="*/ 3 h 2342"/>
                <a:gd name="T74" fmla="*/ 1 w 4411"/>
                <a:gd name="T75" fmla="*/ 3 h 2342"/>
                <a:gd name="T76" fmla="*/ 1 w 4411"/>
                <a:gd name="T77" fmla="*/ 3 h 2342"/>
                <a:gd name="T78" fmla="*/ 2 w 4411"/>
                <a:gd name="T79" fmla="*/ 3 h 2342"/>
                <a:gd name="T80" fmla="*/ 2 w 4411"/>
                <a:gd name="T81" fmla="*/ 3 h 2342"/>
                <a:gd name="T82" fmla="*/ 3 w 4411"/>
                <a:gd name="T83" fmla="*/ 3 h 2342"/>
                <a:gd name="T84" fmla="*/ 3 w 4411"/>
                <a:gd name="T85" fmla="*/ 3 h 23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2"/>
                <a:gd name="T131" fmla="*/ 4411 w 4411"/>
                <a:gd name="T132" fmla="*/ 2342 h 23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2">
                  <a:moveTo>
                    <a:pt x="2206" y="2342"/>
                  </a:moveTo>
                  <a:lnTo>
                    <a:pt x="2319" y="2341"/>
                  </a:lnTo>
                  <a:lnTo>
                    <a:pt x="2430" y="2336"/>
                  </a:lnTo>
                  <a:lnTo>
                    <a:pt x="2540" y="2329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0"/>
                  </a:lnTo>
                  <a:lnTo>
                    <a:pt x="2962" y="2272"/>
                  </a:lnTo>
                  <a:lnTo>
                    <a:pt x="3062" y="2250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2"/>
                  </a:lnTo>
                  <a:lnTo>
                    <a:pt x="3524" y="2109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8"/>
                  </a:lnTo>
                  <a:lnTo>
                    <a:pt x="3906" y="1916"/>
                  </a:lnTo>
                  <a:lnTo>
                    <a:pt x="3971" y="1871"/>
                  </a:lnTo>
                  <a:lnTo>
                    <a:pt x="4033" y="1825"/>
                  </a:lnTo>
                  <a:lnTo>
                    <a:pt x="4091" y="1777"/>
                  </a:lnTo>
                  <a:lnTo>
                    <a:pt x="4144" y="1729"/>
                  </a:lnTo>
                  <a:lnTo>
                    <a:pt x="4193" y="1678"/>
                  </a:lnTo>
                  <a:lnTo>
                    <a:pt x="4237" y="1626"/>
                  </a:lnTo>
                  <a:lnTo>
                    <a:pt x="4276" y="1573"/>
                  </a:lnTo>
                  <a:lnTo>
                    <a:pt x="4312" y="1519"/>
                  </a:lnTo>
                  <a:lnTo>
                    <a:pt x="4341" y="1463"/>
                  </a:lnTo>
                  <a:lnTo>
                    <a:pt x="4366" y="1406"/>
                  </a:lnTo>
                  <a:lnTo>
                    <a:pt x="4386" y="1349"/>
                  </a:lnTo>
                  <a:lnTo>
                    <a:pt x="4400" y="1290"/>
                  </a:lnTo>
                  <a:lnTo>
                    <a:pt x="4408" y="1232"/>
                  </a:lnTo>
                  <a:lnTo>
                    <a:pt x="4411" y="1171"/>
                  </a:lnTo>
                  <a:lnTo>
                    <a:pt x="4408" y="1111"/>
                  </a:lnTo>
                  <a:lnTo>
                    <a:pt x="4400" y="1052"/>
                  </a:lnTo>
                  <a:lnTo>
                    <a:pt x="4386" y="993"/>
                  </a:lnTo>
                  <a:lnTo>
                    <a:pt x="4366" y="935"/>
                  </a:lnTo>
                  <a:lnTo>
                    <a:pt x="4341" y="879"/>
                  </a:lnTo>
                  <a:lnTo>
                    <a:pt x="4312" y="823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3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1"/>
                  </a:lnTo>
                  <a:lnTo>
                    <a:pt x="3906" y="426"/>
                  </a:lnTo>
                  <a:lnTo>
                    <a:pt x="3837" y="384"/>
                  </a:lnTo>
                  <a:lnTo>
                    <a:pt x="3763" y="343"/>
                  </a:lnTo>
                  <a:lnTo>
                    <a:pt x="3687" y="305"/>
                  </a:lnTo>
                  <a:lnTo>
                    <a:pt x="3607" y="267"/>
                  </a:lnTo>
                  <a:lnTo>
                    <a:pt x="3524" y="233"/>
                  </a:lnTo>
                  <a:lnTo>
                    <a:pt x="3437" y="200"/>
                  </a:lnTo>
                  <a:lnTo>
                    <a:pt x="3347" y="169"/>
                  </a:lnTo>
                  <a:lnTo>
                    <a:pt x="3255" y="141"/>
                  </a:lnTo>
                  <a:lnTo>
                    <a:pt x="3160" y="116"/>
                  </a:lnTo>
                  <a:lnTo>
                    <a:pt x="3062" y="91"/>
                  </a:lnTo>
                  <a:lnTo>
                    <a:pt x="2962" y="71"/>
                  </a:lnTo>
                  <a:lnTo>
                    <a:pt x="2860" y="52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2"/>
                  </a:lnTo>
                  <a:lnTo>
                    <a:pt x="1448" y="71"/>
                  </a:lnTo>
                  <a:lnTo>
                    <a:pt x="1348" y="91"/>
                  </a:lnTo>
                  <a:lnTo>
                    <a:pt x="1251" y="116"/>
                  </a:lnTo>
                  <a:lnTo>
                    <a:pt x="1156" y="141"/>
                  </a:lnTo>
                  <a:lnTo>
                    <a:pt x="1063" y="169"/>
                  </a:lnTo>
                  <a:lnTo>
                    <a:pt x="974" y="200"/>
                  </a:lnTo>
                  <a:lnTo>
                    <a:pt x="887" y="233"/>
                  </a:lnTo>
                  <a:lnTo>
                    <a:pt x="804" y="267"/>
                  </a:lnTo>
                  <a:lnTo>
                    <a:pt x="724" y="305"/>
                  </a:lnTo>
                  <a:lnTo>
                    <a:pt x="647" y="343"/>
                  </a:lnTo>
                  <a:lnTo>
                    <a:pt x="574" y="384"/>
                  </a:lnTo>
                  <a:lnTo>
                    <a:pt x="505" y="426"/>
                  </a:lnTo>
                  <a:lnTo>
                    <a:pt x="439" y="471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3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3"/>
                  </a:lnTo>
                  <a:lnTo>
                    <a:pt x="69" y="879"/>
                  </a:lnTo>
                  <a:lnTo>
                    <a:pt x="45" y="935"/>
                  </a:lnTo>
                  <a:lnTo>
                    <a:pt x="26" y="993"/>
                  </a:lnTo>
                  <a:lnTo>
                    <a:pt x="12" y="1052"/>
                  </a:lnTo>
                  <a:lnTo>
                    <a:pt x="3" y="1111"/>
                  </a:lnTo>
                  <a:lnTo>
                    <a:pt x="0" y="1171"/>
                  </a:lnTo>
                  <a:lnTo>
                    <a:pt x="3" y="1232"/>
                  </a:lnTo>
                  <a:lnTo>
                    <a:pt x="12" y="1290"/>
                  </a:lnTo>
                  <a:lnTo>
                    <a:pt x="26" y="1349"/>
                  </a:lnTo>
                  <a:lnTo>
                    <a:pt x="45" y="1406"/>
                  </a:lnTo>
                  <a:lnTo>
                    <a:pt x="69" y="1463"/>
                  </a:lnTo>
                  <a:lnTo>
                    <a:pt x="99" y="1519"/>
                  </a:lnTo>
                  <a:lnTo>
                    <a:pt x="134" y="1573"/>
                  </a:lnTo>
                  <a:lnTo>
                    <a:pt x="174" y="1626"/>
                  </a:lnTo>
                  <a:lnTo>
                    <a:pt x="218" y="1678"/>
                  </a:lnTo>
                  <a:lnTo>
                    <a:pt x="267" y="1729"/>
                  </a:lnTo>
                  <a:lnTo>
                    <a:pt x="320" y="1777"/>
                  </a:lnTo>
                  <a:lnTo>
                    <a:pt x="377" y="1825"/>
                  </a:lnTo>
                  <a:lnTo>
                    <a:pt x="439" y="1871"/>
                  </a:lnTo>
                  <a:lnTo>
                    <a:pt x="505" y="1916"/>
                  </a:lnTo>
                  <a:lnTo>
                    <a:pt x="574" y="1958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09"/>
                  </a:lnTo>
                  <a:lnTo>
                    <a:pt x="974" y="2142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0"/>
                  </a:lnTo>
                  <a:lnTo>
                    <a:pt x="1448" y="2272"/>
                  </a:lnTo>
                  <a:lnTo>
                    <a:pt x="1551" y="2290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29"/>
                  </a:lnTo>
                  <a:lnTo>
                    <a:pt x="1980" y="2336"/>
                  </a:lnTo>
                  <a:lnTo>
                    <a:pt x="2092" y="2341"/>
                  </a:lnTo>
                  <a:lnTo>
                    <a:pt x="2206" y="234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7" name="Freeform 98"/>
            <p:cNvSpPr>
              <a:spLocks/>
            </p:cNvSpPr>
            <p:nvPr/>
          </p:nvSpPr>
          <p:spPr bwMode="auto">
            <a:xfrm>
              <a:off x="5096" y="1351"/>
              <a:ext cx="170" cy="90"/>
            </a:xfrm>
            <a:custGeom>
              <a:avLst/>
              <a:gdLst>
                <a:gd name="T0" fmla="*/ 4 w 4411"/>
                <a:gd name="T1" fmla="*/ 3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2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1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0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3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1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5"/>
                  </a:lnTo>
                  <a:lnTo>
                    <a:pt x="2860" y="2290"/>
                  </a:lnTo>
                  <a:lnTo>
                    <a:pt x="2962" y="2271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09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9"/>
                  </a:lnTo>
                  <a:lnTo>
                    <a:pt x="3906" y="1915"/>
                  </a:lnTo>
                  <a:lnTo>
                    <a:pt x="3971" y="1872"/>
                  </a:lnTo>
                  <a:lnTo>
                    <a:pt x="4033" y="1825"/>
                  </a:lnTo>
                  <a:lnTo>
                    <a:pt x="4091" y="1778"/>
                  </a:lnTo>
                  <a:lnTo>
                    <a:pt x="4144" y="1729"/>
                  </a:lnTo>
                  <a:lnTo>
                    <a:pt x="4193" y="1679"/>
                  </a:lnTo>
                  <a:lnTo>
                    <a:pt x="4237" y="1626"/>
                  </a:lnTo>
                  <a:lnTo>
                    <a:pt x="4276" y="1574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7"/>
                  </a:lnTo>
                  <a:lnTo>
                    <a:pt x="4386" y="1349"/>
                  </a:lnTo>
                  <a:lnTo>
                    <a:pt x="4400" y="1291"/>
                  </a:lnTo>
                  <a:lnTo>
                    <a:pt x="4408" y="1231"/>
                  </a:lnTo>
                  <a:lnTo>
                    <a:pt x="4411" y="1171"/>
                  </a:lnTo>
                  <a:lnTo>
                    <a:pt x="4408" y="1111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79"/>
                  </a:lnTo>
                  <a:lnTo>
                    <a:pt x="4312" y="824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3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1"/>
                  </a:lnTo>
                  <a:lnTo>
                    <a:pt x="3906" y="426"/>
                  </a:lnTo>
                  <a:lnTo>
                    <a:pt x="3837" y="384"/>
                  </a:lnTo>
                  <a:lnTo>
                    <a:pt x="3763" y="344"/>
                  </a:lnTo>
                  <a:lnTo>
                    <a:pt x="3687" y="304"/>
                  </a:lnTo>
                  <a:lnTo>
                    <a:pt x="3607" y="268"/>
                  </a:lnTo>
                  <a:lnTo>
                    <a:pt x="3524" y="233"/>
                  </a:lnTo>
                  <a:lnTo>
                    <a:pt x="3437" y="200"/>
                  </a:lnTo>
                  <a:lnTo>
                    <a:pt x="3347" y="170"/>
                  </a:lnTo>
                  <a:lnTo>
                    <a:pt x="3255" y="141"/>
                  </a:lnTo>
                  <a:lnTo>
                    <a:pt x="3160" y="115"/>
                  </a:lnTo>
                  <a:lnTo>
                    <a:pt x="3062" y="92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6"/>
                  </a:lnTo>
                  <a:lnTo>
                    <a:pt x="2649" y="23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3"/>
                  </a:lnTo>
                  <a:lnTo>
                    <a:pt x="1655" y="36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2"/>
                  </a:lnTo>
                  <a:lnTo>
                    <a:pt x="1251" y="115"/>
                  </a:lnTo>
                  <a:lnTo>
                    <a:pt x="1156" y="141"/>
                  </a:lnTo>
                  <a:lnTo>
                    <a:pt x="1063" y="170"/>
                  </a:lnTo>
                  <a:lnTo>
                    <a:pt x="974" y="200"/>
                  </a:lnTo>
                  <a:lnTo>
                    <a:pt x="887" y="233"/>
                  </a:lnTo>
                  <a:lnTo>
                    <a:pt x="804" y="268"/>
                  </a:lnTo>
                  <a:lnTo>
                    <a:pt x="724" y="304"/>
                  </a:lnTo>
                  <a:lnTo>
                    <a:pt x="647" y="344"/>
                  </a:lnTo>
                  <a:lnTo>
                    <a:pt x="574" y="384"/>
                  </a:lnTo>
                  <a:lnTo>
                    <a:pt x="505" y="426"/>
                  </a:lnTo>
                  <a:lnTo>
                    <a:pt x="439" y="471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3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4"/>
                  </a:lnTo>
                  <a:lnTo>
                    <a:pt x="69" y="879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1"/>
                  </a:lnTo>
                  <a:lnTo>
                    <a:pt x="0" y="1171"/>
                  </a:lnTo>
                  <a:lnTo>
                    <a:pt x="3" y="1231"/>
                  </a:lnTo>
                  <a:lnTo>
                    <a:pt x="12" y="1291"/>
                  </a:lnTo>
                  <a:lnTo>
                    <a:pt x="26" y="1349"/>
                  </a:lnTo>
                  <a:lnTo>
                    <a:pt x="45" y="1407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4"/>
                  </a:lnTo>
                  <a:lnTo>
                    <a:pt x="174" y="1626"/>
                  </a:lnTo>
                  <a:lnTo>
                    <a:pt x="218" y="1679"/>
                  </a:lnTo>
                  <a:lnTo>
                    <a:pt x="267" y="1729"/>
                  </a:lnTo>
                  <a:lnTo>
                    <a:pt x="320" y="1778"/>
                  </a:lnTo>
                  <a:lnTo>
                    <a:pt x="377" y="1825"/>
                  </a:lnTo>
                  <a:lnTo>
                    <a:pt x="439" y="1872"/>
                  </a:lnTo>
                  <a:lnTo>
                    <a:pt x="505" y="1915"/>
                  </a:lnTo>
                  <a:lnTo>
                    <a:pt x="574" y="1959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09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1"/>
                  </a:lnTo>
                  <a:lnTo>
                    <a:pt x="1551" y="2290"/>
                  </a:lnTo>
                  <a:lnTo>
                    <a:pt x="1655" y="2305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1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8" name="Freeform 99"/>
            <p:cNvSpPr>
              <a:spLocks/>
            </p:cNvSpPr>
            <p:nvPr/>
          </p:nvSpPr>
          <p:spPr bwMode="auto">
            <a:xfrm>
              <a:off x="5096" y="1330"/>
              <a:ext cx="170" cy="91"/>
            </a:xfrm>
            <a:custGeom>
              <a:avLst/>
              <a:gdLst>
                <a:gd name="T0" fmla="*/ 4 w 4411"/>
                <a:gd name="T1" fmla="*/ 4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3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2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1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4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1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1"/>
                  </a:lnTo>
                  <a:lnTo>
                    <a:pt x="2962" y="2271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2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2000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2"/>
                  </a:lnTo>
                  <a:lnTo>
                    <a:pt x="4033" y="1826"/>
                  </a:lnTo>
                  <a:lnTo>
                    <a:pt x="4091" y="1778"/>
                  </a:lnTo>
                  <a:lnTo>
                    <a:pt x="4144" y="1730"/>
                  </a:lnTo>
                  <a:lnTo>
                    <a:pt x="4193" y="1679"/>
                  </a:lnTo>
                  <a:lnTo>
                    <a:pt x="4237" y="1627"/>
                  </a:lnTo>
                  <a:lnTo>
                    <a:pt x="4276" y="1574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7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1"/>
                  </a:lnTo>
                  <a:lnTo>
                    <a:pt x="4411" y="1172"/>
                  </a:lnTo>
                  <a:lnTo>
                    <a:pt x="4408" y="1111"/>
                  </a:lnTo>
                  <a:lnTo>
                    <a:pt x="4400" y="1053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80"/>
                  </a:lnTo>
                  <a:lnTo>
                    <a:pt x="4312" y="824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4"/>
                  </a:lnTo>
                  <a:lnTo>
                    <a:pt x="4091" y="565"/>
                  </a:lnTo>
                  <a:lnTo>
                    <a:pt x="4033" y="518"/>
                  </a:lnTo>
                  <a:lnTo>
                    <a:pt x="3971" y="471"/>
                  </a:lnTo>
                  <a:lnTo>
                    <a:pt x="3906" y="427"/>
                  </a:lnTo>
                  <a:lnTo>
                    <a:pt x="3837" y="384"/>
                  </a:lnTo>
                  <a:lnTo>
                    <a:pt x="3763" y="344"/>
                  </a:lnTo>
                  <a:lnTo>
                    <a:pt x="3687" y="305"/>
                  </a:lnTo>
                  <a:lnTo>
                    <a:pt x="3607" y="268"/>
                  </a:lnTo>
                  <a:lnTo>
                    <a:pt x="3524" y="234"/>
                  </a:lnTo>
                  <a:lnTo>
                    <a:pt x="3437" y="200"/>
                  </a:lnTo>
                  <a:lnTo>
                    <a:pt x="3347" y="170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2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2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0"/>
                  </a:lnTo>
                  <a:lnTo>
                    <a:pt x="974" y="200"/>
                  </a:lnTo>
                  <a:lnTo>
                    <a:pt x="887" y="234"/>
                  </a:lnTo>
                  <a:lnTo>
                    <a:pt x="804" y="268"/>
                  </a:lnTo>
                  <a:lnTo>
                    <a:pt x="724" y="305"/>
                  </a:lnTo>
                  <a:lnTo>
                    <a:pt x="647" y="344"/>
                  </a:lnTo>
                  <a:lnTo>
                    <a:pt x="574" y="384"/>
                  </a:lnTo>
                  <a:lnTo>
                    <a:pt x="505" y="427"/>
                  </a:lnTo>
                  <a:lnTo>
                    <a:pt x="439" y="471"/>
                  </a:lnTo>
                  <a:lnTo>
                    <a:pt x="377" y="518"/>
                  </a:lnTo>
                  <a:lnTo>
                    <a:pt x="320" y="565"/>
                  </a:lnTo>
                  <a:lnTo>
                    <a:pt x="267" y="614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4"/>
                  </a:lnTo>
                  <a:lnTo>
                    <a:pt x="69" y="880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3"/>
                  </a:lnTo>
                  <a:lnTo>
                    <a:pt x="3" y="1111"/>
                  </a:lnTo>
                  <a:lnTo>
                    <a:pt x="0" y="1172"/>
                  </a:lnTo>
                  <a:lnTo>
                    <a:pt x="3" y="1231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7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4"/>
                  </a:lnTo>
                  <a:lnTo>
                    <a:pt x="174" y="1627"/>
                  </a:lnTo>
                  <a:lnTo>
                    <a:pt x="218" y="1679"/>
                  </a:lnTo>
                  <a:lnTo>
                    <a:pt x="267" y="1730"/>
                  </a:lnTo>
                  <a:lnTo>
                    <a:pt x="320" y="1778"/>
                  </a:lnTo>
                  <a:lnTo>
                    <a:pt x="377" y="1826"/>
                  </a:lnTo>
                  <a:lnTo>
                    <a:pt x="439" y="1872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2000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2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1"/>
                  </a:lnTo>
                  <a:lnTo>
                    <a:pt x="1551" y="2291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1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Freeform 100"/>
            <p:cNvSpPr>
              <a:spLocks/>
            </p:cNvSpPr>
            <p:nvPr/>
          </p:nvSpPr>
          <p:spPr bwMode="auto">
            <a:xfrm>
              <a:off x="5096" y="1321"/>
              <a:ext cx="170" cy="90"/>
            </a:xfrm>
            <a:custGeom>
              <a:avLst/>
              <a:gdLst>
                <a:gd name="T0" fmla="*/ 4 w 4411"/>
                <a:gd name="T1" fmla="*/ 3 h 2344"/>
                <a:gd name="T2" fmla="*/ 4 w 4411"/>
                <a:gd name="T3" fmla="*/ 3 h 2344"/>
                <a:gd name="T4" fmla="*/ 5 w 4411"/>
                <a:gd name="T5" fmla="*/ 3 h 2344"/>
                <a:gd name="T6" fmla="*/ 5 w 4411"/>
                <a:gd name="T7" fmla="*/ 3 h 2344"/>
                <a:gd name="T8" fmla="*/ 5 w 4411"/>
                <a:gd name="T9" fmla="*/ 3 h 2344"/>
                <a:gd name="T10" fmla="*/ 6 w 4411"/>
                <a:gd name="T11" fmla="*/ 3 h 2344"/>
                <a:gd name="T12" fmla="*/ 6 w 4411"/>
                <a:gd name="T13" fmla="*/ 3 h 2344"/>
                <a:gd name="T14" fmla="*/ 6 w 4411"/>
                <a:gd name="T15" fmla="*/ 2 h 2344"/>
                <a:gd name="T16" fmla="*/ 6 w 4411"/>
                <a:gd name="T17" fmla="*/ 2 h 2344"/>
                <a:gd name="T18" fmla="*/ 7 w 4411"/>
                <a:gd name="T19" fmla="*/ 2 h 2344"/>
                <a:gd name="T20" fmla="*/ 7 w 4411"/>
                <a:gd name="T21" fmla="*/ 2 h 2344"/>
                <a:gd name="T22" fmla="*/ 7 w 4411"/>
                <a:gd name="T23" fmla="*/ 1 h 2344"/>
                <a:gd name="T24" fmla="*/ 6 w 4411"/>
                <a:gd name="T25" fmla="*/ 1 h 2344"/>
                <a:gd name="T26" fmla="*/ 6 w 4411"/>
                <a:gd name="T27" fmla="*/ 1 h 2344"/>
                <a:gd name="T28" fmla="*/ 6 w 4411"/>
                <a:gd name="T29" fmla="*/ 1 h 2344"/>
                <a:gd name="T30" fmla="*/ 6 w 4411"/>
                <a:gd name="T31" fmla="*/ 1 h 2344"/>
                <a:gd name="T32" fmla="*/ 5 w 4411"/>
                <a:gd name="T33" fmla="*/ 0 h 2344"/>
                <a:gd name="T34" fmla="*/ 5 w 4411"/>
                <a:gd name="T35" fmla="*/ 0 h 2344"/>
                <a:gd name="T36" fmla="*/ 5 w 4411"/>
                <a:gd name="T37" fmla="*/ 0 h 2344"/>
                <a:gd name="T38" fmla="*/ 4 w 4411"/>
                <a:gd name="T39" fmla="*/ 0 h 2344"/>
                <a:gd name="T40" fmla="*/ 4 w 4411"/>
                <a:gd name="T41" fmla="*/ 0 h 2344"/>
                <a:gd name="T42" fmla="*/ 3 w 4411"/>
                <a:gd name="T43" fmla="*/ 0 h 2344"/>
                <a:gd name="T44" fmla="*/ 3 w 4411"/>
                <a:gd name="T45" fmla="*/ 0 h 2344"/>
                <a:gd name="T46" fmla="*/ 2 w 4411"/>
                <a:gd name="T47" fmla="*/ 0 h 2344"/>
                <a:gd name="T48" fmla="*/ 2 w 4411"/>
                <a:gd name="T49" fmla="*/ 0 h 2344"/>
                <a:gd name="T50" fmla="*/ 1 w 4411"/>
                <a:gd name="T51" fmla="*/ 0 h 2344"/>
                <a:gd name="T52" fmla="*/ 1 w 4411"/>
                <a:gd name="T53" fmla="*/ 0 h 2344"/>
                <a:gd name="T54" fmla="*/ 1 w 4411"/>
                <a:gd name="T55" fmla="*/ 1 h 2344"/>
                <a:gd name="T56" fmla="*/ 0 w 4411"/>
                <a:gd name="T57" fmla="*/ 1 h 2344"/>
                <a:gd name="T58" fmla="*/ 0 w 4411"/>
                <a:gd name="T59" fmla="*/ 1 h 2344"/>
                <a:gd name="T60" fmla="*/ 0 w 4411"/>
                <a:gd name="T61" fmla="*/ 1 h 2344"/>
                <a:gd name="T62" fmla="*/ 0 w 4411"/>
                <a:gd name="T63" fmla="*/ 2 h 2344"/>
                <a:gd name="T64" fmla="*/ 0 w 4411"/>
                <a:gd name="T65" fmla="*/ 2 h 2344"/>
                <a:gd name="T66" fmla="*/ 0 w 4411"/>
                <a:gd name="T67" fmla="*/ 2 h 2344"/>
                <a:gd name="T68" fmla="*/ 0 w 4411"/>
                <a:gd name="T69" fmla="*/ 2 h 2344"/>
                <a:gd name="T70" fmla="*/ 0 w 4411"/>
                <a:gd name="T71" fmla="*/ 3 h 2344"/>
                <a:gd name="T72" fmla="*/ 1 w 4411"/>
                <a:gd name="T73" fmla="*/ 3 h 2344"/>
                <a:gd name="T74" fmla="*/ 1 w 4411"/>
                <a:gd name="T75" fmla="*/ 3 h 2344"/>
                <a:gd name="T76" fmla="*/ 1 w 4411"/>
                <a:gd name="T77" fmla="*/ 3 h 2344"/>
                <a:gd name="T78" fmla="*/ 2 w 4411"/>
                <a:gd name="T79" fmla="*/ 3 h 2344"/>
                <a:gd name="T80" fmla="*/ 2 w 4411"/>
                <a:gd name="T81" fmla="*/ 3 h 2344"/>
                <a:gd name="T82" fmla="*/ 3 w 4411"/>
                <a:gd name="T83" fmla="*/ 3 h 2344"/>
                <a:gd name="T84" fmla="*/ 3 w 4411"/>
                <a:gd name="T85" fmla="*/ 3 h 2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4"/>
                <a:gd name="T131" fmla="*/ 4411 w 4411"/>
                <a:gd name="T132" fmla="*/ 2344 h 23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4">
                  <a:moveTo>
                    <a:pt x="2206" y="2344"/>
                  </a:moveTo>
                  <a:lnTo>
                    <a:pt x="2319" y="2342"/>
                  </a:lnTo>
                  <a:lnTo>
                    <a:pt x="2430" y="2338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1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2"/>
                  </a:lnTo>
                  <a:lnTo>
                    <a:pt x="3347" y="2174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6"/>
                  </a:lnTo>
                  <a:lnTo>
                    <a:pt x="3687" y="2038"/>
                  </a:lnTo>
                  <a:lnTo>
                    <a:pt x="3763" y="2000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3"/>
                  </a:lnTo>
                  <a:lnTo>
                    <a:pt x="4033" y="1826"/>
                  </a:lnTo>
                  <a:lnTo>
                    <a:pt x="4091" y="1779"/>
                  </a:lnTo>
                  <a:lnTo>
                    <a:pt x="4144" y="1729"/>
                  </a:lnTo>
                  <a:lnTo>
                    <a:pt x="4193" y="1680"/>
                  </a:lnTo>
                  <a:lnTo>
                    <a:pt x="4237" y="1627"/>
                  </a:lnTo>
                  <a:lnTo>
                    <a:pt x="4276" y="1574"/>
                  </a:lnTo>
                  <a:lnTo>
                    <a:pt x="4312" y="1520"/>
                  </a:lnTo>
                  <a:lnTo>
                    <a:pt x="4341" y="1464"/>
                  </a:lnTo>
                  <a:lnTo>
                    <a:pt x="4366" y="1408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2"/>
                  </a:lnTo>
                  <a:lnTo>
                    <a:pt x="4411" y="1172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7"/>
                  </a:lnTo>
                  <a:lnTo>
                    <a:pt x="4341" y="880"/>
                  </a:lnTo>
                  <a:lnTo>
                    <a:pt x="4312" y="825"/>
                  </a:lnTo>
                  <a:lnTo>
                    <a:pt x="4276" y="770"/>
                  </a:lnTo>
                  <a:lnTo>
                    <a:pt x="4237" y="716"/>
                  </a:lnTo>
                  <a:lnTo>
                    <a:pt x="4193" y="665"/>
                  </a:lnTo>
                  <a:lnTo>
                    <a:pt x="4144" y="614"/>
                  </a:lnTo>
                  <a:lnTo>
                    <a:pt x="4091" y="566"/>
                  </a:lnTo>
                  <a:lnTo>
                    <a:pt x="4033" y="517"/>
                  </a:lnTo>
                  <a:lnTo>
                    <a:pt x="3971" y="472"/>
                  </a:lnTo>
                  <a:lnTo>
                    <a:pt x="3906" y="427"/>
                  </a:lnTo>
                  <a:lnTo>
                    <a:pt x="3837" y="385"/>
                  </a:lnTo>
                  <a:lnTo>
                    <a:pt x="3763" y="344"/>
                  </a:lnTo>
                  <a:lnTo>
                    <a:pt x="3687" y="305"/>
                  </a:lnTo>
                  <a:lnTo>
                    <a:pt x="3607" y="269"/>
                  </a:lnTo>
                  <a:lnTo>
                    <a:pt x="3524" y="233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3"/>
                  </a:lnTo>
                  <a:lnTo>
                    <a:pt x="2962" y="72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4"/>
                  </a:lnTo>
                  <a:lnTo>
                    <a:pt x="2430" y="7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7"/>
                  </a:lnTo>
                  <a:lnTo>
                    <a:pt x="1870" y="14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2"/>
                  </a:lnTo>
                  <a:lnTo>
                    <a:pt x="1348" y="93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3"/>
                  </a:lnTo>
                  <a:lnTo>
                    <a:pt x="804" y="269"/>
                  </a:lnTo>
                  <a:lnTo>
                    <a:pt x="724" y="305"/>
                  </a:lnTo>
                  <a:lnTo>
                    <a:pt x="647" y="344"/>
                  </a:lnTo>
                  <a:lnTo>
                    <a:pt x="574" y="385"/>
                  </a:lnTo>
                  <a:lnTo>
                    <a:pt x="505" y="427"/>
                  </a:lnTo>
                  <a:lnTo>
                    <a:pt x="439" y="472"/>
                  </a:lnTo>
                  <a:lnTo>
                    <a:pt x="377" y="517"/>
                  </a:lnTo>
                  <a:lnTo>
                    <a:pt x="320" y="566"/>
                  </a:lnTo>
                  <a:lnTo>
                    <a:pt x="267" y="614"/>
                  </a:lnTo>
                  <a:lnTo>
                    <a:pt x="218" y="665"/>
                  </a:lnTo>
                  <a:lnTo>
                    <a:pt x="174" y="716"/>
                  </a:lnTo>
                  <a:lnTo>
                    <a:pt x="134" y="770"/>
                  </a:lnTo>
                  <a:lnTo>
                    <a:pt x="99" y="825"/>
                  </a:lnTo>
                  <a:lnTo>
                    <a:pt x="69" y="880"/>
                  </a:lnTo>
                  <a:lnTo>
                    <a:pt x="45" y="937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2"/>
                  </a:lnTo>
                  <a:lnTo>
                    <a:pt x="3" y="1232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8"/>
                  </a:lnTo>
                  <a:lnTo>
                    <a:pt x="69" y="1464"/>
                  </a:lnTo>
                  <a:lnTo>
                    <a:pt x="99" y="1520"/>
                  </a:lnTo>
                  <a:lnTo>
                    <a:pt x="134" y="1574"/>
                  </a:lnTo>
                  <a:lnTo>
                    <a:pt x="174" y="1627"/>
                  </a:lnTo>
                  <a:lnTo>
                    <a:pt x="218" y="1680"/>
                  </a:lnTo>
                  <a:lnTo>
                    <a:pt x="267" y="1729"/>
                  </a:lnTo>
                  <a:lnTo>
                    <a:pt x="320" y="1779"/>
                  </a:lnTo>
                  <a:lnTo>
                    <a:pt x="377" y="1826"/>
                  </a:lnTo>
                  <a:lnTo>
                    <a:pt x="439" y="1873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2000"/>
                  </a:lnTo>
                  <a:lnTo>
                    <a:pt x="724" y="2038"/>
                  </a:lnTo>
                  <a:lnTo>
                    <a:pt x="804" y="2076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4"/>
                  </a:lnTo>
                  <a:lnTo>
                    <a:pt x="1156" y="2202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1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8"/>
                  </a:lnTo>
                  <a:lnTo>
                    <a:pt x="2092" y="2342"/>
                  </a:lnTo>
                  <a:lnTo>
                    <a:pt x="2206" y="2344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0" name="Freeform 101"/>
            <p:cNvSpPr>
              <a:spLocks/>
            </p:cNvSpPr>
            <p:nvPr/>
          </p:nvSpPr>
          <p:spPr bwMode="auto">
            <a:xfrm>
              <a:off x="5096" y="1301"/>
              <a:ext cx="170" cy="91"/>
            </a:xfrm>
            <a:custGeom>
              <a:avLst/>
              <a:gdLst>
                <a:gd name="T0" fmla="*/ 4 w 4411"/>
                <a:gd name="T1" fmla="*/ 4 h 2344"/>
                <a:gd name="T2" fmla="*/ 4 w 4411"/>
                <a:gd name="T3" fmla="*/ 3 h 2344"/>
                <a:gd name="T4" fmla="*/ 5 w 4411"/>
                <a:gd name="T5" fmla="*/ 3 h 2344"/>
                <a:gd name="T6" fmla="*/ 5 w 4411"/>
                <a:gd name="T7" fmla="*/ 3 h 2344"/>
                <a:gd name="T8" fmla="*/ 5 w 4411"/>
                <a:gd name="T9" fmla="*/ 3 h 2344"/>
                <a:gd name="T10" fmla="*/ 6 w 4411"/>
                <a:gd name="T11" fmla="*/ 3 h 2344"/>
                <a:gd name="T12" fmla="*/ 6 w 4411"/>
                <a:gd name="T13" fmla="*/ 3 h 2344"/>
                <a:gd name="T14" fmla="*/ 6 w 4411"/>
                <a:gd name="T15" fmla="*/ 3 h 2344"/>
                <a:gd name="T16" fmla="*/ 6 w 4411"/>
                <a:gd name="T17" fmla="*/ 2 h 2344"/>
                <a:gd name="T18" fmla="*/ 7 w 4411"/>
                <a:gd name="T19" fmla="*/ 2 h 2344"/>
                <a:gd name="T20" fmla="*/ 7 w 4411"/>
                <a:gd name="T21" fmla="*/ 2 h 2344"/>
                <a:gd name="T22" fmla="*/ 7 w 4411"/>
                <a:gd name="T23" fmla="*/ 2 h 2344"/>
                <a:gd name="T24" fmla="*/ 6 w 4411"/>
                <a:gd name="T25" fmla="*/ 1 h 2344"/>
                <a:gd name="T26" fmla="*/ 6 w 4411"/>
                <a:gd name="T27" fmla="*/ 1 h 2344"/>
                <a:gd name="T28" fmla="*/ 6 w 4411"/>
                <a:gd name="T29" fmla="*/ 1 h 2344"/>
                <a:gd name="T30" fmla="*/ 6 w 4411"/>
                <a:gd name="T31" fmla="*/ 1 h 2344"/>
                <a:gd name="T32" fmla="*/ 5 w 4411"/>
                <a:gd name="T33" fmla="*/ 0 h 2344"/>
                <a:gd name="T34" fmla="*/ 5 w 4411"/>
                <a:gd name="T35" fmla="*/ 0 h 2344"/>
                <a:gd name="T36" fmla="*/ 5 w 4411"/>
                <a:gd name="T37" fmla="*/ 0 h 2344"/>
                <a:gd name="T38" fmla="*/ 4 w 4411"/>
                <a:gd name="T39" fmla="*/ 0 h 2344"/>
                <a:gd name="T40" fmla="*/ 4 w 4411"/>
                <a:gd name="T41" fmla="*/ 0 h 2344"/>
                <a:gd name="T42" fmla="*/ 3 w 4411"/>
                <a:gd name="T43" fmla="*/ 0 h 2344"/>
                <a:gd name="T44" fmla="*/ 3 w 4411"/>
                <a:gd name="T45" fmla="*/ 0 h 2344"/>
                <a:gd name="T46" fmla="*/ 2 w 4411"/>
                <a:gd name="T47" fmla="*/ 0 h 2344"/>
                <a:gd name="T48" fmla="*/ 2 w 4411"/>
                <a:gd name="T49" fmla="*/ 0 h 2344"/>
                <a:gd name="T50" fmla="*/ 1 w 4411"/>
                <a:gd name="T51" fmla="*/ 0 h 2344"/>
                <a:gd name="T52" fmla="*/ 1 w 4411"/>
                <a:gd name="T53" fmla="*/ 1 h 2344"/>
                <a:gd name="T54" fmla="*/ 1 w 4411"/>
                <a:gd name="T55" fmla="*/ 1 h 2344"/>
                <a:gd name="T56" fmla="*/ 0 w 4411"/>
                <a:gd name="T57" fmla="*/ 1 h 2344"/>
                <a:gd name="T58" fmla="*/ 0 w 4411"/>
                <a:gd name="T59" fmla="*/ 1 h 2344"/>
                <a:gd name="T60" fmla="*/ 0 w 4411"/>
                <a:gd name="T61" fmla="*/ 1 h 2344"/>
                <a:gd name="T62" fmla="*/ 0 w 4411"/>
                <a:gd name="T63" fmla="*/ 2 h 2344"/>
                <a:gd name="T64" fmla="*/ 0 w 4411"/>
                <a:gd name="T65" fmla="*/ 2 h 2344"/>
                <a:gd name="T66" fmla="*/ 0 w 4411"/>
                <a:gd name="T67" fmla="*/ 2 h 2344"/>
                <a:gd name="T68" fmla="*/ 0 w 4411"/>
                <a:gd name="T69" fmla="*/ 2 h 2344"/>
                <a:gd name="T70" fmla="*/ 0 w 4411"/>
                <a:gd name="T71" fmla="*/ 3 h 2344"/>
                <a:gd name="T72" fmla="*/ 1 w 4411"/>
                <a:gd name="T73" fmla="*/ 3 h 2344"/>
                <a:gd name="T74" fmla="*/ 1 w 4411"/>
                <a:gd name="T75" fmla="*/ 3 h 2344"/>
                <a:gd name="T76" fmla="*/ 1 w 4411"/>
                <a:gd name="T77" fmla="*/ 3 h 2344"/>
                <a:gd name="T78" fmla="*/ 2 w 4411"/>
                <a:gd name="T79" fmla="*/ 3 h 2344"/>
                <a:gd name="T80" fmla="*/ 2 w 4411"/>
                <a:gd name="T81" fmla="*/ 3 h 2344"/>
                <a:gd name="T82" fmla="*/ 3 w 4411"/>
                <a:gd name="T83" fmla="*/ 3 h 2344"/>
                <a:gd name="T84" fmla="*/ 3 w 4411"/>
                <a:gd name="T85" fmla="*/ 4 h 2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4"/>
                <a:gd name="T131" fmla="*/ 4411 w 4411"/>
                <a:gd name="T132" fmla="*/ 2344 h 23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4">
                  <a:moveTo>
                    <a:pt x="2206" y="2344"/>
                  </a:moveTo>
                  <a:lnTo>
                    <a:pt x="2319" y="2342"/>
                  </a:lnTo>
                  <a:lnTo>
                    <a:pt x="2430" y="2338"/>
                  </a:lnTo>
                  <a:lnTo>
                    <a:pt x="2540" y="2330"/>
                  </a:lnTo>
                  <a:lnTo>
                    <a:pt x="2649" y="2320"/>
                  </a:lnTo>
                  <a:lnTo>
                    <a:pt x="2755" y="2307"/>
                  </a:lnTo>
                  <a:lnTo>
                    <a:pt x="2860" y="2291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8"/>
                  </a:lnTo>
                  <a:lnTo>
                    <a:pt x="3255" y="2202"/>
                  </a:lnTo>
                  <a:lnTo>
                    <a:pt x="3347" y="2174"/>
                  </a:lnTo>
                  <a:lnTo>
                    <a:pt x="3437" y="2143"/>
                  </a:lnTo>
                  <a:lnTo>
                    <a:pt x="3524" y="2111"/>
                  </a:lnTo>
                  <a:lnTo>
                    <a:pt x="3607" y="2076"/>
                  </a:lnTo>
                  <a:lnTo>
                    <a:pt x="3687" y="2039"/>
                  </a:lnTo>
                  <a:lnTo>
                    <a:pt x="3763" y="2001"/>
                  </a:lnTo>
                  <a:lnTo>
                    <a:pt x="3837" y="1959"/>
                  </a:lnTo>
                  <a:lnTo>
                    <a:pt x="3906" y="1917"/>
                  </a:lnTo>
                  <a:lnTo>
                    <a:pt x="3971" y="1872"/>
                  </a:lnTo>
                  <a:lnTo>
                    <a:pt x="4033" y="1827"/>
                  </a:lnTo>
                  <a:lnTo>
                    <a:pt x="4091" y="1779"/>
                  </a:lnTo>
                  <a:lnTo>
                    <a:pt x="4144" y="1730"/>
                  </a:lnTo>
                  <a:lnTo>
                    <a:pt x="4193" y="1679"/>
                  </a:lnTo>
                  <a:lnTo>
                    <a:pt x="4237" y="1628"/>
                  </a:lnTo>
                  <a:lnTo>
                    <a:pt x="4276" y="1574"/>
                  </a:lnTo>
                  <a:lnTo>
                    <a:pt x="4312" y="1520"/>
                  </a:lnTo>
                  <a:lnTo>
                    <a:pt x="4341" y="1465"/>
                  </a:lnTo>
                  <a:lnTo>
                    <a:pt x="4366" y="1408"/>
                  </a:lnTo>
                  <a:lnTo>
                    <a:pt x="4386" y="1351"/>
                  </a:lnTo>
                  <a:lnTo>
                    <a:pt x="4400" y="1292"/>
                  </a:lnTo>
                  <a:lnTo>
                    <a:pt x="4408" y="1232"/>
                  </a:lnTo>
                  <a:lnTo>
                    <a:pt x="4411" y="1173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80"/>
                  </a:lnTo>
                  <a:lnTo>
                    <a:pt x="4312" y="825"/>
                  </a:lnTo>
                  <a:lnTo>
                    <a:pt x="4276" y="770"/>
                  </a:lnTo>
                  <a:lnTo>
                    <a:pt x="4237" y="717"/>
                  </a:lnTo>
                  <a:lnTo>
                    <a:pt x="4193" y="665"/>
                  </a:lnTo>
                  <a:lnTo>
                    <a:pt x="4144" y="615"/>
                  </a:lnTo>
                  <a:lnTo>
                    <a:pt x="4091" y="565"/>
                  </a:lnTo>
                  <a:lnTo>
                    <a:pt x="4033" y="518"/>
                  </a:lnTo>
                  <a:lnTo>
                    <a:pt x="3971" y="472"/>
                  </a:lnTo>
                  <a:lnTo>
                    <a:pt x="3906" y="428"/>
                  </a:lnTo>
                  <a:lnTo>
                    <a:pt x="3837" y="385"/>
                  </a:lnTo>
                  <a:lnTo>
                    <a:pt x="3763" y="345"/>
                  </a:lnTo>
                  <a:lnTo>
                    <a:pt x="3687" y="306"/>
                  </a:lnTo>
                  <a:lnTo>
                    <a:pt x="3607" y="269"/>
                  </a:lnTo>
                  <a:lnTo>
                    <a:pt x="3524" y="234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3"/>
                  </a:lnTo>
                  <a:lnTo>
                    <a:pt x="3160" y="117"/>
                  </a:lnTo>
                  <a:lnTo>
                    <a:pt x="3062" y="93"/>
                  </a:lnTo>
                  <a:lnTo>
                    <a:pt x="2962" y="72"/>
                  </a:lnTo>
                  <a:lnTo>
                    <a:pt x="2860" y="54"/>
                  </a:lnTo>
                  <a:lnTo>
                    <a:pt x="2755" y="38"/>
                  </a:lnTo>
                  <a:lnTo>
                    <a:pt x="2649" y="25"/>
                  </a:lnTo>
                  <a:lnTo>
                    <a:pt x="2540" y="14"/>
                  </a:lnTo>
                  <a:lnTo>
                    <a:pt x="2430" y="6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6"/>
                  </a:lnTo>
                  <a:lnTo>
                    <a:pt x="1870" y="14"/>
                  </a:lnTo>
                  <a:lnTo>
                    <a:pt x="1762" y="25"/>
                  </a:lnTo>
                  <a:lnTo>
                    <a:pt x="1655" y="38"/>
                  </a:lnTo>
                  <a:lnTo>
                    <a:pt x="1551" y="54"/>
                  </a:lnTo>
                  <a:lnTo>
                    <a:pt x="1448" y="72"/>
                  </a:lnTo>
                  <a:lnTo>
                    <a:pt x="1348" y="93"/>
                  </a:lnTo>
                  <a:lnTo>
                    <a:pt x="1251" y="117"/>
                  </a:lnTo>
                  <a:lnTo>
                    <a:pt x="1156" y="143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4"/>
                  </a:lnTo>
                  <a:lnTo>
                    <a:pt x="804" y="269"/>
                  </a:lnTo>
                  <a:lnTo>
                    <a:pt x="724" y="306"/>
                  </a:lnTo>
                  <a:lnTo>
                    <a:pt x="647" y="345"/>
                  </a:lnTo>
                  <a:lnTo>
                    <a:pt x="574" y="385"/>
                  </a:lnTo>
                  <a:lnTo>
                    <a:pt x="505" y="428"/>
                  </a:lnTo>
                  <a:lnTo>
                    <a:pt x="439" y="472"/>
                  </a:lnTo>
                  <a:lnTo>
                    <a:pt x="377" y="518"/>
                  </a:lnTo>
                  <a:lnTo>
                    <a:pt x="320" y="565"/>
                  </a:lnTo>
                  <a:lnTo>
                    <a:pt x="267" y="615"/>
                  </a:lnTo>
                  <a:lnTo>
                    <a:pt x="218" y="665"/>
                  </a:lnTo>
                  <a:lnTo>
                    <a:pt x="174" y="717"/>
                  </a:lnTo>
                  <a:lnTo>
                    <a:pt x="134" y="770"/>
                  </a:lnTo>
                  <a:lnTo>
                    <a:pt x="99" y="825"/>
                  </a:lnTo>
                  <a:lnTo>
                    <a:pt x="69" y="880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3"/>
                  </a:lnTo>
                  <a:lnTo>
                    <a:pt x="3" y="1232"/>
                  </a:lnTo>
                  <a:lnTo>
                    <a:pt x="12" y="1292"/>
                  </a:lnTo>
                  <a:lnTo>
                    <a:pt x="26" y="1351"/>
                  </a:lnTo>
                  <a:lnTo>
                    <a:pt x="45" y="1408"/>
                  </a:lnTo>
                  <a:lnTo>
                    <a:pt x="69" y="1465"/>
                  </a:lnTo>
                  <a:lnTo>
                    <a:pt x="99" y="1520"/>
                  </a:lnTo>
                  <a:lnTo>
                    <a:pt x="134" y="1574"/>
                  </a:lnTo>
                  <a:lnTo>
                    <a:pt x="174" y="1628"/>
                  </a:lnTo>
                  <a:lnTo>
                    <a:pt x="218" y="1679"/>
                  </a:lnTo>
                  <a:lnTo>
                    <a:pt x="267" y="1730"/>
                  </a:lnTo>
                  <a:lnTo>
                    <a:pt x="320" y="1779"/>
                  </a:lnTo>
                  <a:lnTo>
                    <a:pt x="377" y="1827"/>
                  </a:lnTo>
                  <a:lnTo>
                    <a:pt x="439" y="1872"/>
                  </a:lnTo>
                  <a:lnTo>
                    <a:pt x="505" y="1917"/>
                  </a:lnTo>
                  <a:lnTo>
                    <a:pt x="574" y="1959"/>
                  </a:lnTo>
                  <a:lnTo>
                    <a:pt x="647" y="2001"/>
                  </a:lnTo>
                  <a:lnTo>
                    <a:pt x="724" y="2039"/>
                  </a:lnTo>
                  <a:lnTo>
                    <a:pt x="804" y="2076"/>
                  </a:lnTo>
                  <a:lnTo>
                    <a:pt x="887" y="2111"/>
                  </a:lnTo>
                  <a:lnTo>
                    <a:pt x="974" y="2143"/>
                  </a:lnTo>
                  <a:lnTo>
                    <a:pt x="1063" y="2174"/>
                  </a:lnTo>
                  <a:lnTo>
                    <a:pt x="1156" y="2202"/>
                  </a:lnTo>
                  <a:lnTo>
                    <a:pt x="1251" y="2228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1"/>
                  </a:lnTo>
                  <a:lnTo>
                    <a:pt x="1655" y="2307"/>
                  </a:lnTo>
                  <a:lnTo>
                    <a:pt x="1762" y="2320"/>
                  </a:lnTo>
                  <a:lnTo>
                    <a:pt x="1870" y="2330"/>
                  </a:lnTo>
                  <a:lnTo>
                    <a:pt x="1980" y="2338"/>
                  </a:lnTo>
                  <a:lnTo>
                    <a:pt x="2092" y="2342"/>
                  </a:lnTo>
                  <a:lnTo>
                    <a:pt x="2206" y="234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1" name="Freeform 102"/>
            <p:cNvSpPr>
              <a:spLocks/>
            </p:cNvSpPr>
            <p:nvPr/>
          </p:nvSpPr>
          <p:spPr bwMode="auto">
            <a:xfrm>
              <a:off x="5096" y="1292"/>
              <a:ext cx="170" cy="90"/>
            </a:xfrm>
            <a:custGeom>
              <a:avLst/>
              <a:gdLst>
                <a:gd name="T0" fmla="*/ 4 w 4411"/>
                <a:gd name="T1" fmla="*/ 3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2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1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0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3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2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0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2"/>
                  </a:lnTo>
                  <a:lnTo>
                    <a:pt x="4033" y="1826"/>
                  </a:lnTo>
                  <a:lnTo>
                    <a:pt x="4091" y="1779"/>
                  </a:lnTo>
                  <a:lnTo>
                    <a:pt x="4144" y="1729"/>
                  </a:lnTo>
                  <a:lnTo>
                    <a:pt x="4193" y="1679"/>
                  </a:lnTo>
                  <a:lnTo>
                    <a:pt x="4237" y="1627"/>
                  </a:lnTo>
                  <a:lnTo>
                    <a:pt x="4276" y="1573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8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2"/>
                  </a:lnTo>
                  <a:lnTo>
                    <a:pt x="4411" y="1171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3"/>
                  </a:lnTo>
                  <a:lnTo>
                    <a:pt x="4366" y="936"/>
                  </a:lnTo>
                  <a:lnTo>
                    <a:pt x="4341" y="879"/>
                  </a:lnTo>
                  <a:lnTo>
                    <a:pt x="4312" y="823"/>
                  </a:lnTo>
                  <a:lnTo>
                    <a:pt x="4276" y="770"/>
                  </a:lnTo>
                  <a:lnTo>
                    <a:pt x="4237" y="716"/>
                  </a:lnTo>
                  <a:lnTo>
                    <a:pt x="4193" y="665"/>
                  </a:lnTo>
                  <a:lnTo>
                    <a:pt x="4144" y="614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2"/>
                  </a:lnTo>
                  <a:lnTo>
                    <a:pt x="3906" y="427"/>
                  </a:lnTo>
                  <a:lnTo>
                    <a:pt x="3837" y="385"/>
                  </a:lnTo>
                  <a:lnTo>
                    <a:pt x="3763" y="343"/>
                  </a:lnTo>
                  <a:lnTo>
                    <a:pt x="3687" y="305"/>
                  </a:lnTo>
                  <a:lnTo>
                    <a:pt x="3607" y="269"/>
                  </a:lnTo>
                  <a:lnTo>
                    <a:pt x="3524" y="233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3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4"/>
                  </a:lnTo>
                  <a:lnTo>
                    <a:pt x="2430" y="6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6"/>
                  </a:lnTo>
                  <a:lnTo>
                    <a:pt x="1870" y="14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3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3"/>
                  </a:lnTo>
                  <a:lnTo>
                    <a:pt x="804" y="269"/>
                  </a:lnTo>
                  <a:lnTo>
                    <a:pt x="724" y="305"/>
                  </a:lnTo>
                  <a:lnTo>
                    <a:pt x="647" y="343"/>
                  </a:lnTo>
                  <a:lnTo>
                    <a:pt x="574" y="385"/>
                  </a:lnTo>
                  <a:lnTo>
                    <a:pt x="505" y="427"/>
                  </a:lnTo>
                  <a:lnTo>
                    <a:pt x="439" y="472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4"/>
                  </a:lnTo>
                  <a:lnTo>
                    <a:pt x="218" y="665"/>
                  </a:lnTo>
                  <a:lnTo>
                    <a:pt x="174" y="716"/>
                  </a:lnTo>
                  <a:lnTo>
                    <a:pt x="134" y="770"/>
                  </a:lnTo>
                  <a:lnTo>
                    <a:pt x="99" y="823"/>
                  </a:lnTo>
                  <a:lnTo>
                    <a:pt x="69" y="879"/>
                  </a:lnTo>
                  <a:lnTo>
                    <a:pt x="45" y="936"/>
                  </a:lnTo>
                  <a:lnTo>
                    <a:pt x="26" y="993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1"/>
                  </a:lnTo>
                  <a:lnTo>
                    <a:pt x="3" y="1232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8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3"/>
                  </a:lnTo>
                  <a:lnTo>
                    <a:pt x="174" y="1627"/>
                  </a:lnTo>
                  <a:lnTo>
                    <a:pt x="218" y="1679"/>
                  </a:lnTo>
                  <a:lnTo>
                    <a:pt x="267" y="1729"/>
                  </a:lnTo>
                  <a:lnTo>
                    <a:pt x="320" y="1779"/>
                  </a:lnTo>
                  <a:lnTo>
                    <a:pt x="377" y="1826"/>
                  </a:lnTo>
                  <a:lnTo>
                    <a:pt x="439" y="1872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0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2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2" name="Freeform 103"/>
            <p:cNvSpPr>
              <a:spLocks/>
            </p:cNvSpPr>
            <p:nvPr/>
          </p:nvSpPr>
          <p:spPr bwMode="auto">
            <a:xfrm>
              <a:off x="4985" y="1451"/>
              <a:ext cx="204" cy="109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4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8"/>
                  </a:lnTo>
                  <a:lnTo>
                    <a:pt x="3062" y="2809"/>
                  </a:lnTo>
                  <a:lnTo>
                    <a:pt x="3194" y="2797"/>
                  </a:lnTo>
                  <a:lnTo>
                    <a:pt x="3322" y="2780"/>
                  </a:lnTo>
                  <a:lnTo>
                    <a:pt x="3448" y="2761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1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1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2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7"/>
                  </a:lnTo>
                  <a:lnTo>
                    <a:pt x="5287" y="1627"/>
                  </a:lnTo>
                  <a:lnTo>
                    <a:pt x="5304" y="1556"/>
                  </a:lnTo>
                  <a:lnTo>
                    <a:pt x="5314" y="1485"/>
                  </a:lnTo>
                  <a:lnTo>
                    <a:pt x="5317" y="1413"/>
                  </a:lnTo>
                  <a:lnTo>
                    <a:pt x="5314" y="1340"/>
                  </a:lnTo>
                  <a:lnTo>
                    <a:pt x="5304" y="1268"/>
                  </a:lnTo>
                  <a:lnTo>
                    <a:pt x="5287" y="1199"/>
                  </a:lnTo>
                  <a:lnTo>
                    <a:pt x="5263" y="1129"/>
                  </a:lnTo>
                  <a:lnTo>
                    <a:pt x="5233" y="1060"/>
                  </a:lnTo>
                  <a:lnTo>
                    <a:pt x="5198" y="993"/>
                  </a:lnTo>
                  <a:lnTo>
                    <a:pt x="5155" y="928"/>
                  </a:lnTo>
                  <a:lnTo>
                    <a:pt x="5108" y="864"/>
                  </a:lnTo>
                  <a:lnTo>
                    <a:pt x="5054" y="801"/>
                  </a:lnTo>
                  <a:lnTo>
                    <a:pt x="4996" y="741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9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3"/>
                  </a:lnTo>
                  <a:lnTo>
                    <a:pt x="4247" y="282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2"/>
                  </a:lnTo>
                  <a:lnTo>
                    <a:pt x="3810" y="140"/>
                  </a:lnTo>
                  <a:lnTo>
                    <a:pt x="3692" y="112"/>
                  </a:lnTo>
                  <a:lnTo>
                    <a:pt x="3571" y="87"/>
                  </a:lnTo>
                  <a:lnTo>
                    <a:pt x="3448" y="63"/>
                  </a:lnTo>
                  <a:lnTo>
                    <a:pt x="3322" y="45"/>
                  </a:lnTo>
                  <a:lnTo>
                    <a:pt x="3194" y="29"/>
                  </a:lnTo>
                  <a:lnTo>
                    <a:pt x="3062" y="17"/>
                  </a:lnTo>
                  <a:lnTo>
                    <a:pt x="2930" y="8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8"/>
                  </a:lnTo>
                  <a:lnTo>
                    <a:pt x="2255" y="17"/>
                  </a:lnTo>
                  <a:lnTo>
                    <a:pt x="2124" y="29"/>
                  </a:lnTo>
                  <a:lnTo>
                    <a:pt x="1996" y="45"/>
                  </a:lnTo>
                  <a:lnTo>
                    <a:pt x="1869" y="63"/>
                  </a:lnTo>
                  <a:lnTo>
                    <a:pt x="1746" y="87"/>
                  </a:lnTo>
                  <a:lnTo>
                    <a:pt x="1626" y="112"/>
                  </a:lnTo>
                  <a:lnTo>
                    <a:pt x="1508" y="140"/>
                  </a:lnTo>
                  <a:lnTo>
                    <a:pt x="1393" y="172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2"/>
                  </a:lnTo>
                  <a:lnTo>
                    <a:pt x="969" y="323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9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1"/>
                  </a:lnTo>
                  <a:lnTo>
                    <a:pt x="263" y="801"/>
                  </a:lnTo>
                  <a:lnTo>
                    <a:pt x="210" y="864"/>
                  </a:lnTo>
                  <a:lnTo>
                    <a:pt x="162" y="928"/>
                  </a:lnTo>
                  <a:lnTo>
                    <a:pt x="120" y="993"/>
                  </a:lnTo>
                  <a:lnTo>
                    <a:pt x="84" y="1060"/>
                  </a:lnTo>
                  <a:lnTo>
                    <a:pt x="54" y="1129"/>
                  </a:lnTo>
                  <a:lnTo>
                    <a:pt x="31" y="1199"/>
                  </a:lnTo>
                  <a:lnTo>
                    <a:pt x="14" y="1268"/>
                  </a:lnTo>
                  <a:lnTo>
                    <a:pt x="4" y="1340"/>
                  </a:lnTo>
                  <a:lnTo>
                    <a:pt x="0" y="1413"/>
                  </a:lnTo>
                  <a:lnTo>
                    <a:pt x="4" y="1485"/>
                  </a:lnTo>
                  <a:lnTo>
                    <a:pt x="14" y="1556"/>
                  </a:lnTo>
                  <a:lnTo>
                    <a:pt x="31" y="1627"/>
                  </a:lnTo>
                  <a:lnTo>
                    <a:pt x="54" y="1697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2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1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1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1"/>
                  </a:lnTo>
                  <a:lnTo>
                    <a:pt x="1996" y="2780"/>
                  </a:lnTo>
                  <a:lnTo>
                    <a:pt x="2124" y="2797"/>
                  </a:lnTo>
                  <a:lnTo>
                    <a:pt x="2255" y="2809"/>
                  </a:lnTo>
                  <a:lnTo>
                    <a:pt x="2387" y="2818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3" name="Freeform 104"/>
            <p:cNvSpPr>
              <a:spLocks/>
            </p:cNvSpPr>
            <p:nvPr/>
          </p:nvSpPr>
          <p:spPr bwMode="auto">
            <a:xfrm>
              <a:off x="4985" y="1440"/>
              <a:ext cx="204" cy="109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4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8"/>
                  </a:lnTo>
                  <a:lnTo>
                    <a:pt x="3062" y="2809"/>
                  </a:lnTo>
                  <a:lnTo>
                    <a:pt x="3194" y="2795"/>
                  </a:lnTo>
                  <a:lnTo>
                    <a:pt x="3322" y="2780"/>
                  </a:lnTo>
                  <a:lnTo>
                    <a:pt x="3448" y="2761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1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1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2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4"/>
                  </a:lnTo>
                  <a:lnTo>
                    <a:pt x="5263" y="1697"/>
                  </a:lnTo>
                  <a:lnTo>
                    <a:pt x="5287" y="1627"/>
                  </a:lnTo>
                  <a:lnTo>
                    <a:pt x="5304" y="1556"/>
                  </a:lnTo>
                  <a:lnTo>
                    <a:pt x="5314" y="1485"/>
                  </a:lnTo>
                  <a:lnTo>
                    <a:pt x="5317" y="1413"/>
                  </a:lnTo>
                  <a:lnTo>
                    <a:pt x="5314" y="1340"/>
                  </a:lnTo>
                  <a:lnTo>
                    <a:pt x="5304" y="1268"/>
                  </a:lnTo>
                  <a:lnTo>
                    <a:pt x="5287" y="1197"/>
                  </a:lnTo>
                  <a:lnTo>
                    <a:pt x="5263" y="1129"/>
                  </a:lnTo>
                  <a:lnTo>
                    <a:pt x="5233" y="1060"/>
                  </a:lnTo>
                  <a:lnTo>
                    <a:pt x="5198" y="993"/>
                  </a:lnTo>
                  <a:lnTo>
                    <a:pt x="5155" y="928"/>
                  </a:lnTo>
                  <a:lnTo>
                    <a:pt x="5108" y="864"/>
                  </a:lnTo>
                  <a:lnTo>
                    <a:pt x="5054" y="801"/>
                  </a:lnTo>
                  <a:lnTo>
                    <a:pt x="4996" y="741"/>
                  </a:lnTo>
                  <a:lnTo>
                    <a:pt x="4931" y="681"/>
                  </a:lnTo>
                  <a:lnTo>
                    <a:pt x="4862" y="623"/>
                  </a:lnTo>
                  <a:lnTo>
                    <a:pt x="4788" y="569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4"/>
                  </a:lnTo>
                  <a:lnTo>
                    <a:pt x="4445" y="368"/>
                  </a:lnTo>
                  <a:lnTo>
                    <a:pt x="4348" y="323"/>
                  </a:lnTo>
                  <a:lnTo>
                    <a:pt x="4247" y="282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3"/>
                  </a:lnTo>
                  <a:lnTo>
                    <a:pt x="3322" y="45"/>
                  </a:lnTo>
                  <a:lnTo>
                    <a:pt x="3194" y="29"/>
                  </a:lnTo>
                  <a:lnTo>
                    <a:pt x="3062" y="17"/>
                  </a:lnTo>
                  <a:lnTo>
                    <a:pt x="2930" y="8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8"/>
                  </a:lnTo>
                  <a:lnTo>
                    <a:pt x="2255" y="17"/>
                  </a:lnTo>
                  <a:lnTo>
                    <a:pt x="2124" y="29"/>
                  </a:lnTo>
                  <a:lnTo>
                    <a:pt x="1996" y="45"/>
                  </a:lnTo>
                  <a:lnTo>
                    <a:pt x="1869" y="63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2"/>
                  </a:lnTo>
                  <a:lnTo>
                    <a:pt x="969" y="323"/>
                  </a:lnTo>
                  <a:lnTo>
                    <a:pt x="872" y="368"/>
                  </a:lnTo>
                  <a:lnTo>
                    <a:pt x="780" y="414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9"/>
                  </a:lnTo>
                  <a:lnTo>
                    <a:pt x="455" y="623"/>
                  </a:lnTo>
                  <a:lnTo>
                    <a:pt x="386" y="681"/>
                  </a:lnTo>
                  <a:lnTo>
                    <a:pt x="322" y="741"/>
                  </a:lnTo>
                  <a:lnTo>
                    <a:pt x="263" y="801"/>
                  </a:lnTo>
                  <a:lnTo>
                    <a:pt x="210" y="864"/>
                  </a:lnTo>
                  <a:lnTo>
                    <a:pt x="162" y="928"/>
                  </a:lnTo>
                  <a:lnTo>
                    <a:pt x="120" y="993"/>
                  </a:lnTo>
                  <a:lnTo>
                    <a:pt x="84" y="1060"/>
                  </a:lnTo>
                  <a:lnTo>
                    <a:pt x="54" y="1129"/>
                  </a:lnTo>
                  <a:lnTo>
                    <a:pt x="31" y="1197"/>
                  </a:lnTo>
                  <a:lnTo>
                    <a:pt x="14" y="1268"/>
                  </a:lnTo>
                  <a:lnTo>
                    <a:pt x="4" y="1340"/>
                  </a:lnTo>
                  <a:lnTo>
                    <a:pt x="0" y="1413"/>
                  </a:lnTo>
                  <a:lnTo>
                    <a:pt x="4" y="1485"/>
                  </a:lnTo>
                  <a:lnTo>
                    <a:pt x="14" y="1556"/>
                  </a:lnTo>
                  <a:lnTo>
                    <a:pt x="31" y="1627"/>
                  </a:lnTo>
                  <a:lnTo>
                    <a:pt x="54" y="1697"/>
                  </a:lnTo>
                  <a:lnTo>
                    <a:pt x="84" y="1764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2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1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1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1"/>
                  </a:lnTo>
                  <a:lnTo>
                    <a:pt x="1996" y="2780"/>
                  </a:lnTo>
                  <a:lnTo>
                    <a:pt x="2124" y="2795"/>
                  </a:lnTo>
                  <a:lnTo>
                    <a:pt x="2255" y="2809"/>
                  </a:lnTo>
                  <a:lnTo>
                    <a:pt x="2387" y="2818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4" name="Freeform 105"/>
            <p:cNvSpPr>
              <a:spLocks/>
            </p:cNvSpPr>
            <p:nvPr/>
          </p:nvSpPr>
          <p:spPr bwMode="auto">
            <a:xfrm>
              <a:off x="4985" y="1416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2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79"/>
                  </a:lnTo>
                  <a:lnTo>
                    <a:pt x="3448" y="2760"/>
                  </a:lnTo>
                  <a:lnTo>
                    <a:pt x="3571" y="2738"/>
                  </a:lnTo>
                  <a:lnTo>
                    <a:pt x="3692" y="2713"/>
                  </a:lnTo>
                  <a:lnTo>
                    <a:pt x="3810" y="2684"/>
                  </a:lnTo>
                  <a:lnTo>
                    <a:pt x="3924" y="2653"/>
                  </a:lnTo>
                  <a:lnTo>
                    <a:pt x="4035" y="2620"/>
                  </a:lnTo>
                  <a:lnTo>
                    <a:pt x="4143" y="2582"/>
                  </a:lnTo>
                  <a:lnTo>
                    <a:pt x="4247" y="2543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09"/>
                  </a:lnTo>
                  <a:lnTo>
                    <a:pt x="4788" y="2256"/>
                  </a:lnTo>
                  <a:lnTo>
                    <a:pt x="4862" y="2200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3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6"/>
                  </a:lnTo>
                  <a:lnTo>
                    <a:pt x="5304" y="1555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39"/>
                  </a:lnTo>
                  <a:lnTo>
                    <a:pt x="5304" y="1268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0"/>
                  </a:lnTo>
                  <a:lnTo>
                    <a:pt x="5198" y="992"/>
                  </a:lnTo>
                  <a:lnTo>
                    <a:pt x="5155" y="927"/>
                  </a:lnTo>
                  <a:lnTo>
                    <a:pt x="5108" y="863"/>
                  </a:lnTo>
                  <a:lnTo>
                    <a:pt x="5054" y="800"/>
                  </a:lnTo>
                  <a:lnTo>
                    <a:pt x="4996" y="740"/>
                  </a:lnTo>
                  <a:lnTo>
                    <a:pt x="4931" y="680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4"/>
                  </a:lnTo>
                  <a:lnTo>
                    <a:pt x="4625" y="463"/>
                  </a:lnTo>
                  <a:lnTo>
                    <a:pt x="4537" y="414"/>
                  </a:lnTo>
                  <a:lnTo>
                    <a:pt x="4445" y="367"/>
                  </a:lnTo>
                  <a:lnTo>
                    <a:pt x="4348" y="322"/>
                  </a:lnTo>
                  <a:lnTo>
                    <a:pt x="4247" y="281"/>
                  </a:lnTo>
                  <a:lnTo>
                    <a:pt x="4143" y="241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39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4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4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39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1"/>
                  </a:lnTo>
                  <a:lnTo>
                    <a:pt x="1069" y="281"/>
                  </a:lnTo>
                  <a:lnTo>
                    <a:pt x="969" y="322"/>
                  </a:lnTo>
                  <a:lnTo>
                    <a:pt x="872" y="367"/>
                  </a:lnTo>
                  <a:lnTo>
                    <a:pt x="780" y="414"/>
                  </a:lnTo>
                  <a:lnTo>
                    <a:pt x="692" y="463"/>
                  </a:lnTo>
                  <a:lnTo>
                    <a:pt x="609" y="514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0"/>
                  </a:lnTo>
                  <a:lnTo>
                    <a:pt x="322" y="740"/>
                  </a:lnTo>
                  <a:lnTo>
                    <a:pt x="263" y="800"/>
                  </a:lnTo>
                  <a:lnTo>
                    <a:pt x="210" y="863"/>
                  </a:lnTo>
                  <a:lnTo>
                    <a:pt x="162" y="927"/>
                  </a:lnTo>
                  <a:lnTo>
                    <a:pt x="120" y="992"/>
                  </a:lnTo>
                  <a:lnTo>
                    <a:pt x="84" y="1060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8"/>
                  </a:lnTo>
                  <a:lnTo>
                    <a:pt x="4" y="1339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5"/>
                  </a:lnTo>
                  <a:lnTo>
                    <a:pt x="31" y="1626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3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0"/>
                  </a:lnTo>
                  <a:lnTo>
                    <a:pt x="530" y="2256"/>
                  </a:lnTo>
                  <a:lnTo>
                    <a:pt x="609" y="2309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3"/>
                  </a:lnTo>
                  <a:lnTo>
                    <a:pt x="1174" y="2582"/>
                  </a:lnTo>
                  <a:lnTo>
                    <a:pt x="1281" y="2620"/>
                  </a:lnTo>
                  <a:lnTo>
                    <a:pt x="1393" y="2653"/>
                  </a:lnTo>
                  <a:lnTo>
                    <a:pt x="1508" y="2684"/>
                  </a:lnTo>
                  <a:lnTo>
                    <a:pt x="1626" y="2713"/>
                  </a:lnTo>
                  <a:lnTo>
                    <a:pt x="1746" y="2738"/>
                  </a:lnTo>
                  <a:lnTo>
                    <a:pt x="1869" y="2760"/>
                  </a:lnTo>
                  <a:lnTo>
                    <a:pt x="1996" y="2779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2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5" name="Freeform 106"/>
            <p:cNvSpPr>
              <a:spLocks/>
            </p:cNvSpPr>
            <p:nvPr/>
          </p:nvSpPr>
          <p:spPr bwMode="auto">
            <a:xfrm>
              <a:off x="4985" y="1405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2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79"/>
                  </a:lnTo>
                  <a:lnTo>
                    <a:pt x="3448" y="2760"/>
                  </a:lnTo>
                  <a:lnTo>
                    <a:pt x="3571" y="2738"/>
                  </a:lnTo>
                  <a:lnTo>
                    <a:pt x="3692" y="2713"/>
                  </a:lnTo>
                  <a:lnTo>
                    <a:pt x="3810" y="2684"/>
                  </a:lnTo>
                  <a:lnTo>
                    <a:pt x="3924" y="2653"/>
                  </a:lnTo>
                  <a:lnTo>
                    <a:pt x="4035" y="2619"/>
                  </a:lnTo>
                  <a:lnTo>
                    <a:pt x="4143" y="2582"/>
                  </a:lnTo>
                  <a:lnTo>
                    <a:pt x="4247" y="2543"/>
                  </a:lnTo>
                  <a:lnTo>
                    <a:pt x="4348" y="2500"/>
                  </a:lnTo>
                  <a:lnTo>
                    <a:pt x="4445" y="2456"/>
                  </a:lnTo>
                  <a:lnTo>
                    <a:pt x="4537" y="2409"/>
                  </a:lnTo>
                  <a:lnTo>
                    <a:pt x="4625" y="2361"/>
                  </a:lnTo>
                  <a:lnTo>
                    <a:pt x="4709" y="2309"/>
                  </a:lnTo>
                  <a:lnTo>
                    <a:pt x="4788" y="2256"/>
                  </a:lnTo>
                  <a:lnTo>
                    <a:pt x="4862" y="2200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3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4"/>
                  </a:lnTo>
                  <a:lnTo>
                    <a:pt x="5263" y="1696"/>
                  </a:lnTo>
                  <a:lnTo>
                    <a:pt x="5287" y="1626"/>
                  </a:lnTo>
                  <a:lnTo>
                    <a:pt x="5304" y="1555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39"/>
                  </a:lnTo>
                  <a:lnTo>
                    <a:pt x="5304" y="1267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59"/>
                  </a:lnTo>
                  <a:lnTo>
                    <a:pt x="5198" y="992"/>
                  </a:lnTo>
                  <a:lnTo>
                    <a:pt x="5155" y="927"/>
                  </a:lnTo>
                  <a:lnTo>
                    <a:pt x="5108" y="863"/>
                  </a:lnTo>
                  <a:lnTo>
                    <a:pt x="5054" y="800"/>
                  </a:lnTo>
                  <a:lnTo>
                    <a:pt x="4996" y="740"/>
                  </a:lnTo>
                  <a:lnTo>
                    <a:pt x="4931" y="680"/>
                  </a:lnTo>
                  <a:lnTo>
                    <a:pt x="4862" y="623"/>
                  </a:lnTo>
                  <a:lnTo>
                    <a:pt x="4788" y="568"/>
                  </a:lnTo>
                  <a:lnTo>
                    <a:pt x="4709" y="514"/>
                  </a:lnTo>
                  <a:lnTo>
                    <a:pt x="4625" y="463"/>
                  </a:lnTo>
                  <a:lnTo>
                    <a:pt x="4537" y="414"/>
                  </a:lnTo>
                  <a:lnTo>
                    <a:pt x="4445" y="367"/>
                  </a:lnTo>
                  <a:lnTo>
                    <a:pt x="4348" y="322"/>
                  </a:lnTo>
                  <a:lnTo>
                    <a:pt x="4247" y="281"/>
                  </a:lnTo>
                  <a:lnTo>
                    <a:pt x="4143" y="241"/>
                  </a:lnTo>
                  <a:lnTo>
                    <a:pt x="4035" y="204"/>
                  </a:lnTo>
                  <a:lnTo>
                    <a:pt x="3924" y="171"/>
                  </a:lnTo>
                  <a:lnTo>
                    <a:pt x="3810" y="139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4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1"/>
                  </a:lnTo>
                  <a:lnTo>
                    <a:pt x="2659" y="0"/>
                  </a:lnTo>
                  <a:lnTo>
                    <a:pt x="2522" y="1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4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39"/>
                  </a:lnTo>
                  <a:lnTo>
                    <a:pt x="1393" y="171"/>
                  </a:lnTo>
                  <a:lnTo>
                    <a:pt x="1281" y="204"/>
                  </a:lnTo>
                  <a:lnTo>
                    <a:pt x="1174" y="241"/>
                  </a:lnTo>
                  <a:lnTo>
                    <a:pt x="1069" y="281"/>
                  </a:lnTo>
                  <a:lnTo>
                    <a:pt x="969" y="322"/>
                  </a:lnTo>
                  <a:lnTo>
                    <a:pt x="872" y="367"/>
                  </a:lnTo>
                  <a:lnTo>
                    <a:pt x="780" y="414"/>
                  </a:lnTo>
                  <a:lnTo>
                    <a:pt x="692" y="463"/>
                  </a:lnTo>
                  <a:lnTo>
                    <a:pt x="609" y="514"/>
                  </a:lnTo>
                  <a:lnTo>
                    <a:pt x="530" y="568"/>
                  </a:lnTo>
                  <a:lnTo>
                    <a:pt x="455" y="623"/>
                  </a:lnTo>
                  <a:lnTo>
                    <a:pt x="386" y="680"/>
                  </a:lnTo>
                  <a:lnTo>
                    <a:pt x="322" y="740"/>
                  </a:lnTo>
                  <a:lnTo>
                    <a:pt x="263" y="800"/>
                  </a:lnTo>
                  <a:lnTo>
                    <a:pt x="210" y="863"/>
                  </a:lnTo>
                  <a:lnTo>
                    <a:pt x="162" y="927"/>
                  </a:lnTo>
                  <a:lnTo>
                    <a:pt x="120" y="992"/>
                  </a:lnTo>
                  <a:lnTo>
                    <a:pt x="84" y="1059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7"/>
                  </a:lnTo>
                  <a:lnTo>
                    <a:pt x="4" y="1339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5"/>
                  </a:lnTo>
                  <a:lnTo>
                    <a:pt x="31" y="1626"/>
                  </a:lnTo>
                  <a:lnTo>
                    <a:pt x="54" y="1696"/>
                  </a:lnTo>
                  <a:lnTo>
                    <a:pt x="84" y="1764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3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0"/>
                  </a:lnTo>
                  <a:lnTo>
                    <a:pt x="530" y="2256"/>
                  </a:lnTo>
                  <a:lnTo>
                    <a:pt x="609" y="2309"/>
                  </a:lnTo>
                  <a:lnTo>
                    <a:pt x="692" y="2361"/>
                  </a:lnTo>
                  <a:lnTo>
                    <a:pt x="780" y="2409"/>
                  </a:lnTo>
                  <a:lnTo>
                    <a:pt x="872" y="2456"/>
                  </a:lnTo>
                  <a:lnTo>
                    <a:pt x="969" y="2500"/>
                  </a:lnTo>
                  <a:lnTo>
                    <a:pt x="1069" y="2543"/>
                  </a:lnTo>
                  <a:lnTo>
                    <a:pt x="1174" y="2582"/>
                  </a:lnTo>
                  <a:lnTo>
                    <a:pt x="1281" y="2619"/>
                  </a:lnTo>
                  <a:lnTo>
                    <a:pt x="1393" y="2653"/>
                  </a:lnTo>
                  <a:lnTo>
                    <a:pt x="1508" y="2684"/>
                  </a:lnTo>
                  <a:lnTo>
                    <a:pt x="1626" y="2713"/>
                  </a:lnTo>
                  <a:lnTo>
                    <a:pt x="1746" y="2738"/>
                  </a:lnTo>
                  <a:lnTo>
                    <a:pt x="1869" y="2760"/>
                  </a:lnTo>
                  <a:lnTo>
                    <a:pt x="1996" y="2779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2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6" name="Freeform 107"/>
            <p:cNvSpPr>
              <a:spLocks/>
            </p:cNvSpPr>
            <p:nvPr/>
          </p:nvSpPr>
          <p:spPr bwMode="auto">
            <a:xfrm>
              <a:off x="4985" y="1381"/>
              <a:ext cx="204" cy="108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3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7"/>
                  </a:lnTo>
                  <a:lnTo>
                    <a:pt x="3062" y="2809"/>
                  </a:lnTo>
                  <a:lnTo>
                    <a:pt x="3194" y="2796"/>
                  </a:lnTo>
                  <a:lnTo>
                    <a:pt x="3322" y="2781"/>
                  </a:lnTo>
                  <a:lnTo>
                    <a:pt x="3448" y="2762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6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1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2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8"/>
                  </a:lnTo>
                  <a:lnTo>
                    <a:pt x="5304" y="1557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41"/>
                  </a:lnTo>
                  <a:lnTo>
                    <a:pt x="5304" y="1269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1"/>
                  </a:lnTo>
                  <a:lnTo>
                    <a:pt x="5198" y="994"/>
                  </a:lnTo>
                  <a:lnTo>
                    <a:pt x="5155" y="928"/>
                  </a:lnTo>
                  <a:lnTo>
                    <a:pt x="5108" y="863"/>
                  </a:lnTo>
                  <a:lnTo>
                    <a:pt x="5054" y="802"/>
                  </a:lnTo>
                  <a:lnTo>
                    <a:pt x="4996" y="740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6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4"/>
                  </a:lnTo>
                  <a:lnTo>
                    <a:pt x="4247" y="281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5"/>
                  </a:lnTo>
                  <a:lnTo>
                    <a:pt x="3194" y="30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30"/>
                  </a:lnTo>
                  <a:lnTo>
                    <a:pt x="1996" y="45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1"/>
                  </a:lnTo>
                  <a:lnTo>
                    <a:pt x="969" y="324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6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0"/>
                  </a:lnTo>
                  <a:lnTo>
                    <a:pt x="263" y="802"/>
                  </a:lnTo>
                  <a:lnTo>
                    <a:pt x="210" y="863"/>
                  </a:lnTo>
                  <a:lnTo>
                    <a:pt x="162" y="928"/>
                  </a:lnTo>
                  <a:lnTo>
                    <a:pt x="120" y="994"/>
                  </a:lnTo>
                  <a:lnTo>
                    <a:pt x="84" y="1061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9"/>
                  </a:lnTo>
                  <a:lnTo>
                    <a:pt x="4" y="1341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7"/>
                  </a:lnTo>
                  <a:lnTo>
                    <a:pt x="31" y="1628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2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1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6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2"/>
                  </a:lnTo>
                  <a:lnTo>
                    <a:pt x="1996" y="2781"/>
                  </a:lnTo>
                  <a:lnTo>
                    <a:pt x="2124" y="2796"/>
                  </a:lnTo>
                  <a:lnTo>
                    <a:pt x="2255" y="2809"/>
                  </a:lnTo>
                  <a:lnTo>
                    <a:pt x="2387" y="2817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7" name="Freeform 108"/>
            <p:cNvSpPr>
              <a:spLocks/>
            </p:cNvSpPr>
            <p:nvPr/>
          </p:nvSpPr>
          <p:spPr bwMode="auto">
            <a:xfrm>
              <a:off x="4985" y="1370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3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80"/>
                  </a:lnTo>
                  <a:lnTo>
                    <a:pt x="3448" y="2762"/>
                  </a:lnTo>
                  <a:lnTo>
                    <a:pt x="3571" y="2739"/>
                  </a:lnTo>
                  <a:lnTo>
                    <a:pt x="3692" y="2713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3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6"/>
                  </a:lnTo>
                  <a:lnTo>
                    <a:pt x="4862" y="2202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4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7"/>
                  </a:lnTo>
                  <a:lnTo>
                    <a:pt x="5304" y="1557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40"/>
                  </a:lnTo>
                  <a:lnTo>
                    <a:pt x="5304" y="1269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0"/>
                  </a:lnTo>
                  <a:lnTo>
                    <a:pt x="5198" y="994"/>
                  </a:lnTo>
                  <a:lnTo>
                    <a:pt x="5155" y="928"/>
                  </a:lnTo>
                  <a:lnTo>
                    <a:pt x="5108" y="863"/>
                  </a:lnTo>
                  <a:lnTo>
                    <a:pt x="5054" y="801"/>
                  </a:lnTo>
                  <a:lnTo>
                    <a:pt x="4996" y="740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4"/>
                  </a:lnTo>
                  <a:lnTo>
                    <a:pt x="4247" y="281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5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5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1"/>
                  </a:lnTo>
                  <a:lnTo>
                    <a:pt x="969" y="324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0"/>
                  </a:lnTo>
                  <a:lnTo>
                    <a:pt x="263" y="801"/>
                  </a:lnTo>
                  <a:lnTo>
                    <a:pt x="210" y="863"/>
                  </a:lnTo>
                  <a:lnTo>
                    <a:pt x="162" y="928"/>
                  </a:lnTo>
                  <a:lnTo>
                    <a:pt x="120" y="994"/>
                  </a:lnTo>
                  <a:lnTo>
                    <a:pt x="84" y="1060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9"/>
                  </a:lnTo>
                  <a:lnTo>
                    <a:pt x="4" y="1340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7"/>
                  </a:lnTo>
                  <a:lnTo>
                    <a:pt x="31" y="1627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4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2"/>
                  </a:lnTo>
                  <a:lnTo>
                    <a:pt x="530" y="2256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3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3"/>
                  </a:lnTo>
                  <a:lnTo>
                    <a:pt x="1746" y="2739"/>
                  </a:lnTo>
                  <a:lnTo>
                    <a:pt x="1869" y="2762"/>
                  </a:lnTo>
                  <a:lnTo>
                    <a:pt x="1996" y="2780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3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11" name="Group 110"/>
          <p:cNvGrpSpPr>
            <a:grpSpLocks noChangeAspect="1"/>
          </p:cNvGrpSpPr>
          <p:nvPr/>
        </p:nvGrpSpPr>
        <p:grpSpPr bwMode="auto">
          <a:xfrm>
            <a:off x="6296026" y="1098551"/>
            <a:ext cx="352425" cy="538163"/>
            <a:chOff x="4960" y="964"/>
            <a:chExt cx="406" cy="622"/>
          </a:xfrm>
        </p:grpSpPr>
        <p:sp>
          <p:nvSpPr>
            <p:cNvPr id="29736" name="AutoShape 111"/>
            <p:cNvSpPr>
              <a:spLocks noChangeAspect="1" noChangeArrowheads="1" noTextEdit="1"/>
            </p:cNvSpPr>
            <p:nvPr/>
          </p:nvSpPr>
          <p:spPr bwMode="auto">
            <a:xfrm>
              <a:off x="4960" y="964"/>
              <a:ext cx="406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Freeform 112"/>
            <p:cNvSpPr>
              <a:spLocks/>
            </p:cNvSpPr>
            <p:nvPr/>
          </p:nvSpPr>
          <p:spPr bwMode="auto">
            <a:xfrm>
              <a:off x="4960" y="964"/>
              <a:ext cx="406" cy="622"/>
            </a:xfrm>
            <a:custGeom>
              <a:avLst/>
              <a:gdLst>
                <a:gd name="T0" fmla="*/ 16 w 10555"/>
                <a:gd name="T1" fmla="*/ 0 h 16172"/>
                <a:gd name="T2" fmla="*/ 16 w 10555"/>
                <a:gd name="T3" fmla="*/ 22 h 16172"/>
                <a:gd name="T4" fmla="*/ 13 w 10555"/>
                <a:gd name="T5" fmla="*/ 24 h 16172"/>
                <a:gd name="T6" fmla="*/ 0 w 10555"/>
                <a:gd name="T7" fmla="*/ 24 h 16172"/>
                <a:gd name="T8" fmla="*/ 0 w 10555"/>
                <a:gd name="T9" fmla="*/ 2 h 16172"/>
                <a:gd name="T10" fmla="*/ 3 w 10555"/>
                <a:gd name="T11" fmla="*/ 0 h 16172"/>
                <a:gd name="T12" fmla="*/ 16 w 10555"/>
                <a:gd name="T13" fmla="*/ 0 h 16172"/>
                <a:gd name="T14" fmla="*/ 16 w 10555"/>
                <a:gd name="T15" fmla="*/ 0 h 16172"/>
                <a:gd name="T16" fmla="*/ 16 w 10555"/>
                <a:gd name="T17" fmla="*/ 0 h 16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55"/>
                <a:gd name="T28" fmla="*/ 0 h 16172"/>
                <a:gd name="T29" fmla="*/ 10555 w 10555"/>
                <a:gd name="T30" fmla="*/ 16172 h 16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55" h="16172">
                  <a:moveTo>
                    <a:pt x="10555" y="0"/>
                  </a:moveTo>
                  <a:lnTo>
                    <a:pt x="10555" y="15019"/>
                  </a:lnTo>
                  <a:lnTo>
                    <a:pt x="8741" y="16172"/>
                  </a:lnTo>
                  <a:lnTo>
                    <a:pt x="0" y="16172"/>
                  </a:lnTo>
                  <a:lnTo>
                    <a:pt x="0" y="1155"/>
                  </a:lnTo>
                  <a:lnTo>
                    <a:pt x="1812" y="0"/>
                  </a:lnTo>
                  <a:lnTo>
                    <a:pt x="10555" y="0"/>
                  </a:lnTo>
                  <a:close/>
                </a:path>
              </a:pathLst>
            </a:cu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Rectangle 113"/>
            <p:cNvSpPr>
              <a:spLocks noChangeArrowheads="1"/>
            </p:cNvSpPr>
            <p:nvPr/>
          </p:nvSpPr>
          <p:spPr bwMode="auto">
            <a:xfrm>
              <a:off x="4960" y="1008"/>
              <a:ext cx="336" cy="578"/>
            </a:xfrm>
            <a:prstGeom prst="rect">
              <a:avLst/>
            </a:pr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39" name="Freeform 114"/>
            <p:cNvSpPr>
              <a:spLocks/>
            </p:cNvSpPr>
            <p:nvPr/>
          </p:nvSpPr>
          <p:spPr bwMode="auto">
            <a:xfrm>
              <a:off x="5296" y="964"/>
              <a:ext cx="70" cy="622"/>
            </a:xfrm>
            <a:custGeom>
              <a:avLst/>
              <a:gdLst>
                <a:gd name="T0" fmla="*/ 3 w 1814"/>
                <a:gd name="T1" fmla="*/ 0 h 16172"/>
                <a:gd name="T2" fmla="*/ 0 w 1814"/>
                <a:gd name="T3" fmla="*/ 2 h 16172"/>
                <a:gd name="T4" fmla="*/ 0 w 1814"/>
                <a:gd name="T5" fmla="*/ 24 h 16172"/>
                <a:gd name="T6" fmla="*/ 3 w 1814"/>
                <a:gd name="T7" fmla="*/ 22 h 16172"/>
                <a:gd name="T8" fmla="*/ 3 w 1814"/>
                <a:gd name="T9" fmla="*/ 0 h 16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16172"/>
                <a:gd name="T17" fmla="*/ 1814 w 1814"/>
                <a:gd name="T18" fmla="*/ 16172 h 161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16172">
                  <a:moveTo>
                    <a:pt x="1814" y="0"/>
                  </a:moveTo>
                  <a:lnTo>
                    <a:pt x="0" y="1155"/>
                  </a:lnTo>
                  <a:lnTo>
                    <a:pt x="0" y="16172"/>
                  </a:lnTo>
                  <a:lnTo>
                    <a:pt x="1814" y="15019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Freeform 115"/>
            <p:cNvSpPr>
              <a:spLocks/>
            </p:cNvSpPr>
            <p:nvPr/>
          </p:nvSpPr>
          <p:spPr bwMode="auto">
            <a:xfrm>
              <a:off x="4960" y="964"/>
              <a:ext cx="406" cy="44"/>
            </a:xfrm>
            <a:custGeom>
              <a:avLst/>
              <a:gdLst>
                <a:gd name="T0" fmla="*/ 0 w 10555"/>
                <a:gd name="T1" fmla="*/ 2 h 1155"/>
                <a:gd name="T2" fmla="*/ 13 w 10555"/>
                <a:gd name="T3" fmla="*/ 2 h 1155"/>
                <a:gd name="T4" fmla="*/ 16 w 10555"/>
                <a:gd name="T5" fmla="*/ 0 h 1155"/>
                <a:gd name="T6" fmla="*/ 3 w 10555"/>
                <a:gd name="T7" fmla="*/ 0 h 1155"/>
                <a:gd name="T8" fmla="*/ 0 w 10555"/>
                <a:gd name="T9" fmla="*/ 2 h 1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55"/>
                <a:gd name="T16" fmla="*/ 0 h 1155"/>
                <a:gd name="T17" fmla="*/ 10555 w 10555"/>
                <a:gd name="T18" fmla="*/ 1155 h 1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55" h="1155">
                  <a:moveTo>
                    <a:pt x="0" y="1155"/>
                  </a:moveTo>
                  <a:lnTo>
                    <a:pt x="8741" y="1155"/>
                  </a:lnTo>
                  <a:lnTo>
                    <a:pt x="10555" y="0"/>
                  </a:lnTo>
                  <a:lnTo>
                    <a:pt x="1812" y="0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D7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Rectangle 116"/>
            <p:cNvSpPr>
              <a:spLocks noChangeArrowheads="1"/>
            </p:cNvSpPr>
            <p:nvPr/>
          </p:nvSpPr>
          <p:spPr bwMode="auto">
            <a:xfrm>
              <a:off x="4960" y="1204"/>
              <a:ext cx="336" cy="2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42" name="Rectangle 117"/>
            <p:cNvSpPr>
              <a:spLocks noChangeArrowheads="1"/>
            </p:cNvSpPr>
            <p:nvPr/>
          </p:nvSpPr>
          <p:spPr bwMode="auto">
            <a:xfrm>
              <a:off x="4960" y="1229"/>
              <a:ext cx="336" cy="26"/>
            </a:xfrm>
            <a:prstGeom prst="rect">
              <a:avLst/>
            </a:prstGeom>
            <a:solidFill>
              <a:srgbClr val="A7C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43" name="Rectangle 118"/>
            <p:cNvSpPr>
              <a:spLocks noChangeArrowheads="1"/>
            </p:cNvSpPr>
            <p:nvPr/>
          </p:nvSpPr>
          <p:spPr bwMode="auto">
            <a:xfrm>
              <a:off x="4960" y="1085"/>
              <a:ext cx="336" cy="2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44" name="Rectangle 119"/>
            <p:cNvSpPr>
              <a:spLocks noChangeArrowheads="1"/>
            </p:cNvSpPr>
            <p:nvPr/>
          </p:nvSpPr>
          <p:spPr bwMode="auto">
            <a:xfrm>
              <a:off x="4960" y="1111"/>
              <a:ext cx="336" cy="26"/>
            </a:xfrm>
            <a:prstGeom prst="rect">
              <a:avLst/>
            </a:prstGeom>
            <a:solidFill>
              <a:srgbClr val="A7C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45" name="Freeform 120"/>
            <p:cNvSpPr>
              <a:spLocks/>
            </p:cNvSpPr>
            <p:nvPr/>
          </p:nvSpPr>
          <p:spPr bwMode="auto">
            <a:xfrm>
              <a:off x="5096" y="1360"/>
              <a:ext cx="170" cy="90"/>
            </a:xfrm>
            <a:custGeom>
              <a:avLst/>
              <a:gdLst>
                <a:gd name="T0" fmla="*/ 4 w 4411"/>
                <a:gd name="T1" fmla="*/ 3 h 2342"/>
                <a:gd name="T2" fmla="*/ 4 w 4411"/>
                <a:gd name="T3" fmla="*/ 3 h 2342"/>
                <a:gd name="T4" fmla="*/ 5 w 4411"/>
                <a:gd name="T5" fmla="*/ 3 h 2342"/>
                <a:gd name="T6" fmla="*/ 5 w 4411"/>
                <a:gd name="T7" fmla="*/ 3 h 2342"/>
                <a:gd name="T8" fmla="*/ 5 w 4411"/>
                <a:gd name="T9" fmla="*/ 3 h 2342"/>
                <a:gd name="T10" fmla="*/ 6 w 4411"/>
                <a:gd name="T11" fmla="*/ 3 h 2342"/>
                <a:gd name="T12" fmla="*/ 6 w 4411"/>
                <a:gd name="T13" fmla="*/ 3 h 2342"/>
                <a:gd name="T14" fmla="*/ 6 w 4411"/>
                <a:gd name="T15" fmla="*/ 2 h 2342"/>
                <a:gd name="T16" fmla="*/ 6 w 4411"/>
                <a:gd name="T17" fmla="*/ 2 h 2342"/>
                <a:gd name="T18" fmla="*/ 7 w 4411"/>
                <a:gd name="T19" fmla="*/ 2 h 2342"/>
                <a:gd name="T20" fmla="*/ 7 w 4411"/>
                <a:gd name="T21" fmla="*/ 2 h 2342"/>
                <a:gd name="T22" fmla="*/ 7 w 4411"/>
                <a:gd name="T23" fmla="*/ 1 h 2342"/>
                <a:gd name="T24" fmla="*/ 6 w 4411"/>
                <a:gd name="T25" fmla="*/ 1 h 2342"/>
                <a:gd name="T26" fmla="*/ 6 w 4411"/>
                <a:gd name="T27" fmla="*/ 1 h 2342"/>
                <a:gd name="T28" fmla="*/ 6 w 4411"/>
                <a:gd name="T29" fmla="*/ 1 h 2342"/>
                <a:gd name="T30" fmla="*/ 6 w 4411"/>
                <a:gd name="T31" fmla="*/ 1 h 2342"/>
                <a:gd name="T32" fmla="*/ 5 w 4411"/>
                <a:gd name="T33" fmla="*/ 0 h 2342"/>
                <a:gd name="T34" fmla="*/ 5 w 4411"/>
                <a:gd name="T35" fmla="*/ 0 h 2342"/>
                <a:gd name="T36" fmla="*/ 5 w 4411"/>
                <a:gd name="T37" fmla="*/ 0 h 2342"/>
                <a:gd name="T38" fmla="*/ 4 w 4411"/>
                <a:gd name="T39" fmla="*/ 0 h 2342"/>
                <a:gd name="T40" fmla="*/ 4 w 4411"/>
                <a:gd name="T41" fmla="*/ 0 h 2342"/>
                <a:gd name="T42" fmla="*/ 3 w 4411"/>
                <a:gd name="T43" fmla="*/ 0 h 2342"/>
                <a:gd name="T44" fmla="*/ 3 w 4411"/>
                <a:gd name="T45" fmla="*/ 0 h 2342"/>
                <a:gd name="T46" fmla="*/ 2 w 4411"/>
                <a:gd name="T47" fmla="*/ 0 h 2342"/>
                <a:gd name="T48" fmla="*/ 2 w 4411"/>
                <a:gd name="T49" fmla="*/ 0 h 2342"/>
                <a:gd name="T50" fmla="*/ 1 w 4411"/>
                <a:gd name="T51" fmla="*/ 0 h 2342"/>
                <a:gd name="T52" fmla="*/ 1 w 4411"/>
                <a:gd name="T53" fmla="*/ 0 h 2342"/>
                <a:gd name="T54" fmla="*/ 1 w 4411"/>
                <a:gd name="T55" fmla="*/ 1 h 2342"/>
                <a:gd name="T56" fmla="*/ 0 w 4411"/>
                <a:gd name="T57" fmla="*/ 1 h 2342"/>
                <a:gd name="T58" fmla="*/ 0 w 4411"/>
                <a:gd name="T59" fmla="*/ 1 h 2342"/>
                <a:gd name="T60" fmla="*/ 0 w 4411"/>
                <a:gd name="T61" fmla="*/ 1 h 2342"/>
                <a:gd name="T62" fmla="*/ 0 w 4411"/>
                <a:gd name="T63" fmla="*/ 2 h 2342"/>
                <a:gd name="T64" fmla="*/ 0 w 4411"/>
                <a:gd name="T65" fmla="*/ 2 h 2342"/>
                <a:gd name="T66" fmla="*/ 0 w 4411"/>
                <a:gd name="T67" fmla="*/ 2 h 2342"/>
                <a:gd name="T68" fmla="*/ 0 w 4411"/>
                <a:gd name="T69" fmla="*/ 2 h 2342"/>
                <a:gd name="T70" fmla="*/ 0 w 4411"/>
                <a:gd name="T71" fmla="*/ 3 h 2342"/>
                <a:gd name="T72" fmla="*/ 1 w 4411"/>
                <a:gd name="T73" fmla="*/ 3 h 2342"/>
                <a:gd name="T74" fmla="*/ 1 w 4411"/>
                <a:gd name="T75" fmla="*/ 3 h 2342"/>
                <a:gd name="T76" fmla="*/ 1 w 4411"/>
                <a:gd name="T77" fmla="*/ 3 h 2342"/>
                <a:gd name="T78" fmla="*/ 2 w 4411"/>
                <a:gd name="T79" fmla="*/ 3 h 2342"/>
                <a:gd name="T80" fmla="*/ 2 w 4411"/>
                <a:gd name="T81" fmla="*/ 3 h 2342"/>
                <a:gd name="T82" fmla="*/ 3 w 4411"/>
                <a:gd name="T83" fmla="*/ 3 h 2342"/>
                <a:gd name="T84" fmla="*/ 3 w 4411"/>
                <a:gd name="T85" fmla="*/ 3 h 23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2"/>
                <a:gd name="T131" fmla="*/ 4411 w 4411"/>
                <a:gd name="T132" fmla="*/ 2342 h 23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2">
                  <a:moveTo>
                    <a:pt x="2206" y="2342"/>
                  </a:moveTo>
                  <a:lnTo>
                    <a:pt x="2319" y="2341"/>
                  </a:lnTo>
                  <a:lnTo>
                    <a:pt x="2430" y="2336"/>
                  </a:lnTo>
                  <a:lnTo>
                    <a:pt x="2540" y="2329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0"/>
                  </a:lnTo>
                  <a:lnTo>
                    <a:pt x="2962" y="2272"/>
                  </a:lnTo>
                  <a:lnTo>
                    <a:pt x="3062" y="2250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2"/>
                  </a:lnTo>
                  <a:lnTo>
                    <a:pt x="3524" y="2109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8"/>
                  </a:lnTo>
                  <a:lnTo>
                    <a:pt x="3906" y="1916"/>
                  </a:lnTo>
                  <a:lnTo>
                    <a:pt x="3971" y="1871"/>
                  </a:lnTo>
                  <a:lnTo>
                    <a:pt x="4033" y="1825"/>
                  </a:lnTo>
                  <a:lnTo>
                    <a:pt x="4091" y="1777"/>
                  </a:lnTo>
                  <a:lnTo>
                    <a:pt x="4144" y="1729"/>
                  </a:lnTo>
                  <a:lnTo>
                    <a:pt x="4193" y="1678"/>
                  </a:lnTo>
                  <a:lnTo>
                    <a:pt x="4237" y="1626"/>
                  </a:lnTo>
                  <a:lnTo>
                    <a:pt x="4276" y="1573"/>
                  </a:lnTo>
                  <a:lnTo>
                    <a:pt x="4312" y="1519"/>
                  </a:lnTo>
                  <a:lnTo>
                    <a:pt x="4341" y="1463"/>
                  </a:lnTo>
                  <a:lnTo>
                    <a:pt x="4366" y="1406"/>
                  </a:lnTo>
                  <a:lnTo>
                    <a:pt x="4386" y="1349"/>
                  </a:lnTo>
                  <a:lnTo>
                    <a:pt x="4400" y="1290"/>
                  </a:lnTo>
                  <a:lnTo>
                    <a:pt x="4408" y="1232"/>
                  </a:lnTo>
                  <a:lnTo>
                    <a:pt x="4411" y="1171"/>
                  </a:lnTo>
                  <a:lnTo>
                    <a:pt x="4408" y="1111"/>
                  </a:lnTo>
                  <a:lnTo>
                    <a:pt x="4400" y="1052"/>
                  </a:lnTo>
                  <a:lnTo>
                    <a:pt x="4386" y="993"/>
                  </a:lnTo>
                  <a:lnTo>
                    <a:pt x="4366" y="935"/>
                  </a:lnTo>
                  <a:lnTo>
                    <a:pt x="4341" y="879"/>
                  </a:lnTo>
                  <a:lnTo>
                    <a:pt x="4312" y="823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3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1"/>
                  </a:lnTo>
                  <a:lnTo>
                    <a:pt x="3906" y="426"/>
                  </a:lnTo>
                  <a:lnTo>
                    <a:pt x="3837" y="384"/>
                  </a:lnTo>
                  <a:lnTo>
                    <a:pt x="3763" y="343"/>
                  </a:lnTo>
                  <a:lnTo>
                    <a:pt x="3687" y="305"/>
                  </a:lnTo>
                  <a:lnTo>
                    <a:pt x="3607" y="267"/>
                  </a:lnTo>
                  <a:lnTo>
                    <a:pt x="3524" y="233"/>
                  </a:lnTo>
                  <a:lnTo>
                    <a:pt x="3437" y="200"/>
                  </a:lnTo>
                  <a:lnTo>
                    <a:pt x="3347" y="169"/>
                  </a:lnTo>
                  <a:lnTo>
                    <a:pt x="3255" y="141"/>
                  </a:lnTo>
                  <a:lnTo>
                    <a:pt x="3160" y="116"/>
                  </a:lnTo>
                  <a:lnTo>
                    <a:pt x="3062" y="91"/>
                  </a:lnTo>
                  <a:lnTo>
                    <a:pt x="2962" y="71"/>
                  </a:lnTo>
                  <a:lnTo>
                    <a:pt x="2860" y="52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2"/>
                  </a:lnTo>
                  <a:lnTo>
                    <a:pt x="1448" y="71"/>
                  </a:lnTo>
                  <a:lnTo>
                    <a:pt x="1348" y="91"/>
                  </a:lnTo>
                  <a:lnTo>
                    <a:pt x="1251" y="116"/>
                  </a:lnTo>
                  <a:lnTo>
                    <a:pt x="1156" y="141"/>
                  </a:lnTo>
                  <a:lnTo>
                    <a:pt x="1063" y="169"/>
                  </a:lnTo>
                  <a:lnTo>
                    <a:pt x="974" y="200"/>
                  </a:lnTo>
                  <a:lnTo>
                    <a:pt x="887" y="233"/>
                  </a:lnTo>
                  <a:lnTo>
                    <a:pt x="804" y="267"/>
                  </a:lnTo>
                  <a:lnTo>
                    <a:pt x="724" y="305"/>
                  </a:lnTo>
                  <a:lnTo>
                    <a:pt x="647" y="343"/>
                  </a:lnTo>
                  <a:lnTo>
                    <a:pt x="574" y="384"/>
                  </a:lnTo>
                  <a:lnTo>
                    <a:pt x="505" y="426"/>
                  </a:lnTo>
                  <a:lnTo>
                    <a:pt x="439" y="471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3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3"/>
                  </a:lnTo>
                  <a:lnTo>
                    <a:pt x="69" y="879"/>
                  </a:lnTo>
                  <a:lnTo>
                    <a:pt x="45" y="935"/>
                  </a:lnTo>
                  <a:lnTo>
                    <a:pt x="26" y="993"/>
                  </a:lnTo>
                  <a:lnTo>
                    <a:pt x="12" y="1052"/>
                  </a:lnTo>
                  <a:lnTo>
                    <a:pt x="3" y="1111"/>
                  </a:lnTo>
                  <a:lnTo>
                    <a:pt x="0" y="1171"/>
                  </a:lnTo>
                  <a:lnTo>
                    <a:pt x="3" y="1232"/>
                  </a:lnTo>
                  <a:lnTo>
                    <a:pt x="12" y="1290"/>
                  </a:lnTo>
                  <a:lnTo>
                    <a:pt x="26" y="1349"/>
                  </a:lnTo>
                  <a:lnTo>
                    <a:pt x="45" y="1406"/>
                  </a:lnTo>
                  <a:lnTo>
                    <a:pt x="69" y="1463"/>
                  </a:lnTo>
                  <a:lnTo>
                    <a:pt x="99" y="1519"/>
                  </a:lnTo>
                  <a:lnTo>
                    <a:pt x="134" y="1573"/>
                  </a:lnTo>
                  <a:lnTo>
                    <a:pt x="174" y="1626"/>
                  </a:lnTo>
                  <a:lnTo>
                    <a:pt x="218" y="1678"/>
                  </a:lnTo>
                  <a:lnTo>
                    <a:pt x="267" y="1729"/>
                  </a:lnTo>
                  <a:lnTo>
                    <a:pt x="320" y="1777"/>
                  </a:lnTo>
                  <a:lnTo>
                    <a:pt x="377" y="1825"/>
                  </a:lnTo>
                  <a:lnTo>
                    <a:pt x="439" y="1871"/>
                  </a:lnTo>
                  <a:lnTo>
                    <a:pt x="505" y="1916"/>
                  </a:lnTo>
                  <a:lnTo>
                    <a:pt x="574" y="1958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09"/>
                  </a:lnTo>
                  <a:lnTo>
                    <a:pt x="974" y="2142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0"/>
                  </a:lnTo>
                  <a:lnTo>
                    <a:pt x="1448" y="2272"/>
                  </a:lnTo>
                  <a:lnTo>
                    <a:pt x="1551" y="2290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29"/>
                  </a:lnTo>
                  <a:lnTo>
                    <a:pt x="1980" y="2336"/>
                  </a:lnTo>
                  <a:lnTo>
                    <a:pt x="2092" y="2341"/>
                  </a:lnTo>
                  <a:lnTo>
                    <a:pt x="2206" y="234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6" name="Freeform 121"/>
            <p:cNvSpPr>
              <a:spLocks/>
            </p:cNvSpPr>
            <p:nvPr/>
          </p:nvSpPr>
          <p:spPr bwMode="auto">
            <a:xfrm>
              <a:off x="5096" y="1351"/>
              <a:ext cx="170" cy="90"/>
            </a:xfrm>
            <a:custGeom>
              <a:avLst/>
              <a:gdLst>
                <a:gd name="T0" fmla="*/ 4 w 4411"/>
                <a:gd name="T1" fmla="*/ 3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2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1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0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3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1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5"/>
                  </a:lnTo>
                  <a:lnTo>
                    <a:pt x="2860" y="2290"/>
                  </a:lnTo>
                  <a:lnTo>
                    <a:pt x="2962" y="2271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09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9"/>
                  </a:lnTo>
                  <a:lnTo>
                    <a:pt x="3906" y="1915"/>
                  </a:lnTo>
                  <a:lnTo>
                    <a:pt x="3971" y="1872"/>
                  </a:lnTo>
                  <a:lnTo>
                    <a:pt x="4033" y="1825"/>
                  </a:lnTo>
                  <a:lnTo>
                    <a:pt x="4091" y="1778"/>
                  </a:lnTo>
                  <a:lnTo>
                    <a:pt x="4144" y="1729"/>
                  </a:lnTo>
                  <a:lnTo>
                    <a:pt x="4193" y="1679"/>
                  </a:lnTo>
                  <a:lnTo>
                    <a:pt x="4237" y="1626"/>
                  </a:lnTo>
                  <a:lnTo>
                    <a:pt x="4276" y="1574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7"/>
                  </a:lnTo>
                  <a:lnTo>
                    <a:pt x="4386" y="1349"/>
                  </a:lnTo>
                  <a:lnTo>
                    <a:pt x="4400" y="1291"/>
                  </a:lnTo>
                  <a:lnTo>
                    <a:pt x="4408" y="1231"/>
                  </a:lnTo>
                  <a:lnTo>
                    <a:pt x="4411" y="1171"/>
                  </a:lnTo>
                  <a:lnTo>
                    <a:pt x="4408" y="1111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79"/>
                  </a:lnTo>
                  <a:lnTo>
                    <a:pt x="4312" y="824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3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1"/>
                  </a:lnTo>
                  <a:lnTo>
                    <a:pt x="3906" y="426"/>
                  </a:lnTo>
                  <a:lnTo>
                    <a:pt x="3837" y="384"/>
                  </a:lnTo>
                  <a:lnTo>
                    <a:pt x="3763" y="344"/>
                  </a:lnTo>
                  <a:lnTo>
                    <a:pt x="3687" y="304"/>
                  </a:lnTo>
                  <a:lnTo>
                    <a:pt x="3607" y="268"/>
                  </a:lnTo>
                  <a:lnTo>
                    <a:pt x="3524" y="233"/>
                  </a:lnTo>
                  <a:lnTo>
                    <a:pt x="3437" y="200"/>
                  </a:lnTo>
                  <a:lnTo>
                    <a:pt x="3347" y="170"/>
                  </a:lnTo>
                  <a:lnTo>
                    <a:pt x="3255" y="141"/>
                  </a:lnTo>
                  <a:lnTo>
                    <a:pt x="3160" y="115"/>
                  </a:lnTo>
                  <a:lnTo>
                    <a:pt x="3062" y="92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6"/>
                  </a:lnTo>
                  <a:lnTo>
                    <a:pt x="2649" y="23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3"/>
                  </a:lnTo>
                  <a:lnTo>
                    <a:pt x="1655" y="36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2"/>
                  </a:lnTo>
                  <a:lnTo>
                    <a:pt x="1251" y="115"/>
                  </a:lnTo>
                  <a:lnTo>
                    <a:pt x="1156" y="141"/>
                  </a:lnTo>
                  <a:lnTo>
                    <a:pt x="1063" y="170"/>
                  </a:lnTo>
                  <a:lnTo>
                    <a:pt x="974" y="200"/>
                  </a:lnTo>
                  <a:lnTo>
                    <a:pt x="887" y="233"/>
                  </a:lnTo>
                  <a:lnTo>
                    <a:pt x="804" y="268"/>
                  </a:lnTo>
                  <a:lnTo>
                    <a:pt x="724" y="304"/>
                  </a:lnTo>
                  <a:lnTo>
                    <a:pt x="647" y="344"/>
                  </a:lnTo>
                  <a:lnTo>
                    <a:pt x="574" y="384"/>
                  </a:lnTo>
                  <a:lnTo>
                    <a:pt x="505" y="426"/>
                  </a:lnTo>
                  <a:lnTo>
                    <a:pt x="439" y="471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3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4"/>
                  </a:lnTo>
                  <a:lnTo>
                    <a:pt x="69" y="879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1"/>
                  </a:lnTo>
                  <a:lnTo>
                    <a:pt x="0" y="1171"/>
                  </a:lnTo>
                  <a:lnTo>
                    <a:pt x="3" y="1231"/>
                  </a:lnTo>
                  <a:lnTo>
                    <a:pt x="12" y="1291"/>
                  </a:lnTo>
                  <a:lnTo>
                    <a:pt x="26" y="1349"/>
                  </a:lnTo>
                  <a:lnTo>
                    <a:pt x="45" y="1407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4"/>
                  </a:lnTo>
                  <a:lnTo>
                    <a:pt x="174" y="1626"/>
                  </a:lnTo>
                  <a:lnTo>
                    <a:pt x="218" y="1679"/>
                  </a:lnTo>
                  <a:lnTo>
                    <a:pt x="267" y="1729"/>
                  </a:lnTo>
                  <a:lnTo>
                    <a:pt x="320" y="1778"/>
                  </a:lnTo>
                  <a:lnTo>
                    <a:pt x="377" y="1825"/>
                  </a:lnTo>
                  <a:lnTo>
                    <a:pt x="439" y="1872"/>
                  </a:lnTo>
                  <a:lnTo>
                    <a:pt x="505" y="1915"/>
                  </a:lnTo>
                  <a:lnTo>
                    <a:pt x="574" y="1959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09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1"/>
                  </a:lnTo>
                  <a:lnTo>
                    <a:pt x="1551" y="2290"/>
                  </a:lnTo>
                  <a:lnTo>
                    <a:pt x="1655" y="2305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1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Freeform 122"/>
            <p:cNvSpPr>
              <a:spLocks/>
            </p:cNvSpPr>
            <p:nvPr/>
          </p:nvSpPr>
          <p:spPr bwMode="auto">
            <a:xfrm>
              <a:off x="5096" y="1330"/>
              <a:ext cx="170" cy="91"/>
            </a:xfrm>
            <a:custGeom>
              <a:avLst/>
              <a:gdLst>
                <a:gd name="T0" fmla="*/ 4 w 4411"/>
                <a:gd name="T1" fmla="*/ 4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3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2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1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4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1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1"/>
                  </a:lnTo>
                  <a:lnTo>
                    <a:pt x="2962" y="2271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2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2000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2"/>
                  </a:lnTo>
                  <a:lnTo>
                    <a:pt x="4033" y="1826"/>
                  </a:lnTo>
                  <a:lnTo>
                    <a:pt x="4091" y="1778"/>
                  </a:lnTo>
                  <a:lnTo>
                    <a:pt x="4144" y="1730"/>
                  </a:lnTo>
                  <a:lnTo>
                    <a:pt x="4193" y="1679"/>
                  </a:lnTo>
                  <a:lnTo>
                    <a:pt x="4237" y="1627"/>
                  </a:lnTo>
                  <a:lnTo>
                    <a:pt x="4276" y="1574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7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1"/>
                  </a:lnTo>
                  <a:lnTo>
                    <a:pt x="4411" y="1172"/>
                  </a:lnTo>
                  <a:lnTo>
                    <a:pt x="4408" y="1111"/>
                  </a:lnTo>
                  <a:lnTo>
                    <a:pt x="4400" y="1053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80"/>
                  </a:lnTo>
                  <a:lnTo>
                    <a:pt x="4312" y="824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4"/>
                  </a:lnTo>
                  <a:lnTo>
                    <a:pt x="4091" y="565"/>
                  </a:lnTo>
                  <a:lnTo>
                    <a:pt x="4033" y="518"/>
                  </a:lnTo>
                  <a:lnTo>
                    <a:pt x="3971" y="471"/>
                  </a:lnTo>
                  <a:lnTo>
                    <a:pt x="3906" y="427"/>
                  </a:lnTo>
                  <a:lnTo>
                    <a:pt x="3837" y="384"/>
                  </a:lnTo>
                  <a:lnTo>
                    <a:pt x="3763" y="344"/>
                  </a:lnTo>
                  <a:lnTo>
                    <a:pt x="3687" y="305"/>
                  </a:lnTo>
                  <a:lnTo>
                    <a:pt x="3607" y="268"/>
                  </a:lnTo>
                  <a:lnTo>
                    <a:pt x="3524" y="234"/>
                  </a:lnTo>
                  <a:lnTo>
                    <a:pt x="3437" y="200"/>
                  </a:lnTo>
                  <a:lnTo>
                    <a:pt x="3347" y="170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2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2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0"/>
                  </a:lnTo>
                  <a:lnTo>
                    <a:pt x="974" y="200"/>
                  </a:lnTo>
                  <a:lnTo>
                    <a:pt x="887" y="234"/>
                  </a:lnTo>
                  <a:lnTo>
                    <a:pt x="804" y="268"/>
                  </a:lnTo>
                  <a:lnTo>
                    <a:pt x="724" y="305"/>
                  </a:lnTo>
                  <a:lnTo>
                    <a:pt x="647" y="344"/>
                  </a:lnTo>
                  <a:lnTo>
                    <a:pt x="574" y="384"/>
                  </a:lnTo>
                  <a:lnTo>
                    <a:pt x="505" y="427"/>
                  </a:lnTo>
                  <a:lnTo>
                    <a:pt x="439" y="471"/>
                  </a:lnTo>
                  <a:lnTo>
                    <a:pt x="377" y="518"/>
                  </a:lnTo>
                  <a:lnTo>
                    <a:pt x="320" y="565"/>
                  </a:lnTo>
                  <a:lnTo>
                    <a:pt x="267" y="614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4"/>
                  </a:lnTo>
                  <a:lnTo>
                    <a:pt x="69" y="880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3"/>
                  </a:lnTo>
                  <a:lnTo>
                    <a:pt x="3" y="1111"/>
                  </a:lnTo>
                  <a:lnTo>
                    <a:pt x="0" y="1172"/>
                  </a:lnTo>
                  <a:lnTo>
                    <a:pt x="3" y="1231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7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4"/>
                  </a:lnTo>
                  <a:lnTo>
                    <a:pt x="174" y="1627"/>
                  </a:lnTo>
                  <a:lnTo>
                    <a:pt x="218" y="1679"/>
                  </a:lnTo>
                  <a:lnTo>
                    <a:pt x="267" y="1730"/>
                  </a:lnTo>
                  <a:lnTo>
                    <a:pt x="320" y="1778"/>
                  </a:lnTo>
                  <a:lnTo>
                    <a:pt x="377" y="1826"/>
                  </a:lnTo>
                  <a:lnTo>
                    <a:pt x="439" y="1872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2000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2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1"/>
                  </a:lnTo>
                  <a:lnTo>
                    <a:pt x="1551" y="2291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1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Freeform 123"/>
            <p:cNvSpPr>
              <a:spLocks/>
            </p:cNvSpPr>
            <p:nvPr/>
          </p:nvSpPr>
          <p:spPr bwMode="auto">
            <a:xfrm>
              <a:off x="5096" y="1321"/>
              <a:ext cx="170" cy="90"/>
            </a:xfrm>
            <a:custGeom>
              <a:avLst/>
              <a:gdLst>
                <a:gd name="T0" fmla="*/ 4 w 4411"/>
                <a:gd name="T1" fmla="*/ 3 h 2344"/>
                <a:gd name="T2" fmla="*/ 4 w 4411"/>
                <a:gd name="T3" fmla="*/ 3 h 2344"/>
                <a:gd name="T4" fmla="*/ 5 w 4411"/>
                <a:gd name="T5" fmla="*/ 3 h 2344"/>
                <a:gd name="T6" fmla="*/ 5 w 4411"/>
                <a:gd name="T7" fmla="*/ 3 h 2344"/>
                <a:gd name="T8" fmla="*/ 5 w 4411"/>
                <a:gd name="T9" fmla="*/ 3 h 2344"/>
                <a:gd name="T10" fmla="*/ 6 w 4411"/>
                <a:gd name="T11" fmla="*/ 3 h 2344"/>
                <a:gd name="T12" fmla="*/ 6 w 4411"/>
                <a:gd name="T13" fmla="*/ 3 h 2344"/>
                <a:gd name="T14" fmla="*/ 6 w 4411"/>
                <a:gd name="T15" fmla="*/ 2 h 2344"/>
                <a:gd name="T16" fmla="*/ 6 w 4411"/>
                <a:gd name="T17" fmla="*/ 2 h 2344"/>
                <a:gd name="T18" fmla="*/ 7 w 4411"/>
                <a:gd name="T19" fmla="*/ 2 h 2344"/>
                <a:gd name="T20" fmla="*/ 7 w 4411"/>
                <a:gd name="T21" fmla="*/ 2 h 2344"/>
                <a:gd name="T22" fmla="*/ 7 w 4411"/>
                <a:gd name="T23" fmla="*/ 1 h 2344"/>
                <a:gd name="T24" fmla="*/ 6 w 4411"/>
                <a:gd name="T25" fmla="*/ 1 h 2344"/>
                <a:gd name="T26" fmla="*/ 6 w 4411"/>
                <a:gd name="T27" fmla="*/ 1 h 2344"/>
                <a:gd name="T28" fmla="*/ 6 w 4411"/>
                <a:gd name="T29" fmla="*/ 1 h 2344"/>
                <a:gd name="T30" fmla="*/ 6 w 4411"/>
                <a:gd name="T31" fmla="*/ 1 h 2344"/>
                <a:gd name="T32" fmla="*/ 5 w 4411"/>
                <a:gd name="T33" fmla="*/ 0 h 2344"/>
                <a:gd name="T34" fmla="*/ 5 w 4411"/>
                <a:gd name="T35" fmla="*/ 0 h 2344"/>
                <a:gd name="T36" fmla="*/ 5 w 4411"/>
                <a:gd name="T37" fmla="*/ 0 h 2344"/>
                <a:gd name="T38" fmla="*/ 4 w 4411"/>
                <a:gd name="T39" fmla="*/ 0 h 2344"/>
                <a:gd name="T40" fmla="*/ 4 w 4411"/>
                <a:gd name="T41" fmla="*/ 0 h 2344"/>
                <a:gd name="T42" fmla="*/ 3 w 4411"/>
                <a:gd name="T43" fmla="*/ 0 h 2344"/>
                <a:gd name="T44" fmla="*/ 3 w 4411"/>
                <a:gd name="T45" fmla="*/ 0 h 2344"/>
                <a:gd name="T46" fmla="*/ 2 w 4411"/>
                <a:gd name="T47" fmla="*/ 0 h 2344"/>
                <a:gd name="T48" fmla="*/ 2 w 4411"/>
                <a:gd name="T49" fmla="*/ 0 h 2344"/>
                <a:gd name="T50" fmla="*/ 1 w 4411"/>
                <a:gd name="T51" fmla="*/ 0 h 2344"/>
                <a:gd name="T52" fmla="*/ 1 w 4411"/>
                <a:gd name="T53" fmla="*/ 0 h 2344"/>
                <a:gd name="T54" fmla="*/ 1 w 4411"/>
                <a:gd name="T55" fmla="*/ 1 h 2344"/>
                <a:gd name="T56" fmla="*/ 0 w 4411"/>
                <a:gd name="T57" fmla="*/ 1 h 2344"/>
                <a:gd name="T58" fmla="*/ 0 w 4411"/>
                <a:gd name="T59" fmla="*/ 1 h 2344"/>
                <a:gd name="T60" fmla="*/ 0 w 4411"/>
                <a:gd name="T61" fmla="*/ 1 h 2344"/>
                <a:gd name="T62" fmla="*/ 0 w 4411"/>
                <a:gd name="T63" fmla="*/ 2 h 2344"/>
                <a:gd name="T64" fmla="*/ 0 w 4411"/>
                <a:gd name="T65" fmla="*/ 2 h 2344"/>
                <a:gd name="T66" fmla="*/ 0 w 4411"/>
                <a:gd name="T67" fmla="*/ 2 h 2344"/>
                <a:gd name="T68" fmla="*/ 0 w 4411"/>
                <a:gd name="T69" fmla="*/ 2 h 2344"/>
                <a:gd name="T70" fmla="*/ 0 w 4411"/>
                <a:gd name="T71" fmla="*/ 3 h 2344"/>
                <a:gd name="T72" fmla="*/ 1 w 4411"/>
                <a:gd name="T73" fmla="*/ 3 h 2344"/>
                <a:gd name="T74" fmla="*/ 1 w 4411"/>
                <a:gd name="T75" fmla="*/ 3 h 2344"/>
                <a:gd name="T76" fmla="*/ 1 w 4411"/>
                <a:gd name="T77" fmla="*/ 3 h 2344"/>
                <a:gd name="T78" fmla="*/ 2 w 4411"/>
                <a:gd name="T79" fmla="*/ 3 h 2344"/>
                <a:gd name="T80" fmla="*/ 2 w 4411"/>
                <a:gd name="T81" fmla="*/ 3 h 2344"/>
                <a:gd name="T82" fmla="*/ 3 w 4411"/>
                <a:gd name="T83" fmla="*/ 3 h 2344"/>
                <a:gd name="T84" fmla="*/ 3 w 4411"/>
                <a:gd name="T85" fmla="*/ 3 h 2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4"/>
                <a:gd name="T131" fmla="*/ 4411 w 4411"/>
                <a:gd name="T132" fmla="*/ 2344 h 23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4">
                  <a:moveTo>
                    <a:pt x="2206" y="2344"/>
                  </a:moveTo>
                  <a:lnTo>
                    <a:pt x="2319" y="2342"/>
                  </a:lnTo>
                  <a:lnTo>
                    <a:pt x="2430" y="2338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1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2"/>
                  </a:lnTo>
                  <a:lnTo>
                    <a:pt x="3347" y="2174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6"/>
                  </a:lnTo>
                  <a:lnTo>
                    <a:pt x="3687" y="2038"/>
                  </a:lnTo>
                  <a:lnTo>
                    <a:pt x="3763" y="2000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3"/>
                  </a:lnTo>
                  <a:lnTo>
                    <a:pt x="4033" y="1826"/>
                  </a:lnTo>
                  <a:lnTo>
                    <a:pt x="4091" y="1779"/>
                  </a:lnTo>
                  <a:lnTo>
                    <a:pt x="4144" y="1729"/>
                  </a:lnTo>
                  <a:lnTo>
                    <a:pt x="4193" y="1680"/>
                  </a:lnTo>
                  <a:lnTo>
                    <a:pt x="4237" y="1627"/>
                  </a:lnTo>
                  <a:lnTo>
                    <a:pt x="4276" y="1574"/>
                  </a:lnTo>
                  <a:lnTo>
                    <a:pt x="4312" y="1520"/>
                  </a:lnTo>
                  <a:lnTo>
                    <a:pt x="4341" y="1464"/>
                  </a:lnTo>
                  <a:lnTo>
                    <a:pt x="4366" y="1408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2"/>
                  </a:lnTo>
                  <a:lnTo>
                    <a:pt x="4411" y="1172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7"/>
                  </a:lnTo>
                  <a:lnTo>
                    <a:pt x="4341" y="880"/>
                  </a:lnTo>
                  <a:lnTo>
                    <a:pt x="4312" y="825"/>
                  </a:lnTo>
                  <a:lnTo>
                    <a:pt x="4276" y="770"/>
                  </a:lnTo>
                  <a:lnTo>
                    <a:pt x="4237" y="716"/>
                  </a:lnTo>
                  <a:lnTo>
                    <a:pt x="4193" y="665"/>
                  </a:lnTo>
                  <a:lnTo>
                    <a:pt x="4144" y="614"/>
                  </a:lnTo>
                  <a:lnTo>
                    <a:pt x="4091" y="566"/>
                  </a:lnTo>
                  <a:lnTo>
                    <a:pt x="4033" y="517"/>
                  </a:lnTo>
                  <a:lnTo>
                    <a:pt x="3971" y="472"/>
                  </a:lnTo>
                  <a:lnTo>
                    <a:pt x="3906" y="427"/>
                  </a:lnTo>
                  <a:lnTo>
                    <a:pt x="3837" y="385"/>
                  </a:lnTo>
                  <a:lnTo>
                    <a:pt x="3763" y="344"/>
                  </a:lnTo>
                  <a:lnTo>
                    <a:pt x="3687" y="305"/>
                  </a:lnTo>
                  <a:lnTo>
                    <a:pt x="3607" y="269"/>
                  </a:lnTo>
                  <a:lnTo>
                    <a:pt x="3524" y="233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3"/>
                  </a:lnTo>
                  <a:lnTo>
                    <a:pt x="2962" y="72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4"/>
                  </a:lnTo>
                  <a:lnTo>
                    <a:pt x="2430" y="7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7"/>
                  </a:lnTo>
                  <a:lnTo>
                    <a:pt x="1870" y="14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2"/>
                  </a:lnTo>
                  <a:lnTo>
                    <a:pt x="1348" y="93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3"/>
                  </a:lnTo>
                  <a:lnTo>
                    <a:pt x="804" y="269"/>
                  </a:lnTo>
                  <a:lnTo>
                    <a:pt x="724" y="305"/>
                  </a:lnTo>
                  <a:lnTo>
                    <a:pt x="647" y="344"/>
                  </a:lnTo>
                  <a:lnTo>
                    <a:pt x="574" y="385"/>
                  </a:lnTo>
                  <a:lnTo>
                    <a:pt x="505" y="427"/>
                  </a:lnTo>
                  <a:lnTo>
                    <a:pt x="439" y="472"/>
                  </a:lnTo>
                  <a:lnTo>
                    <a:pt x="377" y="517"/>
                  </a:lnTo>
                  <a:lnTo>
                    <a:pt x="320" y="566"/>
                  </a:lnTo>
                  <a:lnTo>
                    <a:pt x="267" y="614"/>
                  </a:lnTo>
                  <a:lnTo>
                    <a:pt x="218" y="665"/>
                  </a:lnTo>
                  <a:lnTo>
                    <a:pt x="174" y="716"/>
                  </a:lnTo>
                  <a:lnTo>
                    <a:pt x="134" y="770"/>
                  </a:lnTo>
                  <a:lnTo>
                    <a:pt x="99" y="825"/>
                  </a:lnTo>
                  <a:lnTo>
                    <a:pt x="69" y="880"/>
                  </a:lnTo>
                  <a:lnTo>
                    <a:pt x="45" y="937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2"/>
                  </a:lnTo>
                  <a:lnTo>
                    <a:pt x="3" y="1232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8"/>
                  </a:lnTo>
                  <a:lnTo>
                    <a:pt x="69" y="1464"/>
                  </a:lnTo>
                  <a:lnTo>
                    <a:pt x="99" y="1520"/>
                  </a:lnTo>
                  <a:lnTo>
                    <a:pt x="134" y="1574"/>
                  </a:lnTo>
                  <a:lnTo>
                    <a:pt x="174" y="1627"/>
                  </a:lnTo>
                  <a:lnTo>
                    <a:pt x="218" y="1680"/>
                  </a:lnTo>
                  <a:lnTo>
                    <a:pt x="267" y="1729"/>
                  </a:lnTo>
                  <a:lnTo>
                    <a:pt x="320" y="1779"/>
                  </a:lnTo>
                  <a:lnTo>
                    <a:pt x="377" y="1826"/>
                  </a:lnTo>
                  <a:lnTo>
                    <a:pt x="439" y="1873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2000"/>
                  </a:lnTo>
                  <a:lnTo>
                    <a:pt x="724" y="2038"/>
                  </a:lnTo>
                  <a:lnTo>
                    <a:pt x="804" y="2076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4"/>
                  </a:lnTo>
                  <a:lnTo>
                    <a:pt x="1156" y="2202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1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8"/>
                  </a:lnTo>
                  <a:lnTo>
                    <a:pt x="2092" y="2342"/>
                  </a:lnTo>
                  <a:lnTo>
                    <a:pt x="2206" y="2344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Freeform 124"/>
            <p:cNvSpPr>
              <a:spLocks/>
            </p:cNvSpPr>
            <p:nvPr/>
          </p:nvSpPr>
          <p:spPr bwMode="auto">
            <a:xfrm>
              <a:off x="5096" y="1301"/>
              <a:ext cx="170" cy="91"/>
            </a:xfrm>
            <a:custGeom>
              <a:avLst/>
              <a:gdLst>
                <a:gd name="T0" fmla="*/ 4 w 4411"/>
                <a:gd name="T1" fmla="*/ 4 h 2344"/>
                <a:gd name="T2" fmla="*/ 4 w 4411"/>
                <a:gd name="T3" fmla="*/ 3 h 2344"/>
                <a:gd name="T4" fmla="*/ 5 w 4411"/>
                <a:gd name="T5" fmla="*/ 3 h 2344"/>
                <a:gd name="T6" fmla="*/ 5 w 4411"/>
                <a:gd name="T7" fmla="*/ 3 h 2344"/>
                <a:gd name="T8" fmla="*/ 5 w 4411"/>
                <a:gd name="T9" fmla="*/ 3 h 2344"/>
                <a:gd name="T10" fmla="*/ 6 w 4411"/>
                <a:gd name="T11" fmla="*/ 3 h 2344"/>
                <a:gd name="T12" fmla="*/ 6 w 4411"/>
                <a:gd name="T13" fmla="*/ 3 h 2344"/>
                <a:gd name="T14" fmla="*/ 6 w 4411"/>
                <a:gd name="T15" fmla="*/ 3 h 2344"/>
                <a:gd name="T16" fmla="*/ 6 w 4411"/>
                <a:gd name="T17" fmla="*/ 2 h 2344"/>
                <a:gd name="T18" fmla="*/ 7 w 4411"/>
                <a:gd name="T19" fmla="*/ 2 h 2344"/>
                <a:gd name="T20" fmla="*/ 7 w 4411"/>
                <a:gd name="T21" fmla="*/ 2 h 2344"/>
                <a:gd name="T22" fmla="*/ 7 w 4411"/>
                <a:gd name="T23" fmla="*/ 2 h 2344"/>
                <a:gd name="T24" fmla="*/ 6 w 4411"/>
                <a:gd name="T25" fmla="*/ 1 h 2344"/>
                <a:gd name="T26" fmla="*/ 6 w 4411"/>
                <a:gd name="T27" fmla="*/ 1 h 2344"/>
                <a:gd name="T28" fmla="*/ 6 w 4411"/>
                <a:gd name="T29" fmla="*/ 1 h 2344"/>
                <a:gd name="T30" fmla="*/ 6 w 4411"/>
                <a:gd name="T31" fmla="*/ 1 h 2344"/>
                <a:gd name="T32" fmla="*/ 5 w 4411"/>
                <a:gd name="T33" fmla="*/ 0 h 2344"/>
                <a:gd name="T34" fmla="*/ 5 w 4411"/>
                <a:gd name="T35" fmla="*/ 0 h 2344"/>
                <a:gd name="T36" fmla="*/ 5 w 4411"/>
                <a:gd name="T37" fmla="*/ 0 h 2344"/>
                <a:gd name="T38" fmla="*/ 4 w 4411"/>
                <a:gd name="T39" fmla="*/ 0 h 2344"/>
                <a:gd name="T40" fmla="*/ 4 w 4411"/>
                <a:gd name="T41" fmla="*/ 0 h 2344"/>
                <a:gd name="T42" fmla="*/ 3 w 4411"/>
                <a:gd name="T43" fmla="*/ 0 h 2344"/>
                <a:gd name="T44" fmla="*/ 3 w 4411"/>
                <a:gd name="T45" fmla="*/ 0 h 2344"/>
                <a:gd name="T46" fmla="*/ 2 w 4411"/>
                <a:gd name="T47" fmla="*/ 0 h 2344"/>
                <a:gd name="T48" fmla="*/ 2 w 4411"/>
                <a:gd name="T49" fmla="*/ 0 h 2344"/>
                <a:gd name="T50" fmla="*/ 1 w 4411"/>
                <a:gd name="T51" fmla="*/ 0 h 2344"/>
                <a:gd name="T52" fmla="*/ 1 w 4411"/>
                <a:gd name="T53" fmla="*/ 1 h 2344"/>
                <a:gd name="T54" fmla="*/ 1 w 4411"/>
                <a:gd name="T55" fmla="*/ 1 h 2344"/>
                <a:gd name="T56" fmla="*/ 0 w 4411"/>
                <a:gd name="T57" fmla="*/ 1 h 2344"/>
                <a:gd name="T58" fmla="*/ 0 w 4411"/>
                <a:gd name="T59" fmla="*/ 1 h 2344"/>
                <a:gd name="T60" fmla="*/ 0 w 4411"/>
                <a:gd name="T61" fmla="*/ 1 h 2344"/>
                <a:gd name="T62" fmla="*/ 0 w 4411"/>
                <a:gd name="T63" fmla="*/ 2 h 2344"/>
                <a:gd name="T64" fmla="*/ 0 w 4411"/>
                <a:gd name="T65" fmla="*/ 2 h 2344"/>
                <a:gd name="T66" fmla="*/ 0 w 4411"/>
                <a:gd name="T67" fmla="*/ 2 h 2344"/>
                <a:gd name="T68" fmla="*/ 0 w 4411"/>
                <a:gd name="T69" fmla="*/ 2 h 2344"/>
                <a:gd name="T70" fmla="*/ 0 w 4411"/>
                <a:gd name="T71" fmla="*/ 3 h 2344"/>
                <a:gd name="T72" fmla="*/ 1 w 4411"/>
                <a:gd name="T73" fmla="*/ 3 h 2344"/>
                <a:gd name="T74" fmla="*/ 1 w 4411"/>
                <a:gd name="T75" fmla="*/ 3 h 2344"/>
                <a:gd name="T76" fmla="*/ 1 w 4411"/>
                <a:gd name="T77" fmla="*/ 3 h 2344"/>
                <a:gd name="T78" fmla="*/ 2 w 4411"/>
                <a:gd name="T79" fmla="*/ 3 h 2344"/>
                <a:gd name="T80" fmla="*/ 2 w 4411"/>
                <a:gd name="T81" fmla="*/ 3 h 2344"/>
                <a:gd name="T82" fmla="*/ 3 w 4411"/>
                <a:gd name="T83" fmla="*/ 3 h 2344"/>
                <a:gd name="T84" fmla="*/ 3 w 4411"/>
                <a:gd name="T85" fmla="*/ 4 h 2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4"/>
                <a:gd name="T131" fmla="*/ 4411 w 4411"/>
                <a:gd name="T132" fmla="*/ 2344 h 23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4">
                  <a:moveTo>
                    <a:pt x="2206" y="2344"/>
                  </a:moveTo>
                  <a:lnTo>
                    <a:pt x="2319" y="2342"/>
                  </a:lnTo>
                  <a:lnTo>
                    <a:pt x="2430" y="2338"/>
                  </a:lnTo>
                  <a:lnTo>
                    <a:pt x="2540" y="2330"/>
                  </a:lnTo>
                  <a:lnTo>
                    <a:pt x="2649" y="2320"/>
                  </a:lnTo>
                  <a:lnTo>
                    <a:pt x="2755" y="2307"/>
                  </a:lnTo>
                  <a:lnTo>
                    <a:pt x="2860" y="2291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8"/>
                  </a:lnTo>
                  <a:lnTo>
                    <a:pt x="3255" y="2202"/>
                  </a:lnTo>
                  <a:lnTo>
                    <a:pt x="3347" y="2174"/>
                  </a:lnTo>
                  <a:lnTo>
                    <a:pt x="3437" y="2143"/>
                  </a:lnTo>
                  <a:lnTo>
                    <a:pt x="3524" y="2111"/>
                  </a:lnTo>
                  <a:lnTo>
                    <a:pt x="3607" y="2076"/>
                  </a:lnTo>
                  <a:lnTo>
                    <a:pt x="3687" y="2039"/>
                  </a:lnTo>
                  <a:lnTo>
                    <a:pt x="3763" y="2001"/>
                  </a:lnTo>
                  <a:lnTo>
                    <a:pt x="3837" y="1959"/>
                  </a:lnTo>
                  <a:lnTo>
                    <a:pt x="3906" y="1917"/>
                  </a:lnTo>
                  <a:lnTo>
                    <a:pt x="3971" y="1872"/>
                  </a:lnTo>
                  <a:lnTo>
                    <a:pt x="4033" y="1827"/>
                  </a:lnTo>
                  <a:lnTo>
                    <a:pt x="4091" y="1779"/>
                  </a:lnTo>
                  <a:lnTo>
                    <a:pt x="4144" y="1730"/>
                  </a:lnTo>
                  <a:lnTo>
                    <a:pt x="4193" y="1679"/>
                  </a:lnTo>
                  <a:lnTo>
                    <a:pt x="4237" y="1628"/>
                  </a:lnTo>
                  <a:lnTo>
                    <a:pt x="4276" y="1574"/>
                  </a:lnTo>
                  <a:lnTo>
                    <a:pt x="4312" y="1520"/>
                  </a:lnTo>
                  <a:lnTo>
                    <a:pt x="4341" y="1465"/>
                  </a:lnTo>
                  <a:lnTo>
                    <a:pt x="4366" y="1408"/>
                  </a:lnTo>
                  <a:lnTo>
                    <a:pt x="4386" y="1351"/>
                  </a:lnTo>
                  <a:lnTo>
                    <a:pt x="4400" y="1292"/>
                  </a:lnTo>
                  <a:lnTo>
                    <a:pt x="4408" y="1232"/>
                  </a:lnTo>
                  <a:lnTo>
                    <a:pt x="4411" y="1173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80"/>
                  </a:lnTo>
                  <a:lnTo>
                    <a:pt x="4312" y="825"/>
                  </a:lnTo>
                  <a:lnTo>
                    <a:pt x="4276" y="770"/>
                  </a:lnTo>
                  <a:lnTo>
                    <a:pt x="4237" y="717"/>
                  </a:lnTo>
                  <a:lnTo>
                    <a:pt x="4193" y="665"/>
                  </a:lnTo>
                  <a:lnTo>
                    <a:pt x="4144" y="615"/>
                  </a:lnTo>
                  <a:lnTo>
                    <a:pt x="4091" y="565"/>
                  </a:lnTo>
                  <a:lnTo>
                    <a:pt x="4033" y="518"/>
                  </a:lnTo>
                  <a:lnTo>
                    <a:pt x="3971" y="472"/>
                  </a:lnTo>
                  <a:lnTo>
                    <a:pt x="3906" y="428"/>
                  </a:lnTo>
                  <a:lnTo>
                    <a:pt x="3837" y="385"/>
                  </a:lnTo>
                  <a:lnTo>
                    <a:pt x="3763" y="345"/>
                  </a:lnTo>
                  <a:lnTo>
                    <a:pt x="3687" y="306"/>
                  </a:lnTo>
                  <a:lnTo>
                    <a:pt x="3607" y="269"/>
                  </a:lnTo>
                  <a:lnTo>
                    <a:pt x="3524" y="234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3"/>
                  </a:lnTo>
                  <a:lnTo>
                    <a:pt x="3160" y="117"/>
                  </a:lnTo>
                  <a:lnTo>
                    <a:pt x="3062" y="93"/>
                  </a:lnTo>
                  <a:lnTo>
                    <a:pt x="2962" y="72"/>
                  </a:lnTo>
                  <a:lnTo>
                    <a:pt x="2860" y="54"/>
                  </a:lnTo>
                  <a:lnTo>
                    <a:pt x="2755" y="38"/>
                  </a:lnTo>
                  <a:lnTo>
                    <a:pt x="2649" y="25"/>
                  </a:lnTo>
                  <a:lnTo>
                    <a:pt x="2540" y="14"/>
                  </a:lnTo>
                  <a:lnTo>
                    <a:pt x="2430" y="6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6"/>
                  </a:lnTo>
                  <a:lnTo>
                    <a:pt x="1870" y="14"/>
                  </a:lnTo>
                  <a:lnTo>
                    <a:pt x="1762" y="25"/>
                  </a:lnTo>
                  <a:lnTo>
                    <a:pt x="1655" y="38"/>
                  </a:lnTo>
                  <a:lnTo>
                    <a:pt x="1551" y="54"/>
                  </a:lnTo>
                  <a:lnTo>
                    <a:pt x="1448" y="72"/>
                  </a:lnTo>
                  <a:lnTo>
                    <a:pt x="1348" y="93"/>
                  </a:lnTo>
                  <a:lnTo>
                    <a:pt x="1251" y="117"/>
                  </a:lnTo>
                  <a:lnTo>
                    <a:pt x="1156" y="143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4"/>
                  </a:lnTo>
                  <a:lnTo>
                    <a:pt x="804" y="269"/>
                  </a:lnTo>
                  <a:lnTo>
                    <a:pt x="724" y="306"/>
                  </a:lnTo>
                  <a:lnTo>
                    <a:pt x="647" y="345"/>
                  </a:lnTo>
                  <a:lnTo>
                    <a:pt x="574" y="385"/>
                  </a:lnTo>
                  <a:lnTo>
                    <a:pt x="505" y="428"/>
                  </a:lnTo>
                  <a:lnTo>
                    <a:pt x="439" y="472"/>
                  </a:lnTo>
                  <a:lnTo>
                    <a:pt x="377" y="518"/>
                  </a:lnTo>
                  <a:lnTo>
                    <a:pt x="320" y="565"/>
                  </a:lnTo>
                  <a:lnTo>
                    <a:pt x="267" y="615"/>
                  </a:lnTo>
                  <a:lnTo>
                    <a:pt x="218" y="665"/>
                  </a:lnTo>
                  <a:lnTo>
                    <a:pt x="174" y="717"/>
                  </a:lnTo>
                  <a:lnTo>
                    <a:pt x="134" y="770"/>
                  </a:lnTo>
                  <a:lnTo>
                    <a:pt x="99" y="825"/>
                  </a:lnTo>
                  <a:lnTo>
                    <a:pt x="69" y="880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3"/>
                  </a:lnTo>
                  <a:lnTo>
                    <a:pt x="3" y="1232"/>
                  </a:lnTo>
                  <a:lnTo>
                    <a:pt x="12" y="1292"/>
                  </a:lnTo>
                  <a:lnTo>
                    <a:pt x="26" y="1351"/>
                  </a:lnTo>
                  <a:lnTo>
                    <a:pt x="45" y="1408"/>
                  </a:lnTo>
                  <a:lnTo>
                    <a:pt x="69" y="1465"/>
                  </a:lnTo>
                  <a:lnTo>
                    <a:pt x="99" y="1520"/>
                  </a:lnTo>
                  <a:lnTo>
                    <a:pt x="134" y="1574"/>
                  </a:lnTo>
                  <a:lnTo>
                    <a:pt x="174" y="1628"/>
                  </a:lnTo>
                  <a:lnTo>
                    <a:pt x="218" y="1679"/>
                  </a:lnTo>
                  <a:lnTo>
                    <a:pt x="267" y="1730"/>
                  </a:lnTo>
                  <a:lnTo>
                    <a:pt x="320" y="1779"/>
                  </a:lnTo>
                  <a:lnTo>
                    <a:pt x="377" y="1827"/>
                  </a:lnTo>
                  <a:lnTo>
                    <a:pt x="439" y="1872"/>
                  </a:lnTo>
                  <a:lnTo>
                    <a:pt x="505" y="1917"/>
                  </a:lnTo>
                  <a:lnTo>
                    <a:pt x="574" y="1959"/>
                  </a:lnTo>
                  <a:lnTo>
                    <a:pt x="647" y="2001"/>
                  </a:lnTo>
                  <a:lnTo>
                    <a:pt x="724" y="2039"/>
                  </a:lnTo>
                  <a:lnTo>
                    <a:pt x="804" y="2076"/>
                  </a:lnTo>
                  <a:lnTo>
                    <a:pt x="887" y="2111"/>
                  </a:lnTo>
                  <a:lnTo>
                    <a:pt x="974" y="2143"/>
                  </a:lnTo>
                  <a:lnTo>
                    <a:pt x="1063" y="2174"/>
                  </a:lnTo>
                  <a:lnTo>
                    <a:pt x="1156" y="2202"/>
                  </a:lnTo>
                  <a:lnTo>
                    <a:pt x="1251" y="2228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1"/>
                  </a:lnTo>
                  <a:lnTo>
                    <a:pt x="1655" y="2307"/>
                  </a:lnTo>
                  <a:lnTo>
                    <a:pt x="1762" y="2320"/>
                  </a:lnTo>
                  <a:lnTo>
                    <a:pt x="1870" y="2330"/>
                  </a:lnTo>
                  <a:lnTo>
                    <a:pt x="1980" y="2338"/>
                  </a:lnTo>
                  <a:lnTo>
                    <a:pt x="2092" y="2342"/>
                  </a:lnTo>
                  <a:lnTo>
                    <a:pt x="2206" y="234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Freeform 125"/>
            <p:cNvSpPr>
              <a:spLocks/>
            </p:cNvSpPr>
            <p:nvPr/>
          </p:nvSpPr>
          <p:spPr bwMode="auto">
            <a:xfrm>
              <a:off x="5096" y="1292"/>
              <a:ext cx="170" cy="90"/>
            </a:xfrm>
            <a:custGeom>
              <a:avLst/>
              <a:gdLst>
                <a:gd name="T0" fmla="*/ 4 w 4411"/>
                <a:gd name="T1" fmla="*/ 3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2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1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0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3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2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0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2"/>
                  </a:lnTo>
                  <a:lnTo>
                    <a:pt x="4033" y="1826"/>
                  </a:lnTo>
                  <a:lnTo>
                    <a:pt x="4091" y="1779"/>
                  </a:lnTo>
                  <a:lnTo>
                    <a:pt x="4144" y="1729"/>
                  </a:lnTo>
                  <a:lnTo>
                    <a:pt x="4193" y="1679"/>
                  </a:lnTo>
                  <a:lnTo>
                    <a:pt x="4237" y="1627"/>
                  </a:lnTo>
                  <a:lnTo>
                    <a:pt x="4276" y="1573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8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2"/>
                  </a:lnTo>
                  <a:lnTo>
                    <a:pt x="4411" y="1171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3"/>
                  </a:lnTo>
                  <a:lnTo>
                    <a:pt x="4366" y="936"/>
                  </a:lnTo>
                  <a:lnTo>
                    <a:pt x="4341" y="879"/>
                  </a:lnTo>
                  <a:lnTo>
                    <a:pt x="4312" y="823"/>
                  </a:lnTo>
                  <a:lnTo>
                    <a:pt x="4276" y="770"/>
                  </a:lnTo>
                  <a:lnTo>
                    <a:pt x="4237" y="716"/>
                  </a:lnTo>
                  <a:lnTo>
                    <a:pt x="4193" y="665"/>
                  </a:lnTo>
                  <a:lnTo>
                    <a:pt x="4144" y="614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2"/>
                  </a:lnTo>
                  <a:lnTo>
                    <a:pt x="3906" y="427"/>
                  </a:lnTo>
                  <a:lnTo>
                    <a:pt x="3837" y="385"/>
                  </a:lnTo>
                  <a:lnTo>
                    <a:pt x="3763" y="343"/>
                  </a:lnTo>
                  <a:lnTo>
                    <a:pt x="3687" y="305"/>
                  </a:lnTo>
                  <a:lnTo>
                    <a:pt x="3607" y="269"/>
                  </a:lnTo>
                  <a:lnTo>
                    <a:pt x="3524" y="233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3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4"/>
                  </a:lnTo>
                  <a:lnTo>
                    <a:pt x="2430" y="6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6"/>
                  </a:lnTo>
                  <a:lnTo>
                    <a:pt x="1870" y="14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3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3"/>
                  </a:lnTo>
                  <a:lnTo>
                    <a:pt x="804" y="269"/>
                  </a:lnTo>
                  <a:lnTo>
                    <a:pt x="724" y="305"/>
                  </a:lnTo>
                  <a:lnTo>
                    <a:pt x="647" y="343"/>
                  </a:lnTo>
                  <a:lnTo>
                    <a:pt x="574" y="385"/>
                  </a:lnTo>
                  <a:lnTo>
                    <a:pt x="505" y="427"/>
                  </a:lnTo>
                  <a:lnTo>
                    <a:pt x="439" y="472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4"/>
                  </a:lnTo>
                  <a:lnTo>
                    <a:pt x="218" y="665"/>
                  </a:lnTo>
                  <a:lnTo>
                    <a:pt x="174" y="716"/>
                  </a:lnTo>
                  <a:lnTo>
                    <a:pt x="134" y="770"/>
                  </a:lnTo>
                  <a:lnTo>
                    <a:pt x="99" y="823"/>
                  </a:lnTo>
                  <a:lnTo>
                    <a:pt x="69" y="879"/>
                  </a:lnTo>
                  <a:lnTo>
                    <a:pt x="45" y="936"/>
                  </a:lnTo>
                  <a:lnTo>
                    <a:pt x="26" y="993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1"/>
                  </a:lnTo>
                  <a:lnTo>
                    <a:pt x="3" y="1232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8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3"/>
                  </a:lnTo>
                  <a:lnTo>
                    <a:pt x="174" y="1627"/>
                  </a:lnTo>
                  <a:lnTo>
                    <a:pt x="218" y="1679"/>
                  </a:lnTo>
                  <a:lnTo>
                    <a:pt x="267" y="1729"/>
                  </a:lnTo>
                  <a:lnTo>
                    <a:pt x="320" y="1779"/>
                  </a:lnTo>
                  <a:lnTo>
                    <a:pt x="377" y="1826"/>
                  </a:lnTo>
                  <a:lnTo>
                    <a:pt x="439" y="1872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0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2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Freeform 126"/>
            <p:cNvSpPr>
              <a:spLocks/>
            </p:cNvSpPr>
            <p:nvPr/>
          </p:nvSpPr>
          <p:spPr bwMode="auto">
            <a:xfrm>
              <a:off x="4985" y="1451"/>
              <a:ext cx="204" cy="109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4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8"/>
                  </a:lnTo>
                  <a:lnTo>
                    <a:pt x="3062" y="2809"/>
                  </a:lnTo>
                  <a:lnTo>
                    <a:pt x="3194" y="2797"/>
                  </a:lnTo>
                  <a:lnTo>
                    <a:pt x="3322" y="2780"/>
                  </a:lnTo>
                  <a:lnTo>
                    <a:pt x="3448" y="2761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1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1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2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7"/>
                  </a:lnTo>
                  <a:lnTo>
                    <a:pt x="5287" y="1627"/>
                  </a:lnTo>
                  <a:lnTo>
                    <a:pt x="5304" y="1556"/>
                  </a:lnTo>
                  <a:lnTo>
                    <a:pt x="5314" y="1485"/>
                  </a:lnTo>
                  <a:lnTo>
                    <a:pt x="5317" y="1413"/>
                  </a:lnTo>
                  <a:lnTo>
                    <a:pt x="5314" y="1340"/>
                  </a:lnTo>
                  <a:lnTo>
                    <a:pt x="5304" y="1268"/>
                  </a:lnTo>
                  <a:lnTo>
                    <a:pt x="5287" y="1199"/>
                  </a:lnTo>
                  <a:lnTo>
                    <a:pt x="5263" y="1129"/>
                  </a:lnTo>
                  <a:lnTo>
                    <a:pt x="5233" y="1060"/>
                  </a:lnTo>
                  <a:lnTo>
                    <a:pt x="5198" y="993"/>
                  </a:lnTo>
                  <a:lnTo>
                    <a:pt x="5155" y="928"/>
                  </a:lnTo>
                  <a:lnTo>
                    <a:pt x="5108" y="864"/>
                  </a:lnTo>
                  <a:lnTo>
                    <a:pt x="5054" y="801"/>
                  </a:lnTo>
                  <a:lnTo>
                    <a:pt x="4996" y="741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9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3"/>
                  </a:lnTo>
                  <a:lnTo>
                    <a:pt x="4247" y="282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2"/>
                  </a:lnTo>
                  <a:lnTo>
                    <a:pt x="3810" y="140"/>
                  </a:lnTo>
                  <a:lnTo>
                    <a:pt x="3692" y="112"/>
                  </a:lnTo>
                  <a:lnTo>
                    <a:pt x="3571" y="87"/>
                  </a:lnTo>
                  <a:lnTo>
                    <a:pt x="3448" y="63"/>
                  </a:lnTo>
                  <a:lnTo>
                    <a:pt x="3322" y="45"/>
                  </a:lnTo>
                  <a:lnTo>
                    <a:pt x="3194" y="29"/>
                  </a:lnTo>
                  <a:lnTo>
                    <a:pt x="3062" y="17"/>
                  </a:lnTo>
                  <a:lnTo>
                    <a:pt x="2930" y="8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8"/>
                  </a:lnTo>
                  <a:lnTo>
                    <a:pt x="2255" y="17"/>
                  </a:lnTo>
                  <a:lnTo>
                    <a:pt x="2124" y="29"/>
                  </a:lnTo>
                  <a:lnTo>
                    <a:pt x="1996" y="45"/>
                  </a:lnTo>
                  <a:lnTo>
                    <a:pt x="1869" y="63"/>
                  </a:lnTo>
                  <a:lnTo>
                    <a:pt x="1746" y="87"/>
                  </a:lnTo>
                  <a:lnTo>
                    <a:pt x="1626" y="112"/>
                  </a:lnTo>
                  <a:lnTo>
                    <a:pt x="1508" y="140"/>
                  </a:lnTo>
                  <a:lnTo>
                    <a:pt x="1393" y="172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2"/>
                  </a:lnTo>
                  <a:lnTo>
                    <a:pt x="969" y="323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9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1"/>
                  </a:lnTo>
                  <a:lnTo>
                    <a:pt x="263" y="801"/>
                  </a:lnTo>
                  <a:lnTo>
                    <a:pt x="210" y="864"/>
                  </a:lnTo>
                  <a:lnTo>
                    <a:pt x="162" y="928"/>
                  </a:lnTo>
                  <a:lnTo>
                    <a:pt x="120" y="993"/>
                  </a:lnTo>
                  <a:lnTo>
                    <a:pt x="84" y="1060"/>
                  </a:lnTo>
                  <a:lnTo>
                    <a:pt x="54" y="1129"/>
                  </a:lnTo>
                  <a:lnTo>
                    <a:pt x="31" y="1199"/>
                  </a:lnTo>
                  <a:lnTo>
                    <a:pt x="14" y="1268"/>
                  </a:lnTo>
                  <a:lnTo>
                    <a:pt x="4" y="1340"/>
                  </a:lnTo>
                  <a:lnTo>
                    <a:pt x="0" y="1413"/>
                  </a:lnTo>
                  <a:lnTo>
                    <a:pt x="4" y="1485"/>
                  </a:lnTo>
                  <a:lnTo>
                    <a:pt x="14" y="1556"/>
                  </a:lnTo>
                  <a:lnTo>
                    <a:pt x="31" y="1627"/>
                  </a:lnTo>
                  <a:lnTo>
                    <a:pt x="54" y="1697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2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1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1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1"/>
                  </a:lnTo>
                  <a:lnTo>
                    <a:pt x="1996" y="2780"/>
                  </a:lnTo>
                  <a:lnTo>
                    <a:pt x="2124" y="2797"/>
                  </a:lnTo>
                  <a:lnTo>
                    <a:pt x="2255" y="2809"/>
                  </a:lnTo>
                  <a:lnTo>
                    <a:pt x="2387" y="2818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Freeform 127"/>
            <p:cNvSpPr>
              <a:spLocks/>
            </p:cNvSpPr>
            <p:nvPr/>
          </p:nvSpPr>
          <p:spPr bwMode="auto">
            <a:xfrm>
              <a:off x="4985" y="1440"/>
              <a:ext cx="204" cy="109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4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8"/>
                  </a:lnTo>
                  <a:lnTo>
                    <a:pt x="3062" y="2809"/>
                  </a:lnTo>
                  <a:lnTo>
                    <a:pt x="3194" y="2795"/>
                  </a:lnTo>
                  <a:lnTo>
                    <a:pt x="3322" y="2780"/>
                  </a:lnTo>
                  <a:lnTo>
                    <a:pt x="3448" y="2761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1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1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2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4"/>
                  </a:lnTo>
                  <a:lnTo>
                    <a:pt x="5263" y="1697"/>
                  </a:lnTo>
                  <a:lnTo>
                    <a:pt x="5287" y="1627"/>
                  </a:lnTo>
                  <a:lnTo>
                    <a:pt x="5304" y="1556"/>
                  </a:lnTo>
                  <a:lnTo>
                    <a:pt x="5314" y="1485"/>
                  </a:lnTo>
                  <a:lnTo>
                    <a:pt x="5317" y="1413"/>
                  </a:lnTo>
                  <a:lnTo>
                    <a:pt x="5314" y="1340"/>
                  </a:lnTo>
                  <a:lnTo>
                    <a:pt x="5304" y="1268"/>
                  </a:lnTo>
                  <a:lnTo>
                    <a:pt x="5287" y="1197"/>
                  </a:lnTo>
                  <a:lnTo>
                    <a:pt x="5263" y="1129"/>
                  </a:lnTo>
                  <a:lnTo>
                    <a:pt x="5233" y="1060"/>
                  </a:lnTo>
                  <a:lnTo>
                    <a:pt x="5198" y="993"/>
                  </a:lnTo>
                  <a:lnTo>
                    <a:pt x="5155" y="928"/>
                  </a:lnTo>
                  <a:lnTo>
                    <a:pt x="5108" y="864"/>
                  </a:lnTo>
                  <a:lnTo>
                    <a:pt x="5054" y="801"/>
                  </a:lnTo>
                  <a:lnTo>
                    <a:pt x="4996" y="741"/>
                  </a:lnTo>
                  <a:lnTo>
                    <a:pt x="4931" y="681"/>
                  </a:lnTo>
                  <a:lnTo>
                    <a:pt x="4862" y="623"/>
                  </a:lnTo>
                  <a:lnTo>
                    <a:pt x="4788" y="569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4"/>
                  </a:lnTo>
                  <a:lnTo>
                    <a:pt x="4445" y="368"/>
                  </a:lnTo>
                  <a:lnTo>
                    <a:pt x="4348" y="323"/>
                  </a:lnTo>
                  <a:lnTo>
                    <a:pt x="4247" y="282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3"/>
                  </a:lnTo>
                  <a:lnTo>
                    <a:pt x="3322" y="45"/>
                  </a:lnTo>
                  <a:lnTo>
                    <a:pt x="3194" y="29"/>
                  </a:lnTo>
                  <a:lnTo>
                    <a:pt x="3062" y="17"/>
                  </a:lnTo>
                  <a:lnTo>
                    <a:pt x="2930" y="8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8"/>
                  </a:lnTo>
                  <a:lnTo>
                    <a:pt x="2255" y="17"/>
                  </a:lnTo>
                  <a:lnTo>
                    <a:pt x="2124" y="29"/>
                  </a:lnTo>
                  <a:lnTo>
                    <a:pt x="1996" y="45"/>
                  </a:lnTo>
                  <a:lnTo>
                    <a:pt x="1869" y="63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2"/>
                  </a:lnTo>
                  <a:lnTo>
                    <a:pt x="969" y="323"/>
                  </a:lnTo>
                  <a:lnTo>
                    <a:pt x="872" y="368"/>
                  </a:lnTo>
                  <a:lnTo>
                    <a:pt x="780" y="414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9"/>
                  </a:lnTo>
                  <a:lnTo>
                    <a:pt x="455" y="623"/>
                  </a:lnTo>
                  <a:lnTo>
                    <a:pt x="386" y="681"/>
                  </a:lnTo>
                  <a:lnTo>
                    <a:pt x="322" y="741"/>
                  </a:lnTo>
                  <a:lnTo>
                    <a:pt x="263" y="801"/>
                  </a:lnTo>
                  <a:lnTo>
                    <a:pt x="210" y="864"/>
                  </a:lnTo>
                  <a:lnTo>
                    <a:pt x="162" y="928"/>
                  </a:lnTo>
                  <a:lnTo>
                    <a:pt x="120" y="993"/>
                  </a:lnTo>
                  <a:lnTo>
                    <a:pt x="84" y="1060"/>
                  </a:lnTo>
                  <a:lnTo>
                    <a:pt x="54" y="1129"/>
                  </a:lnTo>
                  <a:lnTo>
                    <a:pt x="31" y="1197"/>
                  </a:lnTo>
                  <a:lnTo>
                    <a:pt x="14" y="1268"/>
                  </a:lnTo>
                  <a:lnTo>
                    <a:pt x="4" y="1340"/>
                  </a:lnTo>
                  <a:lnTo>
                    <a:pt x="0" y="1413"/>
                  </a:lnTo>
                  <a:lnTo>
                    <a:pt x="4" y="1485"/>
                  </a:lnTo>
                  <a:lnTo>
                    <a:pt x="14" y="1556"/>
                  </a:lnTo>
                  <a:lnTo>
                    <a:pt x="31" y="1627"/>
                  </a:lnTo>
                  <a:lnTo>
                    <a:pt x="54" y="1697"/>
                  </a:lnTo>
                  <a:lnTo>
                    <a:pt x="84" y="1764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2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1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1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1"/>
                  </a:lnTo>
                  <a:lnTo>
                    <a:pt x="1996" y="2780"/>
                  </a:lnTo>
                  <a:lnTo>
                    <a:pt x="2124" y="2795"/>
                  </a:lnTo>
                  <a:lnTo>
                    <a:pt x="2255" y="2809"/>
                  </a:lnTo>
                  <a:lnTo>
                    <a:pt x="2387" y="2818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Freeform 128"/>
            <p:cNvSpPr>
              <a:spLocks/>
            </p:cNvSpPr>
            <p:nvPr/>
          </p:nvSpPr>
          <p:spPr bwMode="auto">
            <a:xfrm>
              <a:off x="4985" y="1416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2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79"/>
                  </a:lnTo>
                  <a:lnTo>
                    <a:pt x="3448" y="2760"/>
                  </a:lnTo>
                  <a:lnTo>
                    <a:pt x="3571" y="2738"/>
                  </a:lnTo>
                  <a:lnTo>
                    <a:pt x="3692" y="2713"/>
                  </a:lnTo>
                  <a:lnTo>
                    <a:pt x="3810" y="2684"/>
                  </a:lnTo>
                  <a:lnTo>
                    <a:pt x="3924" y="2653"/>
                  </a:lnTo>
                  <a:lnTo>
                    <a:pt x="4035" y="2620"/>
                  </a:lnTo>
                  <a:lnTo>
                    <a:pt x="4143" y="2582"/>
                  </a:lnTo>
                  <a:lnTo>
                    <a:pt x="4247" y="2543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09"/>
                  </a:lnTo>
                  <a:lnTo>
                    <a:pt x="4788" y="2256"/>
                  </a:lnTo>
                  <a:lnTo>
                    <a:pt x="4862" y="2200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3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6"/>
                  </a:lnTo>
                  <a:lnTo>
                    <a:pt x="5304" y="1555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39"/>
                  </a:lnTo>
                  <a:lnTo>
                    <a:pt x="5304" y="1268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0"/>
                  </a:lnTo>
                  <a:lnTo>
                    <a:pt x="5198" y="992"/>
                  </a:lnTo>
                  <a:lnTo>
                    <a:pt x="5155" y="927"/>
                  </a:lnTo>
                  <a:lnTo>
                    <a:pt x="5108" y="863"/>
                  </a:lnTo>
                  <a:lnTo>
                    <a:pt x="5054" y="800"/>
                  </a:lnTo>
                  <a:lnTo>
                    <a:pt x="4996" y="740"/>
                  </a:lnTo>
                  <a:lnTo>
                    <a:pt x="4931" y="680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4"/>
                  </a:lnTo>
                  <a:lnTo>
                    <a:pt x="4625" y="463"/>
                  </a:lnTo>
                  <a:lnTo>
                    <a:pt x="4537" y="414"/>
                  </a:lnTo>
                  <a:lnTo>
                    <a:pt x="4445" y="367"/>
                  </a:lnTo>
                  <a:lnTo>
                    <a:pt x="4348" y="322"/>
                  </a:lnTo>
                  <a:lnTo>
                    <a:pt x="4247" y="281"/>
                  </a:lnTo>
                  <a:lnTo>
                    <a:pt x="4143" y="241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39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4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4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39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1"/>
                  </a:lnTo>
                  <a:lnTo>
                    <a:pt x="1069" y="281"/>
                  </a:lnTo>
                  <a:lnTo>
                    <a:pt x="969" y="322"/>
                  </a:lnTo>
                  <a:lnTo>
                    <a:pt x="872" y="367"/>
                  </a:lnTo>
                  <a:lnTo>
                    <a:pt x="780" y="414"/>
                  </a:lnTo>
                  <a:lnTo>
                    <a:pt x="692" y="463"/>
                  </a:lnTo>
                  <a:lnTo>
                    <a:pt x="609" y="514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0"/>
                  </a:lnTo>
                  <a:lnTo>
                    <a:pt x="322" y="740"/>
                  </a:lnTo>
                  <a:lnTo>
                    <a:pt x="263" y="800"/>
                  </a:lnTo>
                  <a:lnTo>
                    <a:pt x="210" y="863"/>
                  </a:lnTo>
                  <a:lnTo>
                    <a:pt x="162" y="927"/>
                  </a:lnTo>
                  <a:lnTo>
                    <a:pt x="120" y="992"/>
                  </a:lnTo>
                  <a:lnTo>
                    <a:pt x="84" y="1060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8"/>
                  </a:lnTo>
                  <a:lnTo>
                    <a:pt x="4" y="1339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5"/>
                  </a:lnTo>
                  <a:lnTo>
                    <a:pt x="31" y="1626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3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0"/>
                  </a:lnTo>
                  <a:lnTo>
                    <a:pt x="530" y="2256"/>
                  </a:lnTo>
                  <a:lnTo>
                    <a:pt x="609" y="2309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3"/>
                  </a:lnTo>
                  <a:lnTo>
                    <a:pt x="1174" y="2582"/>
                  </a:lnTo>
                  <a:lnTo>
                    <a:pt x="1281" y="2620"/>
                  </a:lnTo>
                  <a:lnTo>
                    <a:pt x="1393" y="2653"/>
                  </a:lnTo>
                  <a:lnTo>
                    <a:pt x="1508" y="2684"/>
                  </a:lnTo>
                  <a:lnTo>
                    <a:pt x="1626" y="2713"/>
                  </a:lnTo>
                  <a:lnTo>
                    <a:pt x="1746" y="2738"/>
                  </a:lnTo>
                  <a:lnTo>
                    <a:pt x="1869" y="2760"/>
                  </a:lnTo>
                  <a:lnTo>
                    <a:pt x="1996" y="2779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2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4" name="Freeform 129"/>
            <p:cNvSpPr>
              <a:spLocks/>
            </p:cNvSpPr>
            <p:nvPr/>
          </p:nvSpPr>
          <p:spPr bwMode="auto">
            <a:xfrm>
              <a:off x="4985" y="1405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2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79"/>
                  </a:lnTo>
                  <a:lnTo>
                    <a:pt x="3448" y="2760"/>
                  </a:lnTo>
                  <a:lnTo>
                    <a:pt x="3571" y="2738"/>
                  </a:lnTo>
                  <a:lnTo>
                    <a:pt x="3692" y="2713"/>
                  </a:lnTo>
                  <a:lnTo>
                    <a:pt x="3810" y="2684"/>
                  </a:lnTo>
                  <a:lnTo>
                    <a:pt x="3924" y="2653"/>
                  </a:lnTo>
                  <a:lnTo>
                    <a:pt x="4035" y="2619"/>
                  </a:lnTo>
                  <a:lnTo>
                    <a:pt x="4143" y="2582"/>
                  </a:lnTo>
                  <a:lnTo>
                    <a:pt x="4247" y="2543"/>
                  </a:lnTo>
                  <a:lnTo>
                    <a:pt x="4348" y="2500"/>
                  </a:lnTo>
                  <a:lnTo>
                    <a:pt x="4445" y="2456"/>
                  </a:lnTo>
                  <a:lnTo>
                    <a:pt x="4537" y="2409"/>
                  </a:lnTo>
                  <a:lnTo>
                    <a:pt x="4625" y="2361"/>
                  </a:lnTo>
                  <a:lnTo>
                    <a:pt x="4709" y="2309"/>
                  </a:lnTo>
                  <a:lnTo>
                    <a:pt x="4788" y="2256"/>
                  </a:lnTo>
                  <a:lnTo>
                    <a:pt x="4862" y="2200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3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4"/>
                  </a:lnTo>
                  <a:lnTo>
                    <a:pt x="5263" y="1696"/>
                  </a:lnTo>
                  <a:lnTo>
                    <a:pt x="5287" y="1626"/>
                  </a:lnTo>
                  <a:lnTo>
                    <a:pt x="5304" y="1555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39"/>
                  </a:lnTo>
                  <a:lnTo>
                    <a:pt x="5304" y="1267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59"/>
                  </a:lnTo>
                  <a:lnTo>
                    <a:pt x="5198" y="992"/>
                  </a:lnTo>
                  <a:lnTo>
                    <a:pt x="5155" y="927"/>
                  </a:lnTo>
                  <a:lnTo>
                    <a:pt x="5108" y="863"/>
                  </a:lnTo>
                  <a:lnTo>
                    <a:pt x="5054" y="800"/>
                  </a:lnTo>
                  <a:lnTo>
                    <a:pt x="4996" y="740"/>
                  </a:lnTo>
                  <a:lnTo>
                    <a:pt x="4931" y="680"/>
                  </a:lnTo>
                  <a:lnTo>
                    <a:pt x="4862" y="623"/>
                  </a:lnTo>
                  <a:lnTo>
                    <a:pt x="4788" y="568"/>
                  </a:lnTo>
                  <a:lnTo>
                    <a:pt x="4709" y="514"/>
                  </a:lnTo>
                  <a:lnTo>
                    <a:pt x="4625" y="463"/>
                  </a:lnTo>
                  <a:lnTo>
                    <a:pt x="4537" y="414"/>
                  </a:lnTo>
                  <a:lnTo>
                    <a:pt x="4445" y="367"/>
                  </a:lnTo>
                  <a:lnTo>
                    <a:pt x="4348" y="322"/>
                  </a:lnTo>
                  <a:lnTo>
                    <a:pt x="4247" y="281"/>
                  </a:lnTo>
                  <a:lnTo>
                    <a:pt x="4143" y="241"/>
                  </a:lnTo>
                  <a:lnTo>
                    <a:pt x="4035" y="204"/>
                  </a:lnTo>
                  <a:lnTo>
                    <a:pt x="3924" y="171"/>
                  </a:lnTo>
                  <a:lnTo>
                    <a:pt x="3810" y="139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4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1"/>
                  </a:lnTo>
                  <a:lnTo>
                    <a:pt x="2659" y="0"/>
                  </a:lnTo>
                  <a:lnTo>
                    <a:pt x="2522" y="1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4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39"/>
                  </a:lnTo>
                  <a:lnTo>
                    <a:pt x="1393" y="171"/>
                  </a:lnTo>
                  <a:lnTo>
                    <a:pt x="1281" y="204"/>
                  </a:lnTo>
                  <a:lnTo>
                    <a:pt x="1174" y="241"/>
                  </a:lnTo>
                  <a:lnTo>
                    <a:pt x="1069" y="281"/>
                  </a:lnTo>
                  <a:lnTo>
                    <a:pt x="969" y="322"/>
                  </a:lnTo>
                  <a:lnTo>
                    <a:pt x="872" y="367"/>
                  </a:lnTo>
                  <a:lnTo>
                    <a:pt x="780" y="414"/>
                  </a:lnTo>
                  <a:lnTo>
                    <a:pt x="692" y="463"/>
                  </a:lnTo>
                  <a:lnTo>
                    <a:pt x="609" y="514"/>
                  </a:lnTo>
                  <a:lnTo>
                    <a:pt x="530" y="568"/>
                  </a:lnTo>
                  <a:lnTo>
                    <a:pt x="455" y="623"/>
                  </a:lnTo>
                  <a:lnTo>
                    <a:pt x="386" y="680"/>
                  </a:lnTo>
                  <a:lnTo>
                    <a:pt x="322" y="740"/>
                  </a:lnTo>
                  <a:lnTo>
                    <a:pt x="263" y="800"/>
                  </a:lnTo>
                  <a:lnTo>
                    <a:pt x="210" y="863"/>
                  </a:lnTo>
                  <a:lnTo>
                    <a:pt x="162" y="927"/>
                  </a:lnTo>
                  <a:lnTo>
                    <a:pt x="120" y="992"/>
                  </a:lnTo>
                  <a:lnTo>
                    <a:pt x="84" y="1059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7"/>
                  </a:lnTo>
                  <a:lnTo>
                    <a:pt x="4" y="1339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5"/>
                  </a:lnTo>
                  <a:lnTo>
                    <a:pt x="31" y="1626"/>
                  </a:lnTo>
                  <a:lnTo>
                    <a:pt x="54" y="1696"/>
                  </a:lnTo>
                  <a:lnTo>
                    <a:pt x="84" y="1764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3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0"/>
                  </a:lnTo>
                  <a:lnTo>
                    <a:pt x="530" y="2256"/>
                  </a:lnTo>
                  <a:lnTo>
                    <a:pt x="609" y="2309"/>
                  </a:lnTo>
                  <a:lnTo>
                    <a:pt x="692" y="2361"/>
                  </a:lnTo>
                  <a:lnTo>
                    <a:pt x="780" y="2409"/>
                  </a:lnTo>
                  <a:lnTo>
                    <a:pt x="872" y="2456"/>
                  </a:lnTo>
                  <a:lnTo>
                    <a:pt x="969" y="2500"/>
                  </a:lnTo>
                  <a:lnTo>
                    <a:pt x="1069" y="2543"/>
                  </a:lnTo>
                  <a:lnTo>
                    <a:pt x="1174" y="2582"/>
                  </a:lnTo>
                  <a:lnTo>
                    <a:pt x="1281" y="2619"/>
                  </a:lnTo>
                  <a:lnTo>
                    <a:pt x="1393" y="2653"/>
                  </a:lnTo>
                  <a:lnTo>
                    <a:pt x="1508" y="2684"/>
                  </a:lnTo>
                  <a:lnTo>
                    <a:pt x="1626" y="2713"/>
                  </a:lnTo>
                  <a:lnTo>
                    <a:pt x="1746" y="2738"/>
                  </a:lnTo>
                  <a:lnTo>
                    <a:pt x="1869" y="2760"/>
                  </a:lnTo>
                  <a:lnTo>
                    <a:pt x="1996" y="2779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2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5" name="Freeform 130"/>
            <p:cNvSpPr>
              <a:spLocks/>
            </p:cNvSpPr>
            <p:nvPr/>
          </p:nvSpPr>
          <p:spPr bwMode="auto">
            <a:xfrm>
              <a:off x="4985" y="1381"/>
              <a:ext cx="204" cy="108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3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7"/>
                  </a:lnTo>
                  <a:lnTo>
                    <a:pt x="3062" y="2809"/>
                  </a:lnTo>
                  <a:lnTo>
                    <a:pt x="3194" y="2796"/>
                  </a:lnTo>
                  <a:lnTo>
                    <a:pt x="3322" y="2781"/>
                  </a:lnTo>
                  <a:lnTo>
                    <a:pt x="3448" y="2762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6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1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2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8"/>
                  </a:lnTo>
                  <a:lnTo>
                    <a:pt x="5304" y="1557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41"/>
                  </a:lnTo>
                  <a:lnTo>
                    <a:pt x="5304" y="1269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1"/>
                  </a:lnTo>
                  <a:lnTo>
                    <a:pt x="5198" y="994"/>
                  </a:lnTo>
                  <a:lnTo>
                    <a:pt x="5155" y="928"/>
                  </a:lnTo>
                  <a:lnTo>
                    <a:pt x="5108" y="863"/>
                  </a:lnTo>
                  <a:lnTo>
                    <a:pt x="5054" y="802"/>
                  </a:lnTo>
                  <a:lnTo>
                    <a:pt x="4996" y="740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6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4"/>
                  </a:lnTo>
                  <a:lnTo>
                    <a:pt x="4247" y="281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5"/>
                  </a:lnTo>
                  <a:lnTo>
                    <a:pt x="3194" y="30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30"/>
                  </a:lnTo>
                  <a:lnTo>
                    <a:pt x="1996" y="45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1"/>
                  </a:lnTo>
                  <a:lnTo>
                    <a:pt x="969" y="324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6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0"/>
                  </a:lnTo>
                  <a:lnTo>
                    <a:pt x="263" y="802"/>
                  </a:lnTo>
                  <a:lnTo>
                    <a:pt x="210" y="863"/>
                  </a:lnTo>
                  <a:lnTo>
                    <a:pt x="162" y="928"/>
                  </a:lnTo>
                  <a:lnTo>
                    <a:pt x="120" y="994"/>
                  </a:lnTo>
                  <a:lnTo>
                    <a:pt x="84" y="1061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9"/>
                  </a:lnTo>
                  <a:lnTo>
                    <a:pt x="4" y="1341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7"/>
                  </a:lnTo>
                  <a:lnTo>
                    <a:pt x="31" y="1628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2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1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6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2"/>
                  </a:lnTo>
                  <a:lnTo>
                    <a:pt x="1996" y="2781"/>
                  </a:lnTo>
                  <a:lnTo>
                    <a:pt x="2124" y="2796"/>
                  </a:lnTo>
                  <a:lnTo>
                    <a:pt x="2255" y="2809"/>
                  </a:lnTo>
                  <a:lnTo>
                    <a:pt x="2387" y="2817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6" name="Freeform 131"/>
            <p:cNvSpPr>
              <a:spLocks/>
            </p:cNvSpPr>
            <p:nvPr/>
          </p:nvSpPr>
          <p:spPr bwMode="auto">
            <a:xfrm>
              <a:off x="4985" y="1370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3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80"/>
                  </a:lnTo>
                  <a:lnTo>
                    <a:pt x="3448" y="2762"/>
                  </a:lnTo>
                  <a:lnTo>
                    <a:pt x="3571" y="2739"/>
                  </a:lnTo>
                  <a:lnTo>
                    <a:pt x="3692" y="2713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3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6"/>
                  </a:lnTo>
                  <a:lnTo>
                    <a:pt x="4862" y="2202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4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7"/>
                  </a:lnTo>
                  <a:lnTo>
                    <a:pt x="5304" y="1557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40"/>
                  </a:lnTo>
                  <a:lnTo>
                    <a:pt x="5304" y="1269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0"/>
                  </a:lnTo>
                  <a:lnTo>
                    <a:pt x="5198" y="994"/>
                  </a:lnTo>
                  <a:lnTo>
                    <a:pt x="5155" y="928"/>
                  </a:lnTo>
                  <a:lnTo>
                    <a:pt x="5108" y="863"/>
                  </a:lnTo>
                  <a:lnTo>
                    <a:pt x="5054" y="801"/>
                  </a:lnTo>
                  <a:lnTo>
                    <a:pt x="4996" y="740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4"/>
                  </a:lnTo>
                  <a:lnTo>
                    <a:pt x="4247" y="281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5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5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1"/>
                  </a:lnTo>
                  <a:lnTo>
                    <a:pt x="969" y="324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0"/>
                  </a:lnTo>
                  <a:lnTo>
                    <a:pt x="263" y="801"/>
                  </a:lnTo>
                  <a:lnTo>
                    <a:pt x="210" y="863"/>
                  </a:lnTo>
                  <a:lnTo>
                    <a:pt x="162" y="928"/>
                  </a:lnTo>
                  <a:lnTo>
                    <a:pt x="120" y="994"/>
                  </a:lnTo>
                  <a:lnTo>
                    <a:pt x="84" y="1060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9"/>
                  </a:lnTo>
                  <a:lnTo>
                    <a:pt x="4" y="1340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7"/>
                  </a:lnTo>
                  <a:lnTo>
                    <a:pt x="31" y="1627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4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2"/>
                  </a:lnTo>
                  <a:lnTo>
                    <a:pt x="530" y="2256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3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3"/>
                  </a:lnTo>
                  <a:lnTo>
                    <a:pt x="1746" y="2739"/>
                  </a:lnTo>
                  <a:lnTo>
                    <a:pt x="1869" y="2762"/>
                  </a:lnTo>
                  <a:lnTo>
                    <a:pt x="1996" y="2780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3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8805863" y="889001"/>
            <a:ext cx="652462" cy="23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latin typeface="华文细黑" panose="02010600040101010101" pitchFamily="2" charset="-122"/>
                <a:ea typeface="华文细黑" panose="02010600040101010101" pitchFamily="2" charset="-122"/>
              </a:rPr>
              <a:t>直播源</a:t>
            </a:r>
          </a:p>
        </p:txBody>
      </p:sp>
      <p:sp>
        <p:nvSpPr>
          <p:cNvPr id="29713" name="Text Box 50"/>
          <p:cNvSpPr txBox="1">
            <a:spLocks noChangeArrowheads="1"/>
          </p:cNvSpPr>
          <p:nvPr/>
        </p:nvSpPr>
        <p:spPr bwMode="auto">
          <a:xfrm>
            <a:off x="3714750" y="889001"/>
            <a:ext cx="388796" cy="23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</a:p>
        </p:txBody>
      </p:sp>
      <p:sp>
        <p:nvSpPr>
          <p:cNvPr id="29714" name="Text Box 59"/>
          <p:cNvSpPr txBox="1">
            <a:spLocks noChangeArrowheads="1"/>
          </p:cNvSpPr>
          <p:nvPr/>
        </p:nvSpPr>
        <p:spPr bwMode="auto">
          <a:xfrm>
            <a:off x="4648200" y="889001"/>
            <a:ext cx="1143000" cy="23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latin typeface="华文细黑" panose="02010600040101010101" pitchFamily="2" charset="-122"/>
                <a:ea typeface="华文细黑" panose="02010600040101010101" pitchFamily="2" charset="-122"/>
              </a:rPr>
              <a:t>承载网设备</a:t>
            </a:r>
          </a:p>
        </p:txBody>
      </p:sp>
      <p:sp>
        <p:nvSpPr>
          <p:cNvPr id="29715" name="Text Box 60"/>
          <p:cNvSpPr txBox="1">
            <a:spLocks noChangeArrowheads="1"/>
          </p:cNvSpPr>
          <p:nvPr/>
        </p:nvSpPr>
        <p:spPr bwMode="auto">
          <a:xfrm>
            <a:off x="6172200" y="889001"/>
            <a:ext cx="565150" cy="23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华文细黑" panose="02010600040101010101" pitchFamily="2" charset="-122"/>
                <a:ea typeface="华文细黑" panose="02010600040101010101" pitchFamily="2" charset="-122"/>
              </a:rPr>
              <a:t>FCC</a:t>
            </a:r>
          </a:p>
        </p:txBody>
      </p:sp>
      <p:sp>
        <p:nvSpPr>
          <p:cNvPr id="29716" name="Text Box 109"/>
          <p:cNvSpPr txBox="1">
            <a:spLocks noChangeArrowheads="1"/>
          </p:cNvSpPr>
          <p:nvPr/>
        </p:nvSpPr>
        <p:spPr bwMode="auto">
          <a:xfrm>
            <a:off x="7524750" y="889001"/>
            <a:ext cx="571500" cy="23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华文细黑" panose="02010600040101010101" pitchFamily="2" charset="-122"/>
                <a:ea typeface="华文细黑" panose="02010600040101010101" pitchFamily="2" charset="-122"/>
              </a:rPr>
              <a:t>MRF</a:t>
            </a:r>
          </a:p>
        </p:txBody>
      </p:sp>
      <p:grpSp>
        <p:nvGrpSpPr>
          <p:cNvPr id="29717" name="Group 158"/>
          <p:cNvGrpSpPr>
            <a:grpSpLocks/>
          </p:cNvGrpSpPr>
          <p:nvPr/>
        </p:nvGrpSpPr>
        <p:grpSpPr bwMode="auto">
          <a:xfrm>
            <a:off x="3810001" y="1638300"/>
            <a:ext cx="5332413" cy="3771900"/>
            <a:chOff x="1632" y="1032"/>
            <a:chExt cx="3359" cy="1951"/>
          </a:xfrm>
        </p:grpSpPr>
        <p:sp>
          <p:nvSpPr>
            <p:cNvPr id="29731" name="Line 80"/>
            <p:cNvSpPr>
              <a:spLocks noChangeShapeType="1"/>
            </p:cNvSpPr>
            <p:nvPr/>
          </p:nvSpPr>
          <p:spPr bwMode="auto">
            <a:xfrm>
              <a:off x="4991" y="1032"/>
              <a:ext cx="0" cy="195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10800" rIns="54000" bIns="10800" anchor="ctr"/>
            <a:lstStyle/>
            <a:p>
              <a:endParaRPr lang="zh-CN" altLang="en-US"/>
            </a:p>
          </p:txBody>
        </p:sp>
        <p:sp>
          <p:nvSpPr>
            <p:cNvPr id="29732" name="Line 132"/>
            <p:cNvSpPr>
              <a:spLocks noChangeShapeType="1"/>
            </p:cNvSpPr>
            <p:nvPr/>
          </p:nvSpPr>
          <p:spPr bwMode="auto">
            <a:xfrm>
              <a:off x="4151" y="1032"/>
              <a:ext cx="0" cy="195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10800" rIns="54000" bIns="10800" anchor="ctr"/>
            <a:lstStyle/>
            <a:p>
              <a:endParaRPr lang="zh-CN" altLang="en-US"/>
            </a:p>
          </p:txBody>
        </p:sp>
        <p:sp>
          <p:nvSpPr>
            <p:cNvPr id="29733" name="Line 133"/>
            <p:cNvSpPr>
              <a:spLocks noChangeShapeType="1"/>
            </p:cNvSpPr>
            <p:nvPr/>
          </p:nvSpPr>
          <p:spPr bwMode="auto">
            <a:xfrm>
              <a:off x="3311" y="1032"/>
              <a:ext cx="0" cy="195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10800" rIns="54000" bIns="10800" anchor="ctr"/>
            <a:lstStyle/>
            <a:p>
              <a:endParaRPr lang="zh-CN" altLang="en-US"/>
            </a:p>
          </p:txBody>
        </p:sp>
        <p:sp>
          <p:nvSpPr>
            <p:cNvPr id="29734" name="Line 134"/>
            <p:cNvSpPr>
              <a:spLocks noChangeShapeType="1"/>
            </p:cNvSpPr>
            <p:nvPr/>
          </p:nvSpPr>
          <p:spPr bwMode="auto">
            <a:xfrm>
              <a:off x="2471" y="1032"/>
              <a:ext cx="0" cy="195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10800" rIns="54000" bIns="10800" anchor="ctr"/>
            <a:lstStyle/>
            <a:p>
              <a:endParaRPr lang="zh-CN" altLang="en-US"/>
            </a:p>
          </p:txBody>
        </p:sp>
        <p:sp>
          <p:nvSpPr>
            <p:cNvPr id="29735" name="Line 135"/>
            <p:cNvSpPr>
              <a:spLocks noChangeShapeType="1"/>
            </p:cNvSpPr>
            <p:nvPr/>
          </p:nvSpPr>
          <p:spPr bwMode="auto">
            <a:xfrm>
              <a:off x="1632" y="1032"/>
              <a:ext cx="0" cy="195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10800" rIns="54000" bIns="10800" anchor="ctr"/>
            <a:lstStyle/>
            <a:p>
              <a:endParaRPr lang="zh-CN" altLang="en-US"/>
            </a:p>
          </p:txBody>
        </p:sp>
      </p:grpSp>
      <p:sp>
        <p:nvSpPr>
          <p:cNvPr id="29718" name="AutoShape 138"/>
          <p:cNvSpPr>
            <a:spLocks noChangeArrowheads="1"/>
          </p:cNvSpPr>
          <p:nvPr/>
        </p:nvSpPr>
        <p:spPr bwMode="auto">
          <a:xfrm>
            <a:off x="7820026" y="1962150"/>
            <a:ext cx="104775" cy="323850"/>
          </a:xfrm>
          <a:prstGeom prst="curvedLeftArrow">
            <a:avLst>
              <a:gd name="adj1" fmla="val 61818"/>
              <a:gd name="adj2" fmla="val 123636"/>
              <a:gd name="adj3" fmla="val 33333"/>
            </a:avLst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9" name="Text Box 139"/>
          <p:cNvSpPr txBox="1">
            <a:spLocks noChangeArrowheads="1"/>
          </p:cNvSpPr>
          <p:nvPr/>
        </p:nvSpPr>
        <p:spPr bwMode="auto">
          <a:xfrm>
            <a:off x="7934326" y="2019301"/>
            <a:ext cx="1095375" cy="20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整型</a:t>
            </a:r>
            <a:r>
              <a:rPr lang="en-US" altLang="zh-CN" sz="1200"/>
              <a:t>/RTP</a:t>
            </a:r>
            <a:r>
              <a:rPr lang="zh-CN" altLang="en-US" sz="1200"/>
              <a:t>封装 </a:t>
            </a:r>
          </a:p>
        </p:txBody>
      </p:sp>
      <p:sp>
        <p:nvSpPr>
          <p:cNvPr id="29720" name="Rectangle 148"/>
          <p:cNvSpPr>
            <a:spLocks noChangeArrowheads="1"/>
          </p:cNvSpPr>
          <p:nvPr/>
        </p:nvSpPr>
        <p:spPr bwMode="auto">
          <a:xfrm>
            <a:off x="3657600" y="2905125"/>
            <a:ext cx="16002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华文细黑" panose="02010600040101010101" pitchFamily="2" charset="-122"/>
              </a:rPr>
              <a:t>接收组播频道，观看</a:t>
            </a:r>
          </a:p>
        </p:txBody>
      </p:sp>
      <p:sp>
        <p:nvSpPr>
          <p:cNvPr id="29721" name="Rectangle 149"/>
          <p:cNvSpPr>
            <a:spLocks noChangeArrowheads="1"/>
          </p:cNvSpPr>
          <p:nvPr/>
        </p:nvSpPr>
        <p:spPr bwMode="auto">
          <a:xfrm>
            <a:off x="4953000" y="2590800"/>
            <a:ext cx="16002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华文细黑" panose="02010600040101010101" pitchFamily="2" charset="-122"/>
              </a:rPr>
              <a:t>接收组播，缓存频道</a:t>
            </a:r>
          </a:p>
        </p:txBody>
      </p:sp>
      <p:sp>
        <p:nvSpPr>
          <p:cNvPr id="29722" name="Rectangle 150"/>
          <p:cNvSpPr>
            <a:spLocks noChangeArrowheads="1"/>
          </p:cNvSpPr>
          <p:nvPr/>
        </p:nvSpPr>
        <p:spPr bwMode="auto">
          <a:xfrm>
            <a:off x="4953001" y="2276475"/>
            <a:ext cx="2962275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华文细黑" panose="02010600040101010101" pitchFamily="2" charset="-122"/>
              </a:rPr>
              <a:t>向承载网注入组播频道</a:t>
            </a:r>
          </a:p>
        </p:txBody>
      </p:sp>
      <p:sp>
        <p:nvSpPr>
          <p:cNvPr id="29723" name="Rectangle 151"/>
          <p:cNvSpPr>
            <a:spLocks noChangeArrowheads="1"/>
          </p:cNvSpPr>
          <p:nvPr/>
        </p:nvSpPr>
        <p:spPr bwMode="auto">
          <a:xfrm>
            <a:off x="7743825" y="1704975"/>
            <a:ext cx="14478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华文细黑" panose="02010600040101010101" pitchFamily="2" charset="-122"/>
              </a:rPr>
              <a:t>接收组播频道</a:t>
            </a:r>
          </a:p>
        </p:txBody>
      </p:sp>
      <p:sp>
        <p:nvSpPr>
          <p:cNvPr id="29724" name="Text Box 152"/>
          <p:cNvSpPr txBox="1">
            <a:spLocks noChangeArrowheads="1"/>
          </p:cNvSpPr>
          <p:nvPr/>
        </p:nvSpPr>
        <p:spPr bwMode="auto">
          <a:xfrm>
            <a:off x="2362201" y="3962401"/>
            <a:ext cx="11652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78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77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77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77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77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1">
                <a:latin typeface="FrutigerNext LT Regular" pitchFamily="34" charset="0"/>
                <a:ea typeface="华文细黑" panose="02010600040101010101" pitchFamily="2" charset="-122"/>
              </a:rPr>
              <a:t>频道切换过程</a:t>
            </a:r>
          </a:p>
        </p:txBody>
      </p:sp>
      <p:sp>
        <p:nvSpPr>
          <p:cNvPr id="29725" name="Line 153"/>
          <p:cNvSpPr>
            <a:spLocks noChangeShapeType="1"/>
          </p:cNvSpPr>
          <p:nvPr/>
        </p:nvSpPr>
        <p:spPr bwMode="auto">
          <a:xfrm flipH="1">
            <a:off x="3810000" y="4362450"/>
            <a:ext cx="2667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6" name="Text Box 154"/>
          <p:cNvSpPr txBox="1">
            <a:spLocks noChangeArrowheads="1"/>
          </p:cNvSpPr>
          <p:nvPr/>
        </p:nvSpPr>
        <p:spPr bwMode="auto">
          <a:xfrm>
            <a:off x="3886200" y="4495801"/>
            <a:ext cx="1295400" cy="20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200"/>
              <a:t>4. IGMP  </a:t>
            </a:r>
            <a:r>
              <a:rPr lang="zh-CN" altLang="en-US" sz="1200"/>
              <a:t>加入</a:t>
            </a:r>
          </a:p>
        </p:txBody>
      </p:sp>
      <p:sp>
        <p:nvSpPr>
          <p:cNvPr id="29727" name="Line 155"/>
          <p:cNvSpPr>
            <a:spLocks noChangeShapeType="1"/>
          </p:cNvSpPr>
          <p:nvPr/>
        </p:nvSpPr>
        <p:spPr bwMode="auto">
          <a:xfrm>
            <a:off x="3800475" y="4714875"/>
            <a:ext cx="1371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8" name="Text Box 156"/>
          <p:cNvSpPr txBox="1">
            <a:spLocks noChangeArrowheads="1"/>
          </p:cNvSpPr>
          <p:nvPr/>
        </p:nvSpPr>
        <p:spPr bwMode="auto">
          <a:xfrm>
            <a:off x="3886200" y="4848226"/>
            <a:ext cx="1066800" cy="20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68" tIns="11834" rIns="59168" bIns="11834">
            <a:spAutoFit/>
          </a:bodyPr>
          <a:lstStyle>
            <a:lvl1pPr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01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1001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200"/>
              <a:t>5. </a:t>
            </a:r>
            <a:r>
              <a:rPr lang="zh-CN" altLang="en-US" sz="1200"/>
              <a:t>接收组播流</a:t>
            </a:r>
          </a:p>
        </p:txBody>
      </p:sp>
      <p:sp>
        <p:nvSpPr>
          <p:cNvPr id="29729" name="Line 157"/>
          <p:cNvSpPr>
            <a:spLocks noChangeShapeType="1"/>
          </p:cNvSpPr>
          <p:nvPr/>
        </p:nvSpPr>
        <p:spPr bwMode="auto">
          <a:xfrm>
            <a:off x="3800475" y="5067300"/>
            <a:ext cx="1371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0" name="Text Box 159"/>
          <p:cNvSpPr txBox="1">
            <a:spLocks noChangeArrowheads="1"/>
          </p:cNvSpPr>
          <p:nvPr/>
        </p:nvSpPr>
        <p:spPr bwMode="auto">
          <a:xfrm>
            <a:off x="1981200" y="5486400"/>
            <a:ext cx="815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1600" dirty="0">
                <a:ea typeface="华文细黑" panose="02010600040101010101" pitchFamily="2" charset="-122"/>
              </a:rPr>
              <a:t>在频道切换过程中，</a:t>
            </a:r>
            <a:r>
              <a:rPr lang="en-US" altLang="zh-CN" sz="1600" dirty="0">
                <a:ea typeface="华文细黑" panose="02010600040101010101" pitchFamily="2" charset="-122"/>
              </a:rPr>
              <a:t>1</a:t>
            </a:r>
            <a:r>
              <a:rPr lang="zh-CN" altLang="en-US" sz="1600" dirty="0">
                <a:ea typeface="华文细黑" panose="02010600040101010101" pitchFamily="2" charset="-122"/>
              </a:rPr>
              <a:t>（</a:t>
            </a:r>
            <a:r>
              <a:rPr lang="en-US" altLang="zh-CN" sz="1600" dirty="0">
                <a:ea typeface="华文细黑" panose="02010600040101010101" pitchFamily="2" charset="-122"/>
              </a:rPr>
              <a:t>IGMP</a:t>
            </a:r>
            <a:r>
              <a:rPr lang="zh-CN" altLang="en-US" sz="1600" dirty="0">
                <a:ea typeface="华文细黑" panose="02010600040101010101" pitchFamily="2" charset="-122"/>
              </a:rPr>
              <a:t>离开）和 </a:t>
            </a:r>
            <a:r>
              <a:rPr lang="en-US" altLang="zh-CN" sz="1600" dirty="0">
                <a:ea typeface="华文细黑" panose="02010600040101010101" pitchFamily="2" charset="-122"/>
              </a:rPr>
              <a:t>2</a:t>
            </a:r>
            <a:r>
              <a:rPr lang="zh-CN" altLang="en-US" sz="1600" dirty="0">
                <a:ea typeface="华文细黑" panose="02010600040101010101" pitchFamily="2" charset="-122"/>
              </a:rPr>
              <a:t>（频道切换请求）同时触发； </a:t>
            </a:r>
          </a:p>
        </p:txBody>
      </p:sp>
    </p:spTree>
    <p:extLst>
      <p:ext uri="{BB962C8B-B14F-4D97-AF65-F5344CB8AC3E}">
        <p14:creationId xmlns:p14="http://schemas.microsoft.com/office/powerpoint/2010/main" val="20709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>
                <a:solidFill>
                  <a:schemeClr val="bg2"/>
                </a:solidFill>
                <a:ea typeface="ＭＳ Ｐゴシック" panose="020B0600070205080204" pitchFamily="34" charset="-128"/>
              </a:rPr>
              <a:t>Page </a:t>
            </a:r>
            <a:fld id="{1087B633-58CC-4CFC-B306-5DAC11FB03BF}" type="slidenum">
              <a:rPr lang="de-DE" altLang="zh-CN">
                <a:solidFill>
                  <a:schemeClr val="bg2"/>
                </a:solidFill>
                <a:ea typeface="ＭＳ Ｐゴシック" panose="020B0600070205080204" pitchFamily="34" charset="-128"/>
              </a:rPr>
              <a:pPr/>
              <a:t>5</a:t>
            </a:fld>
            <a:endParaRPr lang="en-GB" altLang="zh-CN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458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2800"/>
              <a:t>参考：</a:t>
            </a:r>
            <a:r>
              <a:rPr lang="en-US" altLang="zh-CN" sz="2800"/>
              <a:t>IP</a:t>
            </a:r>
            <a:r>
              <a:rPr lang="zh-CN" altLang="en-US" sz="2800"/>
              <a:t>网络常见损伤介绍</a:t>
            </a:r>
          </a:p>
        </p:txBody>
      </p:sp>
      <p:sp>
        <p:nvSpPr>
          <p:cNvPr id="32772" name="Text Box 72"/>
          <p:cNvSpPr txBox="1">
            <a:spLocks noChangeArrowheads="1"/>
          </p:cNvSpPr>
          <p:nvPr/>
        </p:nvSpPr>
        <p:spPr bwMode="auto">
          <a:xfrm>
            <a:off x="1981200" y="838200"/>
            <a:ext cx="8153400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dirty="0">
                <a:ea typeface="华文细黑" panose="02010600040101010101" pitchFamily="2" charset="-122"/>
              </a:rPr>
              <a:t>网络传输特性往往归纳为三个指标：丢包，抖动和延迟； </a:t>
            </a:r>
          </a:p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endParaRPr lang="zh-CN" altLang="en-US" dirty="0">
              <a:ea typeface="华文细黑" panose="02010600040101010101" pitchFamily="2" charset="-122"/>
            </a:endParaRPr>
          </a:p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dirty="0">
                <a:ea typeface="华文细黑" panose="02010600040101010101" pitchFamily="2" charset="-122"/>
              </a:rPr>
              <a:t>丢包</a:t>
            </a:r>
          </a:p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1600" dirty="0">
                <a:ea typeface="华文细黑" panose="02010600040101010101" pitchFamily="2" charset="-122"/>
              </a:rPr>
              <a:t>丢包对视频播放质量有直接的影响。试验表明，无论视频丢包的类型（</a:t>
            </a:r>
            <a:r>
              <a:rPr lang="en-US" altLang="zh-CN" sz="1600" dirty="0">
                <a:ea typeface="华文细黑" panose="02010600040101010101" pitchFamily="2" charset="-122"/>
              </a:rPr>
              <a:t>I</a:t>
            </a:r>
            <a:r>
              <a:rPr lang="zh-CN" altLang="en-US" sz="1600" dirty="0">
                <a:ea typeface="华文细黑" panose="02010600040101010101" pitchFamily="2" charset="-122"/>
              </a:rPr>
              <a:t>，</a:t>
            </a:r>
            <a:r>
              <a:rPr lang="en-US" altLang="zh-CN" sz="1600" dirty="0">
                <a:ea typeface="华文细黑" panose="02010600040101010101" pitchFamily="2" charset="-122"/>
              </a:rPr>
              <a:t>B</a:t>
            </a:r>
            <a:r>
              <a:rPr lang="zh-CN" altLang="en-US" sz="1600" dirty="0">
                <a:ea typeface="华文细黑" panose="02010600040101010101" pitchFamily="2" charset="-122"/>
              </a:rPr>
              <a:t>，</a:t>
            </a:r>
            <a:r>
              <a:rPr lang="en-US" altLang="zh-CN" sz="1600" dirty="0">
                <a:ea typeface="华文细黑" panose="02010600040101010101" pitchFamily="2" charset="-122"/>
              </a:rPr>
              <a:t>P</a:t>
            </a:r>
            <a:r>
              <a:rPr lang="zh-CN" altLang="en-US" sz="1600" dirty="0">
                <a:ea typeface="华文细黑" panose="02010600040101010101" pitchFamily="2" charset="-122"/>
              </a:rPr>
              <a:t>帧），在没有适当的视频解码补偿或者丢包重传机制下，视频播放质量都会出现不同程度的下降。</a:t>
            </a:r>
          </a:p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endParaRPr lang="zh-CN" altLang="en-US" dirty="0">
              <a:ea typeface="华文细黑" panose="02010600040101010101" pitchFamily="2" charset="-122"/>
            </a:endParaRPr>
          </a:p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dirty="0">
                <a:ea typeface="华文细黑" panose="02010600040101010101" pitchFamily="2" charset="-122"/>
              </a:rPr>
              <a:t>抖动</a:t>
            </a:r>
          </a:p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1600" dirty="0">
                <a:ea typeface="华文细黑" panose="02010600040101010101" pitchFamily="2" charset="-122"/>
              </a:rPr>
              <a:t>抖动产生有多种原因：网络设备性能变化，网络线路出现拥挤，网络设备性能变化都可以导致视频流的抖动变化。观测视频流的抖动变化可以提前发现视频传输质量恶化的趋势。</a:t>
            </a:r>
          </a:p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endParaRPr lang="zh-CN" altLang="en-US" sz="1600" dirty="0">
              <a:ea typeface="华文细黑" panose="02010600040101010101" pitchFamily="2" charset="-122"/>
            </a:endParaRPr>
          </a:p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dirty="0">
                <a:ea typeface="华文细黑" panose="02010600040101010101" pitchFamily="2" charset="-122"/>
              </a:rPr>
              <a:t>延迟</a:t>
            </a:r>
          </a:p>
          <a:p>
            <a:pPr algn="l" eaLnBrk="1" hangingPunct="1">
              <a:buClr>
                <a:schemeClr val="tx2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1600" dirty="0">
                <a:ea typeface="华文细黑" panose="02010600040101010101" pitchFamily="2" charset="-122"/>
              </a:rPr>
              <a:t>在视频传输应用中，恒定延迟表现为视频观看时间的推迟。为了避免网络抖动而产生视频播放效果恶化，网络节点和视频解码器往往需要对视频流进行缓冲。实验数据表明，视频播放延迟不影响视频观看的质量。</a:t>
            </a:r>
          </a:p>
        </p:txBody>
      </p:sp>
    </p:spTree>
    <p:extLst>
      <p:ext uri="{BB962C8B-B14F-4D97-AF65-F5344CB8AC3E}">
        <p14:creationId xmlns:p14="http://schemas.microsoft.com/office/powerpoint/2010/main" val="1458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>
                <a:ea typeface="ＭＳ Ｐゴシック" panose="020B0600070205080204" pitchFamily="34" charset="-128"/>
              </a:rPr>
              <a:t>Page </a:t>
            </a:r>
            <a:fld id="{51FB27C0-EAAF-49EB-8A2E-9B849C77A752}" type="slidenum">
              <a:rPr lang="de-DE" altLang="zh-CN">
                <a:ea typeface="ＭＳ Ｐゴシック" panose="020B0600070205080204" pitchFamily="34" charset="-128"/>
              </a:rPr>
              <a:pPr/>
              <a:t>6</a:t>
            </a:fld>
            <a:endParaRPr lang="en-GB" altLang="zh-CN">
              <a:ea typeface="ＭＳ Ｐゴシック" panose="020B0600070205080204" pitchFamily="34" charset="-128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14525" y="227013"/>
            <a:ext cx="4114800" cy="563562"/>
          </a:xfrm>
        </p:spPr>
        <p:txBody>
          <a:bodyPr/>
          <a:lstStyle/>
          <a:p>
            <a:pPr eaLnBrk="1" hangingPunct="1"/>
            <a:r>
              <a:rPr lang="en-US" altLang="zh-CN" sz="2800"/>
              <a:t>IPTV</a:t>
            </a:r>
            <a:r>
              <a:rPr lang="zh-CN" altLang="en-US" sz="2800"/>
              <a:t>视频质量保证手段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892301" y="847726"/>
            <a:ext cx="3870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华文细黑" panose="02010600040101010101" pitchFamily="2" charset="-122"/>
                <a:ea typeface="华文细黑" panose="02010600040101010101" pitchFamily="2" charset="-122"/>
              </a:rPr>
              <a:t>丢包是网络对</a:t>
            </a:r>
            <a:r>
              <a:rPr lang="en-US" altLang="zh-CN" b="1">
                <a:latin typeface="华文细黑" panose="02010600040101010101" pitchFamily="2" charset="-122"/>
                <a:ea typeface="华文细黑" panose="02010600040101010101" pitchFamily="2" charset="-122"/>
              </a:rPr>
              <a:t>TV</a:t>
            </a:r>
            <a:r>
              <a:rPr lang="zh-CN" altLang="en-US" b="1">
                <a:latin typeface="华文细黑" panose="02010600040101010101" pitchFamily="2" charset="-122"/>
                <a:ea typeface="华文细黑" panose="02010600040101010101" pitchFamily="2" charset="-122"/>
              </a:rPr>
              <a:t>业务影响最大的因素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2057400" y="1600200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latin typeface="华文细黑" panose="02010600040101010101" pitchFamily="2" charset="-122"/>
                <a:ea typeface="华文细黑" panose="02010600040101010101" pitchFamily="2" charset="-122"/>
              </a:rPr>
              <a:t>解决思路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2057400" y="2330450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latin typeface="华文细黑" panose="02010600040101010101" pitchFamily="2" charset="-122"/>
                <a:ea typeface="华文细黑" panose="02010600040101010101" pitchFamily="2" charset="-122"/>
              </a:rPr>
              <a:t>引入技术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2057400" y="3581400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latin typeface="华文细黑" panose="02010600040101010101" pitchFamily="2" charset="-122"/>
                <a:ea typeface="华文细黑" panose="02010600040101010101" pitchFamily="2" charset="-122"/>
              </a:rPr>
              <a:t>简要原理</a:t>
            </a:r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2057400" y="4800600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latin typeface="华文细黑" panose="02010600040101010101" pitchFamily="2" charset="-122"/>
                <a:ea typeface="华文细黑" panose="02010600040101010101" pitchFamily="2" charset="-122"/>
              </a:rPr>
              <a:t>华为算法</a:t>
            </a:r>
          </a:p>
        </p:txBody>
      </p:sp>
      <p:sp>
        <p:nvSpPr>
          <p:cNvPr id="34825" name="AutoShape 8"/>
          <p:cNvSpPr>
            <a:spLocks noChangeArrowheads="1"/>
          </p:cNvSpPr>
          <p:nvPr/>
        </p:nvSpPr>
        <p:spPr bwMode="auto">
          <a:xfrm>
            <a:off x="4724400" y="1143000"/>
            <a:ext cx="2286000" cy="838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996278261 h 21600"/>
              <a:gd name="T4" fmla="*/ 2147483647 w 21600"/>
              <a:gd name="T5" fmla="*/ 1149848243 h 21600"/>
              <a:gd name="T6" fmla="*/ 2147483647 w 21600"/>
              <a:gd name="T7" fmla="*/ 99627826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931 w 21600"/>
              <a:gd name="T13" fmla="*/ 14421 h 21600"/>
              <a:gd name="T14" fmla="*/ 19669 w 21600"/>
              <a:gd name="T15" fmla="*/ 19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7917" y="5277"/>
                </a:lnTo>
                <a:lnTo>
                  <a:pt x="9135" y="5277"/>
                </a:lnTo>
                <a:lnTo>
                  <a:pt x="9135" y="14421"/>
                </a:lnTo>
                <a:lnTo>
                  <a:pt x="3343" y="14421"/>
                </a:lnTo>
                <a:lnTo>
                  <a:pt x="3343" y="12498"/>
                </a:lnTo>
                <a:lnTo>
                  <a:pt x="0" y="17049"/>
                </a:lnTo>
                <a:lnTo>
                  <a:pt x="3343" y="21600"/>
                </a:lnTo>
                <a:lnTo>
                  <a:pt x="3343" y="19677"/>
                </a:lnTo>
                <a:lnTo>
                  <a:pt x="18257" y="19677"/>
                </a:lnTo>
                <a:lnTo>
                  <a:pt x="18257" y="21600"/>
                </a:lnTo>
                <a:lnTo>
                  <a:pt x="21600" y="17049"/>
                </a:lnTo>
                <a:lnTo>
                  <a:pt x="18257" y="12498"/>
                </a:lnTo>
                <a:lnTo>
                  <a:pt x="18257" y="14421"/>
                </a:lnTo>
                <a:lnTo>
                  <a:pt x="12465" y="14421"/>
                </a:lnTo>
                <a:lnTo>
                  <a:pt x="12465" y="5277"/>
                </a:lnTo>
                <a:lnTo>
                  <a:pt x="13683" y="5277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AutoShape 9"/>
          <p:cNvSpPr>
            <a:spLocks noChangeArrowheads="1"/>
          </p:cNvSpPr>
          <p:nvPr/>
        </p:nvSpPr>
        <p:spPr bwMode="auto">
          <a:xfrm>
            <a:off x="3962400" y="1600200"/>
            <a:ext cx="1219200" cy="838200"/>
          </a:xfrm>
          <a:prstGeom prst="downArrowCallout">
            <a:avLst>
              <a:gd name="adj1" fmla="val 27273"/>
              <a:gd name="adj2" fmla="val 36364"/>
              <a:gd name="adj3" fmla="val 26389"/>
              <a:gd name="adj4" fmla="val 56944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冗余纠错</a:t>
            </a:r>
          </a:p>
        </p:txBody>
      </p:sp>
      <p:sp>
        <p:nvSpPr>
          <p:cNvPr id="34827" name="AutoShape 10"/>
          <p:cNvSpPr>
            <a:spLocks noChangeArrowheads="1"/>
          </p:cNvSpPr>
          <p:nvPr/>
        </p:nvSpPr>
        <p:spPr bwMode="auto">
          <a:xfrm>
            <a:off x="3962400" y="2438400"/>
            <a:ext cx="1219200" cy="838200"/>
          </a:xfrm>
          <a:prstGeom prst="downArrowCallout">
            <a:avLst>
              <a:gd name="adj1" fmla="val 27273"/>
              <a:gd name="adj2" fmla="val 36364"/>
              <a:gd name="adj3" fmla="val 26389"/>
              <a:gd name="adj4" fmla="val 56944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FEC</a:t>
            </a:r>
          </a:p>
        </p:txBody>
      </p:sp>
      <p:sp>
        <p:nvSpPr>
          <p:cNvPr id="34828" name="AutoShape 11"/>
          <p:cNvSpPr>
            <a:spLocks noChangeArrowheads="1"/>
          </p:cNvSpPr>
          <p:nvPr/>
        </p:nvSpPr>
        <p:spPr bwMode="auto">
          <a:xfrm>
            <a:off x="3276600" y="3295650"/>
            <a:ext cx="2590800" cy="1447800"/>
          </a:xfrm>
          <a:prstGeom prst="downArrowCallout">
            <a:avLst>
              <a:gd name="adj1" fmla="val 23031"/>
              <a:gd name="adj2" fmla="val 23686"/>
              <a:gd name="adj3" fmla="val 17213"/>
              <a:gd name="adj4" fmla="val 73356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在视频流中插入冗余包，实现在一定丢包情况下，终端可以根据冗余包自动恢复</a:t>
            </a:r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3724275" y="4762500"/>
            <a:ext cx="1752600" cy="11430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标准算法：</a:t>
            </a:r>
            <a:r>
              <a:rPr lang="en-US" altLang="zh-CN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RFC 5510: Reed-Solomon</a:t>
            </a:r>
          </a:p>
        </p:txBody>
      </p:sp>
      <p:sp>
        <p:nvSpPr>
          <p:cNvPr id="34830" name="AutoShape 13"/>
          <p:cNvSpPr>
            <a:spLocks noChangeArrowheads="1"/>
          </p:cNvSpPr>
          <p:nvPr/>
        </p:nvSpPr>
        <p:spPr bwMode="auto">
          <a:xfrm>
            <a:off x="6629400" y="1600200"/>
            <a:ext cx="1219200" cy="838200"/>
          </a:xfrm>
          <a:prstGeom prst="downArrowCallout">
            <a:avLst>
              <a:gd name="adj1" fmla="val 27273"/>
              <a:gd name="adj2" fmla="val 36364"/>
              <a:gd name="adj3" fmla="val 26389"/>
              <a:gd name="adj4" fmla="val 56944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丢包重传</a:t>
            </a:r>
          </a:p>
        </p:txBody>
      </p:sp>
      <p:sp>
        <p:nvSpPr>
          <p:cNvPr id="34831" name="AutoShape 14"/>
          <p:cNvSpPr>
            <a:spLocks noChangeArrowheads="1"/>
          </p:cNvSpPr>
          <p:nvPr/>
        </p:nvSpPr>
        <p:spPr bwMode="auto">
          <a:xfrm>
            <a:off x="6629400" y="2438400"/>
            <a:ext cx="1219200" cy="838200"/>
          </a:xfrm>
          <a:prstGeom prst="downArrowCallout">
            <a:avLst>
              <a:gd name="adj1" fmla="val 27273"/>
              <a:gd name="adj2" fmla="val 36364"/>
              <a:gd name="adj3" fmla="val 26389"/>
              <a:gd name="adj4" fmla="val 56944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ARQ</a:t>
            </a:r>
            <a:endParaRPr lang="en-US" altLang="zh-CN" sz="1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832" name="AutoShape 15"/>
          <p:cNvSpPr>
            <a:spLocks noChangeArrowheads="1"/>
          </p:cNvSpPr>
          <p:nvPr/>
        </p:nvSpPr>
        <p:spPr bwMode="auto">
          <a:xfrm>
            <a:off x="5943600" y="3295650"/>
            <a:ext cx="2590800" cy="1447800"/>
          </a:xfrm>
          <a:prstGeom prst="downArrowCallout">
            <a:avLst>
              <a:gd name="adj1" fmla="val 23031"/>
              <a:gd name="adj2" fmla="val 23686"/>
              <a:gd name="adj3" fmla="val 17213"/>
              <a:gd name="adj4" fmla="val 73356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服务器缓冲视频流数据，终端检测到丢包，向服务器二次请求丢失数据</a:t>
            </a:r>
          </a:p>
        </p:txBody>
      </p:sp>
      <p:sp>
        <p:nvSpPr>
          <p:cNvPr id="34833" name="Rectangle 16"/>
          <p:cNvSpPr>
            <a:spLocks noChangeArrowheads="1"/>
          </p:cNvSpPr>
          <p:nvPr/>
        </p:nvSpPr>
        <p:spPr bwMode="auto">
          <a:xfrm>
            <a:off x="6400800" y="4762500"/>
            <a:ext cx="1752600" cy="11430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基于标准流媒体协议实现，业界无标准算法 </a:t>
            </a:r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 flipV="1">
            <a:off x="2057400" y="2133600"/>
            <a:ext cx="6553200" cy="0"/>
          </a:xfrm>
          <a:prstGeom prst="line">
            <a:avLst/>
          </a:prstGeom>
          <a:noFill/>
          <a:ln w="38100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10800" rIns="54000" bIns="10800" anchor="ctr"/>
          <a:lstStyle/>
          <a:p>
            <a:endParaRPr lang="zh-CN" altLang="en-US"/>
          </a:p>
        </p:txBody>
      </p:sp>
      <p:sp>
        <p:nvSpPr>
          <p:cNvPr id="34835" name="Line 18"/>
          <p:cNvSpPr>
            <a:spLocks noChangeShapeType="1"/>
          </p:cNvSpPr>
          <p:nvPr/>
        </p:nvSpPr>
        <p:spPr bwMode="auto">
          <a:xfrm flipV="1">
            <a:off x="2057400" y="2971800"/>
            <a:ext cx="6553200" cy="0"/>
          </a:xfrm>
          <a:prstGeom prst="line">
            <a:avLst/>
          </a:prstGeom>
          <a:noFill/>
          <a:ln w="38100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10800" rIns="54000" bIns="10800" anchor="ctr"/>
          <a:lstStyle/>
          <a:p>
            <a:endParaRPr lang="zh-CN" altLang="en-US"/>
          </a:p>
        </p:txBody>
      </p:sp>
      <p:sp>
        <p:nvSpPr>
          <p:cNvPr id="34836" name="Line 19"/>
          <p:cNvSpPr>
            <a:spLocks noChangeShapeType="1"/>
          </p:cNvSpPr>
          <p:nvPr/>
        </p:nvSpPr>
        <p:spPr bwMode="auto">
          <a:xfrm flipV="1">
            <a:off x="2057400" y="4448175"/>
            <a:ext cx="6553200" cy="0"/>
          </a:xfrm>
          <a:prstGeom prst="line">
            <a:avLst/>
          </a:prstGeom>
          <a:noFill/>
          <a:ln w="38100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10800" rIns="54000" bIns="10800" anchor="ctr"/>
          <a:lstStyle/>
          <a:p>
            <a:endParaRPr lang="zh-CN" altLang="en-US"/>
          </a:p>
        </p:txBody>
      </p:sp>
      <p:sp>
        <p:nvSpPr>
          <p:cNvPr id="34837" name="Text Box 20"/>
          <p:cNvSpPr txBox="1">
            <a:spLocks noChangeArrowheads="1"/>
          </p:cNvSpPr>
          <p:nvPr/>
        </p:nvSpPr>
        <p:spPr bwMode="auto">
          <a:xfrm>
            <a:off x="8734425" y="3857625"/>
            <a:ext cx="1828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200" b="1">
                <a:ea typeface="华文细黑" panose="02010600040101010101" pitchFamily="2" charset="-122"/>
              </a:rPr>
              <a:t>FEC: Forward error correct,</a:t>
            </a:r>
            <a:r>
              <a:rPr lang="zh-CN" altLang="en-US" sz="1200" b="1">
                <a:ea typeface="华文细黑" panose="02010600040101010101" pitchFamily="2" charset="-122"/>
              </a:rPr>
              <a:t>是在业务保障领域常见思路；</a:t>
            </a:r>
          </a:p>
          <a:p>
            <a:pPr algn="l" eaLnBrk="1" hangingPunct="1"/>
            <a:endParaRPr lang="zh-CN" altLang="en-US" sz="1200" b="1">
              <a:ea typeface="华文细黑" panose="02010600040101010101" pitchFamily="2" charset="-122"/>
            </a:endParaRPr>
          </a:p>
          <a:p>
            <a:pPr algn="l" eaLnBrk="1" hangingPunct="1"/>
            <a:r>
              <a:rPr lang="en-US" altLang="zh-CN" sz="1200" b="1">
                <a:ea typeface="华文细黑" panose="02010600040101010101" pitchFamily="2" charset="-122"/>
              </a:rPr>
              <a:t>RET: re-transmission</a:t>
            </a:r>
            <a:r>
              <a:rPr lang="zh-CN" altLang="en-US" sz="1200" b="1">
                <a:ea typeface="华文细黑" panose="02010600040101010101" pitchFamily="2" charset="-122"/>
              </a:rPr>
              <a:t>顾名思义丢包重传；</a:t>
            </a:r>
          </a:p>
          <a:p>
            <a:pPr algn="l" eaLnBrk="1" hangingPunct="1"/>
            <a:endParaRPr lang="zh-CN" altLang="en-US" sz="1200" b="1">
              <a:ea typeface="华文细黑" panose="02010600040101010101" pitchFamily="2" charset="-122"/>
            </a:endParaRPr>
          </a:p>
          <a:p>
            <a:pPr algn="l" eaLnBrk="1" hangingPunct="1"/>
            <a:r>
              <a:rPr lang="en-US" altLang="zh-CN" sz="1200" b="1">
                <a:ea typeface="华文细黑" panose="02010600040101010101" pitchFamily="2" charset="-122"/>
              </a:rPr>
              <a:t>RFC</a:t>
            </a:r>
            <a:r>
              <a:rPr lang="zh-CN" altLang="en-US" sz="1200" b="1">
                <a:ea typeface="华文细黑" panose="02010600040101010101" pitchFamily="2" charset="-122"/>
              </a:rPr>
              <a:t>是</a:t>
            </a:r>
            <a:r>
              <a:rPr lang="en-US" altLang="zh-CN" sz="1200" b="1">
                <a:ea typeface="华文细黑" panose="02010600040101010101" pitchFamily="2" charset="-122"/>
              </a:rPr>
              <a:t>IETF (Internet Engineering Task Force )</a:t>
            </a:r>
            <a:r>
              <a:rPr lang="zh-CN" altLang="en-US" sz="1200" b="1">
                <a:ea typeface="华文细黑" panose="02010600040101010101" pitchFamily="2" charset="-122"/>
              </a:rPr>
              <a:t>发布的非强制性，在</a:t>
            </a:r>
            <a:r>
              <a:rPr lang="en-US" altLang="zh-CN" sz="1200" b="1">
                <a:ea typeface="华文细黑" panose="02010600040101010101" pitchFamily="2" charset="-122"/>
              </a:rPr>
              <a:t>IP</a:t>
            </a:r>
            <a:r>
              <a:rPr lang="zh-CN" altLang="en-US" sz="1200" b="1">
                <a:ea typeface="华文细黑" panose="02010600040101010101" pitchFamily="2" charset="-122"/>
              </a:rPr>
              <a:t>领域应用最广</a:t>
            </a:r>
          </a:p>
        </p:txBody>
      </p:sp>
    </p:spTree>
    <p:extLst>
      <p:ext uri="{BB962C8B-B14F-4D97-AF65-F5344CB8AC3E}">
        <p14:creationId xmlns:p14="http://schemas.microsoft.com/office/powerpoint/2010/main" val="8465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>
                <a:solidFill>
                  <a:schemeClr val="bg2"/>
                </a:solidFill>
                <a:ea typeface="ＭＳ Ｐゴシック" panose="020B0600070205080204" pitchFamily="34" charset="-128"/>
              </a:rPr>
              <a:t>Page </a:t>
            </a:r>
            <a:fld id="{8316D5BE-F27F-4332-847A-9439F7A40F60}" type="slidenum">
              <a:rPr lang="de-DE" altLang="zh-CN">
                <a:solidFill>
                  <a:schemeClr val="bg2"/>
                </a:solidFill>
                <a:ea typeface="ＭＳ Ｐゴシック" panose="020B0600070205080204" pitchFamily="34" charset="-128"/>
              </a:rPr>
              <a:pPr/>
              <a:t>7</a:t>
            </a:fld>
            <a:endParaRPr lang="en-GB" altLang="zh-CN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8113" name="Rectangle 241"/>
          <p:cNvSpPr>
            <a:spLocks noChangeArrowheads="1"/>
          </p:cNvSpPr>
          <p:nvPr/>
        </p:nvSpPr>
        <p:spPr bwMode="auto">
          <a:xfrm>
            <a:off x="1828800" y="3429000"/>
            <a:ext cx="8610600" cy="2590800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tint val="38039"/>
                  <a:invGamma/>
                  <a:alpha val="48000"/>
                </a:srgbClr>
              </a:gs>
              <a:gs pos="50000">
                <a:srgbClr val="DDDDDD">
                  <a:alpha val="49001"/>
                </a:srgbClr>
              </a:gs>
              <a:gs pos="100000">
                <a:srgbClr val="DDDDDD">
                  <a:gamma/>
                  <a:tint val="38039"/>
                  <a:invGamma/>
                  <a:alpha val="48000"/>
                </a:srgbClr>
              </a:gs>
            </a:gsLst>
            <a:lin ang="5400000" scaled="1"/>
          </a:gradFill>
          <a:ln w="12700">
            <a:noFill/>
            <a:prstDash val="dash"/>
            <a:miter lim="800000"/>
            <a:headEnd/>
            <a:tailEnd/>
          </a:ln>
          <a:effectLst/>
        </p:spPr>
        <p:txBody>
          <a:bodyPr wrap="none" lIns="0"/>
          <a:lstStyle/>
          <a:p>
            <a:pPr algn="l">
              <a:defRPr/>
            </a:pPr>
            <a:endParaRPr lang="zh-CN" altLang="zh-CN" sz="1600">
              <a:solidFill>
                <a:schemeClr val="bg2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1876425" y="236538"/>
            <a:ext cx="7543800" cy="563562"/>
          </a:xfrm>
        </p:spPr>
        <p:txBody>
          <a:bodyPr/>
          <a:lstStyle/>
          <a:p>
            <a:pPr eaLnBrk="1" hangingPunct="1"/>
            <a:r>
              <a:rPr lang="en-US" altLang="zh-CN" sz="2800"/>
              <a:t>FEC</a:t>
            </a:r>
            <a:r>
              <a:rPr lang="zh-CN" altLang="en-US" sz="2800"/>
              <a:t>原理详细介绍</a:t>
            </a:r>
          </a:p>
        </p:txBody>
      </p:sp>
      <p:sp>
        <p:nvSpPr>
          <p:cNvPr id="1032" name="Text Box 61"/>
          <p:cNvSpPr txBox="1">
            <a:spLocks noChangeArrowheads="1"/>
          </p:cNvSpPr>
          <p:nvPr/>
        </p:nvSpPr>
        <p:spPr bwMode="auto">
          <a:xfrm>
            <a:off x="2033588" y="1216025"/>
            <a:ext cx="4291012" cy="205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发送方将要发送的数据分割为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k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个原始块；</a:t>
            </a:r>
          </a:p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根据某种编码算法对其编码，生成（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n&gt;k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）个编码数据块</a:t>
            </a:r>
          </a:p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一定丢失机率的信道上传输；</a:t>
            </a:r>
          </a:p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接收方接收到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 (n&gt;= m 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）个数据块； （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m&gt;=k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，才可能译码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</a:p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通过相应的译码算法恢复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k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个原始数据块。</a:t>
            </a:r>
            <a:r>
              <a:rPr lang="zh-CN" altLang="en-US" sz="1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</p:txBody>
      </p:sp>
      <p:graphicFrame>
        <p:nvGraphicFramePr>
          <p:cNvPr id="1026" name="Object 101"/>
          <p:cNvGraphicFramePr>
            <a:graphicFrameLocks noGrp="1" noChangeAspect="1"/>
          </p:cNvGraphicFramePr>
          <p:nvPr>
            <p:ph idx="1"/>
          </p:nvPr>
        </p:nvGraphicFramePr>
        <p:xfrm>
          <a:off x="6300788" y="838200"/>
          <a:ext cx="3910012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4" imgW="5662803" imgH="3144723" progId="Visio.Drawing.11">
                  <p:embed/>
                </p:oleObj>
              </mc:Choice>
              <mc:Fallback>
                <p:oleObj name="Visio" r:id="rId4" imgW="5662803" imgH="314472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838200"/>
                        <a:ext cx="3910012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103"/>
          <p:cNvSpPr txBox="1">
            <a:spLocks noChangeArrowheads="1"/>
          </p:cNvSpPr>
          <p:nvPr/>
        </p:nvSpPr>
        <p:spPr bwMode="auto">
          <a:xfrm>
            <a:off x="1868488" y="914401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FEC</a:t>
            </a:r>
            <a:r>
              <a:rPr lang="zh-CN" altLang="en-US" b="1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的理论基础</a:t>
            </a:r>
          </a:p>
        </p:txBody>
      </p:sp>
      <p:pic>
        <p:nvPicPr>
          <p:cNvPr id="1034" name="Picture 105" descr="云(色3)"/>
          <p:cNvPicPr>
            <a:picLocks noChangeAspect="1" noChangeArrowheads="1"/>
          </p:cNvPicPr>
          <p:nvPr/>
        </p:nvPicPr>
        <p:blipFill>
          <a:blip r:embed="rId6">
            <a:lum bright="12000" contras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24300"/>
            <a:ext cx="1600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106"/>
          <p:cNvSpPr txBox="1">
            <a:spLocks noChangeArrowheads="1"/>
          </p:cNvSpPr>
          <p:nvPr/>
        </p:nvSpPr>
        <p:spPr bwMode="auto">
          <a:xfrm>
            <a:off x="4038600" y="4343400"/>
            <a:ext cx="71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400" b="1">
                <a:solidFill>
                  <a:schemeClr val="bg2"/>
                </a:solidFill>
                <a:ea typeface="华文细黑" panose="02010600040101010101" pitchFamily="2" charset="-122"/>
              </a:rPr>
              <a:t>承载网</a:t>
            </a:r>
          </a:p>
        </p:txBody>
      </p:sp>
      <p:grpSp>
        <p:nvGrpSpPr>
          <p:cNvPr id="1036" name="Group 108"/>
          <p:cNvGrpSpPr>
            <a:grpSpLocks noChangeAspect="1"/>
          </p:cNvGrpSpPr>
          <p:nvPr/>
        </p:nvGrpSpPr>
        <p:grpSpPr bwMode="auto">
          <a:xfrm>
            <a:off x="2362200" y="4567238"/>
            <a:ext cx="914400" cy="385762"/>
            <a:chOff x="2940" y="2427"/>
            <a:chExt cx="732" cy="309"/>
          </a:xfrm>
        </p:grpSpPr>
        <p:sp>
          <p:nvSpPr>
            <p:cNvPr id="1122" name="Freeform 109"/>
            <p:cNvSpPr>
              <a:spLocks noChangeAspect="1"/>
            </p:cNvSpPr>
            <p:nvPr/>
          </p:nvSpPr>
          <p:spPr bwMode="auto">
            <a:xfrm>
              <a:off x="3464" y="2506"/>
              <a:ext cx="208" cy="230"/>
            </a:xfrm>
            <a:custGeom>
              <a:avLst/>
              <a:gdLst>
                <a:gd name="T0" fmla="*/ 404 w 104"/>
                <a:gd name="T1" fmla="*/ 8 h 115"/>
                <a:gd name="T2" fmla="*/ 4 w 104"/>
                <a:gd name="T3" fmla="*/ 272 h 115"/>
                <a:gd name="T4" fmla="*/ 8 w 104"/>
                <a:gd name="T5" fmla="*/ 428 h 115"/>
                <a:gd name="T6" fmla="*/ 32 w 104"/>
                <a:gd name="T7" fmla="*/ 432 h 115"/>
                <a:gd name="T8" fmla="*/ 392 w 104"/>
                <a:gd name="T9" fmla="*/ 148 h 115"/>
                <a:gd name="T10" fmla="*/ 412 w 104"/>
                <a:gd name="T11" fmla="*/ 120 h 115"/>
                <a:gd name="T12" fmla="*/ 404 w 104"/>
                <a:gd name="T13" fmla="*/ 8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115"/>
                <a:gd name="T23" fmla="*/ 104 w 104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115">
                  <a:moveTo>
                    <a:pt x="101" y="2"/>
                  </a:moveTo>
                  <a:cubicBezTo>
                    <a:pt x="98" y="0"/>
                    <a:pt x="1" y="68"/>
                    <a:pt x="1" y="68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0" y="115"/>
                    <a:pt x="8" y="108"/>
                  </a:cubicBezTo>
                  <a:cubicBezTo>
                    <a:pt x="33" y="87"/>
                    <a:pt x="95" y="40"/>
                    <a:pt x="98" y="37"/>
                  </a:cubicBezTo>
                  <a:cubicBezTo>
                    <a:pt x="102" y="33"/>
                    <a:pt x="103" y="32"/>
                    <a:pt x="103" y="30"/>
                  </a:cubicBezTo>
                  <a:cubicBezTo>
                    <a:pt x="103" y="30"/>
                    <a:pt x="104" y="3"/>
                    <a:pt x="101" y="2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10"/>
            <p:cNvSpPr>
              <a:spLocks noChangeAspect="1"/>
            </p:cNvSpPr>
            <p:nvPr/>
          </p:nvSpPr>
          <p:spPr bwMode="auto">
            <a:xfrm>
              <a:off x="2940" y="2427"/>
              <a:ext cx="726" cy="215"/>
            </a:xfrm>
            <a:custGeom>
              <a:avLst/>
              <a:gdLst>
                <a:gd name="T0" fmla="*/ 1452 w 363"/>
                <a:gd name="T1" fmla="*/ 165 h 107"/>
                <a:gd name="T2" fmla="*/ 1064 w 363"/>
                <a:gd name="T3" fmla="*/ 432 h 107"/>
                <a:gd name="T4" fmla="*/ 28 w 363"/>
                <a:gd name="T5" fmla="*/ 239 h 107"/>
                <a:gd name="T6" fmla="*/ 4 w 363"/>
                <a:gd name="T7" fmla="*/ 259 h 107"/>
                <a:gd name="T8" fmla="*/ 16 w 363"/>
                <a:gd name="T9" fmla="*/ 227 h 107"/>
                <a:gd name="T10" fmla="*/ 476 w 363"/>
                <a:gd name="T11" fmla="*/ 4 h 107"/>
                <a:gd name="T12" fmla="*/ 500 w 363"/>
                <a:gd name="T13" fmla="*/ 0 h 107"/>
                <a:gd name="T14" fmla="*/ 1424 w 363"/>
                <a:gd name="T15" fmla="*/ 149 h 107"/>
                <a:gd name="T16" fmla="*/ 1452 w 363"/>
                <a:gd name="T17" fmla="*/ 165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3"/>
                <a:gd name="T28" fmla="*/ 0 h 107"/>
                <a:gd name="T29" fmla="*/ 363 w 363"/>
                <a:gd name="T30" fmla="*/ 107 h 1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3" h="107">
                  <a:moveTo>
                    <a:pt x="363" y="41"/>
                  </a:moveTo>
                  <a:cubicBezTo>
                    <a:pt x="266" y="107"/>
                    <a:pt x="266" y="107"/>
                    <a:pt x="266" y="107"/>
                  </a:cubicBezTo>
                  <a:cubicBezTo>
                    <a:pt x="156" y="91"/>
                    <a:pt x="16" y="61"/>
                    <a:pt x="7" y="59"/>
                  </a:cubicBezTo>
                  <a:cubicBezTo>
                    <a:pt x="2" y="58"/>
                    <a:pt x="1" y="64"/>
                    <a:pt x="1" y="64"/>
                  </a:cubicBezTo>
                  <a:cubicBezTo>
                    <a:pt x="1" y="64"/>
                    <a:pt x="0" y="59"/>
                    <a:pt x="4" y="56"/>
                  </a:cubicBezTo>
                  <a:cubicBezTo>
                    <a:pt x="7" y="54"/>
                    <a:pt x="114" y="4"/>
                    <a:pt x="119" y="1"/>
                  </a:cubicBezTo>
                  <a:cubicBezTo>
                    <a:pt x="121" y="0"/>
                    <a:pt x="125" y="0"/>
                    <a:pt x="125" y="0"/>
                  </a:cubicBezTo>
                  <a:cubicBezTo>
                    <a:pt x="125" y="0"/>
                    <a:pt x="354" y="37"/>
                    <a:pt x="356" y="37"/>
                  </a:cubicBezTo>
                  <a:cubicBezTo>
                    <a:pt x="361" y="38"/>
                    <a:pt x="363" y="41"/>
                    <a:pt x="363" y="41"/>
                  </a:cubicBezTo>
                  <a:close/>
                </a:path>
              </a:pathLst>
            </a:custGeom>
            <a:solidFill>
              <a:srgbClr val="456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11"/>
            <p:cNvSpPr>
              <a:spLocks noChangeAspect="1"/>
            </p:cNvSpPr>
            <p:nvPr/>
          </p:nvSpPr>
          <p:spPr bwMode="auto">
            <a:xfrm>
              <a:off x="3464" y="2508"/>
              <a:ext cx="206" cy="136"/>
            </a:xfrm>
            <a:custGeom>
              <a:avLst/>
              <a:gdLst>
                <a:gd name="T0" fmla="*/ 400 w 103"/>
                <a:gd name="T1" fmla="*/ 4 h 68"/>
                <a:gd name="T2" fmla="*/ 396 w 103"/>
                <a:gd name="T3" fmla="*/ 0 h 68"/>
                <a:gd name="T4" fmla="*/ 0 w 103"/>
                <a:gd name="T5" fmla="*/ 264 h 68"/>
                <a:gd name="T6" fmla="*/ 8 w 103"/>
                <a:gd name="T7" fmla="*/ 272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68"/>
                <a:gd name="T14" fmla="*/ 103 w 103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68">
                  <a:moveTo>
                    <a:pt x="100" y="1"/>
                  </a:moveTo>
                  <a:cubicBezTo>
                    <a:pt x="100" y="0"/>
                    <a:pt x="103" y="2"/>
                    <a:pt x="99" y="0"/>
                  </a:cubicBezTo>
                  <a:cubicBezTo>
                    <a:pt x="96" y="0"/>
                    <a:pt x="0" y="66"/>
                    <a:pt x="0" y="66"/>
                  </a:cubicBezTo>
                  <a:cubicBezTo>
                    <a:pt x="2" y="68"/>
                    <a:pt x="2" y="68"/>
                    <a:pt x="2" y="68"/>
                  </a:cubicBezTo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12"/>
            <p:cNvSpPr>
              <a:spLocks noChangeAspect="1"/>
            </p:cNvSpPr>
            <p:nvPr/>
          </p:nvSpPr>
          <p:spPr bwMode="auto">
            <a:xfrm>
              <a:off x="2942" y="2544"/>
              <a:ext cx="536" cy="190"/>
            </a:xfrm>
            <a:custGeom>
              <a:avLst/>
              <a:gdLst>
                <a:gd name="T0" fmla="*/ 1052 w 268"/>
                <a:gd name="T1" fmla="*/ 184 h 95"/>
                <a:gd name="T2" fmla="*/ 24 w 268"/>
                <a:gd name="T3" fmla="*/ 4 h 95"/>
                <a:gd name="T4" fmla="*/ 0 w 268"/>
                <a:gd name="T5" fmla="*/ 20 h 95"/>
                <a:gd name="T6" fmla="*/ 0 w 268"/>
                <a:gd name="T7" fmla="*/ 128 h 95"/>
                <a:gd name="T8" fmla="*/ 24 w 268"/>
                <a:gd name="T9" fmla="*/ 172 h 95"/>
                <a:gd name="T10" fmla="*/ 1032 w 268"/>
                <a:gd name="T11" fmla="*/ 372 h 95"/>
                <a:gd name="T12" fmla="*/ 1072 w 268"/>
                <a:gd name="T13" fmla="*/ 344 h 95"/>
                <a:gd name="T14" fmla="*/ 1068 w 268"/>
                <a:gd name="T15" fmla="*/ 212 h 95"/>
                <a:gd name="T16" fmla="*/ 1052 w 268"/>
                <a:gd name="T17" fmla="*/ 184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8"/>
                <a:gd name="T28" fmla="*/ 0 h 95"/>
                <a:gd name="T29" fmla="*/ 268 w 268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8" h="95">
                  <a:moveTo>
                    <a:pt x="263" y="46"/>
                  </a:moveTo>
                  <a:cubicBezTo>
                    <a:pt x="158" y="30"/>
                    <a:pt x="15" y="3"/>
                    <a:pt x="6" y="1"/>
                  </a:cubicBezTo>
                  <a:cubicBezTo>
                    <a:pt x="0" y="0"/>
                    <a:pt x="0" y="5"/>
                    <a:pt x="0" y="5"/>
                  </a:cubicBezTo>
                  <a:cubicBezTo>
                    <a:pt x="0" y="5"/>
                    <a:pt x="0" y="23"/>
                    <a:pt x="0" y="32"/>
                  </a:cubicBezTo>
                  <a:cubicBezTo>
                    <a:pt x="0" y="42"/>
                    <a:pt x="1" y="42"/>
                    <a:pt x="6" y="43"/>
                  </a:cubicBezTo>
                  <a:cubicBezTo>
                    <a:pt x="9" y="44"/>
                    <a:pt x="225" y="87"/>
                    <a:pt x="258" y="93"/>
                  </a:cubicBezTo>
                  <a:cubicBezTo>
                    <a:pt x="266" y="95"/>
                    <a:pt x="268" y="86"/>
                    <a:pt x="268" y="86"/>
                  </a:cubicBezTo>
                  <a:cubicBezTo>
                    <a:pt x="268" y="86"/>
                    <a:pt x="267" y="59"/>
                    <a:pt x="267" y="53"/>
                  </a:cubicBezTo>
                  <a:cubicBezTo>
                    <a:pt x="267" y="49"/>
                    <a:pt x="264" y="46"/>
                    <a:pt x="263" y="46"/>
                  </a:cubicBezTo>
                  <a:close/>
                </a:path>
              </a:pathLst>
            </a:custGeom>
            <a:solidFill>
              <a:srgbClr val="8B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13"/>
            <p:cNvSpPr>
              <a:spLocks noChangeAspect="1"/>
            </p:cNvSpPr>
            <p:nvPr/>
          </p:nvSpPr>
          <p:spPr bwMode="auto">
            <a:xfrm>
              <a:off x="2952" y="2554"/>
              <a:ext cx="516" cy="168"/>
            </a:xfrm>
            <a:custGeom>
              <a:avLst/>
              <a:gdLst>
                <a:gd name="T0" fmla="*/ 1012 w 258"/>
                <a:gd name="T1" fmla="*/ 180 h 84"/>
                <a:gd name="T2" fmla="*/ 28 w 258"/>
                <a:gd name="T3" fmla="*/ 4 h 84"/>
                <a:gd name="T4" fmla="*/ 0 w 258"/>
                <a:gd name="T5" fmla="*/ 16 h 84"/>
                <a:gd name="T6" fmla="*/ 0 w 258"/>
                <a:gd name="T7" fmla="*/ 92 h 84"/>
                <a:gd name="T8" fmla="*/ 32 w 258"/>
                <a:gd name="T9" fmla="*/ 140 h 84"/>
                <a:gd name="T10" fmla="*/ 992 w 258"/>
                <a:gd name="T11" fmla="*/ 328 h 84"/>
                <a:gd name="T12" fmla="*/ 1028 w 258"/>
                <a:gd name="T13" fmla="*/ 296 h 84"/>
                <a:gd name="T14" fmla="*/ 1028 w 258"/>
                <a:gd name="T15" fmla="*/ 208 h 84"/>
                <a:gd name="T16" fmla="*/ 1012 w 258"/>
                <a:gd name="T17" fmla="*/ 180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8"/>
                <a:gd name="T28" fmla="*/ 0 h 84"/>
                <a:gd name="T29" fmla="*/ 258 w 258"/>
                <a:gd name="T30" fmla="*/ 84 h 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8" h="84">
                  <a:moveTo>
                    <a:pt x="253" y="45"/>
                  </a:moveTo>
                  <a:cubicBezTo>
                    <a:pt x="155" y="30"/>
                    <a:pt x="15" y="3"/>
                    <a:pt x="7" y="1"/>
                  </a:cubicBezTo>
                  <a:cubicBezTo>
                    <a:pt x="1" y="0"/>
                    <a:pt x="0" y="4"/>
                    <a:pt x="0" y="4"/>
                  </a:cubicBezTo>
                  <a:cubicBezTo>
                    <a:pt x="0" y="4"/>
                    <a:pt x="0" y="14"/>
                    <a:pt x="0" y="23"/>
                  </a:cubicBezTo>
                  <a:cubicBezTo>
                    <a:pt x="0" y="32"/>
                    <a:pt x="3" y="34"/>
                    <a:pt x="8" y="35"/>
                  </a:cubicBezTo>
                  <a:cubicBezTo>
                    <a:pt x="10" y="36"/>
                    <a:pt x="218" y="76"/>
                    <a:pt x="248" y="82"/>
                  </a:cubicBezTo>
                  <a:cubicBezTo>
                    <a:pt x="258" y="84"/>
                    <a:pt x="257" y="74"/>
                    <a:pt x="257" y="74"/>
                  </a:cubicBezTo>
                  <a:cubicBezTo>
                    <a:pt x="257" y="74"/>
                    <a:pt x="257" y="57"/>
                    <a:pt x="257" y="52"/>
                  </a:cubicBezTo>
                  <a:cubicBezTo>
                    <a:pt x="257" y="48"/>
                    <a:pt x="256" y="45"/>
                    <a:pt x="253" y="45"/>
                  </a:cubicBez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14"/>
            <p:cNvSpPr>
              <a:spLocks noChangeAspect="1"/>
            </p:cNvSpPr>
            <p:nvPr/>
          </p:nvSpPr>
          <p:spPr bwMode="auto">
            <a:xfrm>
              <a:off x="2954" y="2560"/>
              <a:ext cx="98" cy="36"/>
            </a:xfrm>
            <a:custGeom>
              <a:avLst/>
              <a:gdLst>
                <a:gd name="T0" fmla="*/ 192 w 49"/>
                <a:gd name="T1" fmla="*/ 52 h 18"/>
                <a:gd name="T2" fmla="*/ 184 w 49"/>
                <a:gd name="T3" fmla="*/ 72 h 18"/>
                <a:gd name="T4" fmla="*/ 12 w 49"/>
                <a:gd name="T5" fmla="*/ 40 h 18"/>
                <a:gd name="T6" fmla="*/ 4 w 49"/>
                <a:gd name="T7" fmla="*/ 20 h 18"/>
                <a:gd name="T8" fmla="*/ 4 w 49"/>
                <a:gd name="T9" fmla="*/ 20 h 18"/>
                <a:gd name="T10" fmla="*/ 12 w 49"/>
                <a:gd name="T11" fmla="*/ 0 h 18"/>
                <a:gd name="T12" fmla="*/ 184 w 49"/>
                <a:gd name="T13" fmla="*/ 32 h 18"/>
                <a:gd name="T14" fmla="*/ 192 w 49"/>
                <a:gd name="T15" fmla="*/ 52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"/>
                <a:gd name="T25" fmla="*/ 0 h 18"/>
                <a:gd name="T26" fmla="*/ 49 w 49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" h="18">
                  <a:moveTo>
                    <a:pt x="48" y="13"/>
                  </a:moveTo>
                  <a:cubicBezTo>
                    <a:pt x="48" y="16"/>
                    <a:pt x="49" y="18"/>
                    <a:pt x="46" y="1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1" y="7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1" y="0"/>
                    <a:pt x="3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9" y="9"/>
                    <a:pt x="48" y="11"/>
                    <a:pt x="48" y="13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15"/>
            <p:cNvSpPr>
              <a:spLocks noChangeAspect="1"/>
            </p:cNvSpPr>
            <p:nvPr/>
          </p:nvSpPr>
          <p:spPr bwMode="auto">
            <a:xfrm>
              <a:off x="3058" y="2580"/>
              <a:ext cx="180" cy="88"/>
            </a:xfrm>
            <a:custGeom>
              <a:avLst/>
              <a:gdLst>
                <a:gd name="T0" fmla="*/ 352 w 90"/>
                <a:gd name="T1" fmla="*/ 120 h 44"/>
                <a:gd name="T2" fmla="*/ 324 w 90"/>
                <a:gd name="T3" fmla="*/ 168 h 44"/>
                <a:gd name="T4" fmla="*/ 32 w 90"/>
                <a:gd name="T5" fmla="*/ 116 h 44"/>
                <a:gd name="T6" fmla="*/ 8 w 90"/>
                <a:gd name="T7" fmla="*/ 56 h 44"/>
                <a:gd name="T8" fmla="*/ 8 w 90"/>
                <a:gd name="T9" fmla="*/ 56 h 44"/>
                <a:gd name="T10" fmla="*/ 32 w 90"/>
                <a:gd name="T11" fmla="*/ 8 h 44"/>
                <a:gd name="T12" fmla="*/ 328 w 90"/>
                <a:gd name="T13" fmla="*/ 60 h 44"/>
                <a:gd name="T14" fmla="*/ 352 w 90"/>
                <a:gd name="T15" fmla="*/ 120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"/>
                <a:gd name="T25" fmla="*/ 0 h 44"/>
                <a:gd name="T26" fmla="*/ 90 w 90"/>
                <a:gd name="T27" fmla="*/ 44 h 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" h="44">
                  <a:moveTo>
                    <a:pt x="88" y="30"/>
                  </a:moveTo>
                  <a:cubicBezTo>
                    <a:pt x="88" y="38"/>
                    <a:pt x="88" y="44"/>
                    <a:pt x="81" y="42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0" y="27"/>
                    <a:pt x="2" y="2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7"/>
                    <a:pt x="1" y="0"/>
                    <a:pt x="8" y="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90" y="17"/>
                    <a:pt x="89" y="23"/>
                    <a:pt x="88" y="30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16"/>
            <p:cNvSpPr>
              <a:spLocks noChangeAspect="1"/>
            </p:cNvSpPr>
            <p:nvPr/>
          </p:nvSpPr>
          <p:spPr bwMode="auto">
            <a:xfrm>
              <a:off x="3066" y="2588"/>
              <a:ext cx="158" cy="64"/>
            </a:xfrm>
            <a:custGeom>
              <a:avLst/>
              <a:gdLst>
                <a:gd name="T0" fmla="*/ 312 w 79"/>
                <a:gd name="T1" fmla="*/ 92 h 32"/>
                <a:gd name="T2" fmla="*/ 292 w 79"/>
                <a:gd name="T3" fmla="*/ 124 h 32"/>
                <a:gd name="T4" fmla="*/ 24 w 79"/>
                <a:gd name="T5" fmla="*/ 72 h 32"/>
                <a:gd name="T6" fmla="*/ 4 w 79"/>
                <a:gd name="T7" fmla="*/ 36 h 32"/>
                <a:gd name="T8" fmla="*/ 4 w 79"/>
                <a:gd name="T9" fmla="*/ 36 h 32"/>
                <a:gd name="T10" fmla="*/ 24 w 79"/>
                <a:gd name="T11" fmla="*/ 4 h 32"/>
                <a:gd name="T12" fmla="*/ 292 w 79"/>
                <a:gd name="T13" fmla="*/ 56 h 32"/>
                <a:gd name="T14" fmla="*/ 312 w 79"/>
                <a:gd name="T15" fmla="*/ 92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32"/>
                <a:gd name="T26" fmla="*/ 79 w 79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32">
                  <a:moveTo>
                    <a:pt x="78" y="23"/>
                  </a:moveTo>
                  <a:cubicBezTo>
                    <a:pt x="78" y="30"/>
                    <a:pt x="79" y="32"/>
                    <a:pt x="73" y="31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7"/>
                    <a:pt x="1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3"/>
                    <a:pt x="0" y="0"/>
                    <a:pt x="6" y="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9" y="15"/>
                    <a:pt x="78" y="17"/>
                    <a:pt x="78" y="23"/>
                  </a:cubicBezTo>
                  <a:close/>
                </a:path>
              </a:pathLst>
            </a:custGeom>
            <a:solidFill>
              <a:srgbClr val="729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17"/>
            <p:cNvSpPr>
              <a:spLocks noChangeAspect="1"/>
            </p:cNvSpPr>
            <p:nvPr/>
          </p:nvSpPr>
          <p:spPr bwMode="auto">
            <a:xfrm>
              <a:off x="2990" y="2594"/>
              <a:ext cx="22" cy="24"/>
            </a:xfrm>
            <a:custGeom>
              <a:avLst/>
              <a:gdLst>
                <a:gd name="T0" fmla="*/ 44 w 11"/>
                <a:gd name="T1" fmla="*/ 28 h 12"/>
                <a:gd name="T2" fmla="*/ 20 w 11"/>
                <a:gd name="T3" fmla="*/ 44 h 12"/>
                <a:gd name="T4" fmla="*/ 0 w 11"/>
                <a:gd name="T5" fmla="*/ 20 h 12"/>
                <a:gd name="T6" fmla="*/ 20 w 11"/>
                <a:gd name="T7" fmla="*/ 0 h 12"/>
                <a:gd name="T8" fmla="*/ 44 w 11"/>
                <a:gd name="T9" fmla="*/ 28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2"/>
                <a:gd name="T17" fmla="*/ 11 w 11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2">
                  <a:moveTo>
                    <a:pt x="11" y="7"/>
                  </a:moveTo>
                  <a:cubicBezTo>
                    <a:pt x="11" y="10"/>
                    <a:pt x="8" y="12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1"/>
                    <a:pt x="11" y="4"/>
                    <a:pt x="11" y="7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18"/>
            <p:cNvSpPr>
              <a:spLocks noChangeAspect="1"/>
            </p:cNvSpPr>
            <p:nvPr/>
          </p:nvSpPr>
          <p:spPr bwMode="auto">
            <a:xfrm>
              <a:off x="3278" y="2644"/>
              <a:ext cx="34" cy="22"/>
            </a:xfrm>
            <a:custGeom>
              <a:avLst/>
              <a:gdLst>
                <a:gd name="T0" fmla="*/ 68 w 17"/>
                <a:gd name="T1" fmla="*/ 24 h 11"/>
                <a:gd name="T2" fmla="*/ 56 w 17"/>
                <a:gd name="T3" fmla="*/ 44 h 11"/>
                <a:gd name="T4" fmla="*/ 12 w 17"/>
                <a:gd name="T5" fmla="*/ 36 h 11"/>
                <a:gd name="T6" fmla="*/ 4 w 17"/>
                <a:gd name="T7" fmla="*/ 16 h 11"/>
                <a:gd name="T8" fmla="*/ 4 w 17"/>
                <a:gd name="T9" fmla="*/ 16 h 11"/>
                <a:gd name="T10" fmla="*/ 12 w 17"/>
                <a:gd name="T11" fmla="*/ 0 h 11"/>
                <a:gd name="T12" fmla="*/ 60 w 17"/>
                <a:gd name="T13" fmla="*/ 8 h 11"/>
                <a:gd name="T14" fmla="*/ 68 w 17"/>
                <a:gd name="T15" fmla="*/ 24 h 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1"/>
                <a:gd name="T26" fmla="*/ 17 w 17"/>
                <a:gd name="T27" fmla="*/ 11 h 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1">
                  <a:moveTo>
                    <a:pt x="17" y="6"/>
                  </a:moveTo>
                  <a:cubicBezTo>
                    <a:pt x="17" y="9"/>
                    <a:pt x="17" y="11"/>
                    <a:pt x="14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8"/>
                    <a:pt x="1" y="6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0" y="0"/>
                    <a:pt x="3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2"/>
                    <a:pt x="17" y="4"/>
                    <a:pt x="17" y="6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7" name="Text Box 119"/>
          <p:cNvSpPr txBox="1">
            <a:spLocks noChangeArrowheads="1"/>
          </p:cNvSpPr>
          <p:nvPr/>
        </p:nvSpPr>
        <p:spPr bwMode="auto">
          <a:xfrm>
            <a:off x="1905000" y="4648200"/>
            <a:ext cx="4635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52" tIns="10790" rIns="53952" bIns="107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chemeClr val="bg2"/>
                </a:solidFill>
                <a:ea typeface="华文细黑" panose="02010600040101010101" pitchFamily="2" charset="-122"/>
              </a:rPr>
              <a:t>STB</a:t>
            </a:r>
          </a:p>
        </p:txBody>
      </p:sp>
      <p:sp>
        <p:nvSpPr>
          <p:cNvPr id="1038" name="Text Box 120"/>
          <p:cNvSpPr txBox="1">
            <a:spLocks noChangeArrowheads="1"/>
          </p:cNvSpPr>
          <p:nvPr/>
        </p:nvSpPr>
        <p:spPr bwMode="auto">
          <a:xfrm>
            <a:off x="6934200" y="3886200"/>
            <a:ext cx="6413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52" tIns="10790" rIns="53952" bIns="107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bg2"/>
                </a:solidFill>
                <a:ea typeface="华文细黑" panose="02010600040101010101" pitchFamily="2" charset="-122"/>
              </a:rPr>
              <a:t>直播源</a:t>
            </a:r>
          </a:p>
        </p:txBody>
      </p:sp>
      <p:sp>
        <p:nvSpPr>
          <p:cNvPr id="1039" name="Oval 121"/>
          <p:cNvSpPr>
            <a:spLocks noChangeArrowheads="1"/>
          </p:cNvSpPr>
          <p:nvPr/>
        </p:nvSpPr>
        <p:spPr bwMode="auto">
          <a:xfrm>
            <a:off x="6553200" y="48006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1</a:t>
            </a:r>
          </a:p>
        </p:txBody>
      </p:sp>
      <p:grpSp>
        <p:nvGrpSpPr>
          <p:cNvPr id="1040" name="Group 123"/>
          <p:cNvGrpSpPr>
            <a:grpSpLocks noChangeAspect="1"/>
          </p:cNvGrpSpPr>
          <p:nvPr/>
        </p:nvGrpSpPr>
        <p:grpSpPr bwMode="auto">
          <a:xfrm>
            <a:off x="5972176" y="4167188"/>
            <a:ext cx="352425" cy="538162"/>
            <a:chOff x="4960" y="964"/>
            <a:chExt cx="406" cy="622"/>
          </a:xfrm>
        </p:grpSpPr>
        <p:sp>
          <p:nvSpPr>
            <p:cNvPr id="1101" name="AutoShape 124"/>
            <p:cNvSpPr>
              <a:spLocks noChangeAspect="1" noChangeArrowheads="1" noTextEdit="1"/>
            </p:cNvSpPr>
            <p:nvPr/>
          </p:nvSpPr>
          <p:spPr bwMode="auto">
            <a:xfrm>
              <a:off x="4960" y="964"/>
              <a:ext cx="406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25"/>
            <p:cNvSpPr>
              <a:spLocks/>
            </p:cNvSpPr>
            <p:nvPr/>
          </p:nvSpPr>
          <p:spPr bwMode="auto">
            <a:xfrm>
              <a:off x="4960" y="964"/>
              <a:ext cx="406" cy="622"/>
            </a:xfrm>
            <a:custGeom>
              <a:avLst/>
              <a:gdLst>
                <a:gd name="T0" fmla="*/ 16 w 10555"/>
                <a:gd name="T1" fmla="*/ 0 h 16172"/>
                <a:gd name="T2" fmla="*/ 16 w 10555"/>
                <a:gd name="T3" fmla="*/ 22 h 16172"/>
                <a:gd name="T4" fmla="*/ 13 w 10555"/>
                <a:gd name="T5" fmla="*/ 24 h 16172"/>
                <a:gd name="T6" fmla="*/ 0 w 10555"/>
                <a:gd name="T7" fmla="*/ 24 h 16172"/>
                <a:gd name="T8" fmla="*/ 0 w 10555"/>
                <a:gd name="T9" fmla="*/ 2 h 16172"/>
                <a:gd name="T10" fmla="*/ 3 w 10555"/>
                <a:gd name="T11" fmla="*/ 0 h 16172"/>
                <a:gd name="T12" fmla="*/ 16 w 10555"/>
                <a:gd name="T13" fmla="*/ 0 h 16172"/>
                <a:gd name="T14" fmla="*/ 16 w 10555"/>
                <a:gd name="T15" fmla="*/ 0 h 16172"/>
                <a:gd name="T16" fmla="*/ 16 w 10555"/>
                <a:gd name="T17" fmla="*/ 0 h 16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55"/>
                <a:gd name="T28" fmla="*/ 0 h 16172"/>
                <a:gd name="T29" fmla="*/ 10555 w 10555"/>
                <a:gd name="T30" fmla="*/ 16172 h 16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55" h="16172">
                  <a:moveTo>
                    <a:pt x="10555" y="0"/>
                  </a:moveTo>
                  <a:lnTo>
                    <a:pt x="10555" y="15019"/>
                  </a:lnTo>
                  <a:lnTo>
                    <a:pt x="8741" y="16172"/>
                  </a:lnTo>
                  <a:lnTo>
                    <a:pt x="0" y="16172"/>
                  </a:lnTo>
                  <a:lnTo>
                    <a:pt x="0" y="1155"/>
                  </a:lnTo>
                  <a:lnTo>
                    <a:pt x="1812" y="0"/>
                  </a:lnTo>
                  <a:lnTo>
                    <a:pt x="10555" y="0"/>
                  </a:lnTo>
                  <a:close/>
                </a:path>
              </a:pathLst>
            </a:cu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Rectangle 126"/>
            <p:cNvSpPr>
              <a:spLocks noChangeArrowheads="1"/>
            </p:cNvSpPr>
            <p:nvPr/>
          </p:nvSpPr>
          <p:spPr bwMode="auto">
            <a:xfrm>
              <a:off x="4960" y="1008"/>
              <a:ext cx="336" cy="578"/>
            </a:xfrm>
            <a:prstGeom prst="rect">
              <a:avLst/>
            </a:prstGeom>
            <a:solidFill>
              <a:srgbClr val="7FA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4" name="Freeform 127"/>
            <p:cNvSpPr>
              <a:spLocks/>
            </p:cNvSpPr>
            <p:nvPr/>
          </p:nvSpPr>
          <p:spPr bwMode="auto">
            <a:xfrm>
              <a:off x="5296" y="964"/>
              <a:ext cx="70" cy="622"/>
            </a:xfrm>
            <a:custGeom>
              <a:avLst/>
              <a:gdLst>
                <a:gd name="T0" fmla="*/ 3 w 1814"/>
                <a:gd name="T1" fmla="*/ 0 h 16172"/>
                <a:gd name="T2" fmla="*/ 0 w 1814"/>
                <a:gd name="T3" fmla="*/ 2 h 16172"/>
                <a:gd name="T4" fmla="*/ 0 w 1814"/>
                <a:gd name="T5" fmla="*/ 24 h 16172"/>
                <a:gd name="T6" fmla="*/ 3 w 1814"/>
                <a:gd name="T7" fmla="*/ 22 h 16172"/>
                <a:gd name="T8" fmla="*/ 3 w 1814"/>
                <a:gd name="T9" fmla="*/ 0 h 16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16172"/>
                <a:gd name="T17" fmla="*/ 1814 w 1814"/>
                <a:gd name="T18" fmla="*/ 16172 h 161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16172">
                  <a:moveTo>
                    <a:pt x="1814" y="0"/>
                  </a:moveTo>
                  <a:lnTo>
                    <a:pt x="0" y="1155"/>
                  </a:lnTo>
                  <a:lnTo>
                    <a:pt x="0" y="16172"/>
                  </a:lnTo>
                  <a:lnTo>
                    <a:pt x="1814" y="15019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004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28"/>
            <p:cNvSpPr>
              <a:spLocks/>
            </p:cNvSpPr>
            <p:nvPr/>
          </p:nvSpPr>
          <p:spPr bwMode="auto">
            <a:xfrm>
              <a:off x="4960" y="964"/>
              <a:ext cx="406" cy="44"/>
            </a:xfrm>
            <a:custGeom>
              <a:avLst/>
              <a:gdLst>
                <a:gd name="T0" fmla="*/ 0 w 10555"/>
                <a:gd name="T1" fmla="*/ 2 h 1155"/>
                <a:gd name="T2" fmla="*/ 13 w 10555"/>
                <a:gd name="T3" fmla="*/ 2 h 1155"/>
                <a:gd name="T4" fmla="*/ 16 w 10555"/>
                <a:gd name="T5" fmla="*/ 0 h 1155"/>
                <a:gd name="T6" fmla="*/ 3 w 10555"/>
                <a:gd name="T7" fmla="*/ 0 h 1155"/>
                <a:gd name="T8" fmla="*/ 0 w 10555"/>
                <a:gd name="T9" fmla="*/ 2 h 1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55"/>
                <a:gd name="T16" fmla="*/ 0 h 1155"/>
                <a:gd name="T17" fmla="*/ 10555 w 10555"/>
                <a:gd name="T18" fmla="*/ 1155 h 1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55" h="1155">
                  <a:moveTo>
                    <a:pt x="0" y="1155"/>
                  </a:moveTo>
                  <a:lnTo>
                    <a:pt x="8741" y="1155"/>
                  </a:lnTo>
                  <a:lnTo>
                    <a:pt x="10555" y="0"/>
                  </a:lnTo>
                  <a:lnTo>
                    <a:pt x="1812" y="0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D7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" name="Rectangle 129"/>
            <p:cNvSpPr>
              <a:spLocks noChangeArrowheads="1"/>
            </p:cNvSpPr>
            <p:nvPr/>
          </p:nvSpPr>
          <p:spPr bwMode="auto">
            <a:xfrm>
              <a:off x="4960" y="1204"/>
              <a:ext cx="336" cy="2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7" name="Rectangle 130"/>
            <p:cNvSpPr>
              <a:spLocks noChangeArrowheads="1"/>
            </p:cNvSpPr>
            <p:nvPr/>
          </p:nvSpPr>
          <p:spPr bwMode="auto">
            <a:xfrm>
              <a:off x="4960" y="1229"/>
              <a:ext cx="336" cy="26"/>
            </a:xfrm>
            <a:prstGeom prst="rect">
              <a:avLst/>
            </a:prstGeom>
            <a:solidFill>
              <a:srgbClr val="A7C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8" name="Rectangle 131"/>
            <p:cNvSpPr>
              <a:spLocks noChangeArrowheads="1"/>
            </p:cNvSpPr>
            <p:nvPr/>
          </p:nvSpPr>
          <p:spPr bwMode="auto">
            <a:xfrm>
              <a:off x="4960" y="1085"/>
              <a:ext cx="336" cy="2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9" name="Rectangle 132"/>
            <p:cNvSpPr>
              <a:spLocks noChangeArrowheads="1"/>
            </p:cNvSpPr>
            <p:nvPr/>
          </p:nvSpPr>
          <p:spPr bwMode="auto">
            <a:xfrm>
              <a:off x="4960" y="1111"/>
              <a:ext cx="336" cy="26"/>
            </a:xfrm>
            <a:prstGeom prst="rect">
              <a:avLst/>
            </a:prstGeom>
            <a:solidFill>
              <a:srgbClr val="A7C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0" name="Freeform 133"/>
            <p:cNvSpPr>
              <a:spLocks/>
            </p:cNvSpPr>
            <p:nvPr/>
          </p:nvSpPr>
          <p:spPr bwMode="auto">
            <a:xfrm>
              <a:off x="5096" y="1360"/>
              <a:ext cx="170" cy="90"/>
            </a:xfrm>
            <a:custGeom>
              <a:avLst/>
              <a:gdLst>
                <a:gd name="T0" fmla="*/ 4 w 4411"/>
                <a:gd name="T1" fmla="*/ 3 h 2342"/>
                <a:gd name="T2" fmla="*/ 4 w 4411"/>
                <a:gd name="T3" fmla="*/ 3 h 2342"/>
                <a:gd name="T4" fmla="*/ 5 w 4411"/>
                <a:gd name="T5" fmla="*/ 3 h 2342"/>
                <a:gd name="T6" fmla="*/ 5 w 4411"/>
                <a:gd name="T7" fmla="*/ 3 h 2342"/>
                <a:gd name="T8" fmla="*/ 5 w 4411"/>
                <a:gd name="T9" fmla="*/ 3 h 2342"/>
                <a:gd name="T10" fmla="*/ 6 w 4411"/>
                <a:gd name="T11" fmla="*/ 3 h 2342"/>
                <a:gd name="T12" fmla="*/ 6 w 4411"/>
                <a:gd name="T13" fmla="*/ 3 h 2342"/>
                <a:gd name="T14" fmla="*/ 6 w 4411"/>
                <a:gd name="T15" fmla="*/ 2 h 2342"/>
                <a:gd name="T16" fmla="*/ 6 w 4411"/>
                <a:gd name="T17" fmla="*/ 2 h 2342"/>
                <a:gd name="T18" fmla="*/ 7 w 4411"/>
                <a:gd name="T19" fmla="*/ 2 h 2342"/>
                <a:gd name="T20" fmla="*/ 7 w 4411"/>
                <a:gd name="T21" fmla="*/ 2 h 2342"/>
                <a:gd name="T22" fmla="*/ 7 w 4411"/>
                <a:gd name="T23" fmla="*/ 1 h 2342"/>
                <a:gd name="T24" fmla="*/ 6 w 4411"/>
                <a:gd name="T25" fmla="*/ 1 h 2342"/>
                <a:gd name="T26" fmla="*/ 6 w 4411"/>
                <a:gd name="T27" fmla="*/ 1 h 2342"/>
                <a:gd name="T28" fmla="*/ 6 w 4411"/>
                <a:gd name="T29" fmla="*/ 1 h 2342"/>
                <a:gd name="T30" fmla="*/ 6 w 4411"/>
                <a:gd name="T31" fmla="*/ 1 h 2342"/>
                <a:gd name="T32" fmla="*/ 5 w 4411"/>
                <a:gd name="T33" fmla="*/ 0 h 2342"/>
                <a:gd name="T34" fmla="*/ 5 w 4411"/>
                <a:gd name="T35" fmla="*/ 0 h 2342"/>
                <a:gd name="T36" fmla="*/ 5 w 4411"/>
                <a:gd name="T37" fmla="*/ 0 h 2342"/>
                <a:gd name="T38" fmla="*/ 4 w 4411"/>
                <a:gd name="T39" fmla="*/ 0 h 2342"/>
                <a:gd name="T40" fmla="*/ 4 w 4411"/>
                <a:gd name="T41" fmla="*/ 0 h 2342"/>
                <a:gd name="T42" fmla="*/ 3 w 4411"/>
                <a:gd name="T43" fmla="*/ 0 h 2342"/>
                <a:gd name="T44" fmla="*/ 3 w 4411"/>
                <a:gd name="T45" fmla="*/ 0 h 2342"/>
                <a:gd name="T46" fmla="*/ 2 w 4411"/>
                <a:gd name="T47" fmla="*/ 0 h 2342"/>
                <a:gd name="T48" fmla="*/ 2 w 4411"/>
                <a:gd name="T49" fmla="*/ 0 h 2342"/>
                <a:gd name="T50" fmla="*/ 1 w 4411"/>
                <a:gd name="T51" fmla="*/ 0 h 2342"/>
                <a:gd name="T52" fmla="*/ 1 w 4411"/>
                <a:gd name="T53" fmla="*/ 0 h 2342"/>
                <a:gd name="T54" fmla="*/ 1 w 4411"/>
                <a:gd name="T55" fmla="*/ 1 h 2342"/>
                <a:gd name="T56" fmla="*/ 0 w 4411"/>
                <a:gd name="T57" fmla="*/ 1 h 2342"/>
                <a:gd name="T58" fmla="*/ 0 w 4411"/>
                <a:gd name="T59" fmla="*/ 1 h 2342"/>
                <a:gd name="T60" fmla="*/ 0 w 4411"/>
                <a:gd name="T61" fmla="*/ 1 h 2342"/>
                <a:gd name="T62" fmla="*/ 0 w 4411"/>
                <a:gd name="T63" fmla="*/ 2 h 2342"/>
                <a:gd name="T64" fmla="*/ 0 w 4411"/>
                <a:gd name="T65" fmla="*/ 2 h 2342"/>
                <a:gd name="T66" fmla="*/ 0 w 4411"/>
                <a:gd name="T67" fmla="*/ 2 h 2342"/>
                <a:gd name="T68" fmla="*/ 0 w 4411"/>
                <a:gd name="T69" fmla="*/ 2 h 2342"/>
                <a:gd name="T70" fmla="*/ 0 w 4411"/>
                <a:gd name="T71" fmla="*/ 3 h 2342"/>
                <a:gd name="T72" fmla="*/ 1 w 4411"/>
                <a:gd name="T73" fmla="*/ 3 h 2342"/>
                <a:gd name="T74" fmla="*/ 1 w 4411"/>
                <a:gd name="T75" fmla="*/ 3 h 2342"/>
                <a:gd name="T76" fmla="*/ 1 w 4411"/>
                <a:gd name="T77" fmla="*/ 3 h 2342"/>
                <a:gd name="T78" fmla="*/ 2 w 4411"/>
                <a:gd name="T79" fmla="*/ 3 h 2342"/>
                <a:gd name="T80" fmla="*/ 2 w 4411"/>
                <a:gd name="T81" fmla="*/ 3 h 2342"/>
                <a:gd name="T82" fmla="*/ 3 w 4411"/>
                <a:gd name="T83" fmla="*/ 3 h 2342"/>
                <a:gd name="T84" fmla="*/ 3 w 4411"/>
                <a:gd name="T85" fmla="*/ 3 h 23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2"/>
                <a:gd name="T131" fmla="*/ 4411 w 4411"/>
                <a:gd name="T132" fmla="*/ 2342 h 23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2">
                  <a:moveTo>
                    <a:pt x="2206" y="2342"/>
                  </a:moveTo>
                  <a:lnTo>
                    <a:pt x="2319" y="2341"/>
                  </a:lnTo>
                  <a:lnTo>
                    <a:pt x="2430" y="2336"/>
                  </a:lnTo>
                  <a:lnTo>
                    <a:pt x="2540" y="2329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0"/>
                  </a:lnTo>
                  <a:lnTo>
                    <a:pt x="2962" y="2272"/>
                  </a:lnTo>
                  <a:lnTo>
                    <a:pt x="3062" y="2250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2"/>
                  </a:lnTo>
                  <a:lnTo>
                    <a:pt x="3524" y="2109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8"/>
                  </a:lnTo>
                  <a:lnTo>
                    <a:pt x="3906" y="1916"/>
                  </a:lnTo>
                  <a:lnTo>
                    <a:pt x="3971" y="1871"/>
                  </a:lnTo>
                  <a:lnTo>
                    <a:pt x="4033" y="1825"/>
                  </a:lnTo>
                  <a:lnTo>
                    <a:pt x="4091" y="1777"/>
                  </a:lnTo>
                  <a:lnTo>
                    <a:pt x="4144" y="1729"/>
                  </a:lnTo>
                  <a:lnTo>
                    <a:pt x="4193" y="1678"/>
                  </a:lnTo>
                  <a:lnTo>
                    <a:pt x="4237" y="1626"/>
                  </a:lnTo>
                  <a:lnTo>
                    <a:pt x="4276" y="1573"/>
                  </a:lnTo>
                  <a:lnTo>
                    <a:pt x="4312" y="1519"/>
                  </a:lnTo>
                  <a:lnTo>
                    <a:pt x="4341" y="1463"/>
                  </a:lnTo>
                  <a:lnTo>
                    <a:pt x="4366" y="1406"/>
                  </a:lnTo>
                  <a:lnTo>
                    <a:pt x="4386" y="1349"/>
                  </a:lnTo>
                  <a:lnTo>
                    <a:pt x="4400" y="1290"/>
                  </a:lnTo>
                  <a:lnTo>
                    <a:pt x="4408" y="1232"/>
                  </a:lnTo>
                  <a:lnTo>
                    <a:pt x="4411" y="1171"/>
                  </a:lnTo>
                  <a:lnTo>
                    <a:pt x="4408" y="1111"/>
                  </a:lnTo>
                  <a:lnTo>
                    <a:pt x="4400" y="1052"/>
                  </a:lnTo>
                  <a:lnTo>
                    <a:pt x="4386" y="993"/>
                  </a:lnTo>
                  <a:lnTo>
                    <a:pt x="4366" y="935"/>
                  </a:lnTo>
                  <a:lnTo>
                    <a:pt x="4341" y="879"/>
                  </a:lnTo>
                  <a:lnTo>
                    <a:pt x="4312" y="823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3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1"/>
                  </a:lnTo>
                  <a:lnTo>
                    <a:pt x="3906" y="426"/>
                  </a:lnTo>
                  <a:lnTo>
                    <a:pt x="3837" y="384"/>
                  </a:lnTo>
                  <a:lnTo>
                    <a:pt x="3763" y="343"/>
                  </a:lnTo>
                  <a:lnTo>
                    <a:pt x="3687" y="305"/>
                  </a:lnTo>
                  <a:lnTo>
                    <a:pt x="3607" y="267"/>
                  </a:lnTo>
                  <a:lnTo>
                    <a:pt x="3524" y="233"/>
                  </a:lnTo>
                  <a:lnTo>
                    <a:pt x="3437" y="200"/>
                  </a:lnTo>
                  <a:lnTo>
                    <a:pt x="3347" y="169"/>
                  </a:lnTo>
                  <a:lnTo>
                    <a:pt x="3255" y="141"/>
                  </a:lnTo>
                  <a:lnTo>
                    <a:pt x="3160" y="116"/>
                  </a:lnTo>
                  <a:lnTo>
                    <a:pt x="3062" y="91"/>
                  </a:lnTo>
                  <a:lnTo>
                    <a:pt x="2962" y="71"/>
                  </a:lnTo>
                  <a:lnTo>
                    <a:pt x="2860" y="52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2"/>
                  </a:lnTo>
                  <a:lnTo>
                    <a:pt x="1448" y="71"/>
                  </a:lnTo>
                  <a:lnTo>
                    <a:pt x="1348" y="91"/>
                  </a:lnTo>
                  <a:lnTo>
                    <a:pt x="1251" y="116"/>
                  </a:lnTo>
                  <a:lnTo>
                    <a:pt x="1156" y="141"/>
                  </a:lnTo>
                  <a:lnTo>
                    <a:pt x="1063" y="169"/>
                  </a:lnTo>
                  <a:lnTo>
                    <a:pt x="974" y="200"/>
                  </a:lnTo>
                  <a:lnTo>
                    <a:pt x="887" y="233"/>
                  </a:lnTo>
                  <a:lnTo>
                    <a:pt x="804" y="267"/>
                  </a:lnTo>
                  <a:lnTo>
                    <a:pt x="724" y="305"/>
                  </a:lnTo>
                  <a:lnTo>
                    <a:pt x="647" y="343"/>
                  </a:lnTo>
                  <a:lnTo>
                    <a:pt x="574" y="384"/>
                  </a:lnTo>
                  <a:lnTo>
                    <a:pt x="505" y="426"/>
                  </a:lnTo>
                  <a:lnTo>
                    <a:pt x="439" y="471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3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3"/>
                  </a:lnTo>
                  <a:lnTo>
                    <a:pt x="69" y="879"/>
                  </a:lnTo>
                  <a:lnTo>
                    <a:pt x="45" y="935"/>
                  </a:lnTo>
                  <a:lnTo>
                    <a:pt x="26" y="993"/>
                  </a:lnTo>
                  <a:lnTo>
                    <a:pt x="12" y="1052"/>
                  </a:lnTo>
                  <a:lnTo>
                    <a:pt x="3" y="1111"/>
                  </a:lnTo>
                  <a:lnTo>
                    <a:pt x="0" y="1171"/>
                  </a:lnTo>
                  <a:lnTo>
                    <a:pt x="3" y="1232"/>
                  </a:lnTo>
                  <a:lnTo>
                    <a:pt x="12" y="1290"/>
                  </a:lnTo>
                  <a:lnTo>
                    <a:pt x="26" y="1349"/>
                  </a:lnTo>
                  <a:lnTo>
                    <a:pt x="45" y="1406"/>
                  </a:lnTo>
                  <a:lnTo>
                    <a:pt x="69" y="1463"/>
                  </a:lnTo>
                  <a:lnTo>
                    <a:pt x="99" y="1519"/>
                  </a:lnTo>
                  <a:lnTo>
                    <a:pt x="134" y="1573"/>
                  </a:lnTo>
                  <a:lnTo>
                    <a:pt x="174" y="1626"/>
                  </a:lnTo>
                  <a:lnTo>
                    <a:pt x="218" y="1678"/>
                  </a:lnTo>
                  <a:lnTo>
                    <a:pt x="267" y="1729"/>
                  </a:lnTo>
                  <a:lnTo>
                    <a:pt x="320" y="1777"/>
                  </a:lnTo>
                  <a:lnTo>
                    <a:pt x="377" y="1825"/>
                  </a:lnTo>
                  <a:lnTo>
                    <a:pt x="439" y="1871"/>
                  </a:lnTo>
                  <a:lnTo>
                    <a:pt x="505" y="1916"/>
                  </a:lnTo>
                  <a:lnTo>
                    <a:pt x="574" y="1958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09"/>
                  </a:lnTo>
                  <a:lnTo>
                    <a:pt x="974" y="2142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0"/>
                  </a:lnTo>
                  <a:lnTo>
                    <a:pt x="1448" y="2272"/>
                  </a:lnTo>
                  <a:lnTo>
                    <a:pt x="1551" y="2290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29"/>
                  </a:lnTo>
                  <a:lnTo>
                    <a:pt x="1980" y="2336"/>
                  </a:lnTo>
                  <a:lnTo>
                    <a:pt x="2092" y="2341"/>
                  </a:lnTo>
                  <a:lnTo>
                    <a:pt x="2206" y="234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34"/>
            <p:cNvSpPr>
              <a:spLocks/>
            </p:cNvSpPr>
            <p:nvPr/>
          </p:nvSpPr>
          <p:spPr bwMode="auto">
            <a:xfrm>
              <a:off x="5096" y="1351"/>
              <a:ext cx="170" cy="90"/>
            </a:xfrm>
            <a:custGeom>
              <a:avLst/>
              <a:gdLst>
                <a:gd name="T0" fmla="*/ 4 w 4411"/>
                <a:gd name="T1" fmla="*/ 3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2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1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0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3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1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5"/>
                  </a:lnTo>
                  <a:lnTo>
                    <a:pt x="2860" y="2290"/>
                  </a:lnTo>
                  <a:lnTo>
                    <a:pt x="2962" y="2271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09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9"/>
                  </a:lnTo>
                  <a:lnTo>
                    <a:pt x="3906" y="1915"/>
                  </a:lnTo>
                  <a:lnTo>
                    <a:pt x="3971" y="1872"/>
                  </a:lnTo>
                  <a:lnTo>
                    <a:pt x="4033" y="1825"/>
                  </a:lnTo>
                  <a:lnTo>
                    <a:pt x="4091" y="1778"/>
                  </a:lnTo>
                  <a:lnTo>
                    <a:pt x="4144" y="1729"/>
                  </a:lnTo>
                  <a:lnTo>
                    <a:pt x="4193" y="1679"/>
                  </a:lnTo>
                  <a:lnTo>
                    <a:pt x="4237" y="1626"/>
                  </a:lnTo>
                  <a:lnTo>
                    <a:pt x="4276" y="1574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7"/>
                  </a:lnTo>
                  <a:lnTo>
                    <a:pt x="4386" y="1349"/>
                  </a:lnTo>
                  <a:lnTo>
                    <a:pt x="4400" y="1291"/>
                  </a:lnTo>
                  <a:lnTo>
                    <a:pt x="4408" y="1231"/>
                  </a:lnTo>
                  <a:lnTo>
                    <a:pt x="4411" y="1171"/>
                  </a:lnTo>
                  <a:lnTo>
                    <a:pt x="4408" y="1111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79"/>
                  </a:lnTo>
                  <a:lnTo>
                    <a:pt x="4312" y="824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3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1"/>
                  </a:lnTo>
                  <a:lnTo>
                    <a:pt x="3906" y="426"/>
                  </a:lnTo>
                  <a:lnTo>
                    <a:pt x="3837" y="384"/>
                  </a:lnTo>
                  <a:lnTo>
                    <a:pt x="3763" y="344"/>
                  </a:lnTo>
                  <a:lnTo>
                    <a:pt x="3687" y="304"/>
                  </a:lnTo>
                  <a:lnTo>
                    <a:pt x="3607" y="268"/>
                  </a:lnTo>
                  <a:lnTo>
                    <a:pt x="3524" y="233"/>
                  </a:lnTo>
                  <a:lnTo>
                    <a:pt x="3437" y="200"/>
                  </a:lnTo>
                  <a:lnTo>
                    <a:pt x="3347" y="170"/>
                  </a:lnTo>
                  <a:lnTo>
                    <a:pt x="3255" y="141"/>
                  </a:lnTo>
                  <a:lnTo>
                    <a:pt x="3160" y="115"/>
                  </a:lnTo>
                  <a:lnTo>
                    <a:pt x="3062" y="92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6"/>
                  </a:lnTo>
                  <a:lnTo>
                    <a:pt x="2649" y="23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3"/>
                  </a:lnTo>
                  <a:lnTo>
                    <a:pt x="1655" y="36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2"/>
                  </a:lnTo>
                  <a:lnTo>
                    <a:pt x="1251" y="115"/>
                  </a:lnTo>
                  <a:lnTo>
                    <a:pt x="1156" y="141"/>
                  </a:lnTo>
                  <a:lnTo>
                    <a:pt x="1063" y="170"/>
                  </a:lnTo>
                  <a:lnTo>
                    <a:pt x="974" y="200"/>
                  </a:lnTo>
                  <a:lnTo>
                    <a:pt x="887" y="233"/>
                  </a:lnTo>
                  <a:lnTo>
                    <a:pt x="804" y="268"/>
                  </a:lnTo>
                  <a:lnTo>
                    <a:pt x="724" y="304"/>
                  </a:lnTo>
                  <a:lnTo>
                    <a:pt x="647" y="344"/>
                  </a:lnTo>
                  <a:lnTo>
                    <a:pt x="574" y="384"/>
                  </a:lnTo>
                  <a:lnTo>
                    <a:pt x="505" y="426"/>
                  </a:lnTo>
                  <a:lnTo>
                    <a:pt x="439" y="471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3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4"/>
                  </a:lnTo>
                  <a:lnTo>
                    <a:pt x="69" y="879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1"/>
                  </a:lnTo>
                  <a:lnTo>
                    <a:pt x="0" y="1171"/>
                  </a:lnTo>
                  <a:lnTo>
                    <a:pt x="3" y="1231"/>
                  </a:lnTo>
                  <a:lnTo>
                    <a:pt x="12" y="1291"/>
                  </a:lnTo>
                  <a:lnTo>
                    <a:pt x="26" y="1349"/>
                  </a:lnTo>
                  <a:lnTo>
                    <a:pt x="45" y="1407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4"/>
                  </a:lnTo>
                  <a:lnTo>
                    <a:pt x="174" y="1626"/>
                  </a:lnTo>
                  <a:lnTo>
                    <a:pt x="218" y="1679"/>
                  </a:lnTo>
                  <a:lnTo>
                    <a:pt x="267" y="1729"/>
                  </a:lnTo>
                  <a:lnTo>
                    <a:pt x="320" y="1778"/>
                  </a:lnTo>
                  <a:lnTo>
                    <a:pt x="377" y="1825"/>
                  </a:lnTo>
                  <a:lnTo>
                    <a:pt x="439" y="1872"/>
                  </a:lnTo>
                  <a:lnTo>
                    <a:pt x="505" y="1915"/>
                  </a:lnTo>
                  <a:lnTo>
                    <a:pt x="574" y="1959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09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1"/>
                  </a:lnTo>
                  <a:lnTo>
                    <a:pt x="1551" y="2290"/>
                  </a:lnTo>
                  <a:lnTo>
                    <a:pt x="1655" y="2305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1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35"/>
            <p:cNvSpPr>
              <a:spLocks/>
            </p:cNvSpPr>
            <p:nvPr/>
          </p:nvSpPr>
          <p:spPr bwMode="auto">
            <a:xfrm>
              <a:off x="5096" y="1330"/>
              <a:ext cx="170" cy="91"/>
            </a:xfrm>
            <a:custGeom>
              <a:avLst/>
              <a:gdLst>
                <a:gd name="T0" fmla="*/ 4 w 4411"/>
                <a:gd name="T1" fmla="*/ 4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3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2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1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4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1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1"/>
                  </a:lnTo>
                  <a:lnTo>
                    <a:pt x="2962" y="2271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2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2000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2"/>
                  </a:lnTo>
                  <a:lnTo>
                    <a:pt x="4033" y="1826"/>
                  </a:lnTo>
                  <a:lnTo>
                    <a:pt x="4091" y="1778"/>
                  </a:lnTo>
                  <a:lnTo>
                    <a:pt x="4144" y="1730"/>
                  </a:lnTo>
                  <a:lnTo>
                    <a:pt x="4193" y="1679"/>
                  </a:lnTo>
                  <a:lnTo>
                    <a:pt x="4237" y="1627"/>
                  </a:lnTo>
                  <a:lnTo>
                    <a:pt x="4276" y="1574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7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1"/>
                  </a:lnTo>
                  <a:lnTo>
                    <a:pt x="4411" y="1172"/>
                  </a:lnTo>
                  <a:lnTo>
                    <a:pt x="4408" y="1111"/>
                  </a:lnTo>
                  <a:lnTo>
                    <a:pt x="4400" y="1053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80"/>
                  </a:lnTo>
                  <a:lnTo>
                    <a:pt x="4312" y="824"/>
                  </a:lnTo>
                  <a:lnTo>
                    <a:pt x="4276" y="769"/>
                  </a:lnTo>
                  <a:lnTo>
                    <a:pt x="4237" y="716"/>
                  </a:lnTo>
                  <a:lnTo>
                    <a:pt x="4193" y="664"/>
                  </a:lnTo>
                  <a:lnTo>
                    <a:pt x="4144" y="614"/>
                  </a:lnTo>
                  <a:lnTo>
                    <a:pt x="4091" y="565"/>
                  </a:lnTo>
                  <a:lnTo>
                    <a:pt x="4033" y="518"/>
                  </a:lnTo>
                  <a:lnTo>
                    <a:pt x="3971" y="471"/>
                  </a:lnTo>
                  <a:lnTo>
                    <a:pt x="3906" y="427"/>
                  </a:lnTo>
                  <a:lnTo>
                    <a:pt x="3837" y="384"/>
                  </a:lnTo>
                  <a:lnTo>
                    <a:pt x="3763" y="344"/>
                  </a:lnTo>
                  <a:lnTo>
                    <a:pt x="3687" y="305"/>
                  </a:lnTo>
                  <a:lnTo>
                    <a:pt x="3607" y="268"/>
                  </a:lnTo>
                  <a:lnTo>
                    <a:pt x="3524" y="234"/>
                  </a:lnTo>
                  <a:lnTo>
                    <a:pt x="3437" y="200"/>
                  </a:lnTo>
                  <a:lnTo>
                    <a:pt x="3347" y="170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2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3"/>
                  </a:lnTo>
                  <a:lnTo>
                    <a:pt x="2430" y="6"/>
                  </a:lnTo>
                  <a:lnTo>
                    <a:pt x="2319" y="1"/>
                  </a:lnTo>
                  <a:lnTo>
                    <a:pt x="2206" y="0"/>
                  </a:lnTo>
                  <a:lnTo>
                    <a:pt x="2092" y="1"/>
                  </a:lnTo>
                  <a:lnTo>
                    <a:pt x="1980" y="6"/>
                  </a:lnTo>
                  <a:lnTo>
                    <a:pt x="1870" y="13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2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0"/>
                  </a:lnTo>
                  <a:lnTo>
                    <a:pt x="974" y="200"/>
                  </a:lnTo>
                  <a:lnTo>
                    <a:pt x="887" y="234"/>
                  </a:lnTo>
                  <a:lnTo>
                    <a:pt x="804" y="268"/>
                  </a:lnTo>
                  <a:lnTo>
                    <a:pt x="724" y="305"/>
                  </a:lnTo>
                  <a:lnTo>
                    <a:pt x="647" y="344"/>
                  </a:lnTo>
                  <a:lnTo>
                    <a:pt x="574" y="384"/>
                  </a:lnTo>
                  <a:lnTo>
                    <a:pt x="505" y="427"/>
                  </a:lnTo>
                  <a:lnTo>
                    <a:pt x="439" y="471"/>
                  </a:lnTo>
                  <a:lnTo>
                    <a:pt x="377" y="518"/>
                  </a:lnTo>
                  <a:lnTo>
                    <a:pt x="320" y="565"/>
                  </a:lnTo>
                  <a:lnTo>
                    <a:pt x="267" y="614"/>
                  </a:lnTo>
                  <a:lnTo>
                    <a:pt x="218" y="664"/>
                  </a:lnTo>
                  <a:lnTo>
                    <a:pt x="174" y="716"/>
                  </a:lnTo>
                  <a:lnTo>
                    <a:pt x="134" y="769"/>
                  </a:lnTo>
                  <a:lnTo>
                    <a:pt x="99" y="824"/>
                  </a:lnTo>
                  <a:lnTo>
                    <a:pt x="69" y="880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3"/>
                  </a:lnTo>
                  <a:lnTo>
                    <a:pt x="3" y="1111"/>
                  </a:lnTo>
                  <a:lnTo>
                    <a:pt x="0" y="1172"/>
                  </a:lnTo>
                  <a:lnTo>
                    <a:pt x="3" y="1231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7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4"/>
                  </a:lnTo>
                  <a:lnTo>
                    <a:pt x="174" y="1627"/>
                  </a:lnTo>
                  <a:lnTo>
                    <a:pt x="218" y="1679"/>
                  </a:lnTo>
                  <a:lnTo>
                    <a:pt x="267" y="1730"/>
                  </a:lnTo>
                  <a:lnTo>
                    <a:pt x="320" y="1778"/>
                  </a:lnTo>
                  <a:lnTo>
                    <a:pt x="377" y="1826"/>
                  </a:lnTo>
                  <a:lnTo>
                    <a:pt x="439" y="1872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2000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2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1"/>
                  </a:lnTo>
                  <a:lnTo>
                    <a:pt x="1551" y="2291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1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36"/>
            <p:cNvSpPr>
              <a:spLocks/>
            </p:cNvSpPr>
            <p:nvPr/>
          </p:nvSpPr>
          <p:spPr bwMode="auto">
            <a:xfrm>
              <a:off x="5096" y="1321"/>
              <a:ext cx="170" cy="90"/>
            </a:xfrm>
            <a:custGeom>
              <a:avLst/>
              <a:gdLst>
                <a:gd name="T0" fmla="*/ 4 w 4411"/>
                <a:gd name="T1" fmla="*/ 3 h 2344"/>
                <a:gd name="T2" fmla="*/ 4 w 4411"/>
                <a:gd name="T3" fmla="*/ 3 h 2344"/>
                <a:gd name="T4" fmla="*/ 5 w 4411"/>
                <a:gd name="T5" fmla="*/ 3 h 2344"/>
                <a:gd name="T6" fmla="*/ 5 w 4411"/>
                <a:gd name="T7" fmla="*/ 3 h 2344"/>
                <a:gd name="T8" fmla="*/ 5 w 4411"/>
                <a:gd name="T9" fmla="*/ 3 h 2344"/>
                <a:gd name="T10" fmla="*/ 6 w 4411"/>
                <a:gd name="T11" fmla="*/ 3 h 2344"/>
                <a:gd name="T12" fmla="*/ 6 w 4411"/>
                <a:gd name="T13" fmla="*/ 3 h 2344"/>
                <a:gd name="T14" fmla="*/ 6 w 4411"/>
                <a:gd name="T15" fmla="*/ 2 h 2344"/>
                <a:gd name="T16" fmla="*/ 6 w 4411"/>
                <a:gd name="T17" fmla="*/ 2 h 2344"/>
                <a:gd name="T18" fmla="*/ 7 w 4411"/>
                <a:gd name="T19" fmla="*/ 2 h 2344"/>
                <a:gd name="T20" fmla="*/ 7 w 4411"/>
                <a:gd name="T21" fmla="*/ 2 h 2344"/>
                <a:gd name="T22" fmla="*/ 7 w 4411"/>
                <a:gd name="T23" fmla="*/ 1 h 2344"/>
                <a:gd name="T24" fmla="*/ 6 w 4411"/>
                <a:gd name="T25" fmla="*/ 1 h 2344"/>
                <a:gd name="T26" fmla="*/ 6 w 4411"/>
                <a:gd name="T27" fmla="*/ 1 h 2344"/>
                <a:gd name="T28" fmla="*/ 6 w 4411"/>
                <a:gd name="T29" fmla="*/ 1 h 2344"/>
                <a:gd name="T30" fmla="*/ 6 w 4411"/>
                <a:gd name="T31" fmla="*/ 1 h 2344"/>
                <a:gd name="T32" fmla="*/ 5 w 4411"/>
                <a:gd name="T33" fmla="*/ 0 h 2344"/>
                <a:gd name="T34" fmla="*/ 5 w 4411"/>
                <a:gd name="T35" fmla="*/ 0 h 2344"/>
                <a:gd name="T36" fmla="*/ 5 w 4411"/>
                <a:gd name="T37" fmla="*/ 0 h 2344"/>
                <a:gd name="T38" fmla="*/ 4 w 4411"/>
                <a:gd name="T39" fmla="*/ 0 h 2344"/>
                <a:gd name="T40" fmla="*/ 4 w 4411"/>
                <a:gd name="T41" fmla="*/ 0 h 2344"/>
                <a:gd name="T42" fmla="*/ 3 w 4411"/>
                <a:gd name="T43" fmla="*/ 0 h 2344"/>
                <a:gd name="T44" fmla="*/ 3 w 4411"/>
                <a:gd name="T45" fmla="*/ 0 h 2344"/>
                <a:gd name="T46" fmla="*/ 2 w 4411"/>
                <a:gd name="T47" fmla="*/ 0 h 2344"/>
                <a:gd name="T48" fmla="*/ 2 w 4411"/>
                <a:gd name="T49" fmla="*/ 0 h 2344"/>
                <a:gd name="T50" fmla="*/ 1 w 4411"/>
                <a:gd name="T51" fmla="*/ 0 h 2344"/>
                <a:gd name="T52" fmla="*/ 1 w 4411"/>
                <a:gd name="T53" fmla="*/ 0 h 2344"/>
                <a:gd name="T54" fmla="*/ 1 w 4411"/>
                <a:gd name="T55" fmla="*/ 1 h 2344"/>
                <a:gd name="T56" fmla="*/ 0 w 4411"/>
                <a:gd name="T57" fmla="*/ 1 h 2344"/>
                <a:gd name="T58" fmla="*/ 0 w 4411"/>
                <a:gd name="T59" fmla="*/ 1 h 2344"/>
                <a:gd name="T60" fmla="*/ 0 w 4411"/>
                <a:gd name="T61" fmla="*/ 1 h 2344"/>
                <a:gd name="T62" fmla="*/ 0 w 4411"/>
                <a:gd name="T63" fmla="*/ 2 h 2344"/>
                <a:gd name="T64" fmla="*/ 0 w 4411"/>
                <a:gd name="T65" fmla="*/ 2 h 2344"/>
                <a:gd name="T66" fmla="*/ 0 w 4411"/>
                <a:gd name="T67" fmla="*/ 2 h 2344"/>
                <a:gd name="T68" fmla="*/ 0 w 4411"/>
                <a:gd name="T69" fmla="*/ 2 h 2344"/>
                <a:gd name="T70" fmla="*/ 0 w 4411"/>
                <a:gd name="T71" fmla="*/ 3 h 2344"/>
                <a:gd name="T72" fmla="*/ 1 w 4411"/>
                <a:gd name="T73" fmla="*/ 3 h 2344"/>
                <a:gd name="T74" fmla="*/ 1 w 4411"/>
                <a:gd name="T75" fmla="*/ 3 h 2344"/>
                <a:gd name="T76" fmla="*/ 1 w 4411"/>
                <a:gd name="T77" fmla="*/ 3 h 2344"/>
                <a:gd name="T78" fmla="*/ 2 w 4411"/>
                <a:gd name="T79" fmla="*/ 3 h 2344"/>
                <a:gd name="T80" fmla="*/ 2 w 4411"/>
                <a:gd name="T81" fmla="*/ 3 h 2344"/>
                <a:gd name="T82" fmla="*/ 3 w 4411"/>
                <a:gd name="T83" fmla="*/ 3 h 2344"/>
                <a:gd name="T84" fmla="*/ 3 w 4411"/>
                <a:gd name="T85" fmla="*/ 3 h 2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4"/>
                <a:gd name="T131" fmla="*/ 4411 w 4411"/>
                <a:gd name="T132" fmla="*/ 2344 h 23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4">
                  <a:moveTo>
                    <a:pt x="2206" y="2344"/>
                  </a:moveTo>
                  <a:lnTo>
                    <a:pt x="2319" y="2342"/>
                  </a:lnTo>
                  <a:lnTo>
                    <a:pt x="2430" y="2338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1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2"/>
                  </a:lnTo>
                  <a:lnTo>
                    <a:pt x="3347" y="2174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6"/>
                  </a:lnTo>
                  <a:lnTo>
                    <a:pt x="3687" y="2038"/>
                  </a:lnTo>
                  <a:lnTo>
                    <a:pt x="3763" y="2000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3"/>
                  </a:lnTo>
                  <a:lnTo>
                    <a:pt x="4033" y="1826"/>
                  </a:lnTo>
                  <a:lnTo>
                    <a:pt x="4091" y="1779"/>
                  </a:lnTo>
                  <a:lnTo>
                    <a:pt x="4144" y="1729"/>
                  </a:lnTo>
                  <a:lnTo>
                    <a:pt x="4193" y="1680"/>
                  </a:lnTo>
                  <a:lnTo>
                    <a:pt x="4237" y="1627"/>
                  </a:lnTo>
                  <a:lnTo>
                    <a:pt x="4276" y="1574"/>
                  </a:lnTo>
                  <a:lnTo>
                    <a:pt x="4312" y="1520"/>
                  </a:lnTo>
                  <a:lnTo>
                    <a:pt x="4341" y="1464"/>
                  </a:lnTo>
                  <a:lnTo>
                    <a:pt x="4366" y="1408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2"/>
                  </a:lnTo>
                  <a:lnTo>
                    <a:pt x="4411" y="1172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7"/>
                  </a:lnTo>
                  <a:lnTo>
                    <a:pt x="4341" y="880"/>
                  </a:lnTo>
                  <a:lnTo>
                    <a:pt x="4312" y="825"/>
                  </a:lnTo>
                  <a:lnTo>
                    <a:pt x="4276" y="770"/>
                  </a:lnTo>
                  <a:lnTo>
                    <a:pt x="4237" y="716"/>
                  </a:lnTo>
                  <a:lnTo>
                    <a:pt x="4193" y="665"/>
                  </a:lnTo>
                  <a:lnTo>
                    <a:pt x="4144" y="614"/>
                  </a:lnTo>
                  <a:lnTo>
                    <a:pt x="4091" y="566"/>
                  </a:lnTo>
                  <a:lnTo>
                    <a:pt x="4033" y="517"/>
                  </a:lnTo>
                  <a:lnTo>
                    <a:pt x="3971" y="472"/>
                  </a:lnTo>
                  <a:lnTo>
                    <a:pt x="3906" y="427"/>
                  </a:lnTo>
                  <a:lnTo>
                    <a:pt x="3837" y="385"/>
                  </a:lnTo>
                  <a:lnTo>
                    <a:pt x="3763" y="344"/>
                  </a:lnTo>
                  <a:lnTo>
                    <a:pt x="3687" y="305"/>
                  </a:lnTo>
                  <a:lnTo>
                    <a:pt x="3607" y="269"/>
                  </a:lnTo>
                  <a:lnTo>
                    <a:pt x="3524" y="233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3"/>
                  </a:lnTo>
                  <a:lnTo>
                    <a:pt x="2962" y="72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4"/>
                  </a:lnTo>
                  <a:lnTo>
                    <a:pt x="2430" y="7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7"/>
                  </a:lnTo>
                  <a:lnTo>
                    <a:pt x="1870" y="14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2"/>
                  </a:lnTo>
                  <a:lnTo>
                    <a:pt x="1348" y="93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3"/>
                  </a:lnTo>
                  <a:lnTo>
                    <a:pt x="804" y="269"/>
                  </a:lnTo>
                  <a:lnTo>
                    <a:pt x="724" y="305"/>
                  </a:lnTo>
                  <a:lnTo>
                    <a:pt x="647" y="344"/>
                  </a:lnTo>
                  <a:lnTo>
                    <a:pt x="574" y="385"/>
                  </a:lnTo>
                  <a:lnTo>
                    <a:pt x="505" y="427"/>
                  </a:lnTo>
                  <a:lnTo>
                    <a:pt x="439" y="472"/>
                  </a:lnTo>
                  <a:lnTo>
                    <a:pt x="377" y="517"/>
                  </a:lnTo>
                  <a:lnTo>
                    <a:pt x="320" y="566"/>
                  </a:lnTo>
                  <a:lnTo>
                    <a:pt x="267" y="614"/>
                  </a:lnTo>
                  <a:lnTo>
                    <a:pt x="218" y="665"/>
                  </a:lnTo>
                  <a:lnTo>
                    <a:pt x="174" y="716"/>
                  </a:lnTo>
                  <a:lnTo>
                    <a:pt x="134" y="770"/>
                  </a:lnTo>
                  <a:lnTo>
                    <a:pt x="99" y="825"/>
                  </a:lnTo>
                  <a:lnTo>
                    <a:pt x="69" y="880"/>
                  </a:lnTo>
                  <a:lnTo>
                    <a:pt x="45" y="937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2"/>
                  </a:lnTo>
                  <a:lnTo>
                    <a:pt x="3" y="1232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8"/>
                  </a:lnTo>
                  <a:lnTo>
                    <a:pt x="69" y="1464"/>
                  </a:lnTo>
                  <a:lnTo>
                    <a:pt x="99" y="1520"/>
                  </a:lnTo>
                  <a:lnTo>
                    <a:pt x="134" y="1574"/>
                  </a:lnTo>
                  <a:lnTo>
                    <a:pt x="174" y="1627"/>
                  </a:lnTo>
                  <a:lnTo>
                    <a:pt x="218" y="1680"/>
                  </a:lnTo>
                  <a:lnTo>
                    <a:pt x="267" y="1729"/>
                  </a:lnTo>
                  <a:lnTo>
                    <a:pt x="320" y="1779"/>
                  </a:lnTo>
                  <a:lnTo>
                    <a:pt x="377" y="1826"/>
                  </a:lnTo>
                  <a:lnTo>
                    <a:pt x="439" y="1873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2000"/>
                  </a:lnTo>
                  <a:lnTo>
                    <a:pt x="724" y="2038"/>
                  </a:lnTo>
                  <a:lnTo>
                    <a:pt x="804" y="2076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4"/>
                  </a:lnTo>
                  <a:lnTo>
                    <a:pt x="1156" y="2202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1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8"/>
                  </a:lnTo>
                  <a:lnTo>
                    <a:pt x="2092" y="2342"/>
                  </a:lnTo>
                  <a:lnTo>
                    <a:pt x="2206" y="2344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37"/>
            <p:cNvSpPr>
              <a:spLocks/>
            </p:cNvSpPr>
            <p:nvPr/>
          </p:nvSpPr>
          <p:spPr bwMode="auto">
            <a:xfrm>
              <a:off x="5096" y="1301"/>
              <a:ext cx="170" cy="91"/>
            </a:xfrm>
            <a:custGeom>
              <a:avLst/>
              <a:gdLst>
                <a:gd name="T0" fmla="*/ 4 w 4411"/>
                <a:gd name="T1" fmla="*/ 4 h 2344"/>
                <a:gd name="T2" fmla="*/ 4 w 4411"/>
                <a:gd name="T3" fmla="*/ 3 h 2344"/>
                <a:gd name="T4" fmla="*/ 5 w 4411"/>
                <a:gd name="T5" fmla="*/ 3 h 2344"/>
                <a:gd name="T6" fmla="*/ 5 w 4411"/>
                <a:gd name="T7" fmla="*/ 3 h 2344"/>
                <a:gd name="T8" fmla="*/ 5 w 4411"/>
                <a:gd name="T9" fmla="*/ 3 h 2344"/>
                <a:gd name="T10" fmla="*/ 6 w 4411"/>
                <a:gd name="T11" fmla="*/ 3 h 2344"/>
                <a:gd name="T12" fmla="*/ 6 w 4411"/>
                <a:gd name="T13" fmla="*/ 3 h 2344"/>
                <a:gd name="T14" fmla="*/ 6 w 4411"/>
                <a:gd name="T15" fmla="*/ 3 h 2344"/>
                <a:gd name="T16" fmla="*/ 6 w 4411"/>
                <a:gd name="T17" fmla="*/ 2 h 2344"/>
                <a:gd name="T18" fmla="*/ 7 w 4411"/>
                <a:gd name="T19" fmla="*/ 2 h 2344"/>
                <a:gd name="T20" fmla="*/ 7 w 4411"/>
                <a:gd name="T21" fmla="*/ 2 h 2344"/>
                <a:gd name="T22" fmla="*/ 7 w 4411"/>
                <a:gd name="T23" fmla="*/ 2 h 2344"/>
                <a:gd name="T24" fmla="*/ 6 w 4411"/>
                <a:gd name="T25" fmla="*/ 1 h 2344"/>
                <a:gd name="T26" fmla="*/ 6 w 4411"/>
                <a:gd name="T27" fmla="*/ 1 h 2344"/>
                <a:gd name="T28" fmla="*/ 6 w 4411"/>
                <a:gd name="T29" fmla="*/ 1 h 2344"/>
                <a:gd name="T30" fmla="*/ 6 w 4411"/>
                <a:gd name="T31" fmla="*/ 1 h 2344"/>
                <a:gd name="T32" fmla="*/ 5 w 4411"/>
                <a:gd name="T33" fmla="*/ 0 h 2344"/>
                <a:gd name="T34" fmla="*/ 5 w 4411"/>
                <a:gd name="T35" fmla="*/ 0 h 2344"/>
                <a:gd name="T36" fmla="*/ 5 w 4411"/>
                <a:gd name="T37" fmla="*/ 0 h 2344"/>
                <a:gd name="T38" fmla="*/ 4 w 4411"/>
                <a:gd name="T39" fmla="*/ 0 h 2344"/>
                <a:gd name="T40" fmla="*/ 4 w 4411"/>
                <a:gd name="T41" fmla="*/ 0 h 2344"/>
                <a:gd name="T42" fmla="*/ 3 w 4411"/>
                <a:gd name="T43" fmla="*/ 0 h 2344"/>
                <a:gd name="T44" fmla="*/ 3 w 4411"/>
                <a:gd name="T45" fmla="*/ 0 h 2344"/>
                <a:gd name="T46" fmla="*/ 2 w 4411"/>
                <a:gd name="T47" fmla="*/ 0 h 2344"/>
                <a:gd name="T48" fmla="*/ 2 w 4411"/>
                <a:gd name="T49" fmla="*/ 0 h 2344"/>
                <a:gd name="T50" fmla="*/ 1 w 4411"/>
                <a:gd name="T51" fmla="*/ 0 h 2344"/>
                <a:gd name="T52" fmla="*/ 1 w 4411"/>
                <a:gd name="T53" fmla="*/ 1 h 2344"/>
                <a:gd name="T54" fmla="*/ 1 w 4411"/>
                <a:gd name="T55" fmla="*/ 1 h 2344"/>
                <a:gd name="T56" fmla="*/ 0 w 4411"/>
                <a:gd name="T57" fmla="*/ 1 h 2344"/>
                <a:gd name="T58" fmla="*/ 0 w 4411"/>
                <a:gd name="T59" fmla="*/ 1 h 2344"/>
                <a:gd name="T60" fmla="*/ 0 w 4411"/>
                <a:gd name="T61" fmla="*/ 1 h 2344"/>
                <a:gd name="T62" fmla="*/ 0 w 4411"/>
                <a:gd name="T63" fmla="*/ 2 h 2344"/>
                <a:gd name="T64" fmla="*/ 0 w 4411"/>
                <a:gd name="T65" fmla="*/ 2 h 2344"/>
                <a:gd name="T66" fmla="*/ 0 w 4411"/>
                <a:gd name="T67" fmla="*/ 2 h 2344"/>
                <a:gd name="T68" fmla="*/ 0 w 4411"/>
                <a:gd name="T69" fmla="*/ 2 h 2344"/>
                <a:gd name="T70" fmla="*/ 0 w 4411"/>
                <a:gd name="T71" fmla="*/ 3 h 2344"/>
                <a:gd name="T72" fmla="*/ 1 w 4411"/>
                <a:gd name="T73" fmla="*/ 3 h 2344"/>
                <a:gd name="T74" fmla="*/ 1 w 4411"/>
                <a:gd name="T75" fmla="*/ 3 h 2344"/>
                <a:gd name="T76" fmla="*/ 1 w 4411"/>
                <a:gd name="T77" fmla="*/ 3 h 2344"/>
                <a:gd name="T78" fmla="*/ 2 w 4411"/>
                <a:gd name="T79" fmla="*/ 3 h 2344"/>
                <a:gd name="T80" fmla="*/ 2 w 4411"/>
                <a:gd name="T81" fmla="*/ 3 h 2344"/>
                <a:gd name="T82" fmla="*/ 3 w 4411"/>
                <a:gd name="T83" fmla="*/ 3 h 2344"/>
                <a:gd name="T84" fmla="*/ 3 w 4411"/>
                <a:gd name="T85" fmla="*/ 4 h 23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4"/>
                <a:gd name="T131" fmla="*/ 4411 w 4411"/>
                <a:gd name="T132" fmla="*/ 2344 h 23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4">
                  <a:moveTo>
                    <a:pt x="2206" y="2344"/>
                  </a:moveTo>
                  <a:lnTo>
                    <a:pt x="2319" y="2342"/>
                  </a:lnTo>
                  <a:lnTo>
                    <a:pt x="2430" y="2338"/>
                  </a:lnTo>
                  <a:lnTo>
                    <a:pt x="2540" y="2330"/>
                  </a:lnTo>
                  <a:lnTo>
                    <a:pt x="2649" y="2320"/>
                  </a:lnTo>
                  <a:lnTo>
                    <a:pt x="2755" y="2307"/>
                  </a:lnTo>
                  <a:lnTo>
                    <a:pt x="2860" y="2291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8"/>
                  </a:lnTo>
                  <a:lnTo>
                    <a:pt x="3255" y="2202"/>
                  </a:lnTo>
                  <a:lnTo>
                    <a:pt x="3347" y="2174"/>
                  </a:lnTo>
                  <a:lnTo>
                    <a:pt x="3437" y="2143"/>
                  </a:lnTo>
                  <a:lnTo>
                    <a:pt x="3524" y="2111"/>
                  </a:lnTo>
                  <a:lnTo>
                    <a:pt x="3607" y="2076"/>
                  </a:lnTo>
                  <a:lnTo>
                    <a:pt x="3687" y="2039"/>
                  </a:lnTo>
                  <a:lnTo>
                    <a:pt x="3763" y="2001"/>
                  </a:lnTo>
                  <a:lnTo>
                    <a:pt x="3837" y="1959"/>
                  </a:lnTo>
                  <a:lnTo>
                    <a:pt x="3906" y="1917"/>
                  </a:lnTo>
                  <a:lnTo>
                    <a:pt x="3971" y="1872"/>
                  </a:lnTo>
                  <a:lnTo>
                    <a:pt x="4033" y="1827"/>
                  </a:lnTo>
                  <a:lnTo>
                    <a:pt x="4091" y="1779"/>
                  </a:lnTo>
                  <a:lnTo>
                    <a:pt x="4144" y="1730"/>
                  </a:lnTo>
                  <a:lnTo>
                    <a:pt x="4193" y="1679"/>
                  </a:lnTo>
                  <a:lnTo>
                    <a:pt x="4237" y="1628"/>
                  </a:lnTo>
                  <a:lnTo>
                    <a:pt x="4276" y="1574"/>
                  </a:lnTo>
                  <a:lnTo>
                    <a:pt x="4312" y="1520"/>
                  </a:lnTo>
                  <a:lnTo>
                    <a:pt x="4341" y="1465"/>
                  </a:lnTo>
                  <a:lnTo>
                    <a:pt x="4366" y="1408"/>
                  </a:lnTo>
                  <a:lnTo>
                    <a:pt x="4386" y="1351"/>
                  </a:lnTo>
                  <a:lnTo>
                    <a:pt x="4400" y="1292"/>
                  </a:lnTo>
                  <a:lnTo>
                    <a:pt x="4408" y="1232"/>
                  </a:lnTo>
                  <a:lnTo>
                    <a:pt x="4411" y="1173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4"/>
                  </a:lnTo>
                  <a:lnTo>
                    <a:pt x="4366" y="936"/>
                  </a:lnTo>
                  <a:lnTo>
                    <a:pt x="4341" y="880"/>
                  </a:lnTo>
                  <a:lnTo>
                    <a:pt x="4312" y="825"/>
                  </a:lnTo>
                  <a:lnTo>
                    <a:pt x="4276" y="770"/>
                  </a:lnTo>
                  <a:lnTo>
                    <a:pt x="4237" y="717"/>
                  </a:lnTo>
                  <a:lnTo>
                    <a:pt x="4193" y="665"/>
                  </a:lnTo>
                  <a:lnTo>
                    <a:pt x="4144" y="615"/>
                  </a:lnTo>
                  <a:lnTo>
                    <a:pt x="4091" y="565"/>
                  </a:lnTo>
                  <a:lnTo>
                    <a:pt x="4033" y="518"/>
                  </a:lnTo>
                  <a:lnTo>
                    <a:pt x="3971" y="472"/>
                  </a:lnTo>
                  <a:lnTo>
                    <a:pt x="3906" y="428"/>
                  </a:lnTo>
                  <a:lnTo>
                    <a:pt x="3837" y="385"/>
                  </a:lnTo>
                  <a:lnTo>
                    <a:pt x="3763" y="345"/>
                  </a:lnTo>
                  <a:lnTo>
                    <a:pt x="3687" y="306"/>
                  </a:lnTo>
                  <a:lnTo>
                    <a:pt x="3607" y="269"/>
                  </a:lnTo>
                  <a:lnTo>
                    <a:pt x="3524" y="234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3"/>
                  </a:lnTo>
                  <a:lnTo>
                    <a:pt x="3160" y="117"/>
                  </a:lnTo>
                  <a:lnTo>
                    <a:pt x="3062" y="93"/>
                  </a:lnTo>
                  <a:lnTo>
                    <a:pt x="2962" y="72"/>
                  </a:lnTo>
                  <a:lnTo>
                    <a:pt x="2860" y="54"/>
                  </a:lnTo>
                  <a:lnTo>
                    <a:pt x="2755" y="38"/>
                  </a:lnTo>
                  <a:lnTo>
                    <a:pt x="2649" y="25"/>
                  </a:lnTo>
                  <a:lnTo>
                    <a:pt x="2540" y="14"/>
                  </a:lnTo>
                  <a:lnTo>
                    <a:pt x="2430" y="6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6"/>
                  </a:lnTo>
                  <a:lnTo>
                    <a:pt x="1870" y="14"/>
                  </a:lnTo>
                  <a:lnTo>
                    <a:pt x="1762" y="25"/>
                  </a:lnTo>
                  <a:lnTo>
                    <a:pt x="1655" y="38"/>
                  </a:lnTo>
                  <a:lnTo>
                    <a:pt x="1551" y="54"/>
                  </a:lnTo>
                  <a:lnTo>
                    <a:pt x="1448" y="72"/>
                  </a:lnTo>
                  <a:lnTo>
                    <a:pt x="1348" y="93"/>
                  </a:lnTo>
                  <a:lnTo>
                    <a:pt x="1251" y="117"/>
                  </a:lnTo>
                  <a:lnTo>
                    <a:pt x="1156" y="143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4"/>
                  </a:lnTo>
                  <a:lnTo>
                    <a:pt x="804" y="269"/>
                  </a:lnTo>
                  <a:lnTo>
                    <a:pt x="724" y="306"/>
                  </a:lnTo>
                  <a:lnTo>
                    <a:pt x="647" y="345"/>
                  </a:lnTo>
                  <a:lnTo>
                    <a:pt x="574" y="385"/>
                  </a:lnTo>
                  <a:lnTo>
                    <a:pt x="505" y="428"/>
                  </a:lnTo>
                  <a:lnTo>
                    <a:pt x="439" y="472"/>
                  </a:lnTo>
                  <a:lnTo>
                    <a:pt x="377" y="518"/>
                  </a:lnTo>
                  <a:lnTo>
                    <a:pt x="320" y="565"/>
                  </a:lnTo>
                  <a:lnTo>
                    <a:pt x="267" y="615"/>
                  </a:lnTo>
                  <a:lnTo>
                    <a:pt x="218" y="665"/>
                  </a:lnTo>
                  <a:lnTo>
                    <a:pt x="174" y="717"/>
                  </a:lnTo>
                  <a:lnTo>
                    <a:pt x="134" y="770"/>
                  </a:lnTo>
                  <a:lnTo>
                    <a:pt x="99" y="825"/>
                  </a:lnTo>
                  <a:lnTo>
                    <a:pt x="69" y="880"/>
                  </a:lnTo>
                  <a:lnTo>
                    <a:pt x="45" y="936"/>
                  </a:lnTo>
                  <a:lnTo>
                    <a:pt x="26" y="994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3"/>
                  </a:lnTo>
                  <a:lnTo>
                    <a:pt x="3" y="1232"/>
                  </a:lnTo>
                  <a:lnTo>
                    <a:pt x="12" y="1292"/>
                  </a:lnTo>
                  <a:lnTo>
                    <a:pt x="26" y="1351"/>
                  </a:lnTo>
                  <a:lnTo>
                    <a:pt x="45" y="1408"/>
                  </a:lnTo>
                  <a:lnTo>
                    <a:pt x="69" y="1465"/>
                  </a:lnTo>
                  <a:lnTo>
                    <a:pt x="99" y="1520"/>
                  </a:lnTo>
                  <a:lnTo>
                    <a:pt x="134" y="1574"/>
                  </a:lnTo>
                  <a:lnTo>
                    <a:pt x="174" y="1628"/>
                  </a:lnTo>
                  <a:lnTo>
                    <a:pt x="218" y="1679"/>
                  </a:lnTo>
                  <a:lnTo>
                    <a:pt x="267" y="1730"/>
                  </a:lnTo>
                  <a:lnTo>
                    <a:pt x="320" y="1779"/>
                  </a:lnTo>
                  <a:lnTo>
                    <a:pt x="377" y="1827"/>
                  </a:lnTo>
                  <a:lnTo>
                    <a:pt x="439" y="1872"/>
                  </a:lnTo>
                  <a:lnTo>
                    <a:pt x="505" y="1917"/>
                  </a:lnTo>
                  <a:lnTo>
                    <a:pt x="574" y="1959"/>
                  </a:lnTo>
                  <a:lnTo>
                    <a:pt x="647" y="2001"/>
                  </a:lnTo>
                  <a:lnTo>
                    <a:pt x="724" y="2039"/>
                  </a:lnTo>
                  <a:lnTo>
                    <a:pt x="804" y="2076"/>
                  </a:lnTo>
                  <a:lnTo>
                    <a:pt x="887" y="2111"/>
                  </a:lnTo>
                  <a:lnTo>
                    <a:pt x="974" y="2143"/>
                  </a:lnTo>
                  <a:lnTo>
                    <a:pt x="1063" y="2174"/>
                  </a:lnTo>
                  <a:lnTo>
                    <a:pt x="1156" y="2202"/>
                  </a:lnTo>
                  <a:lnTo>
                    <a:pt x="1251" y="2228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1"/>
                  </a:lnTo>
                  <a:lnTo>
                    <a:pt x="1655" y="2307"/>
                  </a:lnTo>
                  <a:lnTo>
                    <a:pt x="1762" y="2320"/>
                  </a:lnTo>
                  <a:lnTo>
                    <a:pt x="1870" y="2330"/>
                  </a:lnTo>
                  <a:lnTo>
                    <a:pt x="1980" y="2338"/>
                  </a:lnTo>
                  <a:lnTo>
                    <a:pt x="2092" y="2342"/>
                  </a:lnTo>
                  <a:lnTo>
                    <a:pt x="2206" y="234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38"/>
            <p:cNvSpPr>
              <a:spLocks/>
            </p:cNvSpPr>
            <p:nvPr/>
          </p:nvSpPr>
          <p:spPr bwMode="auto">
            <a:xfrm>
              <a:off x="5096" y="1292"/>
              <a:ext cx="170" cy="90"/>
            </a:xfrm>
            <a:custGeom>
              <a:avLst/>
              <a:gdLst>
                <a:gd name="T0" fmla="*/ 4 w 4411"/>
                <a:gd name="T1" fmla="*/ 3 h 2343"/>
                <a:gd name="T2" fmla="*/ 4 w 4411"/>
                <a:gd name="T3" fmla="*/ 3 h 2343"/>
                <a:gd name="T4" fmla="*/ 5 w 4411"/>
                <a:gd name="T5" fmla="*/ 3 h 2343"/>
                <a:gd name="T6" fmla="*/ 5 w 4411"/>
                <a:gd name="T7" fmla="*/ 3 h 2343"/>
                <a:gd name="T8" fmla="*/ 5 w 4411"/>
                <a:gd name="T9" fmla="*/ 3 h 2343"/>
                <a:gd name="T10" fmla="*/ 6 w 4411"/>
                <a:gd name="T11" fmla="*/ 3 h 2343"/>
                <a:gd name="T12" fmla="*/ 6 w 4411"/>
                <a:gd name="T13" fmla="*/ 3 h 2343"/>
                <a:gd name="T14" fmla="*/ 6 w 4411"/>
                <a:gd name="T15" fmla="*/ 2 h 2343"/>
                <a:gd name="T16" fmla="*/ 6 w 4411"/>
                <a:gd name="T17" fmla="*/ 2 h 2343"/>
                <a:gd name="T18" fmla="*/ 7 w 4411"/>
                <a:gd name="T19" fmla="*/ 2 h 2343"/>
                <a:gd name="T20" fmla="*/ 7 w 4411"/>
                <a:gd name="T21" fmla="*/ 2 h 2343"/>
                <a:gd name="T22" fmla="*/ 7 w 4411"/>
                <a:gd name="T23" fmla="*/ 1 h 2343"/>
                <a:gd name="T24" fmla="*/ 6 w 4411"/>
                <a:gd name="T25" fmla="*/ 1 h 2343"/>
                <a:gd name="T26" fmla="*/ 6 w 4411"/>
                <a:gd name="T27" fmla="*/ 1 h 2343"/>
                <a:gd name="T28" fmla="*/ 6 w 4411"/>
                <a:gd name="T29" fmla="*/ 1 h 2343"/>
                <a:gd name="T30" fmla="*/ 6 w 4411"/>
                <a:gd name="T31" fmla="*/ 1 h 2343"/>
                <a:gd name="T32" fmla="*/ 5 w 4411"/>
                <a:gd name="T33" fmla="*/ 0 h 2343"/>
                <a:gd name="T34" fmla="*/ 5 w 4411"/>
                <a:gd name="T35" fmla="*/ 0 h 2343"/>
                <a:gd name="T36" fmla="*/ 5 w 4411"/>
                <a:gd name="T37" fmla="*/ 0 h 2343"/>
                <a:gd name="T38" fmla="*/ 4 w 4411"/>
                <a:gd name="T39" fmla="*/ 0 h 2343"/>
                <a:gd name="T40" fmla="*/ 4 w 4411"/>
                <a:gd name="T41" fmla="*/ 0 h 2343"/>
                <a:gd name="T42" fmla="*/ 3 w 4411"/>
                <a:gd name="T43" fmla="*/ 0 h 2343"/>
                <a:gd name="T44" fmla="*/ 3 w 4411"/>
                <a:gd name="T45" fmla="*/ 0 h 2343"/>
                <a:gd name="T46" fmla="*/ 2 w 4411"/>
                <a:gd name="T47" fmla="*/ 0 h 2343"/>
                <a:gd name="T48" fmla="*/ 2 w 4411"/>
                <a:gd name="T49" fmla="*/ 0 h 2343"/>
                <a:gd name="T50" fmla="*/ 1 w 4411"/>
                <a:gd name="T51" fmla="*/ 0 h 2343"/>
                <a:gd name="T52" fmla="*/ 1 w 4411"/>
                <a:gd name="T53" fmla="*/ 0 h 2343"/>
                <a:gd name="T54" fmla="*/ 1 w 4411"/>
                <a:gd name="T55" fmla="*/ 1 h 2343"/>
                <a:gd name="T56" fmla="*/ 0 w 4411"/>
                <a:gd name="T57" fmla="*/ 1 h 2343"/>
                <a:gd name="T58" fmla="*/ 0 w 4411"/>
                <a:gd name="T59" fmla="*/ 1 h 2343"/>
                <a:gd name="T60" fmla="*/ 0 w 4411"/>
                <a:gd name="T61" fmla="*/ 1 h 2343"/>
                <a:gd name="T62" fmla="*/ 0 w 4411"/>
                <a:gd name="T63" fmla="*/ 2 h 2343"/>
                <a:gd name="T64" fmla="*/ 0 w 4411"/>
                <a:gd name="T65" fmla="*/ 2 h 2343"/>
                <a:gd name="T66" fmla="*/ 0 w 4411"/>
                <a:gd name="T67" fmla="*/ 2 h 2343"/>
                <a:gd name="T68" fmla="*/ 0 w 4411"/>
                <a:gd name="T69" fmla="*/ 2 h 2343"/>
                <a:gd name="T70" fmla="*/ 0 w 4411"/>
                <a:gd name="T71" fmla="*/ 3 h 2343"/>
                <a:gd name="T72" fmla="*/ 1 w 4411"/>
                <a:gd name="T73" fmla="*/ 3 h 2343"/>
                <a:gd name="T74" fmla="*/ 1 w 4411"/>
                <a:gd name="T75" fmla="*/ 3 h 2343"/>
                <a:gd name="T76" fmla="*/ 1 w 4411"/>
                <a:gd name="T77" fmla="*/ 3 h 2343"/>
                <a:gd name="T78" fmla="*/ 2 w 4411"/>
                <a:gd name="T79" fmla="*/ 3 h 2343"/>
                <a:gd name="T80" fmla="*/ 2 w 4411"/>
                <a:gd name="T81" fmla="*/ 3 h 2343"/>
                <a:gd name="T82" fmla="*/ 3 w 4411"/>
                <a:gd name="T83" fmla="*/ 3 h 2343"/>
                <a:gd name="T84" fmla="*/ 3 w 4411"/>
                <a:gd name="T85" fmla="*/ 3 h 234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411"/>
                <a:gd name="T130" fmla="*/ 0 h 2343"/>
                <a:gd name="T131" fmla="*/ 4411 w 4411"/>
                <a:gd name="T132" fmla="*/ 2343 h 234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411" h="2343">
                  <a:moveTo>
                    <a:pt x="2206" y="2343"/>
                  </a:moveTo>
                  <a:lnTo>
                    <a:pt x="2319" y="2342"/>
                  </a:lnTo>
                  <a:lnTo>
                    <a:pt x="2430" y="2337"/>
                  </a:lnTo>
                  <a:lnTo>
                    <a:pt x="2540" y="2330"/>
                  </a:lnTo>
                  <a:lnTo>
                    <a:pt x="2649" y="2319"/>
                  </a:lnTo>
                  <a:lnTo>
                    <a:pt x="2755" y="2306"/>
                  </a:lnTo>
                  <a:lnTo>
                    <a:pt x="2860" y="2290"/>
                  </a:lnTo>
                  <a:lnTo>
                    <a:pt x="2962" y="2272"/>
                  </a:lnTo>
                  <a:lnTo>
                    <a:pt x="3062" y="2251"/>
                  </a:lnTo>
                  <a:lnTo>
                    <a:pt x="3160" y="2227"/>
                  </a:lnTo>
                  <a:lnTo>
                    <a:pt x="3255" y="2201"/>
                  </a:lnTo>
                  <a:lnTo>
                    <a:pt x="3347" y="2173"/>
                  </a:lnTo>
                  <a:lnTo>
                    <a:pt x="3437" y="2143"/>
                  </a:lnTo>
                  <a:lnTo>
                    <a:pt x="3524" y="2110"/>
                  </a:lnTo>
                  <a:lnTo>
                    <a:pt x="3607" y="2075"/>
                  </a:lnTo>
                  <a:lnTo>
                    <a:pt x="3687" y="2038"/>
                  </a:lnTo>
                  <a:lnTo>
                    <a:pt x="3763" y="1999"/>
                  </a:lnTo>
                  <a:lnTo>
                    <a:pt x="3837" y="1959"/>
                  </a:lnTo>
                  <a:lnTo>
                    <a:pt x="3906" y="1916"/>
                  </a:lnTo>
                  <a:lnTo>
                    <a:pt x="3971" y="1872"/>
                  </a:lnTo>
                  <a:lnTo>
                    <a:pt x="4033" y="1826"/>
                  </a:lnTo>
                  <a:lnTo>
                    <a:pt x="4091" y="1779"/>
                  </a:lnTo>
                  <a:lnTo>
                    <a:pt x="4144" y="1729"/>
                  </a:lnTo>
                  <a:lnTo>
                    <a:pt x="4193" y="1679"/>
                  </a:lnTo>
                  <a:lnTo>
                    <a:pt x="4237" y="1627"/>
                  </a:lnTo>
                  <a:lnTo>
                    <a:pt x="4276" y="1573"/>
                  </a:lnTo>
                  <a:lnTo>
                    <a:pt x="4312" y="1519"/>
                  </a:lnTo>
                  <a:lnTo>
                    <a:pt x="4341" y="1464"/>
                  </a:lnTo>
                  <a:lnTo>
                    <a:pt x="4366" y="1408"/>
                  </a:lnTo>
                  <a:lnTo>
                    <a:pt x="4386" y="1350"/>
                  </a:lnTo>
                  <a:lnTo>
                    <a:pt x="4400" y="1291"/>
                  </a:lnTo>
                  <a:lnTo>
                    <a:pt x="4408" y="1232"/>
                  </a:lnTo>
                  <a:lnTo>
                    <a:pt x="4411" y="1171"/>
                  </a:lnTo>
                  <a:lnTo>
                    <a:pt x="4408" y="1112"/>
                  </a:lnTo>
                  <a:lnTo>
                    <a:pt x="4400" y="1052"/>
                  </a:lnTo>
                  <a:lnTo>
                    <a:pt x="4386" y="993"/>
                  </a:lnTo>
                  <a:lnTo>
                    <a:pt x="4366" y="936"/>
                  </a:lnTo>
                  <a:lnTo>
                    <a:pt x="4341" y="879"/>
                  </a:lnTo>
                  <a:lnTo>
                    <a:pt x="4312" y="823"/>
                  </a:lnTo>
                  <a:lnTo>
                    <a:pt x="4276" y="770"/>
                  </a:lnTo>
                  <a:lnTo>
                    <a:pt x="4237" y="716"/>
                  </a:lnTo>
                  <a:lnTo>
                    <a:pt x="4193" y="665"/>
                  </a:lnTo>
                  <a:lnTo>
                    <a:pt x="4144" y="614"/>
                  </a:lnTo>
                  <a:lnTo>
                    <a:pt x="4091" y="565"/>
                  </a:lnTo>
                  <a:lnTo>
                    <a:pt x="4033" y="517"/>
                  </a:lnTo>
                  <a:lnTo>
                    <a:pt x="3971" y="472"/>
                  </a:lnTo>
                  <a:lnTo>
                    <a:pt x="3906" y="427"/>
                  </a:lnTo>
                  <a:lnTo>
                    <a:pt x="3837" y="385"/>
                  </a:lnTo>
                  <a:lnTo>
                    <a:pt x="3763" y="343"/>
                  </a:lnTo>
                  <a:lnTo>
                    <a:pt x="3687" y="305"/>
                  </a:lnTo>
                  <a:lnTo>
                    <a:pt x="3607" y="269"/>
                  </a:lnTo>
                  <a:lnTo>
                    <a:pt x="3524" y="233"/>
                  </a:lnTo>
                  <a:lnTo>
                    <a:pt x="3437" y="201"/>
                  </a:lnTo>
                  <a:lnTo>
                    <a:pt x="3347" y="171"/>
                  </a:lnTo>
                  <a:lnTo>
                    <a:pt x="3255" y="142"/>
                  </a:lnTo>
                  <a:lnTo>
                    <a:pt x="3160" y="116"/>
                  </a:lnTo>
                  <a:lnTo>
                    <a:pt x="3062" y="93"/>
                  </a:lnTo>
                  <a:lnTo>
                    <a:pt x="2962" y="71"/>
                  </a:lnTo>
                  <a:lnTo>
                    <a:pt x="2860" y="53"/>
                  </a:lnTo>
                  <a:lnTo>
                    <a:pt x="2755" y="37"/>
                  </a:lnTo>
                  <a:lnTo>
                    <a:pt x="2649" y="24"/>
                  </a:lnTo>
                  <a:lnTo>
                    <a:pt x="2540" y="14"/>
                  </a:lnTo>
                  <a:lnTo>
                    <a:pt x="2430" y="6"/>
                  </a:lnTo>
                  <a:lnTo>
                    <a:pt x="2319" y="2"/>
                  </a:lnTo>
                  <a:lnTo>
                    <a:pt x="2206" y="0"/>
                  </a:lnTo>
                  <a:lnTo>
                    <a:pt x="2092" y="2"/>
                  </a:lnTo>
                  <a:lnTo>
                    <a:pt x="1980" y="6"/>
                  </a:lnTo>
                  <a:lnTo>
                    <a:pt x="1870" y="14"/>
                  </a:lnTo>
                  <a:lnTo>
                    <a:pt x="1762" y="24"/>
                  </a:lnTo>
                  <a:lnTo>
                    <a:pt x="1655" y="37"/>
                  </a:lnTo>
                  <a:lnTo>
                    <a:pt x="1551" y="53"/>
                  </a:lnTo>
                  <a:lnTo>
                    <a:pt x="1448" y="71"/>
                  </a:lnTo>
                  <a:lnTo>
                    <a:pt x="1348" y="93"/>
                  </a:lnTo>
                  <a:lnTo>
                    <a:pt x="1251" y="116"/>
                  </a:lnTo>
                  <a:lnTo>
                    <a:pt x="1156" y="142"/>
                  </a:lnTo>
                  <a:lnTo>
                    <a:pt x="1063" y="171"/>
                  </a:lnTo>
                  <a:lnTo>
                    <a:pt x="974" y="201"/>
                  </a:lnTo>
                  <a:lnTo>
                    <a:pt x="887" y="233"/>
                  </a:lnTo>
                  <a:lnTo>
                    <a:pt x="804" y="269"/>
                  </a:lnTo>
                  <a:lnTo>
                    <a:pt x="724" y="305"/>
                  </a:lnTo>
                  <a:lnTo>
                    <a:pt x="647" y="343"/>
                  </a:lnTo>
                  <a:lnTo>
                    <a:pt x="574" y="385"/>
                  </a:lnTo>
                  <a:lnTo>
                    <a:pt x="505" y="427"/>
                  </a:lnTo>
                  <a:lnTo>
                    <a:pt x="439" y="472"/>
                  </a:lnTo>
                  <a:lnTo>
                    <a:pt x="377" y="517"/>
                  </a:lnTo>
                  <a:lnTo>
                    <a:pt x="320" y="565"/>
                  </a:lnTo>
                  <a:lnTo>
                    <a:pt x="267" y="614"/>
                  </a:lnTo>
                  <a:lnTo>
                    <a:pt x="218" y="665"/>
                  </a:lnTo>
                  <a:lnTo>
                    <a:pt x="174" y="716"/>
                  </a:lnTo>
                  <a:lnTo>
                    <a:pt x="134" y="770"/>
                  </a:lnTo>
                  <a:lnTo>
                    <a:pt x="99" y="823"/>
                  </a:lnTo>
                  <a:lnTo>
                    <a:pt x="69" y="879"/>
                  </a:lnTo>
                  <a:lnTo>
                    <a:pt x="45" y="936"/>
                  </a:lnTo>
                  <a:lnTo>
                    <a:pt x="26" y="993"/>
                  </a:lnTo>
                  <a:lnTo>
                    <a:pt x="12" y="1052"/>
                  </a:lnTo>
                  <a:lnTo>
                    <a:pt x="3" y="1112"/>
                  </a:lnTo>
                  <a:lnTo>
                    <a:pt x="0" y="1171"/>
                  </a:lnTo>
                  <a:lnTo>
                    <a:pt x="3" y="1232"/>
                  </a:lnTo>
                  <a:lnTo>
                    <a:pt x="12" y="1291"/>
                  </a:lnTo>
                  <a:lnTo>
                    <a:pt x="26" y="1350"/>
                  </a:lnTo>
                  <a:lnTo>
                    <a:pt x="45" y="1408"/>
                  </a:lnTo>
                  <a:lnTo>
                    <a:pt x="69" y="1464"/>
                  </a:lnTo>
                  <a:lnTo>
                    <a:pt x="99" y="1519"/>
                  </a:lnTo>
                  <a:lnTo>
                    <a:pt x="134" y="1573"/>
                  </a:lnTo>
                  <a:lnTo>
                    <a:pt x="174" y="1627"/>
                  </a:lnTo>
                  <a:lnTo>
                    <a:pt x="218" y="1679"/>
                  </a:lnTo>
                  <a:lnTo>
                    <a:pt x="267" y="1729"/>
                  </a:lnTo>
                  <a:lnTo>
                    <a:pt x="320" y="1779"/>
                  </a:lnTo>
                  <a:lnTo>
                    <a:pt x="377" y="1826"/>
                  </a:lnTo>
                  <a:lnTo>
                    <a:pt x="439" y="1872"/>
                  </a:lnTo>
                  <a:lnTo>
                    <a:pt x="505" y="1916"/>
                  </a:lnTo>
                  <a:lnTo>
                    <a:pt x="574" y="1959"/>
                  </a:lnTo>
                  <a:lnTo>
                    <a:pt x="647" y="1999"/>
                  </a:lnTo>
                  <a:lnTo>
                    <a:pt x="724" y="2038"/>
                  </a:lnTo>
                  <a:lnTo>
                    <a:pt x="804" y="2075"/>
                  </a:lnTo>
                  <a:lnTo>
                    <a:pt x="887" y="2110"/>
                  </a:lnTo>
                  <a:lnTo>
                    <a:pt x="974" y="2143"/>
                  </a:lnTo>
                  <a:lnTo>
                    <a:pt x="1063" y="2173"/>
                  </a:lnTo>
                  <a:lnTo>
                    <a:pt x="1156" y="2201"/>
                  </a:lnTo>
                  <a:lnTo>
                    <a:pt x="1251" y="2227"/>
                  </a:lnTo>
                  <a:lnTo>
                    <a:pt x="1348" y="2251"/>
                  </a:lnTo>
                  <a:lnTo>
                    <a:pt x="1448" y="2272"/>
                  </a:lnTo>
                  <a:lnTo>
                    <a:pt x="1551" y="2290"/>
                  </a:lnTo>
                  <a:lnTo>
                    <a:pt x="1655" y="2306"/>
                  </a:lnTo>
                  <a:lnTo>
                    <a:pt x="1762" y="2319"/>
                  </a:lnTo>
                  <a:lnTo>
                    <a:pt x="1870" y="2330"/>
                  </a:lnTo>
                  <a:lnTo>
                    <a:pt x="1980" y="2337"/>
                  </a:lnTo>
                  <a:lnTo>
                    <a:pt x="2092" y="2342"/>
                  </a:lnTo>
                  <a:lnTo>
                    <a:pt x="2206" y="2343"/>
                  </a:lnTo>
                  <a:close/>
                </a:path>
              </a:pathLst>
            </a:custGeom>
            <a:solidFill>
              <a:srgbClr val="B6C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39"/>
            <p:cNvSpPr>
              <a:spLocks/>
            </p:cNvSpPr>
            <p:nvPr/>
          </p:nvSpPr>
          <p:spPr bwMode="auto">
            <a:xfrm>
              <a:off x="4985" y="1451"/>
              <a:ext cx="204" cy="109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4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8"/>
                  </a:lnTo>
                  <a:lnTo>
                    <a:pt x="3062" y="2809"/>
                  </a:lnTo>
                  <a:lnTo>
                    <a:pt x="3194" y="2797"/>
                  </a:lnTo>
                  <a:lnTo>
                    <a:pt x="3322" y="2780"/>
                  </a:lnTo>
                  <a:lnTo>
                    <a:pt x="3448" y="2761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1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1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2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7"/>
                  </a:lnTo>
                  <a:lnTo>
                    <a:pt x="5287" y="1627"/>
                  </a:lnTo>
                  <a:lnTo>
                    <a:pt x="5304" y="1556"/>
                  </a:lnTo>
                  <a:lnTo>
                    <a:pt x="5314" y="1485"/>
                  </a:lnTo>
                  <a:lnTo>
                    <a:pt x="5317" y="1413"/>
                  </a:lnTo>
                  <a:lnTo>
                    <a:pt x="5314" y="1340"/>
                  </a:lnTo>
                  <a:lnTo>
                    <a:pt x="5304" y="1268"/>
                  </a:lnTo>
                  <a:lnTo>
                    <a:pt x="5287" y="1199"/>
                  </a:lnTo>
                  <a:lnTo>
                    <a:pt x="5263" y="1129"/>
                  </a:lnTo>
                  <a:lnTo>
                    <a:pt x="5233" y="1060"/>
                  </a:lnTo>
                  <a:lnTo>
                    <a:pt x="5198" y="993"/>
                  </a:lnTo>
                  <a:lnTo>
                    <a:pt x="5155" y="928"/>
                  </a:lnTo>
                  <a:lnTo>
                    <a:pt x="5108" y="864"/>
                  </a:lnTo>
                  <a:lnTo>
                    <a:pt x="5054" y="801"/>
                  </a:lnTo>
                  <a:lnTo>
                    <a:pt x="4996" y="741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9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3"/>
                  </a:lnTo>
                  <a:lnTo>
                    <a:pt x="4247" y="282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2"/>
                  </a:lnTo>
                  <a:lnTo>
                    <a:pt x="3810" y="140"/>
                  </a:lnTo>
                  <a:lnTo>
                    <a:pt x="3692" y="112"/>
                  </a:lnTo>
                  <a:lnTo>
                    <a:pt x="3571" y="87"/>
                  </a:lnTo>
                  <a:lnTo>
                    <a:pt x="3448" y="63"/>
                  </a:lnTo>
                  <a:lnTo>
                    <a:pt x="3322" y="45"/>
                  </a:lnTo>
                  <a:lnTo>
                    <a:pt x="3194" y="29"/>
                  </a:lnTo>
                  <a:lnTo>
                    <a:pt x="3062" y="17"/>
                  </a:lnTo>
                  <a:lnTo>
                    <a:pt x="2930" y="8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8"/>
                  </a:lnTo>
                  <a:lnTo>
                    <a:pt x="2255" y="17"/>
                  </a:lnTo>
                  <a:lnTo>
                    <a:pt x="2124" y="29"/>
                  </a:lnTo>
                  <a:lnTo>
                    <a:pt x="1996" y="45"/>
                  </a:lnTo>
                  <a:lnTo>
                    <a:pt x="1869" y="63"/>
                  </a:lnTo>
                  <a:lnTo>
                    <a:pt x="1746" y="87"/>
                  </a:lnTo>
                  <a:lnTo>
                    <a:pt x="1626" y="112"/>
                  </a:lnTo>
                  <a:lnTo>
                    <a:pt x="1508" y="140"/>
                  </a:lnTo>
                  <a:lnTo>
                    <a:pt x="1393" y="172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2"/>
                  </a:lnTo>
                  <a:lnTo>
                    <a:pt x="969" y="323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9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1"/>
                  </a:lnTo>
                  <a:lnTo>
                    <a:pt x="263" y="801"/>
                  </a:lnTo>
                  <a:lnTo>
                    <a:pt x="210" y="864"/>
                  </a:lnTo>
                  <a:lnTo>
                    <a:pt x="162" y="928"/>
                  </a:lnTo>
                  <a:lnTo>
                    <a:pt x="120" y="993"/>
                  </a:lnTo>
                  <a:lnTo>
                    <a:pt x="84" y="1060"/>
                  </a:lnTo>
                  <a:lnTo>
                    <a:pt x="54" y="1129"/>
                  </a:lnTo>
                  <a:lnTo>
                    <a:pt x="31" y="1199"/>
                  </a:lnTo>
                  <a:lnTo>
                    <a:pt x="14" y="1268"/>
                  </a:lnTo>
                  <a:lnTo>
                    <a:pt x="4" y="1340"/>
                  </a:lnTo>
                  <a:lnTo>
                    <a:pt x="0" y="1413"/>
                  </a:lnTo>
                  <a:lnTo>
                    <a:pt x="4" y="1485"/>
                  </a:lnTo>
                  <a:lnTo>
                    <a:pt x="14" y="1556"/>
                  </a:lnTo>
                  <a:lnTo>
                    <a:pt x="31" y="1627"/>
                  </a:lnTo>
                  <a:lnTo>
                    <a:pt x="54" y="1697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2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1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1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1"/>
                  </a:lnTo>
                  <a:lnTo>
                    <a:pt x="1996" y="2780"/>
                  </a:lnTo>
                  <a:lnTo>
                    <a:pt x="2124" y="2797"/>
                  </a:lnTo>
                  <a:lnTo>
                    <a:pt x="2255" y="2809"/>
                  </a:lnTo>
                  <a:lnTo>
                    <a:pt x="2387" y="2818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40"/>
            <p:cNvSpPr>
              <a:spLocks/>
            </p:cNvSpPr>
            <p:nvPr/>
          </p:nvSpPr>
          <p:spPr bwMode="auto">
            <a:xfrm>
              <a:off x="4985" y="1440"/>
              <a:ext cx="204" cy="109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4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8"/>
                  </a:lnTo>
                  <a:lnTo>
                    <a:pt x="3062" y="2809"/>
                  </a:lnTo>
                  <a:lnTo>
                    <a:pt x="3194" y="2795"/>
                  </a:lnTo>
                  <a:lnTo>
                    <a:pt x="3322" y="2780"/>
                  </a:lnTo>
                  <a:lnTo>
                    <a:pt x="3448" y="2761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1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1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2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4"/>
                  </a:lnTo>
                  <a:lnTo>
                    <a:pt x="5263" y="1697"/>
                  </a:lnTo>
                  <a:lnTo>
                    <a:pt x="5287" y="1627"/>
                  </a:lnTo>
                  <a:lnTo>
                    <a:pt x="5304" y="1556"/>
                  </a:lnTo>
                  <a:lnTo>
                    <a:pt x="5314" y="1485"/>
                  </a:lnTo>
                  <a:lnTo>
                    <a:pt x="5317" y="1413"/>
                  </a:lnTo>
                  <a:lnTo>
                    <a:pt x="5314" y="1340"/>
                  </a:lnTo>
                  <a:lnTo>
                    <a:pt x="5304" y="1268"/>
                  </a:lnTo>
                  <a:lnTo>
                    <a:pt x="5287" y="1197"/>
                  </a:lnTo>
                  <a:lnTo>
                    <a:pt x="5263" y="1129"/>
                  </a:lnTo>
                  <a:lnTo>
                    <a:pt x="5233" y="1060"/>
                  </a:lnTo>
                  <a:lnTo>
                    <a:pt x="5198" y="993"/>
                  </a:lnTo>
                  <a:lnTo>
                    <a:pt x="5155" y="928"/>
                  </a:lnTo>
                  <a:lnTo>
                    <a:pt x="5108" y="864"/>
                  </a:lnTo>
                  <a:lnTo>
                    <a:pt x="5054" y="801"/>
                  </a:lnTo>
                  <a:lnTo>
                    <a:pt x="4996" y="741"/>
                  </a:lnTo>
                  <a:lnTo>
                    <a:pt x="4931" y="681"/>
                  </a:lnTo>
                  <a:lnTo>
                    <a:pt x="4862" y="623"/>
                  </a:lnTo>
                  <a:lnTo>
                    <a:pt x="4788" y="569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4"/>
                  </a:lnTo>
                  <a:lnTo>
                    <a:pt x="4445" y="368"/>
                  </a:lnTo>
                  <a:lnTo>
                    <a:pt x="4348" y="323"/>
                  </a:lnTo>
                  <a:lnTo>
                    <a:pt x="4247" y="282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3"/>
                  </a:lnTo>
                  <a:lnTo>
                    <a:pt x="3322" y="45"/>
                  </a:lnTo>
                  <a:lnTo>
                    <a:pt x="3194" y="29"/>
                  </a:lnTo>
                  <a:lnTo>
                    <a:pt x="3062" y="17"/>
                  </a:lnTo>
                  <a:lnTo>
                    <a:pt x="2930" y="8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8"/>
                  </a:lnTo>
                  <a:lnTo>
                    <a:pt x="2255" y="17"/>
                  </a:lnTo>
                  <a:lnTo>
                    <a:pt x="2124" y="29"/>
                  </a:lnTo>
                  <a:lnTo>
                    <a:pt x="1996" y="45"/>
                  </a:lnTo>
                  <a:lnTo>
                    <a:pt x="1869" y="63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2"/>
                  </a:lnTo>
                  <a:lnTo>
                    <a:pt x="969" y="323"/>
                  </a:lnTo>
                  <a:lnTo>
                    <a:pt x="872" y="368"/>
                  </a:lnTo>
                  <a:lnTo>
                    <a:pt x="780" y="414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9"/>
                  </a:lnTo>
                  <a:lnTo>
                    <a:pt x="455" y="623"/>
                  </a:lnTo>
                  <a:lnTo>
                    <a:pt x="386" y="681"/>
                  </a:lnTo>
                  <a:lnTo>
                    <a:pt x="322" y="741"/>
                  </a:lnTo>
                  <a:lnTo>
                    <a:pt x="263" y="801"/>
                  </a:lnTo>
                  <a:lnTo>
                    <a:pt x="210" y="864"/>
                  </a:lnTo>
                  <a:lnTo>
                    <a:pt x="162" y="928"/>
                  </a:lnTo>
                  <a:lnTo>
                    <a:pt x="120" y="993"/>
                  </a:lnTo>
                  <a:lnTo>
                    <a:pt x="84" y="1060"/>
                  </a:lnTo>
                  <a:lnTo>
                    <a:pt x="54" y="1129"/>
                  </a:lnTo>
                  <a:lnTo>
                    <a:pt x="31" y="1197"/>
                  </a:lnTo>
                  <a:lnTo>
                    <a:pt x="14" y="1268"/>
                  </a:lnTo>
                  <a:lnTo>
                    <a:pt x="4" y="1340"/>
                  </a:lnTo>
                  <a:lnTo>
                    <a:pt x="0" y="1413"/>
                  </a:lnTo>
                  <a:lnTo>
                    <a:pt x="4" y="1485"/>
                  </a:lnTo>
                  <a:lnTo>
                    <a:pt x="14" y="1556"/>
                  </a:lnTo>
                  <a:lnTo>
                    <a:pt x="31" y="1627"/>
                  </a:lnTo>
                  <a:lnTo>
                    <a:pt x="54" y="1697"/>
                  </a:lnTo>
                  <a:lnTo>
                    <a:pt x="84" y="1764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2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1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1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1"/>
                  </a:lnTo>
                  <a:lnTo>
                    <a:pt x="1996" y="2780"/>
                  </a:lnTo>
                  <a:lnTo>
                    <a:pt x="2124" y="2795"/>
                  </a:lnTo>
                  <a:lnTo>
                    <a:pt x="2255" y="2809"/>
                  </a:lnTo>
                  <a:lnTo>
                    <a:pt x="2387" y="2818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41"/>
            <p:cNvSpPr>
              <a:spLocks/>
            </p:cNvSpPr>
            <p:nvPr/>
          </p:nvSpPr>
          <p:spPr bwMode="auto">
            <a:xfrm>
              <a:off x="4985" y="1416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2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79"/>
                  </a:lnTo>
                  <a:lnTo>
                    <a:pt x="3448" y="2760"/>
                  </a:lnTo>
                  <a:lnTo>
                    <a:pt x="3571" y="2738"/>
                  </a:lnTo>
                  <a:lnTo>
                    <a:pt x="3692" y="2713"/>
                  </a:lnTo>
                  <a:lnTo>
                    <a:pt x="3810" y="2684"/>
                  </a:lnTo>
                  <a:lnTo>
                    <a:pt x="3924" y="2653"/>
                  </a:lnTo>
                  <a:lnTo>
                    <a:pt x="4035" y="2620"/>
                  </a:lnTo>
                  <a:lnTo>
                    <a:pt x="4143" y="2582"/>
                  </a:lnTo>
                  <a:lnTo>
                    <a:pt x="4247" y="2543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09"/>
                  </a:lnTo>
                  <a:lnTo>
                    <a:pt x="4788" y="2256"/>
                  </a:lnTo>
                  <a:lnTo>
                    <a:pt x="4862" y="2200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3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6"/>
                  </a:lnTo>
                  <a:lnTo>
                    <a:pt x="5304" y="1555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39"/>
                  </a:lnTo>
                  <a:lnTo>
                    <a:pt x="5304" y="1268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0"/>
                  </a:lnTo>
                  <a:lnTo>
                    <a:pt x="5198" y="992"/>
                  </a:lnTo>
                  <a:lnTo>
                    <a:pt x="5155" y="927"/>
                  </a:lnTo>
                  <a:lnTo>
                    <a:pt x="5108" y="863"/>
                  </a:lnTo>
                  <a:lnTo>
                    <a:pt x="5054" y="800"/>
                  </a:lnTo>
                  <a:lnTo>
                    <a:pt x="4996" y="740"/>
                  </a:lnTo>
                  <a:lnTo>
                    <a:pt x="4931" y="680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4"/>
                  </a:lnTo>
                  <a:lnTo>
                    <a:pt x="4625" y="463"/>
                  </a:lnTo>
                  <a:lnTo>
                    <a:pt x="4537" y="414"/>
                  </a:lnTo>
                  <a:lnTo>
                    <a:pt x="4445" y="367"/>
                  </a:lnTo>
                  <a:lnTo>
                    <a:pt x="4348" y="322"/>
                  </a:lnTo>
                  <a:lnTo>
                    <a:pt x="4247" y="281"/>
                  </a:lnTo>
                  <a:lnTo>
                    <a:pt x="4143" y="241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39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4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4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39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1"/>
                  </a:lnTo>
                  <a:lnTo>
                    <a:pt x="1069" y="281"/>
                  </a:lnTo>
                  <a:lnTo>
                    <a:pt x="969" y="322"/>
                  </a:lnTo>
                  <a:lnTo>
                    <a:pt x="872" y="367"/>
                  </a:lnTo>
                  <a:lnTo>
                    <a:pt x="780" y="414"/>
                  </a:lnTo>
                  <a:lnTo>
                    <a:pt x="692" y="463"/>
                  </a:lnTo>
                  <a:lnTo>
                    <a:pt x="609" y="514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0"/>
                  </a:lnTo>
                  <a:lnTo>
                    <a:pt x="322" y="740"/>
                  </a:lnTo>
                  <a:lnTo>
                    <a:pt x="263" y="800"/>
                  </a:lnTo>
                  <a:lnTo>
                    <a:pt x="210" y="863"/>
                  </a:lnTo>
                  <a:lnTo>
                    <a:pt x="162" y="927"/>
                  </a:lnTo>
                  <a:lnTo>
                    <a:pt x="120" y="992"/>
                  </a:lnTo>
                  <a:lnTo>
                    <a:pt x="84" y="1060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8"/>
                  </a:lnTo>
                  <a:lnTo>
                    <a:pt x="4" y="1339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5"/>
                  </a:lnTo>
                  <a:lnTo>
                    <a:pt x="31" y="1626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3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0"/>
                  </a:lnTo>
                  <a:lnTo>
                    <a:pt x="530" y="2256"/>
                  </a:lnTo>
                  <a:lnTo>
                    <a:pt x="609" y="2309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3"/>
                  </a:lnTo>
                  <a:lnTo>
                    <a:pt x="1174" y="2582"/>
                  </a:lnTo>
                  <a:lnTo>
                    <a:pt x="1281" y="2620"/>
                  </a:lnTo>
                  <a:lnTo>
                    <a:pt x="1393" y="2653"/>
                  </a:lnTo>
                  <a:lnTo>
                    <a:pt x="1508" y="2684"/>
                  </a:lnTo>
                  <a:lnTo>
                    <a:pt x="1626" y="2713"/>
                  </a:lnTo>
                  <a:lnTo>
                    <a:pt x="1746" y="2738"/>
                  </a:lnTo>
                  <a:lnTo>
                    <a:pt x="1869" y="2760"/>
                  </a:lnTo>
                  <a:lnTo>
                    <a:pt x="1996" y="2779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2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9" name="Freeform 142"/>
            <p:cNvSpPr>
              <a:spLocks/>
            </p:cNvSpPr>
            <p:nvPr/>
          </p:nvSpPr>
          <p:spPr bwMode="auto">
            <a:xfrm>
              <a:off x="4985" y="1405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2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79"/>
                  </a:lnTo>
                  <a:lnTo>
                    <a:pt x="3448" y="2760"/>
                  </a:lnTo>
                  <a:lnTo>
                    <a:pt x="3571" y="2738"/>
                  </a:lnTo>
                  <a:lnTo>
                    <a:pt x="3692" y="2713"/>
                  </a:lnTo>
                  <a:lnTo>
                    <a:pt x="3810" y="2684"/>
                  </a:lnTo>
                  <a:lnTo>
                    <a:pt x="3924" y="2653"/>
                  </a:lnTo>
                  <a:lnTo>
                    <a:pt x="4035" y="2619"/>
                  </a:lnTo>
                  <a:lnTo>
                    <a:pt x="4143" y="2582"/>
                  </a:lnTo>
                  <a:lnTo>
                    <a:pt x="4247" y="2543"/>
                  </a:lnTo>
                  <a:lnTo>
                    <a:pt x="4348" y="2500"/>
                  </a:lnTo>
                  <a:lnTo>
                    <a:pt x="4445" y="2456"/>
                  </a:lnTo>
                  <a:lnTo>
                    <a:pt x="4537" y="2409"/>
                  </a:lnTo>
                  <a:lnTo>
                    <a:pt x="4625" y="2361"/>
                  </a:lnTo>
                  <a:lnTo>
                    <a:pt x="4709" y="2309"/>
                  </a:lnTo>
                  <a:lnTo>
                    <a:pt x="4788" y="2256"/>
                  </a:lnTo>
                  <a:lnTo>
                    <a:pt x="4862" y="2200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3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1"/>
                  </a:lnTo>
                  <a:lnTo>
                    <a:pt x="5233" y="1764"/>
                  </a:lnTo>
                  <a:lnTo>
                    <a:pt x="5263" y="1696"/>
                  </a:lnTo>
                  <a:lnTo>
                    <a:pt x="5287" y="1626"/>
                  </a:lnTo>
                  <a:lnTo>
                    <a:pt x="5304" y="1555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39"/>
                  </a:lnTo>
                  <a:lnTo>
                    <a:pt x="5304" y="1267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59"/>
                  </a:lnTo>
                  <a:lnTo>
                    <a:pt x="5198" y="992"/>
                  </a:lnTo>
                  <a:lnTo>
                    <a:pt x="5155" y="927"/>
                  </a:lnTo>
                  <a:lnTo>
                    <a:pt x="5108" y="863"/>
                  </a:lnTo>
                  <a:lnTo>
                    <a:pt x="5054" y="800"/>
                  </a:lnTo>
                  <a:lnTo>
                    <a:pt x="4996" y="740"/>
                  </a:lnTo>
                  <a:lnTo>
                    <a:pt x="4931" y="680"/>
                  </a:lnTo>
                  <a:lnTo>
                    <a:pt x="4862" y="623"/>
                  </a:lnTo>
                  <a:lnTo>
                    <a:pt x="4788" y="568"/>
                  </a:lnTo>
                  <a:lnTo>
                    <a:pt x="4709" y="514"/>
                  </a:lnTo>
                  <a:lnTo>
                    <a:pt x="4625" y="463"/>
                  </a:lnTo>
                  <a:lnTo>
                    <a:pt x="4537" y="414"/>
                  </a:lnTo>
                  <a:lnTo>
                    <a:pt x="4445" y="367"/>
                  </a:lnTo>
                  <a:lnTo>
                    <a:pt x="4348" y="322"/>
                  </a:lnTo>
                  <a:lnTo>
                    <a:pt x="4247" y="281"/>
                  </a:lnTo>
                  <a:lnTo>
                    <a:pt x="4143" y="241"/>
                  </a:lnTo>
                  <a:lnTo>
                    <a:pt x="4035" y="204"/>
                  </a:lnTo>
                  <a:lnTo>
                    <a:pt x="3924" y="171"/>
                  </a:lnTo>
                  <a:lnTo>
                    <a:pt x="3810" y="139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4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1"/>
                  </a:lnTo>
                  <a:lnTo>
                    <a:pt x="2659" y="0"/>
                  </a:lnTo>
                  <a:lnTo>
                    <a:pt x="2522" y="1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4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39"/>
                  </a:lnTo>
                  <a:lnTo>
                    <a:pt x="1393" y="171"/>
                  </a:lnTo>
                  <a:lnTo>
                    <a:pt x="1281" y="204"/>
                  </a:lnTo>
                  <a:lnTo>
                    <a:pt x="1174" y="241"/>
                  </a:lnTo>
                  <a:lnTo>
                    <a:pt x="1069" y="281"/>
                  </a:lnTo>
                  <a:lnTo>
                    <a:pt x="969" y="322"/>
                  </a:lnTo>
                  <a:lnTo>
                    <a:pt x="872" y="367"/>
                  </a:lnTo>
                  <a:lnTo>
                    <a:pt x="780" y="414"/>
                  </a:lnTo>
                  <a:lnTo>
                    <a:pt x="692" y="463"/>
                  </a:lnTo>
                  <a:lnTo>
                    <a:pt x="609" y="514"/>
                  </a:lnTo>
                  <a:lnTo>
                    <a:pt x="530" y="568"/>
                  </a:lnTo>
                  <a:lnTo>
                    <a:pt x="455" y="623"/>
                  </a:lnTo>
                  <a:lnTo>
                    <a:pt x="386" y="680"/>
                  </a:lnTo>
                  <a:lnTo>
                    <a:pt x="322" y="740"/>
                  </a:lnTo>
                  <a:lnTo>
                    <a:pt x="263" y="800"/>
                  </a:lnTo>
                  <a:lnTo>
                    <a:pt x="210" y="863"/>
                  </a:lnTo>
                  <a:lnTo>
                    <a:pt x="162" y="927"/>
                  </a:lnTo>
                  <a:lnTo>
                    <a:pt x="120" y="992"/>
                  </a:lnTo>
                  <a:lnTo>
                    <a:pt x="84" y="1059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7"/>
                  </a:lnTo>
                  <a:lnTo>
                    <a:pt x="4" y="1339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5"/>
                  </a:lnTo>
                  <a:lnTo>
                    <a:pt x="31" y="1626"/>
                  </a:lnTo>
                  <a:lnTo>
                    <a:pt x="54" y="1696"/>
                  </a:lnTo>
                  <a:lnTo>
                    <a:pt x="84" y="1764"/>
                  </a:lnTo>
                  <a:lnTo>
                    <a:pt x="120" y="1831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3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0"/>
                  </a:lnTo>
                  <a:lnTo>
                    <a:pt x="530" y="2256"/>
                  </a:lnTo>
                  <a:lnTo>
                    <a:pt x="609" y="2309"/>
                  </a:lnTo>
                  <a:lnTo>
                    <a:pt x="692" y="2361"/>
                  </a:lnTo>
                  <a:lnTo>
                    <a:pt x="780" y="2409"/>
                  </a:lnTo>
                  <a:lnTo>
                    <a:pt x="872" y="2456"/>
                  </a:lnTo>
                  <a:lnTo>
                    <a:pt x="969" y="2500"/>
                  </a:lnTo>
                  <a:lnTo>
                    <a:pt x="1069" y="2543"/>
                  </a:lnTo>
                  <a:lnTo>
                    <a:pt x="1174" y="2582"/>
                  </a:lnTo>
                  <a:lnTo>
                    <a:pt x="1281" y="2619"/>
                  </a:lnTo>
                  <a:lnTo>
                    <a:pt x="1393" y="2653"/>
                  </a:lnTo>
                  <a:lnTo>
                    <a:pt x="1508" y="2684"/>
                  </a:lnTo>
                  <a:lnTo>
                    <a:pt x="1626" y="2713"/>
                  </a:lnTo>
                  <a:lnTo>
                    <a:pt x="1746" y="2738"/>
                  </a:lnTo>
                  <a:lnTo>
                    <a:pt x="1869" y="2760"/>
                  </a:lnTo>
                  <a:lnTo>
                    <a:pt x="1996" y="2779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2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43"/>
            <p:cNvSpPr>
              <a:spLocks/>
            </p:cNvSpPr>
            <p:nvPr/>
          </p:nvSpPr>
          <p:spPr bwMode="auto">
            <a:xfrm>
              <a:off x="4985" y="1381"/>
              <a:ext cx="204" cy="108"/>
            </a:xfrm>
            <a:custGeom>
              <a:avLst/>
              <a:gdLst>
                <a:gd name="T0" fmla="*/ 4 w 5317"/>
                <a:gd name="T1" fmla="*/ 4 h 2825"/>
                <a:gd name="T2" fmla="*/ 5 w 5317"/>
                <a:gd name="T3" fmla="*/ 4 h 2825"/>
                <a:gd name="T4" fmla="*/ 5 w 5317"/>
                <a:gd name="T5" fmla="*/ 4 h 2825"/>
                <a:gd name="T6" fmla="*/ 6 w 5317"/>
                <a:gd name="T7" fmla="*/ 4 h 2825"/>
                <a:gd name="T8" fmla="*/ 6 w 5317"/>
                <a:gd name="T9" fmla="*/ 4 h 2825"/>
                <a:gd name="T10" fmla="*/ 7 w 5317"/>
                <a:gd name="T11" fmla="*/ 3 h 2825"/>
                <a:gd name="T12" fmla="*/ 7 w 5317"/>
                <a:gd name="T13" fmla="*/ 3 h 2825"/>
                <a:gd name="T14" fmla="*/ 7 w 5317"/>
                <a:gd name="T15" fmla="*/ 3 h 2825"/>
                <a:gd name="T16" fmla="*/ 8 w 5317"/>
                <a:gd name="T17" fmla="*/ 3 h 2825"/>
                <a:gd name="T18" fmla="*/ 8 w 5317"/>
                <a:gd name="T19" fmla="*/ 2 h 2825"/>
                <a:gd name="T20" fmla="*/ 8 w 5317"/>
                <a:gd name="T21" fmla="*/ 2 h 2825"/>
                <a:gd name="T22" fmla="*/ 8 w 5317"/>
                <a:gd name="T23" fmla="*/ 2 h 2825"/>
                <a:gd name="T24" fmla="*/ 8 w 5317"/>
                <a:gd name="T25" fmla="*/ 1 h 2825"/>
                <a:gd name="T26" fmla="*/ 7 w 5317"/>
                <a:gd name="T27" fmla="*/ 1 h 2825"/>
                <a:gd name="T28" fmla="*/ 7 w 5317"/>
                <a:gd name="T29" fmla="*/ 1 h 2825"/>
                <a:gd name="T30" fmla="*/ 7 w 5317"/>
                <a:gd name="T31" fmla="*/ 1 h 2825"/>
                <a:gd name="T32" fmla="*/ 6 w 5317"/>
                <a:gd name="T33" fmla="*/ 0 h 2825"/>
                <a:gd name="T34" fmla="*/ 6 w 5317"/>
                <a:gd name="T35" fmla="*/ 0 h 2825"/>
                <a:gd name="T36" fmla="*/ 5 w 5317"/>
                <a:gd name="T37" fmla="*/ 0 h 2825"/>
                <a:gd name="T38" fmla="*/ 5 w 5317"/>
                <a:gd name="T39" fmla="*/ 0 h 2825"/>
                <a:gd name="T40" fmla="*/ 4 w 5317"/>
                <a:gd name="T41" fmla="*/ 0 h 2825"/>
                <a:gd name="T42" fmla="*/ 4 w 5317"/>
                <a:gd name="T43" fmla="*/ 0 h 2825"/>
                <a:gd name="T44" fmla="*/ 3 w 5317"/>
                <a:gd name="T45" fmla="*/ 0 h 2825"/>
                <a:gd name="T46" fmla="*/ 3 w 5317"/>
                <a:gd name="T47" fmla="*/ 0 h 2825"/>
                <a:gd name="T48" fmla="*/ 2 w 5317"/>
                <a:gd name="T49" fmla="*/ 0 h 2825"/>
                <a:gd name="T50" fmla="*/ 2 w 5317"/>
                <a:gd name="T51" fmla="*/ 0 h 2825"/>
                <a:gd name="T52" fmla="*/ 1 w 5317"/>
                <a:gd name="T53" fmla="*/ 1 h 2825"/>
                <a:gd name="T54" fmla="*/ 1 w 5317"/>
                <a:gd name="T55" fmla="*/ 1 h 2825"/>
                <a:gd name="T56" fmla="*/ 0 w 5317"/>
                <a:gd name="T57" fmla="*/ 1 h 2825"/>
                <a:gd name="T58" fmla="*/ 0 w 5317"/>
                <a:gd name="T59" fmla="*/ 1 h 2825"/>
                <a:gd name="T60" fmla="*/ 0 w 5317"/>
                <a:gd name="T61" fmla="*/ 2 h 2825"/>
                <a:gd name="T62" fmla="*/ 0 w 5317"/>
                <a:gd name="T63" fmla="*/ 2 h 2825"/>
                <a:gd name="T64" fmla="*/ 0 w 5317"/>
                <a:gd name="T65" fmla="*/ 2 h 2825"/>
                <a:gd name="T66" fmla="*/ 0 w 5317"/>
                <a:gd name="T67" fmla="*/ 3 h 2825"/>
                <a:gd name="T68" fmla="*/ 0 w 5317"/>
                <a:gd name="T69" fmla="*/ 3 h 2825"/>
                <a:gd name="T70" fmla="*/ 1 w 5317"/>
                <a:gd name="T71" fmla="*/ 3 h 2825"/>
                <a:gd name="T72" fmla="*/ 1 w 5317"/>
                <a:gd name="T73" fmla="*/ 3 h 2825"/>
                <a:gd name="T74" fmla="*/ 1 w 5317"/>
                <a:gd name="T75" fmla="*/ 4 h 2825"/>
                <a:gd name="T76" fmla="*/ 2 w 5317"/>
                <a:gd name="T77" fmla="*/ 4 h 2825"/>
                <a:gd name="T78" fmla="*/ 2 w 5317"/>
                <a:gd name="T79" fmla="*/ 4 h 2825"/>
                <a:gd name="T80" fmla="*/ 3 w 5317"/>
                <a:gd name="T81" fmla="*/ 4 h 2825"/>
                <a:gd name="T82" fmla="*/ 3 w 5317"/>
                <a:gd name="T83" fmla="*/ 4 h 2825"/>
                <a:gd name="T84" fmla="*/ 4 w 5317"/>
                <a:gd name="T85" fmla="*/ 4 h 28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5"/>
                <a:gd name="T131" fmla="*/ 5317 w 5317"/>
                <a:gd name="T132" fmla="*/ 2825 h 28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5">
                  <a:moveTo>
                    <a:pt x="2659" y="2825"/>
                  </a:moveTo>
                  <a:lnTo>
                    <a:pt x="2796" y="2823"/>
                  </a:lnTo>
                  <a:lnTo>
                    <a:pt x="2930" y="2817"/>
                  </a:lnTo>
                  <a:lnTo>
                    <a:pt x="3062" y="2809"/>
                  </a:lnTo>
                  <a:lnTo>
                    <a:pt x="3194" y="2796"/>
                  </a:lnTo>
                  <a:lnTo>
                    <a:pt x="3322" y="2781"/>
                  </a:lnTo>
                  <a:lnTo>
                    <a:pt x="3448" y="2762"/>
                  </a:lnTo>
                  <a:lnTo>
                    <a:pt x="3571" y="2739"/>
                  </a:lnTo>
                  <a:lnTo>
                    <a:pt x="3692" y="2714"/>
                  </a:lnTo>
                  <a:lnTo>
                    <a:pt x="3810" y="2686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4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1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7"/>
                  </a:lnTo>
                  <a:lnTo>
                    <a:pt x="4862" y="2202"/>
                  </a:lnTo>
                  <a:lnTo>
                    <a:pt x="4931" y="2144"/>
                  </a:lnTo>
                  <a:lnTo>
                    <a:pt x="4996" y="2085"/>
                  </a:lnTo>
                  <a:lnTo>
                    <a:pt x="5054" y="2024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8"/>
                  </a:lnTo>
                  <a:lnTo>
                    <a:pt x="5304" y="1557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41"/>
                  </a:lnTo>
                  <a:lnTo>
                    <a:pt x="5304" y="1269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1"/>
                  </a:lnTo>
                  <a:lnTo>
                    <a:pt x="5198" y="994"/>
                  </a:lnTo>
                  <a:lnTo>
                    <a:pt x="5155" y="928"/>
                  </a:lnTo>
                  <a:lnTo>
                    <a:pt x="5108" y="863"/>
                  </a:lnTo>
                  <a:lnTo>
                    <a:pt x="5054" y="802"/>
                  </a:lnTo>
                  <a:lnTo>
                    <a:pt x="4996" y="740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6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4"/>
                  </a:lnTo>
                  <a:lnTo>
                    <a:pt x="4247" y="281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5"/>
                  </a:lnTo>
                  <a:lnTo>
                    <a:pt x="3194" y="30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30"/>
                  </a:lnTo>
                  <a:lnTo>
                    <a:pt x="1996" y="45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1"/>
                  </a:lnTo>
                  <a:lnTo>
                    <a:pt x="969" y="324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6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0"/>
                  </a:lnTo>
                  <a:lnTo>
                    <a:pt x="263" y="802"/>
                  </a:lnTo>
                  <a:lnTo>
                    <a:pt x="210" y="863"/>
                  </a:lnTo>
                  <a:lnTo>
                    <a:pt x="162" y="928"/>
                  </a:lnTo>
                  <a:lnTo>
                    <a:pt x="120" y="994"/>
                  </a:lnTo>
                  <a:lnTo>
                    <a:pt x="84" y="1061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9"/>
                  </a:lnTo>
                  <a:lnTo>
                    <a:pt x="4" y="1341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7"/>
                  </a:lnTo>
                  <a:lnTo>
                    <a:pt x="31" y="1628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4"/>
                  </a:lnTo>
                  <a:lnTo>
                    <a:pt x="322" y="2085"/>
                  </a:lnTo>
                  <a:lnTo>
                    <a:pt x="386" y="2144"/>
                  </a:lnTo>
                  <a:lnTo>
                    <a:pt x="455" y="2202"/>
                  </a:lnTo>
                  <a:lnTo>
                    <a:pt x="530" y="2257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1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4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6"/>
                  </a:lnTo>
                  <a:lnTo>
                    <a:pt x="1626" y="2714"/>
                  </a:lnTo>
                  <a:lnTo>
                    <a:pt x="1746" y="2739"/>
                  </a:lnTo>
                  <a:lnTo>
                    <a:pt x="1869" y="2762"/>
                  </a:lnTo>
                  <a:lnTo>
                    <a:pt x="1996" y="2781"/>
                  </a:lnTo>
                  <a:lnTo>
                    <a:pt x="2124" y="2796"/>
                  </a:lnTo>
                  <a:lnTo>
                    <a:pt x="2255" y="2809"/>
                  </a:lnTo>
                  <a:lnTo>
                    <a:pt x="2387" y="2817"/>
                  </a:lnTo>
                  <a:lnTo>
                    <a:pt x="2522" y="2823"/>
                  </a:lnTo>
                  <a:lnTo>
                    <a:pt x="2659" y="282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44"/>
            <p:cNvSpPr>
              <a:spLocks/>
            </p:cNvSpPr>
            <p:nvPr/>
          </p:nvSpPr>
          <p:spPr bwMode="auto">
            <a:xfrm>
              <a:off x="4985" y="1370"/>
              <a:ext cx="204" cy="108"/>
            </a:xfrm>
            <a:custGeom>
              <a:avLst/>
              <a:gdLst>
                <a:gd name="T0" fmla="*/ 4 w 5317"/>
                <a:gd name="T1" fmla="*/ 4 h 2824"/>
                <a:gd name="T2" fmla="*/ 5 w 5317"/>
                <a:gd name="T3" fmla="*/ 4 h 2824"/>
                <a:gd name="T4" fmla="*/ 5 w 5317"/>
                <a:gd name="T5" fmla="*/ 4 h 2824"/>
                <a:gd name="T6" fmla="*/ 6 w 5317"/>
                <a:gd name="T7" fmla="*/ 4 h 2824"/>
                <a:gd name="T8" fmla="*/ 6 w 5317"/>
                <a:gd name="T9" fmla="*/ 4 h 2824"/>
                <a:gd name="T10" fmla="*/ 7 w 5317"/>
                <a:gd name="T11" fmla="*/ 3 h 2824"/>
                <a:gd name="T12" fmla="*/ 7 w 5317"/>
                <a:gd name="T13" fmla="*/ 3 h 2824"/>
                <a:gd name="T14" fmla="*/ 7 w 5317"/>
                <a:gd name="T15" fmla="*/ 3 h 2824"/>
                <a:gd name="T16" fmla="*/ 8 w 5317"/>
                <a:gd name="T17" fmla="*/ 3 h 2824"/>
                <a:gd name="T18" fmla="*/ 8 w 5317"/>
                <a:gd name="T19" fmla="*/ 2 h 2824"/>
                <a:gd name="T20" fmla="*/ 8 w 5317"/>
                <a:gd name="T21" fmla="*/ 2 h 2824"/>
                <a:gd name="T22" fmla="*/ 8 w 5317"/>
                <a:gd name="T23" fmla="*/ 2 h 2824"/>
                <a:gd name="T24" fmla="*/ 8 w 5317"/>
                <a:gd name="T25" fmla="*/ 1 h 2824"/>
                <a:gd name="T26" fmla="*/ 7 w 5317"/>
                <a:gd name="T27" fmla="*/ 1 h 2824"/>
                <a:gd name="T28" fmla="*/ 7 w 5317"/>
                <a:gd name="T29" fmla="*/ 1 h 2824"/>
                <a:gd name="T30" fmla="*/ 7 w 5317"/>
                <a:gd name="T31" fmla="*/ 1 h 2824"/>
                <a:gd name="T32" fmla="*/ 6 w 5317"/>
                <a:gd name="T33" fmla="*/ 0 h 2824"/>
                <a:gd name="T34" fmla="*/ 6 w 5317"/>
                <a:gd name="T35" fmla="*/ 0 h 2824"/>
                <a:gd name="T36" fmla="*/ 5 w 5317"/>
                <a:gd name="T37" fmla="*/ 0 h 2824"/>
                <a:gd name="T38" fmla="*/ 5 w 5317"/>
                <a:gd name="T39" fmla="*/ 0 h 2824"/>
                <a:gd name="T40" fmla="*/ 4 w 5317"/>
                <a:gd name="T41" fmla="*/ 0 h 2824"/>
                <a:gd name="T42" fmla="*/ 4 w 5317"/>
                <a:gd name="T43" fmla="*/ 0 h 2824"/>
                <a:gd name="T44" fmla="*/ 3 w 5317"/>
                <a:gd name="T45" fmla="*/ 0 h 2824"/>
                <a:gd name="T46" fmla="*/ 3 w 5317"/>
                <a:gd name="T47" fmla="*/ 0 h 2824"/>
                <a:gd name="T48" fmla="*/ 2 w 5317"/>
                <a:gd name="T49" fmla="*/ 0 h 2824"/>
                <a:gd name="T50" fmla="*/ 2 w 5317"/>
                <a:gd name="T51" fmla="*/ 0 h 2824"/>
                <a:gd name="T52" fmla="*/ 1 w 5317"/>
                <a:gd name="T53" fmla="*/ 1 h 2824"/>
                <a:gd name="T54" fmla="*/ 1 w 5317"/>
                <a:gd name="T55" fmla="*/ 1 h 2824"/>
                <a:gd name="T56" fmla="*/ 0 w 5317"/>
                <a:gd name="T57" fmla="*/ 1 h 2824"/>
                <a:gd name="T58" fmla="*/ 0 w 5317"/>
                <a:gd name="T59" fmla="*/ 1 h 2824"/>
                <a:gd name="T60" fmla="*/ 0 w 5317"/>
                <a:gd name="T61" fmla="*/ 2 h 2824"/>
                <a:gd name="T62" fmla="*/ 0 w 5317"/>
                <a:gd name="T63" fmla="*/ 2 h 2824"/>
                <a:gd name="T64" fmla="*/ 0 w 5317"/>
                <a:gd name="T65" fmla="*/ 2 h 2824"/>
                <a:gd name="T66" fmla="*/ 0 w 5317"/>
                <a:gd name="T67" fmla="*/ 3 h 2824"/>
                <a:gd name="T68" fmla="*/ 0 w 5317"/>
                <a:gd name="T69" fmla="*/ 3 h 2824"/>
                <a:gd name="T70" fmla="*/ 1 w 5317"/>
                <a:gd name="T71" fmla="*/ 3 h 2824"/>
                <a:gd name="T72" fmla="*/ 1 w 5317"/>
                <a:gd name="T73" fmla="*/ 3 h 2824"/>
                <a:gd name="T74" fmla="*/ 1 w 5317"/>
                <a:gd name="T75" fmla="*/ 4 h 2824"/>
                <a:gd name="T76" fmla="*/ 2 w 5317"/>
                <a:gd name="T77" fmla="*/ 4 h 2824"/>
                <a:gd name="T78" fmla="*/ 2 w 5317"/>
                <a:gd name="T79" fmla="*/ 4 h 2824"/>
                <a:gd name="T80" fmla="*/ 3 w 5317"/>
                <a:gd name="T81" fmla="*/ 4 h 2824"/>
                <a:gd name="T82" fmla="*/ 3 w 5317"/>
                <a:gd name="T83" fmla="*/ 4 h 2824"/>
                <a:gd name="T84" fmla="*/ 4 w 5317"/>
                <a:gd name="T85" fmla="*/ 4 h 2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17"/>
                <a:gd name="T130" fmla="*/ 0 h 2824"/>
                <a:gd name="T131" fmla="*/ 5317 w 5317"/>
                <a:gd name="T132" fmla="*/ 2824 h 28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17" h="2824">
                  <a:moveTo>
                    <a:pt x="2659" y="2824"/>
                  </a:moveTo>
                  <a:lnTo>
                    <a:pt x="2796" y="2823"/>
                  </a:lnTo>
                  <a:lnTo>
                    <a:pt x="2930" y="2817"/>
                  </a:lnTo>
                  <a:lnTo>
                    <a:pt x="3062" y="2808"/>
                  </a:lnTo>
                  <a:lnTo>
                    <a:pt x="3194" y="2796"/>
                  </a:lnTo>
                  <a:lnTo>
                    <a:pt x="3322" y="2780"/>
                  </a:lnTo>
                  <a:lnTo>
                    <a:pt x="3448" y="2762"/>
                  </a:lnTo>
                  <a:lnTo>
                    <a:pt x="3571" y="2739"/>
                  </a:lnTo>
                  <a:lnTo>
                    <a:pt x="3692" y="2713"/>
                  </a:lnTo>
                  <a:lnTo>
                    <a:pt x="3810" y="2685"/>
                  </a:lnTo>
                  <a:lnTo>
                    <a:pt x="3924" y="2654"/>
                  </a:lnTo>
                  <a:lnTo>
                    <a:pt x="4035" y="2620"/>
                  </a:lnTo>
                  <a:lnTo>
                    <a:pt x="4143" y="2583"/>
                  </a:lnTo>
                  <a:lnTo>
                    <a:pt x="4247" y="2543"/>
                  </a:lnTo>
                  <a:lnTo>
                    <a:pt x="4348" y="2502"/>
                  </a:lnTo>
                  <a:lnTo>
                    <a:pt x="4445" y="2457"/>
                  </a:lnTo>
                  <a:lnTo>
                    <a:pt x="4537" y="2410"/>
                  </a:lnTo>
                  <a:lnTo>
                    <a:pt x="4625" y="2361"/>
                  </a:lnTo>
                  <a:lnTo>
                    <a:pt x="4709" y="2310"/>
                  </a:lnTo>
                  <a:lnTo>
                    <a:pt x="4788" y="2256"/>
                  </a:lnTo>
                  <a:lnTo>
                    <a:pt x="4862" y="2202"/>
                  </a:lnTo>
                  <a:lnTo>
                    <a:pt x="4931" y="2144"/>
                  </a:lnTo>
                  <a:lnTo>
                    <a:pt x="4996" y="2084"/>
                  </a:lnTo>
                  <a:lnTo>
                    <a:pt x="5054" y="2024"/>
                  </a:lnTo>
                  <a:lnTo>
                    <a:pt x="5108" y="1961"/>
                  </a:lnTo>
                  <a:lnTo>
                    <a:pt x="5155" y="1897"/>
                  </a:lnTo>
                  <a:lnTo>
                    <a:pt x="5198" y="1832"/>
                  </a:lnTo>
                  <a:lnTo>
                    <a:pt x="5233" y="1765"/>
                  </a:lnTo>
                  <a:lnTo>
                    <a:pt x="5263" y="1696"/>
                  </a:lnTo>
                  <a:lnTo>
                    <a:pt x="5287" y="1627"/>
                  </a:lnTo>
                  <a:lnTo>
                    <a:pt x="5304" y="1557"/>
                  </a:lnTo>
                  <a:lnTo>
                    <a:pt x="5314" y="1485"/>
                  </a:lnTo>
                  <a:lnTo>
                    <a:pt x="5317" y="1412"/>
                  </a:lnTo>
                  <a:lnTo>
                    <a:pt x="5314" y="1340"/>
                  </a:lnTo>
                  <a:lnTo>
                    <a:pt x="5304" y="1269"/>
                  </a:lnTo>
                  <a:lnTo>
                    <a:pt x="5287" y="1198"/>
                  </a:lnTo>
                  <a:lnTo>
                    <a:pt x="5263" y="1128"/>
                  </a:lnTo>
                  <a:lnTo>
                    <a:pt x="5233" y="1060"/>
                  </a:lnTo>
                  <a:lnTo>
                    <a:pt x="5198" y="994"/>
                  </a:lnTo>
                  <a:lnTo>
                    <a:pt x="5155" y="928"/>
                  </a:lnTo>
                  <a:lnTo>
                    <a:pt x="5108" y="863"/>
                  </a:lnTo>
                  <a:lnTo>
                    <a:pt x="5054" y="801"/>
                  </a:lnTo>
                  <a:lnTo>
                    <a:pt x="4996" y="740"/>
                  </a:lnTo>
                  <a:lnTo>
                    <a:pt x="4931" y="681"/>
                  </a:lnTo>
                  <a:lnTo>
                    <a:pt x="4862" y="624"/>
                  </a:lnTo>
                  <a:lnTo>
                    <a:pt x="4788" y="568"/>
                  </a:lnTo>
                  <a:lnTo>
                    <a:pt x="4709" y="515"/>
                  </a:lnTo>
                  <a:lnTo>
                    <a:pt x="4625" y="464"/>
                  </a:lnTo>
                  <a:lnTo>
                    <a:pt x="4537" y="415"/>
                  </a:lnTo>
                  <a:lnTo>
                    <a:pt x="4445" y="368"/>
                  </a:lnTo>
                  <a:lnTo>
                    <a:pt x="4348" y="324"/>
                  </a:lnTo>
                  <a:lnTo>
                    <a:pt x="4247" y="281"/>
                  </a:lnTo>
                  <a:lnTo>
                    <a:pt x="4143" y="242"/>
                  </a:lnTo>
                  <a:lnTo>
                    <a:pt x="4035" y="205"/>
                  </a:lnTo>
                  <a:lnTo>
                    <a:pt x="3924" y="171"/>
                  </a:lnTo>
                  <a:lnTo>
                    <a:pt x="3810" y="140"/>
                  </a:lnTo>
                  <a:lnTo>
                    <a:pt x="3692" y="111"/>
                  </a:lnTo>
                  <a:lnTo>
                    <a:pt x="3571" y="86"/>
                  </a:lnTo>
                  <a:lnTo>
                    <a:pt x="3448" y="64"/>
                  </a:lnTo>
                  <a:lnTo>
                    <a:pt x="3322" y="45"/>
                  </a:lnTo>
                  <a:lnTo>
                    <a:pt x="3194" y="28"/>
                  </a:lnTo>
                  <a:lnTo>
                    <a:pt x="3062" y="16"/>
                  </a:lnTo>
                  <a:lnTo>
                    <a:pt x="2930" y="7"/>
                  </a:lnTo>
                  <a:lnTo>
                    <a:pt x="2796" y="2"/>
                  </a:lnTo>
                  <a:lnTo>
                    <a:pt x="2659" y="0"/>
                  </a:lnTo>
                  <a:lnTo>
                    <a:pt x="2522" y="2"/>
                  </a:lnTo>
                  <a:lnTo>
                    <a:pt x="2387" y="7"/>
                  </a:lnTo>
                  <a:lnTo>
                    <a:pt x="2255" y="16"/>
                  </a:lnTo>
                  <a:lnTo>
                    <a:pt x="2124" y="28"/>
                  </a:lnTo>
                  <a:lnTo>
                    <a:pt x="1996" y="45"/>
                  </a:lnTo>
                  <a:lnTo>
                    <a:pt x="1869" y="64"/>
                  </a:lnTo>
                  <a:lnTo>
                    <a:pt x="1746" y="86"/>
                  </a:lnTo>
                  <a:lnTo>
                    <a:pt x="1626" y="111"/>
                  </a:lnTo>
                  <a:lnTo>
                    <a:pt x="1508" y="140"/>
                  </a:lnTo>
                  <a:lnTo>
                    <a:pt x="1393" y="171"/>
                  </a:lnTo>
                  <a:lnTo>
                    <a:pt x="1281" y="205"/>
                  </a:lnTo>
                  <a:lnTo>
                    <a:pt x="1174" y="242"/>
                  </a:lnTo>
                  <a:lnTo>
                    <a:pt x="1069" y="281"/>
                  </a:lnTo>
                  <a:lnTo>
                    <a:pt x="969" y="324"/>
                  </a:lnTo>
                  <a:lnTo>
                    <a:pt x="872" y="368"/>
                  </a:lnTo>
                  <a:lnTo>
                    <a:pt x="780" y="415"/>
                  </a:lnTo>
                  <a:lnTo>
                    <a:pt x="692" y="464"/>
                  </a:lnTo>
                  <a:lnTo>
                    <a:pt x="609" y="515"/>
                  </a:lnTo>
                  <a:lnTo>
                    <a:pt x="530" y="568"/>
                  </a:lnTo>
                  <a:lnTo>
                    <a:pt x="455" y="624"/>
                  </a:lnTo>
                  <a:lnTo>
                    <a:pt x="386" y="681"/>
                  </a:lnTo>
                  <a:lnTo>
                    <a:pt x="322" y="740"/>
                  </a:lnTo>
                  <a:lnTo>
                    <a:pt x="263" y="801"/>
                  </a:lnTo>
                  <a:lnTo>
                    <a:pt x="210" y="863"/>
                  </a:lnTo>
                  <a:lnTo>
                    <a:pt x="162" y="928"/>
                  </a:lnTo>
                  <a:lnTo>
                    <a:pt x="120" y="994"/>
                  </a:lnTo>
                  <a:lnTo>
                    <a:pt x="84" y="1060"/>
                  </a:lnTo>
                  <a:lnTo>
                    <a:pt x="54" y="1128"/>
                  </a:lnTo>
                  <a:lnTo>
                    <a:pt x="31" y="1198"/>
                  </a:lnTo>
                  <a:lnTo>
                    <a:pt x="14" y="1269"/>
                  </a:lnTo>
                  <a:lnTo>
                    <a:pt x="4" y="1340"/>
                  </a:lnTo>
                  <a:lnTo>
                    <a:pt x="0" y="1412"/>
                  </a:lnTo>
                  <a:lnTo>
                    <a:pt x="4" y="1485"/>
                  </a:lnTo>
                  <a:lnTo>
                    <a:pt x="14" y="1557"/>
                  </a:lnTo>
                  <a:lnTo>
                    <a:pt x="31" y="1627"/>
                  </a:lnTo>
                  <a:lnTo>
                    <a:pt x="54" y="1696"/>
                  </a:lnTo>
                  <a:lnTo>
                    <a:pt x="84" y="1765"/>
                  </a:lnTo>
                  <a:lnTo>
                    <a:pt x="120" y="1832"/>
                  </a:lnTo>
                  <a:lnTo>
                    <a:pt x="162" y="1897"/>
                  </a:lnTo>
                  <a:lnTo>
                    <a:pt x="210" y="1961"/>
                  </a:lnTo>
                  <a:lnTo>
                    <a:pt x="263" y="2024"/>
                  </a:lnTo>
                  <a:lnTo>
                    <a:pt x="322" y="2084"/>
                  </a:lnTo>
                  <a:lnTo>
                    <a:pt x="386" y="2144"/>
                  </a:lnTo>
                  <a:lnTo>
                    <a:pt x="455" y="2202"/>
                  </a:lnTo>
                  <a:lnTo>
                    <a:pt x="530" y="2256"/>
                  </a:lnTo>
                  <a:lnTo>
                    <a:pt x="609" y="2310"/>
                  </a:lnTo>
                  <a:lnTo>
                    <a:pt x="692" y="2361"/>
                  </a:lnTo>
                  <a:lnTo>
                    <a:pt x="780" y="2410"/>
                  </a:lnTo>
                  <a:lnTo>
                    <a:pt x="872" y="2457"/>
                  </a:lnTo>
                  <a:lnTo>
                    <a:pt x="969" y="2502"/>
                  </a:lnTo>
                  <a:lnTo>
                    <a:pt x="1069" y="2543"/>
                  </a:lnTo>
                  <a:lnTo>
                    <a:pt x="1174" y="2583"/>
                  </a:lnTo>
                  <a:lnTo>
                    <a:pt x="1281" y="2620"/>
                  </a:lnTo>
                  <a:lnTo>
                    <a:pt x="1393" y="2654"/>
                  </a:lnTo>
                  <a:lnTo>
                    <a:pt x="1508" y="2685"/>
                  </a:lnTo>
                  <a:lnTo>
                    <a:pt x="1626" y="2713"/>
                  </a:lnTo>
                  <a:lnTo>
                    <a:pt x="1746" y="2739"/>
                  </a:lnTo>
                  <a:lnTo>
                    <a:pt x="1869" y="2762"/>
                  </a:lnTo>
                  <a:lnTo>
                    <a:pt x="1996" y="2780"/>
                  </a:lnTo>
                  <a:lnTo>
                    <a:pt x="2124" y="2796"/>
                  </a:lnTo>
                  <a:lnTo>
                    <a:pt x="2255" y="2808"/>
                  </a:lnTo>
                  <a:lnTo>
                    <a:pt x="2387" y="2817"/>
                  </a:lnTo>
                  <a:lnTo>
                    <a:pt x="2522" y="2823"/>
                  </a:lnTo>
                  <a:lnTo>
                    <a:pt x="2659" y="2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1" name="Oval 147"/>
          <p:cNvSpPr>
            <a:spLocks noChangeArrowheads="1"/>
          </p:cNvSpPr>
          <p:nvPr/>
        </p:nvSpPr>
        <p:spPr bwMode="auto">
          <a:xfrm>
            <a:off x="5257800" y="48006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2</a:t>
            </a:r>
          </a:p>
        </p:txBody>
      </p:sp>
      <p:sp>
        <p:nvSpPr>
          <p:cNvPr id="1042" name="Freeform 148"/>
          <p:cNvSpPr>
            <a:spLocks/>
          </p:cNvSpPr>
          <p:nvPr/>
        </p:nvSpPr>
        <p:spPr bwMode="auto">
          <a:xfrm>
            <a:off x="6324601" y="4610101"/>
            <a:ext cx="790575" cy="111125"/>
          </a:xfrm>
          <a:custGeom>
            <a:avLst/>
            <a:gdLst>
              <a:gd name="T0" fmla="*/ 1255037902 w 498"/>
              <a:gd name="T1" fmla="*/ 0 h 70"/>
              <a:gd name="T2" fmla="*/ 725805021 w 498"/>
              <a:gd name="T3" fmla="*/ 166330290 h 70"/>
              <a:gd name="T4" fmla="*/ 0 w 498"/>
              <a:gd name="T5" fmla="*/ 60483748 h 70"/>
              <a:gd name="T6" fmla="*/ 0 60000 65536"/>
              <a:gd name="T7" fmla="*/ 0 60000 65536"/>
              <a:gd name="T8" fmla="*/ 0 60000 65536"/>
              <a:gd name="T9" fmla="*/ 0 w 498"/>
              <a:gd name="T10" fmla="*/ 0 h 70"/>
              <a:gd name="T11" fmla="*/ 498 w 498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8" h="70">
                <a:moveTo>
                  <a:pt x="498" y="0"/>
                </a:moveTo>
                <a:cubicBezTo>
                  <a:pt x="463" y="11"/>
                  <a:pt x="371" y="62"/>
                  <a:pt x="288" y="66"/>
                </a:cubicBezTo>
                <a:cubicBezTo>
                  <a:pt x="205" y="70"/>
                  <a:pt x="60" y="33"/>
                  <a:pt x="0" y="24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" name="Freeform 149"/>
          <p:cNvSpPr>
            <a:spLocks/>
          </p:cNvSpPr>
          <p:nvPr/>
        </p:nvSpPr>
        <p:spPr bwMode="auto">
          <a:xfrm>
            <a:off x="3181350" y="4791076"/>
            <a:ext cx="609600" cy="123825"/>
          </a:xfrm>
          <a:custGeom>
            <a:avLst/>
            <a:gdLst>
              <a:gd name="T0" fmla="*/ 967740089 w 384"/>
              <a:gd name="T1" fmla="*/ 0 h 78"/>
              <a:gd name="T2" fmla="*/ 498990977 w 384"/>
              <a:gd name="T3" fmla="*/ 181451229 h 78"/>
              <a:gd name="T4" fmla="*/ 0 w 384"/>
              <a:gd name="T5" fmla="*/ 90725614 h 78"/>
              <a:gd name="T6" fmla="*/ 0 60000 65536"/>
              <a:gd name="T7" fmla="*/ 0 60000 65536"/>
              <a:gd name="T8" fmla="*/ 0 60000 65536"/>
              <a:gd name="T9" fmla="*/ 0 w 384"/>
              <a:gd name="T10" fmla="*/ 0 h 78"/>
              <a:gd name="T11" fmla="*/ 384 w 384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78">
                <a:moveTo>
                  <a:pt x="384" y="0"/>
                </a:moveTo>
                <a:cubicBezTo>
                  <a:pt x="353" y="12"/>
                  <a:pt x="262" y="66"/>
                  <a:pt x="198" y="72"/>
                </a:cubicBezTo>
                <a:cubicBezTo>
                  <a:pt x="134" y="78"/>
                  <a:pt x="41" y="44"/>
                  <a:pt x="0" y="36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" name="Freeform 173"/>
          <p:cNvSpPr>
            <a:spLocks/>
          </p:cNvSpPr>
          <p:nvPr/>
        </p:nvSpPr>
        <p:spPr bwMode="auto">
          <a:xfrm>
            <a:off x="4857750" y="4619625"/>
            <a:ext cx="1066800" cy="90488"/>
          </a:xfrm>
          <a:custGeom>
            <a:avLst/>
            <a:gdLst>
              <a:gd name="T0" fmla="*/ 1693545178 w 672"/>
              <a:gd name="T1" fmla="*/ 0 h 57"/>
              <a:gd name="T2" fmla="*/ 907256317 w 672"/>
              <a:gd name="T3" fmla="*/ 136089203 h 57"/>
              <a:gd name="T4" fmla="*/ 0 w 672"/>
              <a:gd name="T5" fmla="*/ 45363063 h 57"/>
              <a:gd name="T6" fmla="*/ 0 60000 65536"/>
              <a:gd name="T7" fmla="*/ 0 60000 65536"/>
              <a:gd name="T8" fmla="*/ 0 60000 65536"/>
              <a:gd name="T9" fmla="*/ 0 w 672"/>
              <a:gd name="T10" fmla="*/ 0 h 57"/>
              <a:gd name="T11" fmla="*/ 672 w 672"/>
              <a:gd name="T12" fmla="*/ 57 h 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57">
                <a:moveTo>
                  <a:pt x="672" y="0"/>
                </a:moveTo>
                <a:cubicBezTo>
                  <a:pt x="620" y="10"/>
                  <a:pt x="472" y="51"/>
                  <a:pt x="360" y="54"/>
                </a:cubicBezTo>
                <a:cubicBezTo>
                  <a:pt x="248" y="57"/>
                  <a:pt x="75" y="26"/>
                  <a:pt x="0" y="18"/>
                </a:cubicBezTo>
              </a:path>
            </a:pathLst>
          </a:custGeom>
          <a:noFill/>
          <a:ln w="22225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" name="Oval 175"/>
          <p:cNvSpPr>
            <a:spLocks noChangeArrowheads="1"/>
          </p:cNvSpPr>
          <p:nvPr/>
        </p:nvSpPr>
        <p:spPr bwMode="auto">
          <a:xfrm>
            <a:off x="7620000" y="3636964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1</a:t>
            </a:r>
          </a:p>
        </p:txBody>
      </p:sp>
      <p:sp>
        <p:nvSpPr>
          <p:cNvPr id="1046" name="Rectangle 176"/>
          <p:cNvSpPr>
            <a:spLocks noChangeArrowheads="1"/>
          </p:cNvSpPr>
          <p:nvPr/>
        </p:nvSpPr>
        <p:spPr bwMode="auto">
          <a:xfrm>
            <a:off x="7907338" y="3505200"/>
            <a:ext cx="25320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向</a:t>
            </a:r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MRF</a:t>
            </a:r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（直播转发器）发送直播频道</a:t>
            </a:r>
            <a:endParaRPr lang="zh-CN" altLang="en-US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47" name="Oval 177"/>
          <p:cNvSpPr>
            <a:spLocks noChangeArrowheads="1"/>
          </p:cNvSpPr>
          <p:nvPr/>
        </p:nvSpPr>
        <p:spPr bwMode="auto">
          <a:xfrm>
            <a:off x="7620000" y="4116389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2</a:t>
            </a:r>
          </a:p>
        </p:txBody>
      </p:sp>
      <p:sp>
        <p:nvSpPr>
          <p:cNvPr id="1048" name="Rectangle 178"/>
          <p:cNvSpPr>
            <a:spLocks noChangeArrowheads="1"/>
          </p:cNvSpPr>
          <p:nvPr/>
        </p:nvSpPr>
        <p:spPr bwMode="auto">
          <a:xfrm>
            <a:off x="7907338" y="4086225"/>
            <a:ext cx="2608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直播转发器加入冗余包</a:t>
            </a:r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(5/6)</a:t>
            </a:r>
            <a:endParaRPr lang="en-US" altLang="zh-CN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49" name="Oval 181"/>
          <p:cNvSpPr>
            <a:spLocks noChangeArrowheads="1"/>
          </p:cNvSpPr>
          <p:nvPr/>
        </p:nvSpPr>
        <p:spPr bwMode="auto">
          <a:xfrm>
            <a:off x="7620000" y="45974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3</a:t>
            </a:r>
          </a:p>
        </p:txBody>
      </p:sp>
      <p:sp>
        <p:nvSpPr>
          <p:cNvPr id="1050" name="Rectangle 182"/>
          <p:cNvSpPr>
            <a:spLocks noChangeArrowheads="1"/>
          </p:cNvSpPr>
          <p:nvPr/>
        </p:nvSpPr>
        <p:spPr bwMode="auto">
          <a:xfrm>
            <a:off x="7907338" y="4492625"/>
            <a:ext cx="2608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接收组播，由于网络问题，丢失个别报文</a:t>
            </a:r>
            <a:endParaRPr lang="zh-CN" altLang="en-US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51" name="Oval 183"/>
          <p:cNvSpPr>
            <a:spLocks noChangeArrowheads="1"/>
          </p:cNvSpPr>
          <p:nvPr/>
        </p:nvSpPr>
        <p:spPr bwMode="auto">
          <a:xfrm>
            <a:off x="7620000" y="5078414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4</a:t>
            </a:r>
          </a:p>
        </p:txBody>
      </p:sp>
      <p:sp>
        <p:nvSpPr>
          <p:cNvPr id="1052" name="Rectangle 184"/>
          <p:cNvSpPr>
            <a:spLocks noChangeArrowheads="1"/>
          </p:cNvSpPr>
          <p:nvPr/>
        </p:nvSpPr>
        <p:spPr bwMode="auto">
          <a:xfrm>
            <a:off x="7897814" y="5076825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利用冗余包恢复丢失报文</a:t>
            </a:r>
            <a:endParaRPr lang="zh-CN" altLang="en-US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053" name="Group 185"/>
          <p:cNvGrpSpPr>
            <a:grpSpLocks noChangeAspect="1"/>
          </p:cNvGrpSpPr>
          <p:nvPr/>
        </p:nvGrpSpPr>
        <p:grpSpPr bwMode="auto">
          <a:xfrm>
            <a:off x="7096125" y="4191000"/>
            <a:ext cx="431800" cy="533400"/>
            <a:chOff x="3874" y="769"/>
            <a:chExt cx="441" cy="460"/>
          </a:xfrm>
        </p:grpSpPr>
        <p:sp>
          <p:nvSpPr>
            <p:cNvPr id="1089" name="Freeform 186"/>
            <p:cNvSpPr>
              <a:spLocks noChangeAspect="1"/>
            </p:cNvSpPr>
            <p:nvPr/>
          </p:nvSpPr>
          <p:spPr bwMode="auto">
            <a:xfrm>
              <a:off x="4239" y="829"/>
              <a:ext cx="76" cy="400"/>
            </a:xfrm>
            <a:custGeom>
              <a:avLst/>
              <a:gdLst>
                <a:gd name="T0" fmla="*/ 148 w 38"/>
                <a:gd name="T1" fmla="*/ 20 h 199"/>
                <a:gd name="T2" fmla="*/ 20 w 38"/>
                <a:gd name="T3" fmla="*/ 76 h 199"/>
                <a:gd name="T4" fmla="*/ 0 w 38"/>
                <a:gd name="T5" fmla="*/ 788 h 199"/>
                <a:gd name="T6" fmla="*/ 36 w 38"/>
                <a:gd name="T7" fmla="*/ 776 h 199"/>
                <a:gd name="T8" fmla="*/ 136 w 38"/>
                <a:gd name="T9" fmla="*/ 679 h 199"/>
                <a:gd name="T10" fmla="*/ 152 w 38"/>
                <a:gd name="T11" fmla="*/ 635 h 199"/>
                <a:gd name="T12" fmla="*/ 152 w 38"/>
                <a:gd name="T13" fmla="*/ 60 h 199"/>
                <a:gd name="T14" fmla="*/ 148 w 38"/>
                <a:gd name="T15" fmla="*/ 20 h 1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"/>
                <a:gd name="T25" fmla="*/ 0 h 199"/>
                <a:gd name="T26" fmla="*/ 38 w 38"/>
                <a:gd name="T27" fmla="*/ 199 h 1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" h="199">
                  <a:moveTo>
                    <a:pt x="37" y="5"/>
                  </a:moveTo>
                  <a:cubicBezTo>
                    <a:pt x="33" y="0"/>
                    <a:pt x="5" y="19"/>
                    <a:pt x="5" y="19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9"/>
                    <a:pt x="9" y="192"/>
                  </a:cubicBezTo>
                  <a:cubicBezTo>
                    <a:pt x="16" y="185"/>
                    <a:pt x="30" y="172"/>
                    <a:pt x="34" y="168"/>
                  </a:cubicBezTo>
                  <a:cubicBezTo>
                    <a:pt x="37" y="164"/>
                    <a:pt x="38" y="165"/>
                    <a:pt x="38" y="157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6"/>
                    <a:pt x="37" y="5"/>
                    <a:pt x="37" y="5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187"/>
            <p:cNvSpPr>
              <a:spLocks noChangeAspect="1"/>
            </p:cNvSpPr>
            <p:nvPr/>
          </p:nvSpPr>
          <p:spPr bwMode="auto">
            <a:xfrm>
              <a:off x="3874" y="769"/>
              <a:ext cx="433" cy="105"/>
            </a:xfrm>
            <a:custGeom>
              <a:avLst/>
              <a:gdLst>
                <a:gd name="T0" fmla="*/ 868 w 216"/>
                <a:gd name="T1" fmla="*/ 131 h 52"/>
                <a:gd name="T2" fmla="*/ 752 w 216"/>
                <a:gd name="T3" fmla="*/ 212 h 52"/>
                <a:gd name="T4" fmla="*/ 28 w 216"/>
                <a:gd name="T5" fmla="*/ 77 h 52"/>
                <a:gd name="T6" fmla="*/ 0 w 216"/>
                <a:gd name="T7" fmla="*/ 97 h 52"/>
                <a:gd name="T8" fmla="*/ 12 w 216"/>
                <a:gd name="T9" fmla="*/ 65 h 52"/>
                <a:gd name="T10" fmla="*/ 108 w 216"/>
                <a:gd name="T11" fmla="*/ 4 h 52"/>
                <a:gd name="T12" fmla="*/ 124 w 216"/>
                <a:gd name="T13" fmla="*/ 0 h 52"/>
                <a:gd name="T14" fmla="*/ 840 w 216"/>
                <a:gd name="T15" fmla="*/ 123 h 52"/>
                <a:gd name="T16" fmla="*/ 868 w 216"/>
                <a:gd name="T17" fmla="*/ 131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6"/>
                <a:gd name="T28" fmla="*/ 0 h 52"/>
                <a:gd name="T29" fmla="*/ 216 w 216"/>
                <a:gd name="T30" fmla="*/ 52 h 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6" h="52">
                  <a:moveTo>
                    <a:pt x="216" y="32"/>
                  </a:moveTo>
                  <a:cubicBezTo>
                    <a:pt x="187" y="52"/>
                    <a:pt x="187" y="52"/>
                    <a:pt x="187" y="52"/>
                  </a:cubicBezTo>
                  <a:cubicBezTo>
                    <a:pt x="81" y="33"/>
                    <a:pt x="15" y="20"/>
                    <a:pt x="7" y="19"/>
                  </a:cubicBezTo>
                  <a:cubicBezTo>
                    <a:pt x="2" y="18"/>
                    <a:pt x="0" y="24"/>
                    <a:pt x="0" y="24"/>
                  </a:cubicBezTo>
                  <a:cubicBezTo>
                    <a:pt x="0" y="24"/>
                    <a:pt x="0" y="19"/>
                    <a:pt x="3" y="16"/>
                  </a:cubicBezTo>
                  <a:cubicBezTo>
                    <a:pt x="6" y="14"/>
                    <a:pt x="20" y="5"/>
                    <a:pt x="27" y="1"/>
                  </a:cubicBezTo>
                  <a:cubicBezTo>
                    <a:pt x="29" y="0"/>
                    <a:pt x="31" y="0"/>
                    <a:pt x="31" y="0"/>
                  </a:cubicBezTo>
                  <a:cubicBezTo>
                    <a:pt x="31" y="0"/>
                    <a:pt x="207" y="30"/>
                    <a:pt x="209" y="30"/>
                  </a:cubicBezTo>
                  <a:cubicBezTo>
                    <a:pt x="216" y="31"/>
                    <a:pt x="216" y="32"/>
                    <a:pt x="216" y="32"/>
                  </a:cubicBezTo>
                  <a:close/>
                </a:path>
              </a:pathLst>
            </a:custGeom>
            <a:solidFill>
              <a:srgbClr val="456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188"/>
            <p:cNvSpPr>
              <a:spLocks noChangeAspect="1"/>
            </p:cNvSpPr>
            <p:nvPr/>
          </p:nvSpPr>
          <p:spPr bwMode="auto">
            <a:xfrm>
              <a:off x="4233" y="831"/>
              <a:ext cx="80" cy="59"/>
            </a:xfrm>
            <a:custGeom>
              <a:avLst/>
              <a:gdLst>
                <a:gd name="T0" fmla="*/ 0 w 40"/>
                <a:gd name="T1" fmla="*/ 83 h 29"/>
                <a:gd name="T2" fmla="*/ 144 w 40"/>
                <a:gd name="T3" fmla="*/ 0 h 29"/>
                <a:gd name="T4" fmla="*/ 160 w 40"/>
                <a:gd name="T5" fmla="*/ 24 h 29"/>
                <a:gd name="T6" fmla="*/ 24 w 40"/>
                <a:gd name="T7" fmla="*/ 120 h 29"/>
                <a:gd name="T8" fmla="*/ 0 w 40"/>
                <a:gd name="T9" fmla="*/ 83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29"/>
                <a:gd name="T17" fmla="*/ 40 w 40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29">
                  <a:moveTo>
                    <a:pt x="0" y="20"/>
                  </a:moveTo>
                  <a:cubicBezTo>
                    <a:pt x="0" y="20"/>
                    <a:pt x="32" y="1"/>
                    <a:pt x="36" y="0"/>
                  </a:cubicBezTo>
                  <a:cubicBezTo>
                    <a:pt x="39" y="1"/>
                    <a:pt x="40" y="3"/>
                    <a:pt x="40" y="6"/>
                  </a:cubicBezTo>
                  <a:cubicBezTo>
                    <a:pt x="6" y="29"/>
                    <a:pt x="6" y="29"/>
                    <a:pt x="6" y="29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189"/>
            <p:cNvSpPr>
              <a:spLocks noChangeAspect="1"/>
            </p:cNvSpPr>
            <p:nvPr/>
          </p:nvSpPr>
          <p:spPr bwMode="auto">
            <a:xfrm>
              <a:off x="3874" y="803"/>
              <a:ext cx="377" cy="426"/>
            </a:xfrm>
            <a:custGeom>
              <a:avLst/>
              <a:gdLst>
                <a:gd name="T0" fmla="*/ 736 w 188"/>
                <a:gd name="T1" fmla="*/ 133 h 212"/>
                <a:gd name="T2" fmla="*/ 28 w 188"/>
                <a:gd name="T3" fmla="*/ 8 h 212"/>
                <a:gd name="T4" fmla="*/ 0 w 188"/>
                <a:gd name="T5" fmla="*/ 24 h 212"/>
                <a:gd name="T6" fmla="*/ 0 w 188"/>
                <a:gd name="T7" fmla="*/ 643 h 212"/>
                <a:gd name="T8" fmla="*/ 24 w 188"/>
                <a:gd name="T9" fmla="*/ 695 h 212"/>
                <a:gd name="T10" fmla="*/ 708 w 188"/>
                <a:gd name="T11" fmla="*/ 844 h 212"/>
                <a:gd name="T12" fmla="*/ 752 w 188"/>
                <a:gd name="T13" fmla="*/ 816 h 212"/>
                <a:gd name="T14" fmla="*/ 752 w 188"/>
                <a:gd name="T15" fmla="*/ 169 h 212"/>
                <a:gd name="T16" fmla="*/ 736 w 188"/>
                <a:gd name="T17" fmla="*/ 133 h 2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8"/>
                <a:gd name="T28" fmla="*/ 0 h 212"/>
                <a:gd name="T29" fmla="*/ 188 w 188"/>
                <a:gd name="T30" fmla="*/ 212 h 2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8" h="212">
                  <a:moveTo>
                    <a:pt x="183" y="33"/>
                  </a:moveTo>
                  <a:cubicBezTo>
                    <a:pt x="81" y="16"/>
                    <a:pt x="15" y="3"/>
                    <a:pt x="7" y="2"/>
                  </a:cubicBezTo>
                  <a:cubicBezTo>
                    <a:pt x="0" y="0"/>
                    <a:pt x="0" y="6"/>
                    <a:pt x="0" y="6"/>
                  </a:cubicBezTo>
                  <a:cubicBezTo>
                    <a:pt x="0" y="6"/>
                    <a:pt x="0" y="149"/>
                    <a:pt x="0" y="159"/>
                  </a:cubicBezTo>
                  <a:cubicBezTo>
                    <a:pt x="0" y="170"/>
                    <a:pt x="2" y="170"/>
                    <a:pt x="6" y="172"/>
                  </a:cubicBezTo>
                  <a:cubicBezTo>
                    <a:pt x="9" y="173"/>
                    <a:pt x="145" y="202"/>
                    <a:pt x="176" y="209"/>
                  </a:cubicBezTo>
                  <a:cubicBezTo>
                    <a:pt x="188" y="212"/>
                    <a:pt x="187" y="205"/>
                    <a:pt x="187" y="202"/>
                  </a:cubicBezTo>
                  <a:cubicBezTo>
                    <a:pt x="187" y="202"/>
                    <a:pt x="187" y="48"/>
                    <a:pt x="187" y="42"/>
                  </a:cubicBezTo>
                  <a:cubicBezTo>
                    <a:pt x="187" y="37"/>
                    <a:pt x="184" y="34"/>
                    <a:pt x="183" y="33"/>
                  </a:cubicBezTo>
                  <a:close/>
                </a:path>
              </a:pathLst>
            </a:custGeom>
            <a:solidFill>
              <a:srgbClr val="8BA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" name="Freeform 190"/>
            <p:cNvSpPr>
              <a:spLocks noChangeAspect="1"/>
            </p:cNvSpPr>
            <p:nvPr/>
          </p:nvSpPr>
          <p:spPr bwMode="auto">
            <a:xfrm>
              <a:off x="3886" y="815"/>
              <a:ext cx="353" cy="398"/>
            </a:xfrm>
            <a:custGeom>
              <a:avLst/>
              <a:gdLst>
                <a:gd name="T0" fmla="*/ 684 w 176"/>
                <a:gd name="T1" fmla="*/ 125 h 198"/>
                <a:gd name="T2" fmla="*/ 24 w 176"/>
                <a:gd name="T3" fmla="*/ 8 h 198"/>
                <a:gd name="T4" fmla="*/ 0 w 176"/>
                <a:gd name="T5" fmla="*/ 20 h 198"/>
                <a:gd name="T6" fmla="*/ 0 w 176"/>
                <a:gd name="T7" fmla="*/ 597 h 198"/>
                <a:gd name="T8" fmla="*/ 24 w 176"/>
                <a:gd name="T9" fmla="*/ 647 h 198"/>
                <a:gd name="T10" fmla="*/ 664 w 176"/>
                <a:gd name="T11" fmla="*/ 788 h 198"/>
                <a:gd name="T12" fmla="*/ 700 w 176"/>
                <a:gd name="T13" fmla="*/ 760 h 198"/>
                <a:gd name="T14" fmla="*/ 700 w 176"/>
                <a:gd name="T15" fmla="*/ 157 h 198"/>
                <a:gd name="T16" fmla="*/ 684 w 176"/>
                <a:gd name="T17" fmla="*/ 125 h 1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198"/>
                <a:gd name="T29" fmla="*/ 176 w 176"/>
                <a:gd name="T30" fmla="*/ 198 h 1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198">
                  <a:moveTo>
                    <a:pt x="170" y="31"/>
                  </a:moveTo>
                  <a:cubicBezTo>
                    <a:pt x="75" y="15"/>
                    <a:pt x="14" y="3"/>
                    <a:pt x="6" y="2"/>
                  </a:cubicBezTo>
                  <a:cubicBezTo>
                    <a:pt x="0" y="0"/>
                    <a:pt x="0" y="5"/>
                    <a:pt x="0" y="5"/>
                  </a:cubicBezTo>
                  <a:cubicBezTo>
                    <a:pt x="0" y="5"/>
                    <a:pt x="0" y="138"/>
                    <a:pt x="0" y="148"/>
                  </a:cubicBezTo>
                  <a:cubicBezTo>
                    <a:pt x="0" y="158"/>
                    <a:pt x="1" y="158"/>
                    <a:pt x="6" y="160"/>
                  </a:cubicBezTo>
                  <a:cubicBezTo>
                    <a:pt x="8" y="161"/>
                    <a:pt x="136" y="188"/>
                    <a:pt x="165" y="195"/>
                  </a:cubicBezTo>
                  <a:cubicBezTo>
                    <a:pt x="176" y="198"/>
                    <a:pt x="174" y="190"/>
                    <a:pt x="174" y="188"/>
                  </a:cubicBezTo>
                  <a:cubicBezTo>
                    <a:pt x="174" y="188"/>
                    <a:pt x="174" y="45"/>
                    <a:pt x="174" y="39"/>
                  </a:cubicBezTo>
                  <a:cubicBezTo>
                    <a:pt x="174" y="35"/>
                    <a:pt x="173" y="32"/>
                    <a:pt x="170" y="31"/>
                  </a:cubicBezTo>
                  <a:close/>
                </a:path>
              </a:pathLst>
            </a:custGeom>
            <a:solidFill>
              <a:srgbClr val="5D7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91"/>
            <p:cNvSpPr>
              <a:spLocks noChangeAspect="1" noEditPoints="1"/>
            </p:cNvSpPr>
            <p:nvPr/>
          </p:nvSpPr>
          <p:spPr bwMode="auto">
            <a:xfrm>
              <a:off x="3884" y="815"/>
              <a:ext cx="353" cy="394"/>
            </a:xfrm>
            <a:custGeom>
              <a:avLst/>
              <a:gdLst>
                <a:gd name="T0" fmla="*/ 8 w 176"/>
                <a:gd name="T1" fmla="*/ 8 h 196"/>
                <a:gd name="T2" fmla="*/ 0 w 176"/>
                <a:gd name="T3" fmla="*/ 20 h 196"/>
                <a:gd name="T4" fmla="*/ 0 w 176"/>
                <a:gd name="T5" fmla="*/ 599 h 196"/>
                <a:gd name="T6" fmla="*/ 24 w 176"/>
                <a:gd name="T7" fmla="*/ 647 h 196"/>
                <a:gd name="T8" fmla="*/ 261 w 176"/>
                <a:gd name="T9" fmla="*/ 700 h 196"/>
                <a:gd name="T10" fmla="*/ 668 w 176"/>
                <a:gd name="T11" fmla="*/ 788 h 196"/>
                <a:gd name="T12" fmla="*/ 696 w 176"/>
                <a:gd name="T13" fmla="*/ 788 h 196"/>
                <a:gd name="T14" fmla="*/ 708 w 176"/>
                <a:gd name="T15" fmla="*/ 760 h 196"/>
                <a:gd name="T16" fmla="*/ 704 w 176"/>
                <a:gd name="T17" fmla="*/ 157 h 196"/>
                <a:gd name="T18" fmla="*/ 688 w 176"/>
                <a:gd name="T19" fmla="*/ 125 h 196"/>
                <a:gd name="T20" fmla="*/ 688 w 176"/>
                <a:gd name="T21" fmla="*/ 125 h 196"/>
                <a:gd name="T22" fmla="*/ 28 w 176"/>
                <a:gd name="T23" fmla="*/ 4 h 196"/>
                <a:gd name="T24" fmla="*/ 8 w 176"/>
                <a:gd name="T25" fmla="*/ 8 h 196"/>
                <a:gd name="T26" fmla="*/ 668 w 176"/>
                <a:gd name="T27" fmla="*/ 784 h 196"/>
                <a:gd name="T28" fmla="*/ 261 w 176"/>
                <a:gd name="T29" fmla="*/ 696 h 196"/>
                <a:gd name="T30" fmla="*/ 28 w 176"/>
                <a:gd name="T31" fmla="*/ 643 h 196"/>
                <a:gd name="T32" fmla="*/ 4 w 176"/>
                <a:gd name="T33" fmla="*/ 599 h 196"/>
                <a:gd name="T34" fmla="*/ 4 w 176"/>
                <a:gd name="T35" fmla="*/ 20 h 196"/>
                <a:gd name="T36" fmla="*/ 12 w 176"/>
                <a:gd name="T37" fmla="*/ 12 h 196"/>
                <a:gd name="T38" fmla="*/ 28 w 176"/>
                <a:gd name="T39" fmla="*/ 8 h 196"/>
                <a:gd name="T40" fmla="*/ 688 w 176"/>
                <a:gd name="T41" fmla="*/ 129 h 196"/>
                <a:gd name="T42" fmla="*/ 700 w 176"/>
                <a:gd name="T43" fmla="*/ 157 h 196"/>
                <a:gd name="T44" fmla="*/ 700 w 176"/>
                <a:gd name="T45" fmla="*/ 760 h 196"/>
                <a:gd name="T46" fmla="*/ 692 w 176"/>
                <a:gd name="T47" fmla="*/ 784 h 196"/>
                <a:gd name="T48" fmla="*/ 668 w 176"/>
                <a:gd name="T49" fmla="*/ 784 h 19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"/>
                <a:gd name="T76" fmla="*/ 0 h 196"/>
                <a:gd name="T77" fmla="*/ 176 w 176"/>
                <a:gd name="T78" fmla="*/ 196 h 19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" h="196">
                  <a:moveTo>
                    <a:pt x="2" y="2"/>
                  </a:move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0" y="148"/>
                    <a:pt x="0" y="148"/>
                  </a:cubicBezTo>
                  <a:cubicBezTo>
                    <a:pt x="0" y="158"/>
                    <a:pt x="1" y="159"/>
                    <a:pt x="6" y="160"/>
                  </a:cubicBezTo>
                  <a:cubicBezTo>
                    <a:pt x="8" y="161"/>
                    <a:pt x="29" y="166"/>
                    <a:pt x="65" y="173"/>
                  </a:cubicBezTo>
                  <a:cubicBezTo>
                    <a:pt x="166" y="195"/>
                    <a:pt x="166" y="195"/>
                    <a:pt x="166" y="195"/>
                  </a:cubicBezTo>
                  <a:cubicBezTo>
                    <a:pt x="168" y="196"/>
                    <a:pt x="172" y="196"/>
                    <a:pt x="173" y="195"/>
                  </a:cubicBezTo>
                  <a:cubicBezTo>
                    <a:pt x="176" y="193"/>
                    <a:pt x="176" y="188"/>
                    <a:pt x="176" y="188"/>
                  </a:cubicBezTo>
                  <a:cubicBezTo>
                    <a:pt x="176" y="188"/>
                    <a:pt x="175" y="39"/>
                    <a:pt x="175" y="39"/>
                  </a:cubicBezTo>
                  <a:cubicBezTo>
                    <a:pt x="175" y="35"/>
                    <a:pt x="175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1"/>
                    <a:pt x="2" y="2"/>
                  </a:cubicBezTo>
                  <a:close/>
                  <a:moveTo>
                    <a:pt x="166" y="194"/>
                  </a:moveTo>
                  <a:cubicBezTo>
                    <a:pt x="166" y="194"/>
                    <a:pt x="65" y="172"/>
                    <a:pt x="65" y="172"/>
                  </a:cubicBezTo>
                  <a:cubicBezTo>
                    <a:pt x="34" y="165"/>
                    <a:pt x="8" y="159"/>
                    <a:pt x="7" y="159"/>
                  </a:cubicBezTo>
                  <a:cubicBezTo>
                    <a:pt x="2" y="158"/>
                    <a:pt x="1" y="157"/>
                    <a:pt x="1" y="14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4"/>
                    <a:pt x="3" y="3"/>
                  </a:cubicBezTo>
                  <a:cubicBezTo>
                    <a:pt x="4" y="2"/>
                    <a:pt x="5" y="2"/>
                    <a:pt x="7" y="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4" y="32"/>
                    <a:pt x="174" y="35"/>
                    <a:pt x="174" y="39"/>
                  </a:cubicBezTo>
                  <a:cubicBezTo>
                    <a:pt x="174" y="188"/>
                    <a:pt x="174" y="188"/>
                    <a:pt x="174" y="188"/>
                  </a:cubicBezTo>
                  <a:cubicBezTo>
                    <a:pt x="174" y="188"/>
                    <a:pt x="175" y="192"/>
                    <a:pt x="172" y="194"/>
                  </a:cubicBezTo>
                  <a:cubicBezTo>
                    <a:pt x="171" y="195"/>
                    <a:pt x="168" y="195"/>
                    <a:pt x="166" y="194"/>
                  </a:cubicBezTo>
                  <a:close/>
                </a:path>
              </a:pathLst>
            </a:custGeom>
            <a:solidFill>
              <a:srgbClr val="2B4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92"/>
            <p:cNvSpPr>
              <a:spLocks noChangeAspect="1" noEditPoints="1"/>
            </p:cNvSpPr>
            <p:nvPr/>
          </p:nvSpPr>
          <p:spPr bwMode="auto">
            <a:xfrm>
              <a:off x="3936" y="1002"/>
              <a:ext cx="267" cy="184"/>
            </a:xfrm>
            <a:custGeom>
              <a:avLst/>
              <a:gdLst>
                <a:gd name="T0" fmla="*/ 0 w 267"/>
                <a:gd name="T1" fmla="*/ 0 h 184"/>
                <a:gd name="T2" fmla="*/ 267 w 267"/>
                <a:gd name="T3" fmla="*/ 184 h 184"/>
                <a:gd name="T4" fmla="*/ 18 w 267"/>
                <a:gd name="T5" fmla="*/ 28 h 184"/>
                <a:gd name="T6" fmla="*/ 38 w 267"/>
                <a:gd name="T7" fmla="*/ 18 h 184"/>
                <a:gd name="T8" fmla="*/ 18 w 267"/>
                <a:gd name="T9" fmla="*/ 28 h 184"/>
                <a:gd name="T10" fmla="*/ 56 w 267"/>
                <a:gd name="T11" fmla="*/ 22 h 184"/>
                <a:gd name="T12" fmla="*/ 76 w 267"/>
                <a:gd name="T13" fmla="*/ 42 h 184"/>
                <a:gd name="T14" fmla="*/ 96 w 267"/>
                <a:gd name="T15" fmla="*/ 46 h 184"/>
                <a:gd name="T16" fmla="*/ 114 w 267"/>
                <a:gd name="T17" fmla="*/ 36 h 184"/>
                <a:gd name="T18" fmla="*/ 96 w 267"/>
                <a:gd name="T19" fmla="*/ 46 h 184"/>
                <a:gd name="T20" fmla="*/ 146 w 267"/>
                <a:gd name="T21" fmla="*/ 42 h 184"/>
                <a:gd name="T22" fmla="*/ 166 w 267"/>
                <a:gd name="T23" fmla="*/ 62 h 184"/>
                <a:gd name="T24" fmla="*/ 184 w 267"/>
                <a:gd name="T25" fmla="*/ 66 h 184"/>
                <a:gd name="T26" fmla="*/ 204 w 267"/>
                <a:gd name="T27" fmla="*/ 54 h 184"/>
                <a:gd name="T28" fmla="*/ 184 w 267"/>
                <a:gd name="T29" fmla="*/ 66 h 184"/>
                <a:gd name="T30" fmla="*/ 225 w 267"/>
                <a:gd name="T31" fmla="*/ 60 h 184"/>
                <a:gd name="T32" fmla="*/ 243 w 267"/>
                <a:gd name="T33" fmla="*/ 78 h 184"/>
                <a:gd name="T34" fmla="*/ 24 w 267"/>
                <a:gd name="T35" fmla="*/ 92 h 184"/>
                <a:gd name="T36" fmla="*/ 110 w 267"/>
                <a:gd name="T37" fmla="*/ 60 h 184"/>
                <a:gd name="T38" fmla="*/ 24 w 267"/>
                <a:gd name="T39" fmla="*/ 92 h 184"/>
                <a:gd name="T40" fmla="*/ 148 w 267"/>
                <a:gd name="T41" fmla="*/ 68 h 184"/>
                <a:gd name="T42" fmla="*/ 233 w 267"/>
                <a:gd name="T43" fmla="*/ 138 h 184"/>
                <a:gd name="T44" fmla="*/ 18 w 267"/>
                <a:gd name="T45" fmla="*/ 116 h 184"/>
                <a:gd name="T46" fmla="*/ 38 w 267"/>
                <a:gd name="T47" fmla="*/ 106 h 184"/>
                <a:gd name="T48" fmla="*/ 18 w 267"/>
                <a:gd name="T49" fmla="*/ 116 h 184"/>
                <a:gd name="T50" fmla="*/ 58 w 267"/>
                <a:gd name="T51" fmla="*/ 110 h 184"/>
                <a:gd name="T52" fmla="*/ 76 w 267"/>
                <a:gd name="T53" fmla="*/ 130 h 184"/>
                <a:gd name="T54" fmla="*/ 96 w 267"/>
                <a:gd name="T55" fmla="*/ 134 h 184"/>
                <a:gd name="T56" fmla="*/ 114 w 267"/>
                <a:gd name="T57" fmla="*/ 124 h 184"/>
                <a:gd name="T58" fmla="*/ 96 w 267"/>
                <a:gd name="T59" fmla="*/ 134 h 184"/>
                <a:gd name="T60" fmla="*/ 146 w 267"/>
                <a:gd name="T61" fmla="*/ 130 h 184"/>
                <a:gd name="T62" fmla="*/ 166 w 267"/>
                <a:gd name="T63" fmla="*/ 150 h 184"/>
                <a:gd name="T64" fmla="*/ 186 w 267"/>
                <a:gd name="T65" fmla="*/ 154 h 184"/>
                <a:gd name="T66" fmla="*/ 204 w 267"/>
                <a:gd name="T67" fmla="*/ 144 h 184"/>
                <a:gd name="T68" fmla="*/ 186 w 267"/>
                <a:gd name="T69" fmla="*/ 154 h 184"/>
                <a:gd name="T70" fmla="*/ 225 w 267"/>
                <a:gd name="T71" fmla="*/ 148 h 184"/>
                <a:gd name="T72" fmla="*/ 243 w 267"/>
                <a:gd name="T73" fmla="*/ 166 h 18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7"/>
                <a:gd name="T112" fmla="*/ 0 h 184"/>
                <a:gd name="T113" fmla="*/ 267 w 267"/>
                <a:gd name="T114" fmla="*/ 184 h 18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7" h="184">
                  <a:moveTo>
                    <a:pt x="267" y="58"/>
                  </a:moveTo>
                  <a:lnTo>
                    <a:pt x="0" y="0"/>
                  </a:lnTo>
                  <a:lnTo>
                    <a:pt x="0" y="124"/>
                  </a:lnTo>
                  <a:lnTo>
                    <a:pt x="267" y="184"/>
                  </a:lnTo>
                  <a:lnTo>
                    <a:pt x="267" y="58"/>
                  </a:lnTo>
                  <a:close/>
                  <a:moveTo>
                    <a:pt x="18" y="28"/>
                  </a:moveTo>
                  <a:lnTo>
                    <a:pt x="18" y="14"/>
                  </a:lnTo>
                  <a:lnTo>
                    <a:pt x="38" y="18"/>
                  </a:lnTo>
                  <a:lnTo>
                    <a:pt x="38" y="32"/>
                  </a:lnTo>
                  <a:lnTo>
                    <a:pt x="18" y="28"/>
                  </a:lnTo>
                  <a:close/>
                  <a:moveTo>
                    <a:pt x="56" y="38"/>
                  </a:moveTo>
                  <a:lnTo>
                    <a:pt x="56" y="22"/>
                  </a:lnTo>
                  <a:lnTo>
                    <a:pt x="76" y="26"/>
                  </a:lnTo>
                  <a:lnTo>
                    <a:pt x="76" y="42"/>
                  </a:lnTo>
                  <a:lnTo>
                    <a:pt x="56" y="38"/>
                  </a:lnTo>
                  <a:close/>
                  <a:moveTo>
                    <a:pt x="96" y="46"/>
                  </a:moveTo>
                  <a:lnTo>
                    <a:pt x="96" y="30"/>
                  </a:lnTo>
                  <a:lnTo>
                    <a:pt x="114" y="36"/>
                  </a:lnTo>
                  <a:lnTo>
                    <a:pt x="114" y="50"/>
                  </a:lnTo>
                  <a:lnTo>
                    <a:pt x="96" y="46"/>
                  </a:lnTo>
                  <a:close/>
                  <a:moveTo>
                    <a:pt x="146" y="56"/>
                  </a:moveTo>
                  <a:lnTo>
                    <a:pt x="146" y="42"/>
                  </a:lnTo>
                  <a:lnTo>
                    <a:pt x="166" y="46"/>
                  </a:lnTo>
                  <a:lnTo>
                    <a:pt x="166" y="62"/>
                  </a:lnTo>
                  <a:lnTo>
                    <a:pt x="146" y="56"/>
                  </a:lnTo>
                  <a:close/>
                  <a:moveTo>
                    <a:pt x="184" y="66"/>
                  </a:moveTo>
                  <a:lnTo>
                    <a:pt x="184" y="50"/>
                  </a:lnTo>
                  <a:lnTo>
                    <a:pt x="204" y="54"/>
                  </a:lnTo>
                  <a:lnTo>
                    <a:pt x="204" y="70"/>
                  </a:lnTo>
                  <a:lnTo>
                    <a:pt x="184" y="66"/>
                  </a:lnTo>
                  <a:close/>
                  <a:moveTo>
                    <a:pt x="225" y="74"/>
                  </a:moveTo>
                  <a:lnTo>
                    <a:pt x="225" y="60"/>
                  </a:lnTo>
                  <a:lnTo>
                    <a:pt x="243" y="64"/>
                  </a:lnTo>
                  <a:lnTo>
                    <a:pt x="243" y="78"/>
                  </a:lnTo>
                  <a:lnTo>
                    <a:pt x="225" y="74"/>
                  </a:lnTo>
                  <a:close/>
                  <a:moveTo>
                    <a:pt x="24" y="92"/>
                  </a:moveTo>
                  <a:lnTo>
                    <a:pt x="24" y="40"/>
                  </a:lnTo>
                  <a:lnTo>
                    <a:pt x="110" y="60"/>
                  </a:lnTo>
                  <a:lnTo>
                    <a:pt x="110" y="110"/>
                  </a:lnTo>
                  <a:lnTo>
                    <a:pt x="24" y="92"/>
                  </a:lnTo>
                  <a:close/>
                  <a:moveTo>
                    <a:pt x="148" y="120"/>
                  </a:moveTo>
                  <a:lnTo>
                    <a:pt x="148" y="68"/>
                  </a:lnTo>
                  <a:lnTo>
                    <a:pt x="233" y="86"/>
                  </a:lnTo>
                  <a:lnTo>
                    <a:pt x="233" y="138"/>
                  </a:lnTo>
                  <a:lnTo>
                    <a:pt x="148" y="120"/>
                  </a:lnTo>
                  <a:close/>
                  <a:moveTo>
                    <a:pt x="18" y="116"/>
                  </a:moveTo>
                  <a:lnTo>
                    <a:pt x="18" y="102"/>
                  </a:lnTo>
                  <a:lnTo>
                    <a:pt x="38" y="106"/>
                  </a:lnTo>
                  <a:lnTo>
                    <a:pt x="38" y="122"/>
                  </a:lnTo>
                  <a:lnTo>
                    <a:pt x="18" y="116"/>
                  </a:lnTo>
                  <a:close/>
                  <a:moveTo>
                    <a:pt x="58" y="126"/>
                  </a:moveTo>
                  <a:lnTo>
                    <a:pt x="58" y="110"/>
                  </a:lnTo>
                  <a:lnTo>
                    <a:pt x="76" y="114"/>
                  </a:lnTo>
                  <a:lnTo>
                    <a:pt x="76" y="130"/>
                  </a:lnTo>
                  <a:lnTo>
                    <a:pt x="58" y="126"/>
                  </a:lnTo>
                  <a:close/>
                  <a:moveTo>
                    <a:pt x="96" y="134"/>
                  </a:moveTo>
                  <a:lnTo>
                    <a:pt x="96" y="120"/>
                  </a:lnTo>
                  <a:lnTo>
                    <a:pt x="114" y="124"/>
                  </a:lnTo>
                  <a:lnTo>
                    <a:pt x="114" y="138"/>
                  </a:lnTo>
                  <a:lnTo>
                    <a:pt x="96" y="134"/>
                  </a:lnTo>
                  <a:close/>
                  <a:moveTo>
                    <a:pt x="146" y="146"/>
                  </a:moveTo>
                  <a:lnTo>
                    <a:pt x="146" y="130"/>
                  </a:lnTo>
                  <a:lnTo>
                    <a:pt x="166" y="134"/>
                  </a:lnTo>
                  <a:lnTo>
                    <a:pt x="166" y="150"/>
                  </a:lnTo>
                  <a:lnTo>
                    <a:pt x="146" y="146"/>
                  </a:lnTo>
                  <a:close/>
                  <a:moveTo>
                    <a:pt x="186" y="154"/>
                  </a:moveTo>
                  <a:lnTo>
                    <a:pt x="184" y="138"/>
                  </a:lnTo>
                  <a:lnTo>
                    <a:pt x="204" y="144"/>
                  </a:lnTo>
                  <a:lnTo>
                    <a:pt x="204" y="158"/>
                  </a:lnTo>
                  <a:lnTo>
                    <a:pt x="186" y="154"/>
                  </a:lnTo>
                  <a:close/>
                  <a:moveTo>
                    <a:pt x="225" y="162"/>
                  </a:moveTo>
                  <a:lnTo>
                    <a:pt x="225" y="148"/>
                  </a:lnTo>
                  <a:lnTo>
                    <a:pt x="243" y="152"/>
                  </a:lnTo>
                  <a:lnTo>
                    <a:pt x="243" y="166"/>
                  </a:lnTo>
                  <a:lnTo>
                    <a:pt x="225" y="162"/>
                  </a:ln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93"/>
            <p:cNvSpPr>
              <a:spLocks noChangeAspect="1"/>
            </p:cNvSpPr>
            <p:nvPr/>
          </p:nvSpPr>
          <p:spPr bwMode="auto">
            <a:xfrm>
              <a:off x="4064" y="894"/>
              <a:ext cx="149" cy="122"/>
            </a:xfrm>
            <a:custGeom>
              <a:avLst/>
              <a:gdLst>
                <a:gd name="T0" fmla="*/ 272 w 74"/>
                <a:gd name="T1" fmla="*/ 80 h 61"/>
                <a:gd name="T2" fmla="*/ 199 w 74"/>
                <a:gd name="T3" fmla="*/ 40 h 61"/>
                <a:gd name="T4" fmla="*/ 0 w 74"/>
                <a:gd name="T5" fmla="*/ 0 h 61"/>
                <a:gd name="T6" fmla="*/ 0 w 74"/>
                <a:gd name="T7" fmla="*/ 32 h 61"/>
                <a:gd name="T8" fmla="*/ 199 w 74"/>
                <a:gd name="T9" fmla="*/ 72 h 61"/>
                <a:gd name="T10" fmla="*/ 260 w 74"/>
                <a:gd name="T11" fmla="*/ 148 h 61"/>
                <a:gd name="T12" fmla="*/ 240 w 74"/>
                <a:gd name="T13" fmla="*/ 184 h 61"/>
                <a:gd name="T14" fmla="*/ 191 w 74"/>
                <a:gd name="T15" fmla="*/ 192 h 61"/>
                <a:gd name="T16" fmla="*/ 137 w 74"/>
                <a:gd name="T17" fmla="*/ 184 h 61"/>
                <a:gd name="T18" fmla="*/ 137 w 74"/>
                <a:gd name="T19" fmla="*/ 156 h 61"/>
                <a:gd name="T20" fmla="*/ 48 w 74"/>
                <a:gd name="T21" fmla="*/ 184 h 61"/>
                <a:gd name="T22" fmla="*/ 133 w 74"/>
                <a:gd name="T23" fmla="*/ 244 h 61"/>
                <a:gd name="T24" fmla="*/ 133 w 74"/>
                <a:gd name="T25" fmla="*/ 216 h 61"/>
                <a:gd name="T26" fmla="*/ 187 w 74"/>
                <a:gd name="T27" fmla="*/ 228 h 61"/>
                <a:gd name="T28" fmla="*/ 268 w 74"/>
                <a:gd name="T29" fmla="*/ 216 h 61"/>
                <a:gd name="T30" fmla="*/ 296 w 74"/>
                <a:gd name="T31" fmla="*/ 156 h 61"/>
                <a:gd name="T32" fmla="*/ 272 w 74"/>
                <a:gd name="T33" fmla="*/ 8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1"/>
                <a:gd name="T53" fmla="*/ 74 w 74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1">
                  <a:moveTo>
                    <a:pt x="67" y="20"/>
                  </a:moveTo>
                  <a:cubicBezTo>
                    <a:pt x="63" y="15"/>
                    <a:pt x="57" y="11"/>
                    <a:pt x="49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9" y="21"/>
                    <a:pt x="65" y="30"/>
                    <a:pt x="64" y="37"/>
                  </a:cubicBezTo>
                  <a:cubicBezTo>
                    <a:pt x="64" y="41"/>
                    <a:pt x="62" y="44"/>
                    <a:pt x="59" y="46"/>
                  </a:cubicBezTo>
                  <a:cubicBezTo>
                    <a:pt x="56" y="49"/>
                    <a:pt x="52" y="49"/>
                    <a:pt x="47" y="48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4" y="59"/>
                    <a:pt x="61" y="57"/>
                    <a:pt x="66" y="54"/>
                  </a:cubicBezTo>
                  <a:cubicBezTo>
                    <a:pt x="70" y="50"/>
                    <a:pt x="73" y="45"/>
                    <a:pt x="73" y="39"/>
                  </a:cubicBezTo>
                  <a:cubicBezTo>
                    <a:pt x="74" y="33"/>
                    <a:pt x="71" y="26"/>
                    <a:pt x="67" y="20"/>
                  </a:cubicBez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94"/>
            <p:cNvSpPr>
              <a:spLocks noChangeAspect="1"/>
            </p:cNvSpPr>
            <p:nvPr/>
          </p:nvSpPr>
          <p:spPr bwMode="auto">
            <a:xfrm>
              <a:off x="3934" y="870"/>
              <a:ext cx="148" cy="124"/>
            </a:xfrm>
            <a:custGeom>
              <a:avLst/>
              <a:gdLst>
                <a:gd name="T0" fmla="*/ 100 w 74"/>
                <a:gd name="T1" fmla="*/ 172 h 62"/>
                <a:gd name="T2" fmla="*/ 40 w 74"/>
                <a:gd name="T3" fmla="*/ 96 h 62"/>
                <a:gd name="T4" fmla="*/ 56 w 74"/>
                <a:gd name="T5" fmla="*/ 60 h 62"/>
                <a:gd name="T6" fmla="*/ 108 w 74"/>
                <a:gd name="T7" fmla="*/ 52 h 62"/>
                <a:gd name="T8" fmla="*/ 160 w 74"/>
                <a:gd name="T9" fmla="*/ 64 h 62"/>
                <a:gd name="T10" fmla="*/ 156 w 74"/>
                <a:gd name="T11" fmla="*/ 88 h 62"/>
                <a:gd name="T12" fmla="*/ 248 w 74"/>
                <a:gd name="T13" fmla="*/ 64 h 62"/>
                <a:gd name="T14" fmla="*/ 164 w 74"/>
                <a:gd name="T15" fmla="*/ 0 h 62"/>
                <a:gd name="T16" fmla="*/ 160 w 74"/>
                <a:gd name="T17" fmla="*/ 28 h 62"/>
                <a:gd name="T18" fmla="*/ 112 w 74"/>
                <a:gd name="T19" fmla="*/ 16 h 62"/>
                <a:gd name="T20" fmla="*/ 32 w 74"/>
                <a:gd name="T21" fmla="*/ 28 h 62"/>
                <a:gd name="T22" fmla="*/ 0 w 74"/>
                <a:gd name="T23" fmla="*/ 88 h 62"/>
                <a:gd name="T24" fmla="*/ 28 w 74"/>
                <a:gd name="T25" fmla="*/ 164 h 62"/>
                <a:gd name="T26" fmla="*/ 96 w 74"/>
                <a:gd name="T27" fmla="*/ 208 h 62"/>
                <a:gd name="T28" fmla="*/ 292 w 74"/>
                <a:gd name="T29" fmla="*/ 248 h 62"/>
                <a:gd name="T30" fmla="*/ 296 w 74"/>
                <a:gd name="T31" fmla="*/ 212 h 62"/>
                <a:gd name="T32" fmla="*/ 100 w 74"/>
                <a:gd name="T33" fmla="*/ 172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2"/>
                <a:gd name="T53" fmla="*/ 74 w 74"/>
                <a:gd name="T54" fmla="*/ 62 h 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2">
                  <a:moveTo>
                    <a:pt x="25" y="43"/>
                  </a:moveTo>
                  <a:cubicBezTo>
                    <a:pt x="14" y="41"/>
                    <a:pt x="9" y="32"/>
                    <a:pt x="10" y="24"/>
                  </a:cubicBezTo>
                  <a:cubicBezTo>
                    <a:pt x="10" y="20"/>
                    <a:pt x="11" y="17"/>
                    <a:pt x="14" y="15"/>
                  </a:cubicBezTo>
                  <a:cubicBezTo>
                    <a:pt x="17" y="13"/>
                    <a:pt x="22" y="12"/>
                    <a:pt x="27" y="13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0" y="3"/>
                    <a:pt x="13" y="4"/>
                    <a:pt x="8" y="7"/>
                  </a:cubicBezTo>
                  <a:cubicBezTo>
                    <a:pt x="4" y="11"/>
                    <a:pt x="1" y="16"/>
                    <a:pt x="0" y="22"/>
                  </a:cubicBezTo>
                  <a:cubicBezTo>
                    <a:pt x="0" y="29"/>
                    <a:pt x="2" y="36"/>
                    <a:pt x="7" y="41"/>
                  </a:cubicBezTo>
                  <a:cubicBezTo>
                    <a:pt x="11" y="46"/>
                    <a:pt x="17" y="50"/>
                    <a:pt x="24" y="5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53"/>
                    <a:pt x="74" y="53"/>
                    <a:pt x="74" y="53"/>
                  </a:cubicBezTo>
                  <a:lnTo>
                    <a:pt x="25" y="43"/>
                  </a:lnTo>
                  <a:close/>
                </a:path>
              </a:pathLst>
            </a:custGeom>
            <a:solidFill>
              <a:srgbClr val="0B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95"/>
            <p:cNvSpPr>
              <a:spLocks noChangeAspect="1" noEditPoints="1"/>
            </p:cNvSpPr>
            <p:nvPr/>
          </p:nvSpPr>
          <p:spPr bwMode="auto">
            <a:xfrm>
              <a:off x="3928" y="994"/>
              <a:ext cx="267" cy="182"/>
            </a:xfrm>
            <a:custGeom>
              <a:avLst/>
              <a:gdLst>
                <a:gd name="T0" fmla="*/ 0 w 267"/>
                <a:gd name="T1" fmla="*/ 0 h 182"/>
                <a:gd name="T2" fmla="*/ 267 w 267"/>
                <a:gd name="T3" fmla="*/ 182 h 182"/>
                <a:gd name="T4" fmla="*/ 18 w 267"/>
                <a:gd name="T5" fmla="*/ 28 h 182"/>
                <a:gd name="T6" fmla="*/ 36 w 267"/>
                <a:gd name="T7" fmla="*/ 18 h 182"/>
                <a:gd name="T8" fmla="*/ 18 w 267"/>
                <a:gd name="T9" fmla="*/ 28 h 182"/>
                <a:gd name="T10" fmla="*/ 56 w 267"/>
                <a:gd name="T11" fmla="*/ 22 h 182"/>
                <a:gd name="T12" fmla="*/ 76 w 267"/>
                <a:gd name="T13" fmla="*/ 40 h 182"/>
                <a:gd name="T14" fmla="*/ 94 w 267"/>
                <a:gd name="T15" fmla="*/ 46 h 182"/>
                <a:gd name="T16" fmla="*/ 114 w 267"/>
                <a:gd name="T17" fmla="*/ 34 h 182"/>
                <a:gd name="T18" fmla="*/ 94 w 267"/>
                <a:gd name="T19" fmla="*/ 46 h 182"/>
                <a:gd name="T20" fmla="*/ 146 w 267"/>
                <a:gd name="T21" fmla="*/ 42 h 182"/>
                <a:gd name="T22" fmla="*/ 164 w 267"/>
                <a:gd name="T23" fmla="*/ 60 h 182"/>
                <a:gd name="T24" fmla="*/ 184 w 267"/>
                <a:gd name="T25" fmla="*/ 64 h 182"/>
                <a:gd name="T26" fmla="*/ 204 w 267"/>
                <a:gd name="T27" fmla="*/ 54 h 182"/>
                <a:gd name="T28" fmla="*/ 184 w 267"/>
                <a:gd name="T29" fmla="*/ 64 h 182"/>
                <a:gd name="T30" fmla="*/ 222 w 267"/>
                <a:gd name="T31" fmla="*/ 58 h 182"/>
                <a:gd name="T32" fmla="*/ 243 w 267"/>
                <a:gd name="T33" fmla="*/ 78 h 182"/>
                <a:gd name="T34" fmla="*/ 24 w 267"/>
                <a:gd name="T35" fmla="*/ 92 h 182"/>
                <a:gd name="T36" fmla="*/ 108 w 267"/>
                <a:gd name="T37" fmla="*/ 58 h 182"/>
                <a:gd name="T38" fmla="*/ 24 w 267"/>
                <a:gd name="T39" fmla="*/ 92 h 182"/>
                <a:gd name="T40" fmla="*/ 148 w 267"/>
                <a:gd name="T41" fmla="*/ 68 h 182"/>
                <a:gd name="T42" fmla="*/ 233 w 267"/>
                <a:gd name="T43" fmla="*/ 138 h 182"/>
                <a:gd name="T44" fmla="*/ 18 w 267"/>
                <a:gd name="T45" fmla="*/ 116 h 182"/>
                <a:gd name="T46" fmla="*/ 36 w 267"/>
                <a:gd name="T47" fmla="*/ 106 h 182"/>
                <a:gd name="T48" fmla="*/ 18 w 267"/>
                <a:gd name="T49" fmla="*/ 116 h 182"/>
                <a:gd name="T50" fmla="*/ 56 w 267"/>
                <a:gd name="T51" fmla="*/ 110 h 182"/>
                <a:gd name="T52" fmla="*/ 76 w 267"/>
                <a:gd name="T53" fmla="*/ 130 h 182"/>
                <a:gd name="T54" fmla="*/ 96 w 267"/>
                <a:gd name="T55" fmla="*/ 134 h 182"/>
                <a:gd name="T56" fmla="*/ 114 w 267"/>
                <a:gd name="T57" fmla="*/ 122 h 182"/>
                <a:gd name="T58" fmla="*/ 96 w 267"/>
                <a:gd name="T59" fmla="*/ 134 h 182"/>
                <a:gd name="T60" fmla="*/ 146 w 267"/>
                <a:gd name="T61" fmla="*/ 130 h 182"/>
                <a:gd name="T62" fmla="*/ 166 w 267"/>
                <a:gd name="T63" fmla="*/ 148 h 182"/>
                <a:gd name="T64" fmla="*/ 184 w 267"/>
                <a:gd name="T65" fmla="*/ 154 h 182"/>
                <a:gd name="T66" fmla="*/ 204 w 267"/>
                <a:gd name="T67" fmla="*/ 142 h 182"/>
                <a:gd name="T68" fmla="*/ 184 w 267"/>
                <a:gd name="T69" fmla="*/ 154 h 182"/>
                <a:gd name="T70" fmla="*/ 222 w 267"/>
                <a:gd name="T71" fmla="*/ 146 h 182"/>
                <a:gd name="T72" fmla="*/ 243 w 267"/>
                <a:gd name="T73" fmla="*/ 166 h 18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7"/>
                <a:gd name="T112" fmla="*/ 0 h 182"/>
                <a:gd name="T113" fmla="*/ 267 w 267"/>
                <a:gd name="T114" fmla="*/ 182 h 18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7" h="182">
                  <a:moveTo>
                    <a:pt x="267" y="58"/>
                  </a:moveTo>
                  <a:lnTo>
                    <a:pt x="0" y="0"/>
                  </a:lnTo>
                  <a:lnTo>
                    <a:pt x="0" y="124"/>
                  </a:lnTo>
                  <a:lnTo>
                    <a:pt x="267" y="182"/>
                  </a:lnTo>
                  <a:lnTo>
                    <a:pt x="267" y="58"/>
                  </a:lnTo>
                  <a:close/>
                  <a:moveTo>
                    <a:pt x="18" y="28"/>
                  </a:moveTo>
                  <a:lnTo>
                    <a:pt x="18" y="14"/>
                  </a:lnTo>
                  <a:lnTo>
                    <a:pt x="36" y="18"/>
                  </a:lnTo>
                  <a:lnTo>
                    <a:pt x="36" y="32"/>
                  </a:lnTo>
                  <a:lnTo>
                    <a:pt x="18" y="28"/>
                  </a:lnTo>
                  <a:close/>
                  <a:moveTo>
                    <a:pt x="56" y="36"/>
                  </a:moveTo>
                  <a:lnTo>
                    <a:pt x="56" y="22"/>
                  </a:lnTo>
                  <a:lnTo>
                    <a:pt x="76" y="26"/>
                  </a:lnTo>
                  <a:lnTo>
                    <a:pt x="76" y="40"/>
                  </a:lnTo>
                  <a:lnTo>
                    <a:pt x="56" y="36"/>
                  </a:lnTo>
                  <a:close/>
                  <a:moveTo>
                    <a:pt x="94" y="46"/>
                  </a:moveTo>
                  <a:lnTo>
                    <a:pt x="94" y="30"/>
                  </a:lnTo>
                  <a:lnTo>
                    <a:pt x="114" y="34"/>
                  </a:lnTo>
                  <a:lnTo>
                    <a:pt x="114" y="50"/>
                  </a:lnTo>
                  <a:lnTo>
                    <a:pt x="94" y="46"/>
                  </a:lnTo>
                  <a:close/>
                  <a:moveTo>
                    <a:pt x="146" y="56"/>
                  </a:moveTo>
                  <a:lnTo>
                    <a:pt x="146" y="42"/>
                  </a:lnTo>
                  <a:lnTo>
                    <a:pt x="164" y="46"/>
                  </a:lnTo>
                  <a:lnTo>
                    <a:pt x="164" y="60"/>
                  </a:lnTo>
                  <a:lnTo>
                    <a:pt x="146" y="56"/>
                  </a:lnTo>
                  <a:close/>
                  <a:moveTo>
                    <a:pt x="184" y="64"/>
                  </a:moveTo>
                  <a:lnTo>
                    <a:pt x="184" y="50"/>
                  </a:lnTo>
                  <a:lnTo>
                    <a:pt x="204" y="54"/>
                  </a:lnTo>
                  <a:lnTo>
                    <a:pt x="204" y="70"/>
                  </a:lnTo>
                  <a:lnTo>
                    <a:pt x="184" y="64"/>
                  </a:lnTo>
                  <a:close/>
                  <a:moveTo>
                    <a:pt x="222" y="74"/>
                  </a:moveTo>
                  <a:lnTo>
                    <a:pt x="222" y="58"/>
                  </a:lnTo>
                  <a:lnTo>
                    <a:pt x="243" y="62"/>
                  </a:lnTo>
                  <a:lnTo>
                    <a:pt x="243" y="78"/>
                  </a:lnTo>
                  <a:lnTo>
                    <a:pt x="222" y="74"/>
                  </a:lnTo>
                  <a:close/>
                  <a:moveTo>
                    <a:pt x="24" y="92"/>
                  </a:moveTo>
                  <a:lnTo>
                    <a:pt x="24" y="40"/>
                  </a:lnTo>
                  <a:lnTo>
                    <a:pt x="108" y="58"/>
                  </a:lnTo>
                  <a:lnTo>
                    <a:pt x="108" y="110"/>
                  </a:lnTo>
                  <a:lnTo>
                    <a:pt x="24" y="92"/>
                  </a:lnTo>
                  <a:close/>
                  <a:moveTo>
                    <a:pt x="148" y="118"/>
                  </a:moveTo>
                  <a:lnTo>
                    <a:pt x="148" y="68"/>
                  </a:lnTo>
                  <a:lnTo>
                    <a:pt x="233" y="86"/>
                  </a:lnTo>
                  <a:lnTo>
                    <a:pt x="233" y="138"/>
                  </a:lnTo>
                  <a:lnTo>
                    <a:pt x="148" y="118"/>
                  </a:lnTo>
                  <a:close/>
                  <a:moveTo>
                    <a:pt x="18" y="116"/>
                  </a:moveTo>
                  <a:lnTo>
                    <a:pt x="18" y="102"/>
                  </a:lnTo>
                  <a:lnTo>
                    <a:pt x="36" y="106"/>
                  </a:lnTo>
                  <a:lnTo>
                    <a:pt x="38" y="120"/>
                  </a:lnTo>
                  <a:lnTo>
                    <a:pt x="18" y="116"/>
                  </a:lnTo>
                  <a:close/>
                  <a:moveTo>
                    <a:pt x="56" y="124"/>
                  </a:moveTo>
                  <a:lnTo>
                    <a:pt x="56" y="110"/>
                  </a:lnTo>
                  <a:lnTo>
                    <a:pt x="76" y="114"/>
                  </a:lnTo>
                  <a:lnTo>
                    <a:pt x="76" y="130"/>
                  </a:lnTo>
                  <a:lnTo>
                    <a:pt x="56" y="124"/>
                  </a:lnTo>
                  <a:close/>
                  <a:moveTo>
                    <a:pt x="96" y="134"/>
                  </a:moveTo>
                  <a:lnTo>
                    <a:pt x="94" y="118"/>
                  </a:lnTo>
                  <a:lnTo>
                    <a:pt x="114" y="122"/>
                  </a:lnTo>
                  <a:lnTo>
                    <a:pt x="114" y="138"/>
                  </a:lnTo>
                  <a:lnTo>
                    <a:pt x="96" y="134"/>
                  </a:lnTo>
                  <a:close/>
                  <a:moveTo>
                    <a:pt x="146" y="144"/>
                  </a:moveTo>
                  <a:lnTo>
                    <a:pt x="146" y="130"/>
                  </a:lnTo>
                  <a:lnTo>
                    <a:pt x="164" y="134"/>
                  </a:lnTo>
                  <a:lnTo>
                    <a:pt x="166" y="148"/>
                  </a:lnTo>
                  <a:lnTo>
                    <a:pt x="146" y="144"/>
                  </a:lnTo>
                  <a:close/>
                  <a:moveTo>
                    <a:pt x="184" y="154"/>
                  </a:moveTo>
                  <a:lnTo>
                    <a:pt x="184" y="138"/>
                  </a:lnTo>
                  <a:lnTo>
                    <a:pt x="204" y="142"/>
                  </a:lnTo>
                  <a:lnTo>
                    <a:pt x="204" y="158"/>
                  </a:lnTo>
                  <a:lnTo>
                    <a:pt x="184" y="154"/>
                  </a:lnTo>
                  <a:close/>
                  <a:moveTo>
                    <a:pt x="222" y="162"/>
                  </a:moveTo>
                  <a:lnTo>
                    <a:pt x="222" y="146"/>
                  </a:lnTo>
                  <a:lnTo>
                    <a:pt x="243" y="152"/>
                  </a:lnTo>
                  <a:lnTo>
                    <a:pt x="243" y="166"/>
                  </a:lnTo>
                  <a:lnTo>
                    <a:pt x="222" y="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96"/>
            <p:cNvSpPr>
              <a:spLocks noChangeAspect="1"/>
            </p:cNvSpPr>
            <p:nvPr/>
          </p:nvSpPr>
          <p:spPr bwMode="auto">
            <a:xfrm>
              <a:off x="4054" y="884"/>
              <a:ext cx="149" cy="124"/>
            </a:xfrm>
            <a:custGeom>
              <a:avLst/>
              <a:gdLst>
                <a:gd name="T0" fmla="*/ 276 w 74"/>
                <a:gd name="T1" fmla="*/ 84 h 62"/>
                <a:gd name="T2" fmla="*/ 203 w 74"/>
                <a:gd name="T3" fmla="*/ 40 h 62"/>
                <a:gd name="T4" fmla="*/ 4 w 74"/>
                <a:gd name="T5" fmla="*/ 0 h 62"/>
                <a:gd name="T6" fmla="*/ 0 w 74"/>
                <a:gd name="T7" fmla="*/ 36 h 62"/>
                <a:gd name="T8" fmla="*/ 199 w 74"/>
                <a:gd name="T9" fmla="*/ 76 h 62"/>
                <a:gd name="T10" fmla="*/ 264 w 74"/>
                <a:gd name="T11" fmla="*/ 152 h 62"/>
                <a:gd name="T12" fmla="*/ 244 w 74"/>
                <a:gd name="T13" fmla="*/ 188 h 62"/>
                <a:gd name="T14" fmla="*/ 191 w 74"/>
                <a:gd name="T15" fmla="*/ 196 h 62"/>
                <a:gd name="T16" fmla="*/ 137 w 74"/>
                <a:gd name="T17" fmla="*/ 184 h 62"/>
                <a:gd name="T18" fmla="*/ 141 w 74"/>
                <a:gd name="T19" fmla="*/ 160 h 62"/>
                <a:gd name="T20" fmla="*/ 48 w 74"/>
                <a:gd name="T21" fmla="*/ 184 h 62"/>
                <a:gd name="T22" fmla="*/ 133 w 74"/>
                <a:gd name="T23" fmla="*/ 248 h 62"/>
                <a:gd name="T24" fmla="*/ 137 w 74"/>
                <a:gd name="T25" fmla="*/ 220 h 62"/>
                <a:gd name="T26" fmla="*/ 191 w 74"/>
                <a:gd name="T27" fmla="*/ 232 h 62"/>
                <a:gd name="T28" fmla="*/ 268 w 74"/>
                <a:gd name="T29" fmla="*/ 216 h 62"/>
                <a:gd name="T30" fmla="*/ 300 w 74"/>
                <a:gd name="T31" fmla="*/ 160 h 62"/>
                <a:gd name="T32" fmla="*/ 276 w 74"/>
                <a:gd name="T33" fmla="*/ 84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2"/>
                <a:gd name="T53" fmla="*/ 74 w 74"/>
                <a:gd name="T54" fmla="*/ 62 h 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2">
                  <a:moveTo>
                    <a:pt x="68" y="21"/>
                  </a:moveTo>
                  <a:cubicBezTo>
                    <a:pt x="63" y="15"/>
                    <a:pt x="57" y="12"/>
                    <a:pt x="50" y="1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60" y="21"/>
                    <a:pt x="65" y="30"/>
                    <a:pt x="65" y="38"/>
                  </a:cubicBezTo>
                  <a:cubicBezTo>
                    <a:pt x="64" y="42"/>
                    <a:pt x="63" y="45"/>
                    <a:pt x="60" y="47"/>
                  </a:cubicBezTo>
                  <a:cubicBezTo>
                    <a:pt x="57" y="49"/>
                    <a:pt x="53" y="50"/>
                    <a:pt x="47" y="49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5" y="59"/>
                    <a:pt x="61" y="58"/>
                    <a:pt x="66" y="54"/>
                  </a:cubicBezTo>
                  <a:cubicBezTo>
                    <a:pt x="71" y="51"/>
                    <a:pt x="73" y="46"/>
                    <a:pt x="74" y="40"/>
                  </a:cubicBezTo>
                  <a:cubicBezTo>
                    <a:pt x="74" y="33"/>
                    <a:pt x="72" y="26"/>
                    <a:pt x="6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97"/>
            <p:cNvSpPr>
              <a:spLocks noChangeAspect="1"/>
            </p:cNvSpPr>
            <p:nvPr/>
          </p:nvSpPr>
          <p:spPr bwMode="auto">
            <a:xfrm>
              <a:off x="3926" y="862"/>
              <a:ext cx="148" cy="122"/>
            </a:xfrm>
            <a:custGeom>
              <a:avLst/>
              <a:gdLst>
                <a:gd name="T0" fmla="*/ 96 w 74"/>
                <a:gd name="T1" fmla="*/ 172 h 61"/>
                <a:gd name="T2" fmla="*/ 36 w 74"/>
                <a:gd name="T3" fmla="*/ 96 h 61"/>
                <a:gd name="T4" fmla="*/ 56 w 74"/>
                <a:gd name="T5" fmla="*/ 60 h 61"/>
                <a:gd name="T6" fmla="*/ 108 w 74"/>
                <a:gd name="T7" fmla="*/ 52 h 61"/>
                <a:gd name="T8" fmla="*/ 156 w 74"/>
                <a:gd name="T9" fmla="*/ 60 h 61"/>
                <a:gd name="T10" fmla="*/ 156 w 74"/>
                <a:gd name="T11" fmla="*/ 88 h 61"/>
                <a:gd name="T12" fmla="*/ 248 w 74"/>
                <a:gd name="T13" fmla="*/ 60 h 61"/>
                <a:gd name="T14" fmla="*/ 164 w 74"/>
                <a:gd name="T15" fmla="*/ 0 h 61"/>
                <a:gd name="T16" fmla="*/ 160 w 74"/>
                <a:gd name="T17" fmla="*/ 28 h 61"/>
                <a:gd name="T18" fmla="*/ 108 w 74"/>
                <a:gd name="T19" fmla="*/ 16 h 61"/>
                <a:gd name="T20" fmla="*/ 32 w 74"/>
                <a:gd name="T21" fmla="*/ 28 h 61"/>
                <a:gd name="T22" fmla="*/ 0 w 74"/>
                <a:gd name="T23" fmla="*/ 88 h 61"/>
                <a:gd name="T24" fmla="*/ 24 w 74"/>
                <a:gd name="T25" fmla="*/ 164 h 61"/>
                <a:gd name="T26" fmla="*/ 96 w 74"/>
                <a:gd name="T27" fmla="*/ 204 h 61"/>
                <a:gd name="T28" fmla="*/ 292 w 74"/>
                <a:gd name="T29" fmla="*/ 244 h 61"/>
                <a:gd name="T30" fmla="*/ 296 w 74"/>
                <a:gd name="T31" fmla="*/ 208 h 61"/>
                <a:gd name="T32" fmla="*/ 96 w 74"/>
                <a:gd name="T33" fmla="*/ 172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4"/>
                <a:gd name="T52" fmla="*/ 0 h 61"/>
                <a:gd name="T53" fmla="*/ 74 w 74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4" h="61">
                  <a:moveTo>
                    <a:pt x="24" y="43"/>
                  </a:moveTo>
                  <a:cubicBezTo>
                    <a:pt x="14" y="40"/>
                    <a:pt x="9" y="31"/>
                    <a:pt x="9" y="24"/>
                  </a:cubicBezTo>
                  <a:cubicBezTo>
                    <a:pt x="10" y="20"/>
                    <a:pt x="11" y="17"/>
                    <a:pt x="14" y="15"/>
                  </a:cubicBezTo>
                  <a:cubicBezTo>
                    <a:pt x="17" y="12"/>
                    <a:pt x="21" y="12"/>
                    <a:pt x="27" y="13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9" y="2"/>
                    <a:pt x="13" y="3"/>
                    <a:pt x="8" y="7"/>
                  </a:cubicBezTo>
                  <a:cubicBezTo>
                    <a:pt x="3" y="10"/>
                    <a:pt x="1" y="16"/>
                    <a:pt x="0" y="22"/>
                  </a:cubicBezTo>
                  <a:cubicBezTo>
                    <a:pt x="0" y="28"/>
                    <a:pt x="2" y="35"/>
                    <a:pt x="6" y="41"/>
                  </a:cubicBezTo>
                  <a:cubicBezTo>
                    <a:pt x="11" y="46"/>
                    <a:pt x="17" y="50"/>
                    <a:pt x="24" y="5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2"/>
                    <a:pt x="74" y="52"/>
                    <a:pt x="74" y="52"/>
                  </a:cubicBezTo>
                  <a:lnTo>
                    <a:pt x="24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4" name="Group 219"/>
          <p:cNvGrpSpPr>
            <a:grpSpLocks/>
          </p:cNvGrpSpPr>
          <p:nvPr/>
        </p:nvGrpSpPr>
        <p:grpSpPr bwMode="auto">
          <a:xfrm>
            <a:off x="6343651" y="4262438"/>
            <a:ext cx="714375" cy="304800"/>
            <a:chOff x="2784" y="2298"/>
            <a:chExt cx="450" cy="294"/>
          </a:xfrm>
        </p:grpSpPr>
        <p:sp>
          <p:nvSpPr>
            <p:cNvPr id="1085" name="Rectangle 200"/>
            <p:cNvSpPr>
              <a:spLocks noChangeArrowheads="1"/>
            </p:cNvSpPr>
            <p:nvPr/>
          </p:nvSpPr>
          <p:spPr bwMode="auto">
            <a:xfrm rot="5400000">
              <a:off x="2685" y="2397"/>
              <a:ext cx="294" cy="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086" name="Rectangle 216"/>
            <p:cNvSpPr>
              <a:spLocks noChangeArrowheads="1"/>
            </p:cNvSpPr>
            <p:nvPr/>
          </p:nvSpPr>
          <p:spPr bwMode="auto">
            <a:xfrm rot="5400000">
              <a:off x="2803" y="2397"/>
              <a:ext cx="294" cy="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087" name="Rectangle 217"/>
            <p:cNvSpPr>
              <a:spLocks noChangeArrowheads="1"/>
            </p:cNvSpPr>
            <p:nvPr/>
          </p:nvSpPr>
          <p:spPr bwMode="auto">
            <a:xfrm rot="5400000">
              <a:off x="2921" y="2397"/>
              <a:ext cx="294" cy="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088" name="Rectangle 218"/>
            <p:cNvSpPr>
              <a:spLocks noChangeArrowheads="1"/>
            </p:cNvSpPr>
            <p:nvPr/>
          </p:nvSpPr>
          <p:spPr bwMode="auto">
            <a:xfrm rot="5400000">
              <a:off x="3039" y="2397"/>
              <a:ext cx="294" cy="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4</a:t>
              </a:r>
            </a:p>
          </p:txBody>
        </p:sp>
      </p:grpSp>
      <p:sp>
        <p:nvSpPr>
          <p:cNvPr id="1055" name="Rectangle 221"/>
          <p:cNvSpPr>
            <a:spLocks noChangeArrowheads="1"/>
          </p:cNvSpPr>
          <p:nvPr/>
        </p:nvSpPr>
        <p:spPr bwMode="auto">
          <a:xfrm rot="5400000">
            <a:off x="4772025" y="4338638"/>
            <a:ext cx="304800" cy="1524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56" name="Rectangle 222"/>
          <p:cNvSpPr>
            <a:spLocks noChangeArrowheads="1"/>
          </p:cNvSpPr>
          <p:nvPr/>
        </p:nvSpPr>
        <p:spPr bwMode="auto">
          <a:xfrm rot="5400000">
            <a:off x="4959350" y="4338638"/>
            <a:ext cx="304800" cy="1524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057" name="Rectangle 223"/>
          <p:cNvSpPr>
            <a:spLocks noChangeArrowheads="1"/>
          </p:cNvSpPr>
          <p:nvPr/>
        </p:nvSpPr>
        <p:spPr bwMode="auto">
          <a:xfrm rot="5400000">
            <a:off x="5146675" y="4338638"/>
            <a:ext cx="304800" cy="1524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058" name="Rectangle 224"/>
          <p:cNvSpPr>
            <a:spLocks noChangeArrowheads="1"/>
          </p:cNvSpPr>
          <p:nvPr/>
        </p:nvSpPr>
        <p:spPr bwMode="auto">
          <a:xfrm rot="5400000">
            <a:off x="5334000" y="4338638"/>
            <a:ext cx="304800" cy="1524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059" name="Rectangle 225"/>
          <p:cNvSpPr>
            <a:spLocks noChangeArrowheads="1"/>
          </p:cNvSpPr>
          <p:nvPr/>
        </p:nvSpPr>
        <p:spPr bwMode="auto">
          <a:xfrm rot="5400000">
            <a:off x="5527675" y="4338638"/>
            <a:ext cx="304800" cy="152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060" name="Rectangle 226"/>
          <p:cNvSpPr>
            <a:spLocks noChangeArrowheads="1"/>
          </p:cNvSpPr>
          <p:nvPr/>
        </p:nvSpPr>
        <p:spPr bwMode="auto">
          <a:xfrm rot="5400000">
            <a:off x="5715000" y="4338638"/>
            <a:ext cx="304800" cy="152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61" name="Rectangle 230"/>
          <p:cNvSpPr>
            <a:spLocks noChangeArrowheads="1"/>
          </p:cNvSpPr>
          <p:nvPr/>
        </p:nvSpPr>
        <p:spPr bwMode="auto">
          <a:xfrm rot="5400000">
            <a:off x="2171700" y="4295775"/>
            <a:ext cx="304800" cy="1524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62" name="Rectangle 231"/>
          <p:cNvSpPr>
            <a:spLocks noChangeArrowheads="1"/>
          </p:cNvSpPr>
          <p:nvPr/>
        </p:nvSpPr>
        <p:spPr bwMode="auto">
          <a:xfrm rot="5400000">
            <a:off x="2359025" y="4295775"/>
            <a:ext cx="304800" cy="1524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063" name="Rectangle 233"/>
          <p:cNvSpPr>
            <a:spLocks noChangeArrowheads="1"/>
          </p:cNvSpPr>
          <p:nvPr/>
        </p:nvSpPr>
        <p:spPr bwMode="auto">
          <a:xfrm rot="5400000">
            <a:off x="2733675" y="4295775"/>
            <a:ext cx="304800" cy="1524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064" name="Rectangle 234"/>
          <p:cNvSpPr>
            <a:spLocks noChangeArrowheads="1"/>
          </p:cNvSpPr>
          <p:nvPr/>
        </p:nvSpPr>
        <p:spPr bwMode="auto">
          <a:xfrm rot="5400000">
            <a:off x="2927350" y="4295775"/>
            <a:ext cx="304800" cy="152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065" name="Rectangle 235"/>
          <p:cNvSpPr>
            <a:spLocks noChangeArrowheads="1"/>
          </p:cNvSpPr>
          <p:nvPr/>
        </p:nvSpPr>
        <p:spPr bwMode="auto">
          <a:xfrm rot="5400000">
            <a:off x="3114675" y="4295775"/>
            <a:ext cx="304800" cy="1524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lIns="79200" tIns="39600" rIns="79200" bIns="396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chemeClr val="bg2"/>
                </a:solidFill>
              </a:rPr>
              <a:t>6</a:t>
            </a:r>
          </a:p>
        </p:txBody>
      </p:sp>
      <p:pic>
        <p:nvPicPr>
          <p:cNvPr id="1066" name="Picture 103" descr="KE50XBR900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6" y="5334000"/>
            <a:ext cx="9763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7" name="Oval 237"/>
          <p:cNvSpPr>
            <a:spLocks noChangeArrowheads="1"/>
          </p:cNvSpPr>
          <p:nvPr/>
        </p:nvSpPr>
        <p:spPr bwMode="auto">
          <a:xfrm>
            <a:off x="3314700" y="4524376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3</a:t>
            </a:r>
          </a:p>
        </p:txBody>
      </p:sp>
      <p:sp>
        <p:nvSpPr>
          <p:cNvPr id="1068" name="Text Box 239"/>
          <p:cNvSpPr txBox="1">
            <a:spLocks noChangeArrowheads="1"/>
          </p:cNvSpPr>
          <p:nvPr/>
        </p:nvSpPr>
        <p:spPr bwMode="auto">
          <a:xfrm>
            <a:off x="5867401" y="3921125"/>
            <a:ext cx="4921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3952" tIns="10790" rIns="53952" bIns="107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chemeClr val="bg2"/>
                </a:solidFill>
                <a:ea typeface="华文细黑" panose="02010600040101010101" pitchFamily="2" charset="-122"/>
              </a:rPr>
              <a:t>MRF</a:t>
            </a:r>
          </a:p>
        </p:txBody>
      </p:sp>
      <p:sp>
        <p:nvSpPr>
          <p:cNvPr id="1069" name="Line 240"/>
          <p:cNvSpPr>
            <a:spLocks noChangeShapeType="1"/>
          </p:cNvSpPr>
          <p:nvPr/>
        </p:nvSpPr>
        <p:spPr bwMode="auto">
          <a:xfrm>
            <a:off x="2895600" y="4876800"/>
            <a:ext cx="0" cy="609600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0" name="Text Box 242"/>
          <p:cNvSpPr txBox="1">
            <a:spLocks noChangeArrowheads="1"/>
          </p:cNvSpPr>
          <p:nvPr/>
        </p:nvSpPr>
        <p:spPr bwMode="auto">
          <a:xfrm>
            <a:off x="2063750" y="3429001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华为</a:t>
            </a:r>
            <a:r>
              <a:rPr lang="en-US" altLang="zh-CN" b="1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FEC</a:t>
            </a:r>
            <a:r>
              <a:rPr lang="zh-CN" altLang="en-US" b="1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方案</a:t>
            </a:r>
          </a:p>
        </p:txBody>
      </p:sp>
      <p:sp>
        <p:nvSpPr>
          <p:cNvPr id="1071" name="AutoShape 243"/>
          <p:cNvSpPr>
            <a:spLocks/>
          </p:cNvSpPr>
          <p:nvPr/>
        </p:nvSpPr>
        <p:spPr bwMode="auto">
          <a:xfrm rot="-5400000">
            <a:off x="5322888" y="361315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22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2" name="Rectangle 244"/>
          <p:cNvSpPr>
            <a:spLocks noChangeArrowheads="1"/>
          </p:cNvSpPr>
          <p:nvPr/>
        </p:nvSpPr>
        <p:spPr bwMode="auto">
          <a:xfrm>
            <a:off x="5192714" y="3800475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RTP</a:t>
            </a:r>
            <a:endParaRPr lang="en-US" altLang="zh-CN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73" name="AutoShape 245"/>
          <p:cNvSpPr>
            <a:spLocks/>
          </p:cNvSpPr>
          <p:nvPr/>
        </p:nvSpPr>
        <p:spPr bwMode="auto">
          <a:xfrm rot="-5400000">
            <a:off x="2711450" y="3571875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22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4" name="Rectangle 246"/>
          <p:cNvSpPr>
            <a:spLocks noChangeArrowheads="1"/>
          </p:cNvSpPr>
          <p:nvPr/>
        </p:nvSpPr>
        <p:spPr bwMode="auto">
          <a:xfrm>
            <a:off x="2581275" y="3759200"/>
            <a:ext cx="598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RTP</a:t>
            </a:r>
            <a:endParaRPr lang="en-US" altLang="zh-CN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75" name="Oval 247"/>
          <p:cNvSpPr>
            <a:spLocks noChangeArrowheads="1"/>
          </p:cNvSpPr>
          <p:nvPr/>
        </p:nvSpPr>
        <p:spPr bwMode="auto">
          <a:xfrm>
            <a:off x="2286000" y="38100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4</a:t>
            </a:r>
          </a:p>
        </p:txBody>
      </p:sp>
      <p:sp>
        <p:nvSpPr>
          <p:cNvPr id="1076" name="Oval 248"/>
          <p:cNvSpPr>
            <a:spLocks noChangeArrowheads="1"/>
          </p:cNvSpPr>
          <p:nvPr/>
        </p:nvSpPr>
        <p:spPr bwMode="auto">
          <a:xfrm>
            <a:off x="2286000" y="38100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4</a:t>
            </a:r>
          </a:p>
        </p:txBody>
      </p:sp>
      <p:sp>
        <p:nvSpPr>
          <p:cNvPr id="1077" name="Oval 249"/>
          <p:cNvSpPr>
            <a:spLocks noChangeArrowheads="1"/>
          </p:cNvSpPr>
          <p:nvPr/>
        </p:nvSpPr>
        <p:spPr bwMode="auto">
          <a:xfrm>
            <a:off x="2165350" y="5029201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4</a:t>
            </a:r>
          </a:p>
        </p:txBody>
      </p:sp>
      <p:grpSp>
        <p:nvGrpSpPr>
          <p:cNvPr id="1078" name="Group 250"/>
          <p:cNvGrpSpPr>
            <a:grpSpLocks/>
          </p:cNvGrpSpPr>
          <p:nvPr/>
        </p:nvGrpSpPr>
        <p:grpSpPr bwMode="auto">
          <a:xfrm>
            <a:off x="2514601" y="5029200"/>
            <a:ext cx="714375" cy="304800"/>
            <a:chOff x="2784" y="2298"/>
            <a:chExt cx="450" cy="294"/>
          </a:xfrm>
        </p:grpSpPr>
        <p:sp>
          <p:nvSpPr>
            <p:cNvPr id="1081" name="Rectangle 251"/>
            <p:cNvSpPr>
              <a:spLocks noChangeArrowheads="1"/>
            </p:cNvSpPr>
            <p:nvPr/>
          </p:nvSpPr>
          <p:spPr bwMode="auto">
            <a:xfrm rot="5400000">
              <a:off x="2685" y="2397"/>
              <a:ext cx="294" cy="96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082" name="Rectangle 252"/>
            <p:cNvSpPr>
              <a:spLocks noChangeArrowheads="1"/>
            </p:cNvSpPr>
            <p:nvPr/>
          </p:nvSpPr>
          <p:spPr bwMode="auto">
            <a:xfrm rot="5400000">
              <a:off x="2803" y="2397"/>
              <a:ext cx="294" cy="96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083" name="Rectangle 253"/>
            <p:cNvSpPr>
              <a:spLocks noChangeArrowheads="1"/>
            </p:cNvSpPr>
            <p:nvPr/>
          </p:nvSpPr>
          <p:spPr bwMode="auto">
            <a:xfrm rot="5400000">
              <a:off x="2921" y="2397"/>
              <a:ext cx="294" cy="96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084" name="Rectangle 254"/>
            <p:cNvSpPr>
              <a:spLocks noChangeArrowheads="1"/>
            </p:cNvSpPr>
            <p:nvPr/>
          </p:nvSpPr>
          <p:spPr bwMode="auto">
            <a:xfrm rot="5400000">
              <a:off x="3039" y="2397"/>
              <a:ext cx="294" cy="96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lIns="79200" tIns="39600" rIns="79200" bIns="396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2"/>
                  </a:solidFill>
                </a:rPr>
                <a:t>4</a:t>
              </a:r>
            </a:p>
          </p:txBody>
        </p:sp>
      </p:grpSp>
      <p:sp>
        <p:nvSpPr>
          <p:cNvPr id="1079" name="Oval 255"/>
          <p:cNvSpPr>
            <a:spLocks noChangeArrowheads="1"/>
          </p:cNvSpPr>
          <p:nvPr/>
        </p:nvSpPr>
        <p:spPr bwMode="auto">
          <a:xfrm>
            <a:off x="7620000" y="5508626"/>
            <a:ext cx="287338" cy="288925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FrutigerNext LT Regular" pitchFamily="34" charset="0"/>
              </a:rPr>
              <a:t>5</a:t>
            </a:r>
          </a:p>
        </p:txBody>
      </p:sp>
      <p:sp>
        <p:nvSpPr>
          <p:cNvPr id="1080" name="Rectangle 256"/>
          <p:cNvSpPr>
            <a:spLocks noChangeArrowheads="1"/>
          </p:cNvSpPr>
          <p:nvPr/>
        </p:nvSpPr>
        <p:spPr bwMode="auto">
          <a:xfrm>
            <a:off x="7897814" y="5507038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400">
                <a:solidFill>
                  <a:srgbClr val="2D201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利用完整报文展示视频</a:t>
            </a:r>
            <a:endParaRPr lang="zh-CN" altLang="en-US" sz="1400">
              <a:solidFill>
                <a:srgbClr val="B2B2B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4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>
                <a:solidFill>
                  <a:schemeClr val="bg2"/>
                </a:solidFill>
                <a:ea typeface="ＭＳ Ｐゴシック" panose="020B0600070205080204" pitchFamily="34" charset="-128"/>
              </a:rPr>
              <a:t>Page </a:t>
            </a:r>
            <a:fld id="{E43CF027-0FE8-4AD2-9956-B693CAEA9B10}" type="slidenum">
              <a:rPr lang="de-DE" altLang="zh-CN">
                <a:solidFill>
                  <a:schemeClr val="bg2"/>
                </a:solidFill>
                <a:ea typeface="ＭＳ Ｐゴシック" panose="020B0600070205080204" pitchFamily="34" charset="-128"/>
              </a:rPr>
              <a:pPr/>
              <a:t>8</a:t>
            </a:fld>
            <a:endParaRPr lang="en-GB" altLang="zh-CN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876425" y="236538"/>
            <a:ext cx="7543800" cy="563562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ARQ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理论基础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33588" y="1216026"/>
            <a:ext cx="8329612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流媒体系统是一个时延和带宽均受限的系统，而重传技术则是希望在时间、带宽以及效率之间寻求一个平衡</a:t>
            </a:r>
          </a:p>
          <a:p>
            <a:pPr algn="l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RET</a:t>
            </a: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的重要前提就是</a:t>
            </a:r>
            <a:r>
              <a:rPr lang="en-US" altLang="zh-CN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STB</a:t>
            </a: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收到报文后，在展示之前有一定的缓冲时间，在这个时间内，可以发现丢失报文，完成重传，避免丢包对视频质量的影响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1981201" y="914401"/>
            <a:ext cx="1853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ARQ</a:t>
            </a:r>
            <a:r>
              <a:rPr lang="zh-CN" altLang="en-US" b="1" dirty="0" smtClean="0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zh-CN" altLang="en-US" b="1" dirty="0">
                <a:solidFill>
                  <a:srgbClr val="CC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理论基础</a:t>
            </a:r>
          </a:p>
        </p:txBody>
      </p:sp>
      <p:grpSp>
        <p:nvGrpSpPr>
          <p:cNvPr id="36870" name="Group 144"/>
          <p:cNvGrpSpPr>
            <a:grpSpLocks/>
          </p:cNvGrpSpPr>
          <p:nvPr/>
        </p:nvGrpSpPr>
        <p:grpSpPr bwMode="auto">
          <a:xfrm>
            <a:off x="2271713" y="3186113"/>
            <a:ext cx="1655762" cy="615950"/>
            <a:chOff x="896" y="2540"/>
            <a:chExt cx="1315" cy="499"/>
          </a:xfrm>
        </p:grpSpPr>
        <p:sp>
          <p:nvSpPr>
            <p:cNvPr id="36911" name="Rectangle 145"/>
            <p:cNvSpPr>
              <a:spLocks noChangeArrowheads="1"/>
            </p:cNvSpPr>
            <p:nvPr/>
          </p:nvSpPr>
          <p:spPr bwMode="auto">
            <a:xfrm>
              <a:off x="1123" y="2640"/>
              <a:ext cx="1088" cy="299"/>
            </a:xfrm>
            <a:prstGeom prst="rect">
              <a:avLst/>
            </a:prstGeom>
            <a:solidFill>
              <a:srgbClr val="BBE0E3"/>
            </a:solidFill>
            <a:ln w="28575" algn="ctr">
              <a:solidFill>
                <a:srgbClr val="009999"/>
              </a:solidFill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2" name="Line 146"/>
            <p:cNvSpPr>
              <a:spLocks noChangeShapeType="1"/>
            </p:cNvSpPr>
            <p:nvPr/>
          </p:nvSpPr>
          <p:spPr bwMode="auto">
            <a:xfrm flipH="1">
              <a:off x="896" y="3039"/>
              <a:ext cx="227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3" name="Line 147"/>
            <p:cNvSpPr>
              <a:spLocks noChangeShapeType="1"/>
            </p:cNvSpPr>
            <p:nvPr/>
          </p:nvSpPr>
          <p:spPr bwMode="auto">
            <a:xfrm flipH="1">
              <a:off x="896" y="2540"/>
              <a:ext cx="227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4" name="Line 148"/>
            <p:cNvSpPr>
              <a:spLocks noChangeShapeType="1"/>
            </p:cNvSpPr>
            <p:nvPr/>
          </p:nvSpPr>
          <p:spPr bwMode="auto">
            <a:xfrm>
              <a:off x="1485" y="2540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5" name="Line 149"/>
            <p:cNvSpPr>
              <a:spLocks noChangeShapeType="1"/>
            </p:cNvSpPr>
            <p:nvPr/>
          </p:nvSpPr>
          <p:spPr bwMode="auto">
            <a:xfrm>
              <a:off x="1667" y="2540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6" name="Line 150"/>
            <p:cNvSpPr>
              <a:spLocks noChangeShapeType="1"/>
            </p:cNvSpPr>
            <p:nvPr/>
          </p:nvSpPr>
          <p:spPr bwMode="auto">
            <a:xfrm>
              <a:off x="1848" y="2540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7" name="Line 151"/>
            <p:cNvSpPr>
              <a:spLocks noChangeShapeType="1"/>
            </p:cNvSpPr>
            <p:nvPr/>
          </p:nvSpPr>
          <p:spPr bwMode="auto">
            <a:xfrm>
              <a:off x="2030" y="2540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8" name="Line 152"/>
            <p:cNvSpPr>
              <a:spLocks noChangeShapeType="1"/>
            </p:cNvSpPr>
            <p:nvPr/>
          </p:nvSpPr>
          <p:spPr bwMode="auto">
            <a:xfrm>
              <a:off x="1304" y="2540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6871" name="Group 153"/>
          <p:cNvGrpSpPr>
            <a:grpSpLocks/>
          </p:cNvGrpSpPr>
          <p:nvPr/>
        </p:nvGrpSpPr>
        <p:grpSpPr bwMode="auto">
          <a:xfrm>
            <a:off x="3354388" y="4487864"/>
            <a:ext cx="1084262" cy="617537"/>
            <a:chOff x="1440" y="3084"/>
            <a:chExt cx="907" cy="499"/>
          </a:xfrm>
        </p:grpSpPr>
        <p:sp>
          <p:nvSpPr>
            <p:cNvPr id="36906" name="Rectangle 154"/>
            <p:cNvSpPr>
              <a:spLocks noChangeArrowheads="1"/>
            </p:cNvSpPr>
            <p:nvPr/>
          </p:nvSpPr>
          <p:spPr bwMode="auto">
            <a:xfrm>
              <a:off x="1440" y="3184"/>
              <a:ext cx="907" cy="298"/>
            </a:xfrm>
            <a:prstGeom prst="rect">
              <a:avLst/>
            </a:prstGeom>
            <a:solidFill>
              <a:srgbClr val="BBE0E3"/>
            </a:solidFill>
            <a:ln w="28575" algn="ctr">
              <a:solidFill>
                <a:srgbClr val="009999"/>
              </a:solidFill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7" name="Line 155"/>
            <p:cNvSpPr>
              <a:spLocks noChangeShapeType="1"/>
            </p:cNvSpPr>
            <p:nvPr/>
          </p:nvSpPr>
          <p:spPr bwMode="auto">
            <a:xfrm>
              <a:off x="1621" y="3084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8" name="Line 156"/>
            <p:cNvSpPr>
              <a:spLocks noChangeShapeType="1"/>
            </p:cNvSpPr>
            <p:nvPr/>
          </p:nvSpPr>
          <p:spPr bwMode="auto">
            <a:xfrm>
              <a:off x="1803" y="3084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9" name="Line 157"/>
            <p:cNvSpPr>
              <a:spLocks noChangeShapeType="1"/>
            </p:cNvSpPr>
            <p:nvPr/>
          </p:nvSpPr>
          <p:spPr bwMode="auto">
            <a:xfrm>
              <a:off x="1984" y="3084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0" name="Line 158"/>
            <p:cNvSpPr>
              <a:spLocks noChangeShapeType="1"/>
            </p:cNvSpPr>
            <p:nvPr/>
          </p:nvSpPr>
          <p:spPr bwMode="auto">
            <a:xfrm>
              <a:off x="2166" y="3084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6872" name="Group 159"/>
          <p:cNvGrpSpPr>
            <a:grpSpLocks/>
          </p:cNvGrpSpPr>
          <p:nvPr/>
        </p:nvGrpSpPr>
        <p:grpSpPr bwMode="auto">
          <a:xfrm>
            <a:off x="7432676" y="3803650"/>
            <a:ext cx="2168525" cy="615950"/>
            <a:chOff x="3890" y="2495"/>
            <a:chExt cx="1769" cy="499"/>
          </a:xfrm>
        </p:grpSpPr>
        <p:sp>
          <p:nvSpPr>
            <p:cNvPr id="36898" name="Rectangle 160"/>
            <p:cNvSpPr>
              <a:spLocks noChangeArrowheads="1"/>
            </p:cNvSpPr>
            <p:nvPr/>
          </p:nvSpPr>
          <p:spPr bwMode="auto">
            <a:xfrm>
              <a:off x="3890" y="2595"/>
              <a:ext cx="1769" cy="299"/>
            </a:xfrm>
            <a:prstGeom prst="rect">
              <a:avLst/>
            </a:prstGeom>
            <a:solidFill>
              <a:srgbClr val="BBE0E3"/>
            </a:solidFill>
            <a:ln w="28575" algn="ctr">
              <a:solidFill>
                <a:srgbClr val="009999"/>
              </a:solidFill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9" name="Line 161"/>
            <p:cNvSpPr>
              <a:spLocks noChangeShapeType="1"/>
            </p:cNvSpPr>
            <p:nvPr/>
          </p:nvSpPr>
          <p:spPr bwMode="auto">
            <a:xfrm>
              <a:off x="5115" y="2495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0" name="Line 162"/>
            <p:cNvSpPr>
              <a:spLocks noChangeShapeType="1"/>
            </p:cNvSpPr>
            <p:nvPr/>
          </p:nvSpPr>
          <p:spPr bwMode="auto">
            <a:xfrm>
              <a:off x="5296" y="2495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1" name="Line 163"/>
            <p:cNvSpPr>
              <a:spLocks noChangeShapeType="1"/>
            </p:cNvSpPr>
            <p:nvPr/>
          </p:nvSpPr>
          <p:spPr bwMode="auto">
            <a:xfrm>
              <a:off x="5478" y="2495"/>
              <a:ext cx="0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2" name="Rectangle 164"/>
            <p:cNvSpPr>
              <a:spLocks noChangeArrowheads="1"/>
            </p:cNvSpPr>
            <p:nvPr/>
          </p:nvSpPr>
          <p:spPr bwMode="auto">
            <a:xfrm>
              <a:off x="4752" y="2595"/>
              <a:ext cx="181" cy="29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9999"/>
              </a:solidFill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3" name="Rectangle 165"/>
            <p:cNvSpPr>
              <a:spLocks noChangeArrowheads="1"/>
            </p:cNvSpPr>
            <p:nvPr/>
          </p:nvSpPr>
          <p:spPr bwMode="auto">
            <a:xfrm>
              <a:off x="3891" y="2595"/>
              <a:ext cx="680" cy="29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9999"/>
              </a:solidFill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4" name="Line 166"/>
            <p:cNvSpPr>
              <a:spLocks noChangeShapeType="1"/>
            </p:cNvSpPr>
            <p:nvPr/>
          </p:nvSpPr>
          <p:spPr bwMode="auto">
            <a:xfrm flipH="1">
              <a:off x="3890" y="2495"/>
              <a:ext cx="1089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25" tIns="45712" rIns="91425" bIns="45712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5" name="Line 167"/>
            <p:cNvSpPr>
              <a:spLocks noChangeShapeType="1"/>
            </p:cNvSpPr>
            <p:nvPr/>
          </p:nvSpPr>
          <p:spPr bwMode="auto">
            <a:xfrm flipH="1">
              <a:off x="3890" y="2994"/>
              <a:ext cx="1044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25" tIns="45712" rIns="91425" bIns="45712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4424" name="Freeform 168"/>
          <p:cNvSpPr>
            <a:spLocks/>
          </p:cNvSpPr>
          <p:nvPr/>
        </p:nvSpPr>
        <p:spPr bwMode="ltGray">
          <a:xfrm>
            <a:off x="5075238" y="3926857"/>
            <a:ext cx="1719262" cy="299686"/>
          </a:xfrm>
          <a:custGeom>
            <a:avLst/>
            <a:gdLst/>
            <a:ahLst/>
            <a:cxnLst>
              <a:cxn ang="0">
                <a:pos x="8082" y="658"/>
              </a:cxn>
              <a:cxn ang="0">
                <a:pos x="8958" y="282"/>
              </a:cxn>
              <a:cxn ang="0">
                <a:pos x="9975" y="54"/>
              </a:cxn>
              <a:cxn ang="0">
                <a:pos x="12081" y="148"/>
              </a:cxn>
              <a:cxn ang="0">
                <a:pos x="13702" y="911"/>
              </a:cxn>
              <a:cxn ang="0">
                <a:pos x="14427" y="2073"/>
              </a:cxn>
              <a:cxn ang="0">
                <a:pos x="14452" y="2388"/>
              </a:cxn>
              <a:cxn ang="0">
                <a:pos x="14594" y="2503"/>
              </a:cxn>
              <a:cxn ang="0">
                <a:pos x="14986" y="2562"/>
              </a:cxn>
              <a:cxn ang="0">
                <a:pos x="15877" y="3134"/>
              </a:cxn>
              <a:cxn ang="0">
                <a:pos x="16302" y="4134"/>
              </a:cxn>
              <a:cxn ang="0">
                <a:pos x="16173" y="5243"/>
              </a:cxn>
              <a:cxn ang="0">
                <a:pos x="15741" y="6005"/>
              </a:cxn>
              <a:cxn ang="0">
                <a:pos x="15105" y="6560"/>
              </a:cxn>
              <a:cxn ang="0">
                <a:pos x="14823" y="6966"/>
              </a:cxn>
              <a:cxn ang="0">
                <a:pos x="15196" y="7568"/>
              </a:cxn>
              <a:cxn ang="0">
                <a:pos x="15314" y="8268"/>
              </a:cxn>
              <a:cxn ang="0">
                <a:pos x="15057" y="9164"/>
              </a:cxn>
              <a:cxn ang="0">
                <a:pos x="14230" y="9993"/>
              </a:cxn>
              <a:cxn ang="0">
                <a:pos x="13068" y="10352"/>
              </a:cxn>
              <a:cxn ang="0">
                <a:pos x="12342" y="10295"/>
              </a:cxn>
              <a:cxn ang="0">
                <a:pos x="12080" y="10220"/>
              </a:cxn>
              <a:cxn ang="0">
                <a:pos x="11836" y="10119"/>
              </a:cxn>
              <a:cxn ang="0">
                <a:pos x="11768" y="10319"/>
              </a:cxn>
              <a:cxn ang="0">
                <a:pos x="11678" y="10797"/>
              </a:cxn>
              <a:cxn ang="0">
                <a:pos x="11146" y="11520"/>
              </a:cxn>
              <a:cxn ang="0">
                <a:pos x="10300" y="11906"/>
              </a:cxn>
              <a:cxn ang="0">
                <a:pos x="9439" y="11884"/>
              </a:cxn>
              <a:cxn ang="0">
                <a:pos x="8937" y="11675"/>
              </a:cxn>
              <a:cxn ang="0">
                <a:pos x="8547" y="11344"/>
              </a:cxn>
              <a:cxn ang="0">
                <a:pos x="8109" y="11234"/>
              </a:cxn>
              <a:cxn ang="0">
                <a:pos x="7295" y="11546"/>
              </a:cxn>
              <a:cxn ang="0">
                <a:pos x="6366" y="11690"/>
              </a:cxn>
              <a:cxn ang="0">
                <a:pos x="5057" y="11579"/>
              </a:cxn>
              <a:cxn ang="0">
                <a:pos x="3708" y="10961"/>
              </a:cxn>
              <a:cxn ang="0">
                <a:pos x="3026" y="9980"/>
              </a:cxn>
              <a:cxn ang="0">
                <a:pos x="3007" y="9418"/>
              </a:cxn>
              <a:cxn ang="0">
                <a:pos x="2672" y="9508"/>
              </a:cxn>
              <a:cxn ang="0">
                <a:pos x="2239" y="9567"/>
              </a:cxn>
              <a:cxn ang="0">
                <a:pos x="1791" y="9544"/>
              </a:cxn>
              <a:cxn ang="0">
                <a:pos x="786" y="9132"/>
              </a:cxn>
              <a:cxn ang="0">
                <a:pos x="132" y="8292"/>
              </a:cxn>
              <a:cxn ang="0">
                <a:pos x="42" y="7224"/>
              </a:cxn>
              <a:cxn ang="0">
                <a:pos x="378" y="6477"/>
              </a:cxn>
              <a:cxn ang="0">
                <a:pos x="981" y="5917"/>
              </a:cxn>
              <a:cxn ang="0">
                <a:pos x="1659" y="5574"/>
              </a:cxn>
              <a:cxn ang="0">
                <a:pos x="1397" y="5049"/>
              </a:cxn>
              <a:cxn ang="0">
                <a:pos x="1294" y="4466"/>
              </a:cxn>
              <a:cxn ang="0">
                <a:pos x="1401" y="3739"/>
              </a:cxn>
              <a:cxn ang="0">
                <a:pos x="2105" y="2704"/>
              </a:cxn>
              <a:cxn ang="0">
                <a:pos x="3256" y="2128"/>
              </a:cxn>
              <a:cxn ang="0">
                <a:pos x="4299" y="2100"/>
              </a:cxn>
              <a:cxn ang="0">
                <a:pos x="4528" y="2151"/>
              </a:cxn>
              <a:cxn ang="0">
                <a:pos x="4745" y="2220"/>
              </a:cxn>
              <a:cxn ang="0">
                <a:pos x="4881" y="2258"/>
              </a:cxn>
              <a:cxn ang="0">
                <a:pos x="5103" y="1683"/>
              </a:cxn>
              <a:cxn ang="0">
                <a:pos x="5718" y="1034"/>
              </a:cxn>
              <a:cxn ang="0">
                <a:pos x="6527" y="774"/>
              </a:cxn>
              <a:cxn ang="0">
                <a:pos x="6951" y="830"/>
              </a:cxn>
              <a:cxn ang="0">
                <a:pos x="7191" y="929"/>
              </a:cxn>
              <a:cxn ang="0">
                <a:pos x="7403" y="1072"/>
              </a:cxn>
            </a:cxnLst>
            <a:rect l="0" t="0" r="r" b="b"/>
            <a:pathLst>
              <a:path w="16320" h="11943">
                <a:moveTo>
                  <a:pt x="7438" y="1101"/>
                </a:moveTo>
                <a:lnTo>
                  <a:pt x="7496" y="1053"/>
                </a:lnTo>
                <a:lnTo>
                  <a:pt x="7554" y="1006"/>
                </a:lnTo>
                <a:lnTo>
                  <a:pt x="7615" y="960"/>
                </a:lnTo>
                <a:lnTo>
                  <a:pt x="7678" y="914"/>
                </a:lnTo>
                <a:lnTo>
                  <a:pt x="7741" y="869"/>
                </a:lnTo>
                <a:lnTo>
                  <a:pt x="7806" y="825"/>
                </a:lnTo>
                <a:lnTo>
                  <a:pt x="7873" y="782"/>
                </a:lnTo>
                <a:lnTo>
                  <a:pt x="7942" y="740"/>
                </a:lnTo>
                <a:lnTo>
                  <a:pt x="8011" y="698"/>
                </a:lnTo>
                <a:lnTo>
                  <a:pt x="8082" y="658"/>
                </a:lnTo>
                <a:lnTo>
                  <a:pt x="8156" y="618"/>
                </a:lnTo>
                <a:lnTo>
                  <a:pt x="8229" y="580"/>
                </a:lnTo>
                <a:lnTo>
                  <a:pt x="8305" y="542"/>
                </a:lnTo>
                <a:lnTo>
                  <a:pt x="8382" y="506"/>
                </a:lnTo>
                <a:lnTo>
                  <a:pt x="8461" y="470"/>
                </a:lnTo>
                <a:lnTo>
                  <a:pt x="8540" y="436"/>
                </a:lnTo>
                <a:lnTo>
                  <a:pt x="8621" y="403"/>
                </a:lnTo>
                <a:lnTo>
                  <a:pt x="8704" y="371"/>
                </a:lnTo>
                <a:lnTo>
                  <a:pt x="8786" y="340"/>
                </a:lnTo>
                <a:lnTo>
                  <a:pt x="8871" y="310"/>
                </a:lnTo>
                <a:lnTo>
                  <a:pt x="8958" y="282"/>
                </a:lnTo>
                <a:lnTo>
                  <a:pt x="9044" y="255"/>
                </a:lnTo>
                <a:lnTo>
                  <a:pt x="9132" y="228"/>
                </a:lnTo>
                <a:lnTo>
                  <a:pt x="9222" y="204"/>
                </a:lnTo>
                <a:lnTo>
                  <a:pt x="9313" y="180"/>
                </a:lnTo>
                <a:lnTo>
                  <a:pt x="9403" y="158"/>
                </a:lnTo>
                <a:lnTo>
                  <a:pt x="9496" y="137"/>
                </a:lnTo>
                <a:lnTo>
                  <a:pt x="9590" y="118"/>
                </a:lnTo>
                <a:lnTo>
                  <a:pt x="9685" y="99"/>
                </a:lnTo>
                <a:lnTo>
                  <a:pt x="9780" y="83"/>
                </a:lnTo>
                <a:lnTo>
                  <a:pt x="9877" y="68"/>
                </a:lnTo>
                <a:lnTo>
                  <a:pt x="9975" y="54"/>
                </a:lnTo>
                <a:lnTo>
                  <a:pt x="10176" y="31"/>
                </a:lnTo>
                <a:lnTo>
                  <a:pt x="10375" y="13"/>
                </a:lnTo>
                <a:lnTo>
                  <a:pt x="10574" y="4"/>
                </a:lnTo>
                <a:lnTo>
                  <a:pt x="10771" y="0"/>
                </a:lnTo>
                <a:lnTo>
                  <a:pt x="10967" y="3"/>
                </a:lnTo>
                <a:lnTo>
                  <a:pt x="11160" y="12"/>
                </a:lnTo>
                <a:lnTo>
                  <a:pt x="11351" y="27"/>
                </a:lnTo>
                <a:lnTo>
                  <a:pt x="11538" y="48"/>
                </a:lnTo>
                <a:lnTo>
                  <a:pt x="11723" y="76"/>
                </a:lnTo>
                <a:lnTo>
                  <a:pt x="11903" y="109"/>
                </a:lnTo>
                <a:lnTo>
                  <a:pt x="12081" y="148"/>
                </a:lnTo>
                <a:lnTo>
                  <a:pt x="12254" y="192"/>
                </a:lnTo>
                <a:lnTo>
                  <a:pt x="12424" y="241"/>
                </a:lnTo>
                <a:lnTo>
                  <a:pt x="12588" y="296"/>
                </a:lnTo>
                <a:lnTo>
                  <a:pt x="12747" y="356"/>
                </a:lnTo>
                <a:lnTo>
                  <a:pt x="12902" y="421"/>
                </a:lnTo>
                <a:lnTo>
                  <a:pt x="13051" y="492"/>
                </a:lnTo>
                <a:lnTo>
                  <a:pt x="13194" y="566"/>
                </a:lnTo>
                <a:lnTo>
                  <a:pt x="13330" y="645"/>
                </a:lnTo>
                <a:lnTo>
                  <a:pt x="13461" y="729"/>
                </a:lnTo>
                <a:lnTo>
                  <a:pt x="13584" y="818"/>
                </a:lnTo>
                <a:lnTo>
                  <a:pt x="13702" y="911"/>
                </a:lnTo>
                <a:lnTo>
                  <a:pt x="13811" y="1008"/>
                </a:lnTo>
                <a:lnTo>
                  <a:pt x="13913" y="1108"/>
                </a:lnTo>
                <a:lnTo>
                  <a:pt x="14008" y="1214"/>
                </a:lnTo>
                <a:lnTo>
                  <a:pt x="14093" y="1322"/>
                </a:lnTo>
                <a:lnTo>
                  <a:pt x="14171" y="1434"/>
                </a:lnTo>
                <a:lnTo>
                  <a:pt x="14239" y="1550"/>
                </a:lnTo>
                <a:lnTo>
                  <a:pt x="14299" y="1669"/>
                </a:lnTo>
                <a:lnTo>
                  <a:pt x="14349" y="1791"/>
                </a:lnTo>
                <a:lnTo>
                  <a:pt x="14390" y="1916"/>
                </a:lnTo>
                <a:lnTo>
                  <a:pt x="14421" y="2044"/>
                </a:lnTo>
                <a:lnTo>
                  <a:pt x="14427" y="2073"/>
                </a:lnTo>
                <a:lnTo>
                  <a:pt x="14431" y="2102"/>
                </a:lnTo>
                <a:lnTo>
                  <a:pt x="14436" y="2131"/>
                </a:lnTo>
                <a:lnTo>
                  <a:pt x="14440" y="2159"/>
                </a:lnTo>
                <a:lnTo>
                  <a:pt x="14443" y="2188"/>
                </a:lnTo>
                <a:lnTo>
                  <a:pt x="14446" y="2217"/>
                </a:lnTo>
                <a:lnTo>
                  <a:pt x="14448" y="2245"/>
                </a:lnTo>
                <a:lnTo>
                  <a:pt x="14450" y="2274"/>
                </a:lnTo>
                <a:lnTo>
                  <a:pt x="14451" y="2303"/>
                </a:lnTo>
                <a:lnTo>
                  <a:pt x="14452" y="2331"/>
                </a:lnTo>
                <a:lnTo>
                  <a:pt x="14452" y="2360"/>
                </a:lnTo>
                <a:lnTo>
                  <a:pt x="14452" y="2388"/>
                </a:lnTo>
                <a:lnTo>
                  <a:pt x="14451" y="2417"/>
                </a:lnTo>
                <a:lnTo>
                  <a:pt x="14450" y="2445"/>
                </a:lnTo>
                <a:lnTo>
                  <a:pt x="14448" y="2474"/>
                </a:lnTo>
                <a:lnTo>
                  <a:pt x="14446" y="2502"/>
                </a:lnTo>
                <a:lnTo>
                  <a:pt x="14467" y="2502"/>
                </a:lnTo>
                <a:lnTo>
                  <a:pt x="14488" y="2501"/>
                </a:lnTo>
                <a:lnTo>
                  <a:pt x="14510" y="2501"/>
                </a:lnTo>
                <a:lnTo>
                  <a:pt x="14530" y="2501"/>
                </a:lnTo>
                <a:lnTo>
                  <a:pt x="14551" y="2502"/>
                </a:lnTo>
                <a:lnTo>
                  <a:pt x="14573" y="2502"/>
                </a:lnTo>
                <a:lnTo>
                  <a:pt x="14594" y="2503"/>
                </a:lnTo>
                <a:lnTo>
                  <a:pt x="14615" y="2504"/>
                </a:lnTo>
                <a:lnTo>
                  <a:pt x="14636" y="2505"/>
                </a:lnTo>
                <a:lnTo>
                  <a:pt x="14657" y="2507"/>
                </a:lnTo>
                <a:lnTo>
                  <a:pt x="14679" y="2508"/>
                </a:lnTo>
                <a:lnTo>
                  <a:pt x="14699" y="2510"/>
                </a:lnTo>
                <a:lnTo>
                  <a:pt x="14721" y="2512"/>
                </a:lnTo>
                <a:lnTo>
                  <a:pt x="14742" y="2515"/>
                </a:lnTo>
                <a:lnTo>
                  <a:pt x="14762" y="2517"/>
                </a:lnTo>
                <a:lnTo>
                  <a:pt x="14784" y="2520"/>
                </a:lnTo>
                <a:lnTo>
                  <a:pt x="14886" y="2538"/>
                </a:lnTo>
                <a:lnTo>
                  <a:pt x="14986" y="2562"/>
                </a:lnTo>
                <a:lnTo>
                  <a:pt x="15083" y="2591"/>
                </a:lnTo>
                <a:lnTo>
                  <a:pt x="15178" y="2624"/>
                </a:lnTo>
                <a:lnTo>
                  <a:pt x="15268" y="2663"/>
                </a:lnTo>
                <a:lnTo>
                  <a:pt x="15356" y="2706"/>
                </a:lnTo>
                <a:lnTo>
                  <a:pt x="15441" y="2755"/>
                </a:lnTo>
                <a:lnTo>
                  <a:pt x="15522" y="2808"/>
                </a:lnTo>
                <a:lnTo>
                  <a:pt x="15601" y="2865"/>
                </a:lnTo>
                <a:lnTo>
                  <a:pt x="15675" y="2927"/>
                </a:lnTo>
                <a:lnTo>
                  <a:pt x="15747" y="2991"/>
                </a:lnTo>
                <a:lnTo>
                  <a:pt x="15814" y="3061"/>
                </a:lnTo>
                <a:lnTo>
                  <a:pt x="15877" y="3134"/>
                </a:lnTo>
                <a:lnTo>
                  <a:pt x="15938" y="3210"/>
                </a:lnTo>
                <a:lnTo>
                  <a:pt x="15994" y="3290"/>
                </a:lnTo>
                <a:lnTo>
                  <a:pt x="16045" y="3373"/>
                </a:lnTo>
                <a:lnTo>
                  <a:pt x="16093" y="3459"/>
                </a:lnTo>
                <a:lnTo>
                  <a:pt x="16136" y="3548"/>
                </a:lnTo>
                <a:lnTo>
                  <a:pt x="16175" y="3641"/>
                </a:lnTo>
                <a:lnTo>
                  <a:pt x="16210" y="3735"/>
                </a:lnTo>
                <a:lnTo>
                  <a:pt x="16239" y="3831"/>
                </a:lnTo>
                <a:lnTo>
                  <a:pt x="16265" y="3931"/>
                </a:lnTo>
                <a:lnTo>
                  <a:pt x="16286" y="4031"/>
                </a:lnTo>
                <a:lnTo>
                  <a:pt x="16302" y="4134"/>
                </a:lnTo>
                <a:lnTo>
                  <a:pt x="16313" y="4239"/>
                </a:lnTo>
                <a:lnTo>
                  <a:pt x="16319" y="4345"/>
                </a:lnTo>
                <a:lnTo>
                  <a:pt x="16320" y="4453"/>
                </a:lnTo>
                <a:lnTo>
                  <a:pt x="16316" y="4562"/>
                </a:lnTo>
                <a:lnTo>
                  <a:pt x="16307" y="4672"/>
                </a:lnTo>
                <a:lnTo>
                  <a:pt x="16291" y="4783"/>
                </a:lnTo>
                <a:lnTo>
                  <a:pt x="16271" y="4895"/>
                </a:lnTo>
                <a:lnTo>
                  <a:pt x="16246" y="5007"/>
                </a:lnTo>
                <a:lnTo>
                  <a:pt x="16224" y="5087"/>
                </a:lnTo>
                <a:lnTo>
                  <a:pt x="16200" y="5165"/>
                </a:lnTo>
                <a:lnTo>
                  <a:pt x="16173" y="5243"/>
                </a:lnTo>
                <a:lnTo>
                  <a:pt x="16145" y="5319"/>
                </a:lnTo>
                <a:lnTo>
                  <a:pt x="16113" y="5394"/>
                </a:lnTo>
                <a:lnTo>
                  <a:pt x="16080" y="5468"/>
                </a:lnTo>
                <a:lnTo>
                  <a:pt x="16045" y="5540"/>
                </a:lnTo>
                <a:lnTo>
                  <a:pt x="16007" y="5611"/>
                </a:lnTo>
                <a:lnTo>
                  <a:pt x="15967" y="5680"/>
                </a:lnTo>
                <a:lnTo>
                  <a:pt x="15925" y="5749"/>
                </a:lnTo>
                <a:lnTo>
                  <a:pt x="15882" y="5815"/>
                </a:lnTo>
                <a:lnTo>
                  <a:pt x="15837" y="5880"/>
                </a:lnTo>
                <a:lnTo>
                  <a:pt x="15790" y="5943"/>
                </a:lnTo>
                <a:lnTo>
                  <a:pt x="15741" y="6005"/>
                </a:lnTo>
                <a:lnTo>
                  <a:pt x="15690" y="6064"/>
                </a:lnTo>
                <a:lnTo>
                  <a:pt x="15638" y="6123"/>
                </a:lnTo>
                <a:lnTo>
                  <a:pt x="15584" y="6179"/>
                </a:lnTo>
                <a:lnTo>
                  <a:pt x="15528" y="6233"/>
                </a:lnTo>
                <a:lnTo>
                  <a:pt x="15472" y="6287"/>
                </a:lnTo>
                <a:lnTo>
                  <a:pt x="15414" y="6337"/>
                </a:lnTo>
                <a:lnTo>
                  <a:pt x="15354" y="6386"/>
                </a:lnTo>
                <a:lnTo>
                  <a:pt x="15294" y="6432"/>
                </a:lnTo>
                <a:lnTo>
                  <a:pt x="15232" y="6477"/>
                </a:lnTo>
                <a:lnTo>
                  <a:pt x="15169" y="6520"/>
                </a:lnTo>
                <a:lnTo>
                  <a:pt x="15105" y="6560"/>
                </a:lnTo>
                <a:lnTo>
                  <a:pt x="15040" y="6599"/>
                </a:lnTo>
                <a:lnTo>
                  <a:pt x="14975" y="6635"/>
                </a:lnTo>
                <a:lnTo>
                  <a:pt x="14907" y="6669"/>
                </a:lnTo>
                <a:lnTo>
                  <a:pt x="14840" y="6700"/>
                </a:lnTo>
                <a:lnTo>
                  <a:pt x="14771" y="6730"/>
                </a:lnTo>
                <a:lnTo>
                  <a:pt x="14702" y="6757"/>
                </a:lnTo>
                <a:lnTo>
                  <a:pt x="14632" y="6781"/>
                </a:lnTo>
                <a:lnTo>
                  <a:pt x="14682" y="6825"/>
                </a:lnTo>
                <a:lnTo>
                  <a:pt x="14731" y="6871"/>
                </a:lnTo>
                <a:lnTo>
                  <a:pt x="14778" y="6918"/>
                </a:lnTo>
                <a:lnTo>
                  <a:pt x="14823" y="6966"/>
                </a:lnTo>
                <a:lnTo>
                  <a:pt x="14867" y="7015"/>
                </a:lnTo>
                <a:lnTo>
                  <a:pt x="14907" y="7065"/>
                </a:lnTo>
                <a:lnTo>
                  <a:pt x="14947" y="7117"/>
                </a:lnTo>
                <a:lnTo>
                  <a:pt x="14985" y="7171"/>
                </a:lnTo>
                <a:lnTo>
                  <a:pt x="15022" y="7224"/>
                </a:lnTo>
                <a:lnTo>
                  <a:pt x="15055" y="7279"/>
                </a:lnTo>
                <a:lnTo>
                  <a:pt x="15088" y="7336"/>
                </a:lnTo>
                <a:lnTo>
                  <a:pt x="15117" y="7392"/>
                </a:lnTo>
                <a:lnTo>
                  <a:pt x="15146" y="7450"/>
                </a:lnTo>
                <a:lnTo>
                  <a:pt x="15171" y="7509"/>
                </a:lnTo>
                <a:lnTo>
                  <a:pt x="15196" y="7568"/>
                </a:lnTo>
                <a:lnTo>
                  <a:pt x="15217" y="7629"/>
                </a:lnTo>
                <a:lnTo>
                  <a:pt x="15237" y="7690"/>
                </a:lnTo>
                <a:lnTo>
                  <a:pt x="15255" y="7752"/>
                </a:lnTo>
                <a:lnTo>
                  <a:pt x="15270" y="7814"/>
                </a:lnTo>
                <a:lnTo>
                  <a:pt x="15284" y="7878"/>
                </a:lnTo>
                <a:lnTo>
                  <a:pt x="15294" y="7941"/>
                </a:lnTo>
                <a:lnTo>
                  <a:pt x="15303" y="8006"/>
                </a:lnTo>
                <a:lnTo>
                  <a:pt x="15309" y="8070"/>
                </a:lnTo>
                <a:lnTo>
                  <a:pt x="15313" y="8136"/>
                </a:lnTo>
                <a:lnTo>
                  <a:pt x="15314" y="8201"/>
                </a:lnTo>
                <a:lnTo>
                  <a:pt x="15314" y="8268"/>
                </a:lnTo>
                <a:lnTo>
                  <a:pt x="15311" y="8333"/>
                </a:lnTo>
                <a:lnTo>
                  <a:pt x="15305" y="8401"/>
                </a:lnTo>
                <a:lnTo>
                  <a:pt x="15297" y="8468"/>
                </a:lnTo>
                <a:lnTo>
                  <a:pt x="15286" y="8534"/>
                </a:lnTo>
                <a:lnTo>
                  <a:pt x="15272" y="8602"/>
                </a:lnTo>
                <a:lnTo>
                  <a:pt x="15257" y="8669"/>
                </a:lnTo>
                <a:lnTo>
                  <a:pt x="15228" y="8773"/>
                </a:lnTo>
                <a:lnTo>
                  <a:pt x="15193" y="8874"/>
                </a:lnTo>
                <a:lnTo>
                  <a:pt x="15153" y="8974"/>
                </a:lnTo>
                <a:lnTo>
                  <a:pt x="15107" y="9070"/>
                </a:lnTo>
                <a:lnTo>
                  <a:pt x="15057" y="9164"/>
                </a:lnTo>
                <a:lnTo>
                  <a:pt x="15002" y="9255"/>
                </a:lnTo>
                <a:lnTo>
                  <a:pt x="14942" y="9343"/>
                </a:lnTo>
                <a:lnTo>
                  <a:pt x="14879" y="9429"/>
                </a:lnTo>
                <a:lnTo>
                  <a:pt x="14810" y="9511"/>
                </a:lnTo>
                <a:lnTo>
                  <a:pt x="14738" y="9590"/>
                </a:lnTo>
                <a:lnTo>
                  <a:pt x="14661" y="9666"/>
                </a:lnTo>
                <a:lnTo>
                  <a:pt x="14582" y="9739"/>
                </a:lnTo>
                <a:lnTo>
                  <a:pt x="14499" y="9807"/>
                </a:lnTo>
                <a:lnTo>
                  <a:pt x="14413" y="9873"/>
                </a:lnTo>
                <a:lnTo>
                  <a:pt x="14323" y="9934"/>
                </a:lnTo>
                <a:lnTo>
                  <a:pt x="14230" y="9993"/>
                </a:lnTo>
                <a:lnTo>
                  <a:pt x="14135" y="10047"/>
                </a:lnTo>
                <a:lnTo>
                  <a:pt x="14037" y="10097"/>
                </a:lnTo>
                <a:lnTo>
                  <a:pt x="13936" y="10143"/>
                </a:lnTo>
                <a:lnTo>
                  <a:pt x="13834" y="10185"/>
                </a:lnTo>
                <a:lnTo>
                  <a:pt x="13729" y="10222"/>
                </a:lnTo>
                <a:lnTo>
                  <a:pt x="13623" y="10256"/>
                </a:lnTo>
                <a:lnTo>
                  <a:pt x="13514" y="10285"/>
                </a:lnTo>
                <a:lnTo>
                  <a:pt x="13405" y="10308"/>
                </a:lnTo>
                <a:lnTo>
                  <a:pt x="13294" y="10328"/>
                </a:lnTo>
                <a:lnTo>
                  <a:pt x="13181" y="10342"/>
                </a:lnTo>
                <a:lnTo>
                  <a:pt x="13068" y="10352"/>
                </a:lnTo>
                <a:lnTo>
                  <a:pt x="12954" y="10358"/>
                </a:lnTo>
                <a:lnTo>
                  <a:pt x="12839" y="10357"/>
                </a:lnTo>
                <a:lnTo>
                  <a:pt x="12723" y="10351"/>
                </a:lnTo>
                <a:lnTo>
                  <a:pt x="12608" y="10341"/>
                </a:lnTo>
                <a:lnTo>
                  <a:pt x="12492" y="10325"/>
                </a:lnTo>
                <a:lnTo>
                  <a:pt x="12466" y="10321"/>
                </a:lnTo>
                <a:lnTo>
                  <a:pt x="12442" y="10316"/>
                </a:lnTo>
                <a:lnTo>
                  <a:pt x="12416" y="10311"/>
                </a:lnTo>
                <a:lnTo>
                  <a:pt x="12392" y="10306"/>
                </a:lnTo>
                <a:lnTo>
                  <a:pt x="12366" y="10301"/>
                </a:lnTo>
                <a:lnTo>
                  <a:pt x="12342" y="10295"/>
                </a:lnTo>
                <a:lnTo>
                  <a:pt x="12318" y="10290"/>
                </a:lnTo>
                <a:lnTo>
                  <a:pt x="12293" y="10284"/>
                </a:lnTo>
                <a:lnTo>
                  <a:pt x="12269" y="10278"/>
                </a:lnTo>
                <a:lnTo>
                  <a:pt x="12245" y="10272"/>
                </a:lnTo>
                <a:lnTo>
                  <a:pt x="12221" y="10264"/>
                </a:lnTo>
                <a:lnTo>
                  <a:pt x="12197" y="10258"/>
                </a:lnTo>
                <a:lnTo>
                  <a:pt x="12174" y="10251"/>
                </a:lnTo>
                <a:lnTo>
                  <a:pt x="12150" y="10244"/>
                </a:lnTo>
                <a:lnTo>
                  <a:pt x="12127" y="10236"/>
                </a:lnTo>
                <a:lnTo>
                  <a:pt x="12103" y="10228"/>
                </a:lnTo>
                <a:lnTo>
                  <a:pt x="12080" y="10220"/>
                </a:lnTo>
                <a:lnTo>
                  <a:pt x="12057" y="10212"/>
                </a:lnTo>
                <a:lnTo>
                  <a:pt x="12034" y="10204"/>
                </a:lnTo>
                <a:lnTo>
                  <a:pt x="12012" y="10196"/>
                </a:lnTo>
                <a:lnTo>
                  <a:pt x="11989" y="10186"/>
                </a:lnTo>
                <a:lnTo>
                  <a:pt x="11967" y="10177"/>
                </a:lnTo>
                <a:lnTo>
                  <a:pt x="11944" y="10168"/>
                </a:lnTo>
                <a:lnTo>
                  <a:pt x="11923" y="10159"/>
                </a:lnTo>
                <a:lnTo>
                  <a:pt x="11900" y="10150"/>
                </a:lnTo>
                <a:lnTo>
                  <a:pt x="11879" y="10139"/>
                </a:lnTo>
                <a:lnTo>
                  <a:pt x="11858" y="10129"/>
                </a:lnTo>
                <a:lnTo>
                  <a:pt x="11836" y="10119"/>
                </a:lnTo>
                <a:lnTo>
                  <a:pt x="11815" y="10109"/>
                </a:lnTo>
                <a:lnTo>
                  <a:pt x="11793" y="10098"/>
                </a:lnTo>
                <a:lnTo>
                  <a:pt x="11773" y="10087"/>
                </a:lnTo>
                <a:lnTo>
                  <a:pt x="11751" y="10076"/>
                </a:lnTo>
                <a:lnTo>
                  <a:pt x="11757" y="10111"/>
                </a:lnTo>
                <a:lnTo>
                  <a:pt x="11761" y="10144"/>
                </a:lnTo>
                <a:lnTo>
                  <a:pt x="11764" y="10179"/>
                </a:lnTo>
                <a:lnTo>
                  <a:pt x="11766" y="10213"/>
                </a:lnTo>
                <a:lnTo>
                  <a:pt x="11768" y="10248"/>
                </a:lnTo>
                <a:lnTo>
                  <a:pt x="11769" y="10283"/>
                </a:lnTo>
                <a:lnTo>
                  <a:pt x="11768" y="10319"/>
                </a:lnTo>
                <a:lnTo>
                  <a:pt x="11767" y="10353"/>
                </a:lnTo>
                <a:lnTo>
                  <a:pt x="11765" y="10388"/>
                </a:lnTo>
                <a:lnTo>
                  <a:pt x="11763" y="10424"/>
                </a:lnTo>
                <a:lnTo>
                  <a:pt x="11759" y="10459"/>
                </a:lnTo>
                <a:lnTo>
                  <a:pt x="11753" y="10495"/>
                </a:lnTo>
                <a:lnTo>
                  <a:pt x="11748" y="10531"/>
                </a:lnTo>
                <a:lnTo>
                  <a:pt x="11742" y="10567"/>
                </a:lnTo>
                <a:lnTo>
                  <a:pt x="11734" y="10602"/>
                </a:lnTo>
                <a:lnTo>
                  <a:pt x="11726" y="10637"/>
                </a:lnTo>
                <a:lnTo>
                  <a:pt x="11705" y="10718"/>
                </a:lnTo>
                <a:lnTo>
                  <a:pt x="11678" y="10797"/>
                </a:lnTo>
                <a:lnTo>
                  <a:pt x="11647" y="10874"/>
                </a:lnTo>
                <a:lnTo>
                  <a:pt x="11613" y="10949"/>
                </a:lnTo>
                <a:lnTo>
                  <a:pt x="11574" y="11021"/>
                </a:lnTo>
                <a:lnTo>
                  <a:pt x="11532" y="11092"/>
                </a:lnTo>
                <a:lnTo>
                  <a:pt x="11486" y="11161"/>
                </a:lnTo>
                <a:lnTo>
                  <a:pt x="11437" y="11226"/>
                </a:lnTo>
                <a:lnTo>
                  <a:pt x="11385" y="11291"/>
                </a:lnTo>
                <a:lnTo>
                  <a:pt x="11329" y="11352"/>
                </a:lnTo>
                <a:lnTo>
                  <a:pt x="11271" y="11411"/>
                </a:lnTo>
                <a:lnTo>
                  <a:pt x="11210" y="11467"/>
                </a:lnTo>
                <a:lnTo>
                  <a:pt x="11146" y="11520"/>
                </a:lnTo>
                <a:lnTo>
                  <a:pt x="11079" y="11570"/>
                </a:lnTo>
                <a:lnTo>
                  <a:pt x="11010" y="11619"/>
                </a:lnTo>
                <a:lnTo>
                  <a:pt x="10938" y="11664"/>
                </a:lnTo>
                <a:lnTo>
                  <a:pt x="10865" y="11705"/>
                </a:lnTo>
                <a:lnTo>
                  <a:pt x="10789" y="11744"/>
                </a:lnTo>
                <a:lnTo>
                  <a:pt x="10711" y="11779"/>
                </a:lnTo>
                <a:lnTo>
                  <a:pt x="10632" y="11811"/>
                </a:lnTo>
                <a:lnTo>
                  <a:pt x="10551" y="11841"/>
                </a:lnTo>
                <a:lnTo>
                  <a:pt x="10468" y="11866"/>
                </a:lnTo>
                <a:lnTo>
                  <a:pt x="10385" y="11888"/>
                </a:lnTo>
                <a:lnTo>
                  <a:pt x="10300" y="11906"/>
                </a:lnTo>
                <a:lnTo>
                  <a:pt x="10214" y="11922"/>
                </a:lnTo>
                <a:lnTo>
                  <a:pt x="10127" y="11932"/>
                </a:lnTo>
                <a:lnTo>
                  <a:pt x="10039" y="11939"/>
                </a:lnTo>
                <a:lnTo>
                  <a:pt x="9950" y="11943"/>
                </a:lnTo>
                <a:lnTo>
                  <a:pt x="9861" y="11942"/>
                </a:lnTo>
                <a:lnTo>
                  <a:pt x="9772" y="11938"/>
                </a:lnTo>
                <a:lnTo>
                  <a:pt x="9682" y="11929"/>
                </a:lnTo>
                <a:lnTo>
                  <a:pt x="9592" y="11917"/>
                </a:lnTo>
                <a:lnTo>
                  <a:pt x="9540" y="11906"/>
                </a:lnTo>
                <a:lnTo>
                  <a:pt x="9489" y="11896"/>
                </a:lnTo>
                <a:lnTo>
                  <a:pt x="9439" y="11884"/>
                </a:lnTo>
                <a:lnTo>
                  <a:pt x="9389" y="11871"/>
                </a:lnTo>
                <a:lnTo>
                  <a:pt x="9340" y="11856"/>
                </a:lnTo>
                <a:lnTo>
                  <a:pt x="9292" y="11841"/>
                </a:lnTo>
                <a:lnTo>
                  <a:pt x="9245" y="11824"/>
                </a:lnTo>
                <a:lnTo>
                  <a:pt x="9198" y="11806"/>
                </a:lnTo>
                <a:lnTo>
                  <a:pt x="9152" y="11787"/>
                </a:lnTo>
                <a:lnTo>
                  <a:pt x="9108" y="11766"/>
                </a:lnTo>
                <a:lnTo>
                  <a:pt x="9064" y="11746"/>
                </a:lnTo>
                <a:lnTo>
                  <a:pt x="9021" y="11723"/>
                </a:lnTo>
                <a:lnTo>
                  <a:pt x="8978" y="11699"/>
                </a:lnTo>
                <a:lnTo>
                  <a:pt x="8937" y="11675"/>
                </a:lnTo>
                <a:lnTo>
                  <a:pt x="8896" y="11649"/>
                </a:lnTo>
                <a:lnTo>
                  <a:pt x="8857" y="11623"/>
                </a:lnTo>
                <a:lnTo>
                  <a:pt x="8819" y="11595"/>
                </a:lnTo>
                <a:lnTo>
                  <a:pt x="8781" y="11567"/>
                </a:lnTo>
                <a:lnTo>
                  <a:pt x="8744" y="11538"/>
                </a:lnTo>
                <a:lnTo>
                  <a:pt x="8709" y="11508"/>
                </a:lnTo>
                <a:lnTo>
                  <a:pt x="8674" y="11477"/>
                </a:lnTo>
                <a:lnTo>
                  <a:pt x="8640" y="11444"/>
                </a:lnTo>
                <a:lnTo>
                  <a:pt x="8608" y="11413"/>
                </a:lnTo>
                <a:lnTo>
                  <a:pt x="8577" y="11379"/>
                </a:lnTo>
                <a:lnTo>
                  <a:pt x="8547" y="11344"/>
                </a:lnTo>
                <a:lnTo>
                  <a:pt x="8517" y="11309"/>
                </a:lnTo>
                <a:lnTo>
                  <a:pt x="8489" y="11273"/>
                </a:lnTo>
                <a:lnTo>
                  <a:pt x="8462" y="11237"/>
                </a:lnTo>
                <a:lnTo>
                  <a:pt x="8436" y="11201"/>
                </a:lnTo>
                <a:lnTo>
                  <a:pt x="8412" y="11163"/>
                </a:lnTo>
                <a:lnTo>
                  <a:pt x="8388" y="11124"/>
                </a:lnTo>
                <a:lnTo>
                  <a:pt x="8366" y="11085"/>
                </a:lnTo>
                <a:lnTo>
                  <a:pt x="8304" y="11124"/>
                </a:lnTo>
                <a:lnTo>
                  <a:pt x="8241" y="11162"/>
                </a:lnTo>
                <a:lnTo>
                  <a:pt x="8175" y="11199"/>
                </a:lnTo>
                <a:lnTo>
                  <a:pt x="8109" y="11234"/>
                </a:lnTo>
                <a:lnTo>
                  <a:pt x="8041" y="11269"/>
                </a:lnTo>
                <a:lnTo>
                  <a:pt x="7971" y="11302"/>
                </a:lnTo>
                <a:lnTo>
                  <a:pt x="7901" y="11335"/>
                </a:lnTo>
                <a:lnTo>
                  <a:pt x="7830" y="11366"/>
                </a:lnTo>
                <a:lnTo>
                  <a:pt x="7756" y="11395"/>
                </a:lnTo>
                <a:lnTo>
                  <a:pt x="7683" y="11424"/>
                </a:lnTo>
                <a:lnTo>
                  <a:pt x="7607" y="11451"/>
                </a:lnTo>
                <a:lnTo>
                  <a:pt x="7531" y="11476"/>
                </a:lnTo>
                <a:lnTo>
                  <a:pt x="7453" y="11501"/>
                </a:lnTo>
                <a:lnTo>
                  <a:pt x="7375" y="11524"/>
                </a:lnTo>
                <a:lnTo>
                  <a:pt x="7295" y="11546"/>
                </a:lnTo>
                <a:lnTo>
                  <a:pt x="7214" y="11566"/>
                </a:lnTo>
                <a:lnTo>
                  <a:pt x="7133" y="11586"/>
                </a:lnTo>
                <a:lnTo>
                  <a:pt x="7050" y="11603"/>
                </a:lnTo>
                <a:lnTo>
                  <a:pt x="6968" y="11620"/>
                </a:lnTo>
                <a:lnTo>
                  <a:pt x="6884" y="11634"/>
                </a:lnTo>
                <a:lnTo>
                  <a:pt x="6799" y="11647"/>
                </a:lnTo>
                <a:lnTo>
                  <a:pt x="6714" y="11659"/>
                </a:lnTo>
                <a:lnTo>
                  <a:pt x="6628" y="11669"/>
                </a:lnTo>
                <a:lnTo>
                  <a:pt x="6541" y="11678"/>
                </a:lnTo>
                <a:lnTo>
                  <a:pt x="6454" y="11684"/>
                </a:lnTo>
                <a:lnTo>
                  <a:pt x="6366" y="11690"/>
                </a:lnTo>
                <a:lnTo>
                  <a:pt x="6277" y="11694"/>
                </a:lnTo>
                <a:lnTo>
                  <a:pt x="6188" y="11696"/>
                </a:lnTo>
                <a:lnTo>
                  <a:pt x="6099" y="11696"/>
                </a:lnTo>
                <a:lnTo>
                  <a:pt x="6009" y="11695"/>
                </a:lnTo>
                <a:lnTo>
                  <a:pt x="5919" y="11693"/>
                </a:lnTo>
                <a:lnTo>
                  <a:pt x="5828" y="11688"/>
                </a:lnTo>
                <a:lnTo>
                  <a:pt x="5668" y="11677"/>
                </a:lnTo>
                <a:lnTo>
                  <a:pt x="5510" y="11660"/>
                </a:lnTo>
                <a:lnTo>
                  <a:pt x="5356" y="11637"/>
                </a:lnTo>
                <a:lnTo>
                  <a:pt x="5205" y="11610"/>
                </a:lnTo>
                <a:lnTo>
                  <a:pt x="5057" y="11579"/>
                </a:lnTo>
                <a:lnTo>
                  <a:pt x="4912" y="11543"/>
                </a:lnTo>
                <a:lnTo>
                  <a:pt x="4773" y="11502"/>
                </a:lnTo>
                <a:lnTo>
                  <a:pt x="4636" y="11457"/>
                </a:lnTo>
                <a:lnTo>
                  <a:pt x="4503" y="11408"/>
                </a:lnTo>
                <a:lnTo>
                  <a:pt x="4376" y="11355"/>
                </a:lnTo>
                <a:lnTo>
                  <a:pt x="4252" y="11298"/>
                </a:lnTo>
                <a:lnTo>
                  <a:pt x="4133" y="11237"/>
                </a:lnTo>
                <a:lnTo>
                  <a:pt x="4020" y="11174"/>
                </a:lnTo>
                <a:lnTo>
                  <a:pt x="3911" y="11106"/>
                </a:lnTo>
                <a:lnTo>
                  <a:pt x="3807" y="11036"/>
                </a:lnTo>
                <a:lnTo>
                  <a:pt x="3708" y="10961"/>
                </a:lnTo>
                <a:lnTo>
                  <a:pt x="3615" y="10884"/>
                </a:lnTo>
                <a:lnTo>
                  <a:pt x="3528" y="10804"/>
                </a:lnTo>
                <a:lnTo>
                  <a:pt x="3447" y="10722"/>
                </a:lnTo>
                <a:lnTo>
                  <a:pt x="3371" y="10637"/>
                </a:lnTo>
                <a:lnTo>
                  <a:pt x="3302" y="10549"/>
                </a:lnTo>
                <a:lnTo>
                  <a:pt x="3239" y="10459"/>
                </a:lnTo>
                <a:lnTo>
                  <a:pt x="3182" y="10368"/>
                </a:lnTo>
                <a:lnTo>
                  <a:pt x="3133" y="10274"/>
                </a:lnTo>
                <a:lnTo>
                  <a:pt x="3091" y="10177"/>
                </a:lnTo>
                <a:lnTo>
                  <a:pt x="3055" y="10079"/>
                </a:lnTo>
                <a:lnTo>
                  <a:pt x="3026" y="9980"/>
                </a:lnTo>
                <a:lnTo>
                  <a:pt x="3006" y="9879"/>
                </a:lnTo>
                <a:lnTo>
                  <a:pt x="2993" y="9777"/>
                </a:lnTo>
                <a:lnTo>
                  <a:pt x="2987" y="9673"/>
                </a:lnTo>
                <a:lnTo>
                  <a:pt x="2990" y="9568"/>
                </a:lnTo>
                <a:lnTo>
                  <a:pt x="3000" y="9462"/>
                </a:lnTo>
                <a:lnTo>
                  <a:pt x="3001" y="9455"/>
                </a:lnTo>
                <a:lnTo>
                  <a:pt x="3003" y="9448"/>
                </a:lnTo>
                <a:lnTo>
                  <a:pt x="3004" y="9441"/>
                </a:lnTo>
                <a:lnTo>
                  <a:pt x="3005" y="9433"/>
                </a:lnTo>
                <a:lnTo>
                  <a:pt x="3006" y="9425"/>
                </a:lnTo>
                <a:lnTo>
                  <a:pt x="3007" y="9418"/>
                </a:lnTo>
                <a:lnTo>
                  <a:pt x="3009" y="9411"/>
                </a:lnTo>
                <a:lnTo>
                  <a:pt x="3010" y="9404"/>
                </a:lnTo>
                <a:lnTo>
                  <a:pt x="2973" y="9417"/>
                </a:lnTo>
                <a:lnTo>
                  <a:pt x="2937" y="9430"/>
                </a:lnTo>
                <a:lnTo>
                  <a:pt x="2900" y="9444"/>
                </a:lnTo>
                <a:lnTo>
                  <a:pt x="2862" y="9456"/>
                </a:lnTo>
                <a:lnTo>
                  <a:pt x="2824" y="9467"/>
                </a:lnTo>
                <a:lnTo>
                  <a:pt x="2787" y="9479"/>
                </a:lnTo>
                <a:lnTo>
                  <a:pt x="2749" y="9489"/>
                </a:lnTo>
                <a:lnTo>
                  <a:pt x="2711" y="9499"/>
                </a:lnTo>
                <a:lnTo>
                  <a:pt x="2672" y="9508"/>
                </a:lnTo>
                <a:lnTo>
                  <a:pt x="2634" y="9517"/>
                </a:lnTo>
                <a:lnTo>
                  <a:pt x="2595" y="9525"/>
                </a:lnTo>
                <a:lnTo>
                  <a:pt x="2556" y="9532"/>
                </a:lnTo>
                <a:lnTo>
                  <a:pt x="2517" y="9538"/>
                </a:lnTo>
                <a:lnTo>
                  <a:pt x="2478" y="9544"/>
                </a:lnTo>
                <a:lnTo>
                  <a:pt x="2438" y="9549"/>
                </a:lnTo>
                <a:lnTo>
                  <a:pt x="2399" y="9554"/>
                </a:lnTo>
                <a:lnTo>
                  <a:pt x="2359" y="9559"/>
                </a:lnTo>
                <a:lnTo>
                  <a:pt x="2318" y="9562"/>
                </a:lnTo>
                <a:lnTo>
                  <a:pt x="2279" y="9565"/>
                </a:lnTo>
                <a:lnTo>
                  <a:pt x="2239" y="9567"/>
                </a:lnTo>
                <a:lnTo>
                  <a:pt x="2198" y="9568"/>
                </a:lnTo>
                <a:lnTo>
                  <a:pt x="2158" y="9569"/>
                </a:lnTo>
                <a:lnTo>
                  <a:pt x="2118" y="9569"/>
                </a:lnTo>
                <a:lnTo>
                  <a:pt x="2077" y="9568"/>
                </a:lnTo>
                <a:lnTo>
                  <a:pt x="2036" y="9567"/>
                </a:lnTo>
                <a:lnTo>
                  <a:pt x="1995" y="9565"/>
                </a:lnTo>
                <a:lnTo>
                  <a:pt x="1955" y="9562"/>
                </a:lnTo>
                <a:lnTo>
                  <a:pt x="1914" y="9559"/>
                </a:lnTo>
                <a:lnTo>
                  <a:pt x="1873" y="9554"/>
                </a:lnTo>
                <a:lnTo>
                  <a:pt x="1832" y="9549"/>
                </a:lnTo>
                <a:lnTo>
                  <a:pt x="1791" y="9544"/>
                </a:lnTo>
                <a:lnTo>
                  <a:pt x="1750" y="9537"/>
                </a:lnTo>
                <a:lnTo>
                  <a:pt x="1641" y="9517"/>
                </a:lnTo>
                <a:lnTo>
                  <a:pt x="1534" y="9491"/>
                </a:lnTo>
                <a:lnTo>
                  <a:pt x="1431" y="9461"/>
                </a:lnTo>
                <a:lnTo>
                  <a:pt x="1329" y="9426"/>
                </a:lnTo>
                <a:lnTo>
                  <a:pt x="1231" y="9387"/>
                </a:lnTo>
                <a:lnTo>
                  <a:pt x="1135" y="9344"/>
                </a:lnTo>
                <a:lnTo>
                  <a:pt x="1043" y="9297"/>
                </a:lnTo>
                <a:lnTo>
                  <a:pt x="955" y="9246"/>
                </a:lnTo>
                <a:lnTo>
                  <a:pt x="868" y="9191"/>
                </a:lnTo>
                <a:lnTo>
                  <a:pt x="786" y="9132"/>
                </a:lnTo>
                <a:lnTo>
                  <a:pt x="707" y="9071"/>
                </a:lnTo>
                <a:lnTo>
                  <a:pt x="631" y="9005"/>
                </a:lnTo>
                <a:lnTo>
                  <a:pt x="560" y="8937"/>
                </a:lnTo>
                <a:lnTo>
                  <a:pt x="492" y="8866"/>
                </a:lnTo>
                <a:lnTo>
                  <a:pt x="428" y="8791"/>
                </a:lnTo>
                <a:lnTo>
                  <a:pt x="368" y="8714"/>
                </a:lnTo>
                <a:lnTo>
                  <a:pt x="312" y="8635"/>
                </a:lnTo>
                <a:lnTo>
                  <a:pt x="260" y="8553"/>
                </a:lnTo>
                <a:lnTo>
                  <a:pt x="213" y="8468"/>
                </a:lnTo>
                <a:lnTo>
                  <a:pt x="170" y="8382"/>
                </a:lnTo>
                <a:lnTo>
                  <a:pt x="132" y="8292"/>
                </a:lnTo>
                <a:lnTo>
                  <a:pt x="98" y="8202"/>
                </a:lnTo>
                <a:lnTo>
                  <a:pt x="69" y="8110"/>
                </a:lnTo>
                <a:lnTo>
                  <a:pt x="45" y="8016"/>
                </a:lnTo>
                <a:lnTo>
                  <a:pt x="27" y="7921"/>
                </a:lnTo>
                <a:lnTo>
                  <a:pt x="12" y="7823"/>
                </a:lnTo>
                <a:lnTo>
                  <a:pt x="3" y="7726"/>
                </a:lnTo>
                <a:lnTo>
                  <a:pt x="0" y="7627"/>
                </a:lnTo>
                <a:lnTo>
                  <a:pt x="2" y="7527"/>
                </a:lnTo>
                <a:lnTo>
                  <a:pt x="9" y="7427"/>
                </a:lnTo>
                <a:lnTo>
                  <a:pt x="22" y="7325"/>
                </a:lnTo>
                <a:lnTo>
                  <a:pt x="42" y="7224"/>
                </a:lnTo>
                <a:lnTo>
                  <a:pt x="59" y="7149"/>
                </a:lnTo>
                <a:lnTo>
                  <a:pt x="80" y="7076"/>
                </a:lnTo>
                <a:lnTo>
                  <a:pt x="102" y="7005"/>
                </a:lnTo>
                <a:lnTo>
                  <a:pt x="128" y="6934"/>
                </a:lnTo>
                <a:lnTo>
                  <a:pt x="156" y="6864"/>
                </a:lnTo>
                <a:lnTo>
                  <a:pt x="187" y="6797"/>
                </a:lnTo>
                <a:lnTo>
                  <a:pt x="220" y="6730"/>
                </a:lnTo>
                <a:lnTo>
                  <a:pt x="256" y="6665"/>
                </a:lnTo>
                <a:lnTo>
                  <a:pt x="295" y="6601"/>
                </a:lnTo>
                <a:lnTo>
                  <a:pt x="336" y="6539"/>
                </a:lnTo>
                <a:lnTo>
                  <a:pt x="378" y="6477"/>
                </a:lnTo>
                <a:lnTo>
                  <a:pt x="423" y="6418"/>
                </a:lnTo>
                <a:lnTo>
                  <a:pt x="470" y="6359"/>
                </a:lnTo>
                <a:lnTo>
                  <a:pt x="519" y="6304"/>
                </a:lnTo>
                <a:lnTo>
                  <a:pt x="571" y="6249"/>
                </a:lnTo>
                <a:lnTo>
                  <a:pt x="624" y="6197"/>
                </a:lnTo>
                <a:lnTo>
                  <a:pt x="679" y="6145"/>
                </a:lnTo>
                <a:lnTo>
                  <a:pt x="736" y="6096"/>
                </a:lnTo>
                <a:lnTo>
                  <a:pt x="795" y="6048"/>
                </a:lnTo>
                <a:lnTo>
                  <a:pt x="856" y="6003"/>
                </a:lnTo>
                <a:lnTo>
                  <a:pt x="917" y="5959"/>
                </a:lnTo>
                <a:lnTo>
                  <a:pt x="981" y="5917"/>
                </a:lnTo>
                <a:lnTo>
                  <a:pt x="1047" y="5878"/>
                </a:lnTo>
                <a:lnTo>
                  <a:pt x="1113" y="5840"/>
                </a:lnTo>
                <a:lnTo>
                  <a:pt x="1181" y="5804"/>
                </a:lnTo>
                <a:lnTo>
                  <a:pt x="1250" y="5770"/>
                </a:lnTo>
                <a:lnTo>
                  <a:pt x="1321" y="5740"/>
                </a:lnTo>
                <a:lnTo>
                  <a:pt x="1392" y="5711"/>
                </a:lnTo>
                <a:lnTo>
                  <a:pt x="1465" y="5683"/>
                </a:lnTo>
                <a:lnTo>
                  <a:pt x="1539" y="5659"/>
                </a:lnTo>
                <a:lnTo>
                  <a:pt x="1614" y="5637"/>
                </a:lnTo>
                <a:lnTo>
                  <a:pt x="1690" y="5618"/>
                </a:lnTo>
                <a:lnTo>
                  <a:pt x="1659" y="5574"/>
                </a:lnTo>
                <a:lnTo>
                  <a:pt x="1629" y="5529"/>
                </a:lnTo>
                <a:lnTo>
                  <a:pt x="1600" y="5484"/>
                </a:lnTo>
                <a:lnTo>
                  <a:pt x="1573" y="5437"/>
                </a:lnTo>
                <a:lnTo>
                  <a:pt x="1546" y="5391"/>
                </a:lnTo>
                <a:lnTo>
                  <a:pt x="1522" y="5344"/>
                </a:lnTo>
                <a:lnTo>
                  <a:pt x="1498" y="5296"/>
                </a:lnTo>
                <a:lnTo>
                  <a:pt x="1475" y="5248"/>
                </a:lnTo>
                <a:lnTo>
                  <a:pt x="1454" y="5199"/>
                </a:lnTo>
                <a:lnTo>
                  <a:pt x="1434" y="5150"/>
                </a:lnTo>
                <a:lnTo>
                  <a:pt x="1415" y="5099"/>
                </a:lnTo>
                <a:lnTo>
                  <a:pt x="1397" y="5049"/>
                </a:lnTo>
                <a:lnTo>
                  <a:pt x="1381" y="4998"/>
                </a:lnTo>
                <a:lnTo>
                  <a:pt x="1367" y="4947"/>
                </a:lnTo>
                <a:lnTo>
                  <a:pt x="1353" y="4895"/>
                </a:lnTo>
                <a:lnTo>
                  <a:pt x="1340" y="4842"/>
                </a:lnTo>
                <a:lnTo>
                  <a:pt x="1330" y="4790"/>
                </a:lnTo>
                <a:lnTo>
                  <a:pt x="1320" y="4737"/>
                </a:lnTo>
                <a:lnTo>
                  <a:pt x="1312" y="4683"/>
                </a:lnTo>
                <a:lnTo>
                  <a:pt x="1306" y="4629"/>
                </a:lnTo>
                <a:lnTo>
                  <a:pt x="1301" y="4575"/>
                </a:lnTo>
                <a:lnTo>
                  <a:pt x="1296" y="4521"/>
                </a:lnTo>
                <a:lnTo>
                  <a:pt x="1294" y="4466"/>
                </a:lnTo>
                <a:lnTo>
                  <a:pt x="1293" y="4411"/>
                </a:lnTo>
                <a:lnTo>
                  <a:pt x="1293" y="4356"/>
                </a:lnTo>
                <a:lnTo>
                  <a:pt x="1295" y="4300"/>
                </a:lnTo>
                <a:lnTo>
                  <a:pt x="1299" y="4244"/>
                </a:lnTo>
                <a:lnTo>
                  <a:pt x="1305" y="4189"/>
                </a:lnTo>
                <a:lnTo>
                  <a:pt x="1312" y="4132"/>
                </a:lnTo>
                <a:lnTo>
                  <a:pt x="1320" y="4076"/>
                </a:lnTo>
                <a:lnTo>
                  <a:pt x="1329" y="4020"/>
                </a:lnTo>
                <a:lnTo>
                  <a:pt x="1340" y="3963"/>
                </a:lnTo>
                <a:lnTo>
                  <a:pt x="1369" y="3850"/>
                </a:lnTo>
                <a:lnTo>
                  <a:pt x="1401" y="3739"/>
                </a:lnTo>
                <a:lnTo>
                  <a:pt x="1441" y="3630"/>
                </a:lnTo>
                <a:lnTo>
                  <a:pt x="1486" y="3524"/>
                </a:lnTo>
                <a:lnTo>
                  <a:pt x="1536" y="3420"/>
                </a:lnTo>
                <a:lnTo>
                  <a:pt x="1591" y="3320"/>
                </a:lnTo>
                <a:lnTo>
                  <a:pt x="1650" y="3223"/>
                </a:lnTo>
                <a:lnTo>
                  <a:pt x="1716" y="3127"/>
                </a:lnTo>
                <a:lnTo>
                  <a:pt x="1785" y="3036"/>
                </a:lnTo>
                <a:lnTo>
                  <a:pt x="1858" y="2948"/>
                </a:lnTo>
                <a:lnTo>
                  <a:pt x="1937" y="2863"/>
                </a:lnTo>
                <a:lnTo>
                  <a:pt x="2019" y="2782"/>
                </a:lnTo>
                <a:lnTo>
                  <a:pt x="2105" y="2704"/>
                </a:lnTo>
                <a:lnTo>
                  <a:pt x="2195" y="2631"/>
                </a:lnTo>
                <a:lnTo>
                  <a:pt x="2288" y="2561"/>
                </a:lnTo>
                <a:lnTo>
                  <a:pt x="2385" y="2494"/>
                </a:lnTo>
                <a:lnTo>
                  <a:pt x="2484" y="2433"/>
                </a:lnTo>
                <a:lnTo>
                  <a:pt x="2587" y="2376"/>
                </a:lnTo>
                <a:lnTo>
                  <a:pt x="2693" y="2322"/>
                </a:lnTo>
                <a:lnTo>
                  <a:pt x="2801" y="2274"/>
                </a:lnTo>
                <a:lnTo>
                  <a:pt x="2911" y="2230"/>
                </a:lnTo>
                <a:lnTo>
                  <a:pt x="3024" y="2191"/>
                </a:lnTo>
                <a:lnTo>
                  <a:pt x="3139" y="2157"/>
                </a:lnTo>
                <a:lnTo>
                  <a:pt x="3256" y="2128"/>
                </a:lnTo>
                <a:lnTo>
                  <a:pt x="3374" y="2104"/>
                </a:lnTo>
                <a:lnTo>
                  <a:pt x="3495" y="2085"/>
                </a:lnTo>
                <a:lnTo>
                  <a:pt x="3616" y="2071"/>
                </a:lnTo>
                <a:lnTo>
                  <a:pt x="3738" y="2064"/>
                </a:lnTo>
                <a:lnTo>
                  <a:pt x="3862" y="2061"/>
                </a:lnTo>
                <a:lnTo>
                  <a:pt x="3985" y="2065"/>
                </a:lnTo>
                <a:lnTo>
                  <a:pt x="4111" y="2074"/>
                </a:lnTo>
                <a:lnTo>
                  <a:pt x="4235" y="2090"/>
                </a:lnTo>
                <a:lnTo>
                  <a:pt x="4256" y="2094"/>
                </a:lnTo>
                <a:lnTo>
                  <a:pt x="4278" y="2097"/>
                </a:lnTo>
                <a:lnTo>
                  <a:pt x="4299" y="2100"/>
                </a:lnTo>
                <a:lnTo>
                  <a:pt x="4321" y="2104"/>
                </a:lnTo>
                <a:lnTo>
                  <a:pt x="4342" y="2108"/>
                </a:lnTo>
                <a:lnTo>
                  <a:pt x="4363" y="2112"/>
                </a:lnTo>
                <a:lnTo>
                  <a:pt x="4384" y="2116"/>
                </a:lnTo>
                <a:lnTo>
                  <a:pt x="4404" y="2120"/>
                </a:lnTo>
                <a:lnTo>
                  <a:pt x="4425" y="2126"/>
                </a:lnTo>
                <a:lnTo>
                  <a:pt x="4446" y="2131"/>
                </a:lnTo>
                <a:lnTo>
                  <a:pt x="4467" y="2135"/>
                </a:lnTo>
                <a:lnTo>
                  <a:pt x="4487" y="2140"/>
                </a:lnTo>
                <a:lnTo>
                  <a:pt x="4507" y="2145"/>
                </a:lnTo>
                <a:lnTo>
                  <a:pt x="4528" y="2151"/>
                </a:lnTo>
                <a:lnTo>
                  <a:pt x="4548" y="2156"/>
                </a:lnTo>
                <a:lnTo>
                  <a:pt x="4568" y="2162"/>
                </a:lnTo>
                <a:lnTo>
                  <a:pt x="4588" y="2168"/>
                </a:lnTo>
                <a:lnTo>
                  <a:pt x="4608" y="2174"/>
                </a:lnTo>
                <a:lnTo>
                  <a:pt x="4628" y="2180"/>
                </a:lnTo>
                <a:lnTo>
                  <a:pt x="4648" y="2186"/>
                </a:lnTo>
                <a:lnTo>
                  <a:pt x="4668" y="2193"/>
                </a:lnTo>
                <a:lnTo>
                  <a:pt x="4687" y="2199"/>
                </a:lnTo>
                <a:lnTo>
                  <a:pt x="4706" y="2207"/>
                </a:lnTo>
                <a:lnTo>
                  <a:pt x="4726" y="2213"/>
                </a:lnTo>
                <a:lnTo>
                  <a:pt x="4745" y="2220"/>
                </a:lnTo>
                <a:lnTo>
                  <a:pt x="4764" y="2227"/>
                </a:lnTo>
                <a:lnTo>
                  <a:pt x="4784" y="2234"/>
                </a:lnTo>
                <a:lnTo>
                  <a:pt x="4802" y="2242"/>
                </a:lnTo>
                <a:lnTo>
                  <a:pt x="4822" y="2250"/>
                </a:lnTo>
                <a:lnTo>
                  <a:pt x="4840" y="2258"/>
                </a:lnTo>
                <a:lnTo>
                  <a:pt x="4859" y="2265"/>
                </a:lnTo>
                <a:lnTo>
                  <a:pt x="4878" y="2273"/>
                </a:lnTo>
                <a:lnTo>
                  <a:pt x="4879" y="2269"/>
                </a:lnTo>
                <a:lnTo>
                  <a:pt x="4880" y="2266"/>
                </a:lnTo>
                <a:lnTo>
                  <a:pt x="4880" y="2262"/>
                </a:lnTo>
                <a:lnTo>
                  <a:pt x="4881" y="2258"/>
                </a:lnTo>
                <a:lnTo>
                  <a:pt x="4882" y="2254"/>
                </a:lnTo>
                <a:lnTo>
                  <a:pt x="4883" y="2250"/>
                </a:lnTo>
                <a:lnTo>
                  <a:pt x="4884" y="2245"/>
                </a:lnTo>
                <a:lnTo>
                  <a:pt x="4884" y="2242"/>
                </a:lnTo>
                <a:lnTo>
                  <a:pt x="4905" y="2156"/>
                </a:lnTo>
                <a:lnTo>
                  <a:pt x="4930" y="2073"/>
                </a:lnTo>
                <a:lnTo>
                  <a:pt x="4958" y="1991"/>
                </a:lnTo>
                <a:lnTo>
                  <a:pt x="4990" y="1912"/>
                </a:lnTo>
                <a:lnTo>
                  <a:pt x="5025" y="1834"/>
                </a:lnTo>
                <a:lnTo>
                  <a:pt x="5062" y="1757"/>
                </a:lnTo>
                <a:lnTo>
                  <a:pt x="5103" y="1683"/>
                </a:lnTo>
                <a:lnTo>
                  <a:pt x="5147" y="1611"/>
                </a:lnTo>
                <a:lnTo>
                  <a:pt x="5193" y="1542"/>
                </a:lnTo>
                <a:lnTo>
                  <a:pt x="5243" y="1474"/>
                </a:lnTo>
                <a:lnTo>
                  <a:pt x="5294" y="1410"/>
                </a:lnTo>
                <a:lnTo>
                  <a:pt x="5349" y="1348"/>
                </a:lnTo>
                <a:lnTo>
                  <a:pt x="5405" y="1288"/>
                </a:lnTo>
                <a:lnTo>
                  <a:pt x="5464" y="1231"/>
                </a:lnTo>
                <a:lnTo>
                  <a:pt x="5524" y="1177"/>
                </a:lnTo>
                <a:lnTo>
                  <a:pt x="5588" y="1127"/>
                </a:lnTo>
                <a:lnTo>
                  <a:pt x="5652" y="1079"/>
                </a:lnTo>
                <a:lnTo>
                  <a:pt x="5718" y="1034"/>
                </a:lnTo>
                <a:lnTo>
                  <a:pt x="5785" y="992"/>
                </a:lnTo>
                <a:lnTo>
                  <a:pt x="5856" y="954"/>
                </a:lnTo>
                <a:lnTo>
                  <a:pt x="5926" y="919"/>
                </a:lnTo>
                <a:lnTo>
                  <a:pt x="5998" y="887"/>
                </a:lnTo>
                <a:lnTo>
                  <a:pt x="6071" y="859"/>
                </a:lnTo>
                <a:lnTo>
                  <a:pt x="6146" y="836"/>
                </a:lnTo>
                <a:lnTo>
                  <a:pt x="6220" y="815"/>
                </a:lnTo>
                <a:lnTo>
                  <a:pt x="6296" y="799"/>
                </a:lnTo>
                <a:lnTo>
                  <a:pt x="6373" y="787"/>
                </a:lnTo>
                <a:lnTo>
                  <a:pt x="6449" y="779"/>
                </a:lnTo>
                <a:lnTo>
                  <a:pt x="6527" y="774"/>
                </a:lnTo>
                <a:lnTo>
                  <a:pt x="6605" y="774"/>
                </a:lnTo>
                <a:lnTo>
                  <a:pt x="6682" y="779"/>
                </a:lnTo>
                <a:lnTo>
                  <a:pt x="6761" y="788"/>
                </a:lnTo>
                <a:lnTo>
                  <a:pt x="6785" y="792"/>
                </a:lnTo>
                <a:lnTo>
                  <a:pt x="6810" y="796"/>
                </a:lnTo>
                <a:lnTo>
                  <a:pt x="6833" y="801"/>
                </a:lnTo>
                <a:lnTo>
                  <a:pt x="6857" y="806"/>
                </a:lnTo>
                <a:lnTo>
                  <a:pt x="6881" y="811"/>
                </a:lnTo>
                <a:lnTo>
                  <a:pt x="6904" y="817"/>
                </a:lnTo>
                <a:lnTo>
                  <a:pt x="6928" y="824"/>
                </a:lnTo>
                <a:lnTo>
                  <a:pt x="6951" y="830"/>
                </a:lnTo>
                <a:lnTo>
                  <a:pt x="6974" y="837"/>
                </a:lnTo>
                <a:lnTo>
                  <a:pt x="6996" y="844"/>
                </a:lnTo>
                <a:lnTo>
                  <a:pt x="7019" y="852"/>
                </a:lnTo>
                <a:lnTo>
                  <a:pt x="7041" y="860"/>
                </a:lnTo>
                <a:lnTo>
                  <a:pt x="7064" y="870"/>
                </a:lnTo>
                <a:lnTo>
                  <a:pt x="7085" y="878"/>
                </a:lnTo>
                <a:lnTo>
                  <a:pt x="7106" y="888"/>
                </a:lnTo>
                <a:lnTo>
                  <a:pt x="7128" y="897"/>
                </a:lnTo>
                <a:lnTo>
                  <a:pt x="7149" y="908"/>
                </a:lnTo>
                <a:lnTo>
                  <a:pt x="7171" y="918"/>
                </a:lnTo>
                <a:lnTo>
                  <a:pt x="7191" y="929"/>
                </a:lnTo>
                <a:lnTo>
                  <a:pt x="7211" y="940"/>
                </a:lnTo>
                <a:lnTo>
                  <a:pt x="7232" y="952"/>
                </a:lnTo>
                <a:lnTo>
                  <a:pt x="7251" y="964"/>
                </a:lnTo>
                <a:lnTo>
                  <a:pt x="7272" y="976"/>
                </a:lnTo>
                <a:lnTo>
                  <a:pt x="7291" y="989"/>
                </a:lnTo>
                <a:lnTo>
                  <a:pt x="7310" y="1002"/>
                </a:lnTo>
                <a:lnTo>
                  <a:pt x="7330" y="1015"/>
                </a:lnTo>
                <a:lnTo>
                  <a:pt x="7348" y="1028"/>
                </a:lnTo>
                <a:lnTo>
                  <a:pt x="7366" y="1043"/>
                </a:lnTo>
                <a:lnTo>
                  <a:pt x="7385" y="1057"/>
                </a:lnTo>
                <a:lnTo>
                  <a:pt x="7403" y="1072"/>
                </a:lnTo>
                <a:lnTo>
                  <a:pt x="7421" y="1086"/>
                </a:lnTo>
                <a:lnTo>
                  <a:pt x="7438" y="1101"/>
                </a:lnTo>
                <a:close/>
              </a:path>
            </a:pathLst>
          </a:custGeom>
          <a:solidFill>
            <a:srgbClr val="CCECFF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40161" dir="4293903" algn="ctr" rotWithShape="0">
              <a:srgbClr val="666633"/>
            </a:outerShdw>
          </a:effectLst>
        </p:spPr>
        <p:txBody>
          <a:bodyPr lIns="22467" tIns="11234" rIns="22467" bIns="11234" anchor="ctr" anchorCtr="1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6874" name="Line 169"/>
          <p:cNvSpPr>
            <a:spLocks noChangeShapeType="1"/>
          </p:cNvSpPr>
          <p:nvPr/>
        </p:nvSpPr>
        <p:spPr bwMode="auto">
          <a:xfrm>
            <a:off x="3927475" y="3665538"/>
            <a:ext cx="1339850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6875" name="Line 170"/>
          <p:cNvSpPr>
            <a:spLocks noChangeShapeType="1"/>
          </p:cNvSpPr>
          <p:nvPr/>
        </p:nvSpPr>
        <p:spPr bwMode="auto">
          <a:xfrm>
            <a:off x="4627564" y="3665539"/>
            <a:ext cx="1587" cy="479425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6876" name="Line 171"/>
          <p:cNvSpPr>
            <a:spLocks noChangeShapeType="1"/>
          </p:cNvSpPr>
          <p:nvPr/>
        </p:nvSpPr>
        <p:spPr bwMode="auto">
          <a:xfrm flipH="1">
            <a:off x="2973388" y="4144963"/>
            <a:ext cx="1655762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6877" name="Line 172"/>
          <p:cNvSpPr>
            <a:spLocks noChangeShapeType="1"/>
          </p:cNvSpPr>
          <p:nvPr/>
        </p:nvSpPr>
        <p:spPr bwMode="auto">
          <a:xfrm>
            <a:off x="2973388" y="4144964"/>
            <a:ext cx="0" cy="617537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6878" name="Line 173"/>
          <p:cNvSpPr>
            <a:spLocks noChangeShapeType="1"/>
          </p:cNvSpPr>
          <p:nvPr/>
        </p:nvSpPr>
        <p:spPr bwMode="auto">
          <a:xfrm>
            <a:off x="2973388" y="4762500"/>
            <a:ext cx="381000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6879" name="Line 174"/>
          <p:cNvSpPr>
            <a:spLocks noChangeShapeType="1"/>
          </p:cNvSpPr>
          <p:nvPr/>
        </p:nvSpPr>
        <p:spPr bwMode="auto">
          <a:xfrm>
            <a:off x="4438651" y="4625975"/>
            <a:ext cx="1273175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6880" name="Line 175"/>
          <p:cNvSpPr>
            <a:spLocks noChangeShapeType="1"/>
          </p:cNvSpPr>
          <p:nvPr/>
        </p:nvSpPr>
        <p:spPr bwMode="auto">
          <a:xfrm>
            <a:off x="6796089" y="4144963"/>
            <a:ext cx="636587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6881" name="Line 176"/>
          <p:cNvSpPr>
            <a:spLocks noChangeShapeType="1"/>
          </p:cNvSpPr>
          <p:nvPr/>
        </p:nvSpPr>
        <p:spPr bwMode="auto">
          <a:xfrm>
            <a:off x="9599614" y="4076700"/>
            <a:ext cx="509587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6882" name="Line 177"/>
          <p:cNvSpPr>
            <a:spLocks noChangeShapeType="1"/>
          </p:cNvSpPr>
          <p:nvPr/>
        </p:nvSpPr>
        <p:spPr bwMode="auto">
          <a:xfrm>
            <a:off x="9599613" y="4489451"/>
            <a:ext cx="0" cy="479425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6883" name="Text Box 178"/>
          <p:cNvSpPr txBox="1">
            <a:spLocks noChangeArrowheads="1"/>
          </p:cNvSpPr>
          <p:nvPr/>
        </p:nvSpPr>
        <p:spPr bwMode="auto">
          <a:xfrm>
            <a:off x="9218614" y="4937126"/>
            <a:ext cx="763587" cy="73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Playout</a:t>
            </a:r>
          </a:p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point </a:t>
            </a:r>
          </a:p>
        </p:txBody>
      </p:sp>
      <p:sp>
        <p:nvSpPr>
          <p:cNvPr id="36884" name="Line 179"/>
          <p:cNvSpPr>
            <a:spLocks noChangeShapeType="1"/>
          </p:cNvSpPr>
          <p:nvPr/>
        </p:nvSpPr>
        <p:spPr bwMode="auto">
          <a:xfrm>
            <a:off x="8453438" y="4487864"/>
            <a:ext cx="0" cy="479425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6885" name="Text Box 180"/>
          <p:cNvSpPr txBox="1">
            <a:spLocks noChangeArrowheads="1"/>
          </p:cNvSpPr>
          <p:nvPr/>
        </p:nvSpPr>
        <p:spPr bwMode="auto">
          <a:xfrm>
            <a:off x="7880351" y="4924425"/>
            <a:ext cx="1146175" cy="51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Loss check</a:t>
            </a:r>
          </a:p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point </a:t>
            </a:r>
          </a:p>
        </p:txBody>
      </p:sp>
      <p:sp>
        <p:nvSpPr>
          <p:cNvPr id="36886" name="Text Box 181"/>
          <p:cNvSpPr txBox="1">
            <a:spLocks noChangeArrowheads="1"/>
          </p:cNvSpPr>
          <p:nvPr/>
        </p:nvSpPr>
        <p:spPr bwMode="auto">
          <a:xfrm>
            <a:off x="2590801" y="2879725"/>
            <a:ext cx="1401763" cy="2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Encoder</a:t>
            </a:r>
          </a:p>
        </p:txBody>
      </p:sp>
      <p:sp>
        <p:nvSpPr>
          <p:cNvPr id="36887" name="Text Box 182"/>
          <p:cNvSpPr txBox="1">
            <a:spLocks noChangeArrowheads="1"/>
          </p:cNvSpPr>
          <p:nvPr/>
        </p:nvSpPr>
        <p:spPr bwMode="auto">
          <a:xfrm>
            <a:off x="8123238" y="3497263"/>
            <a:ext cx="1401762" cy="2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STB</a:t>
            </a:r>
          </a:p>
        </p:txBody>
      </p:sp>
      <p:sp>
        <p:nvSpPr>
          <p:cNvPr id="36888" name="Text Box 183"/>
          <p:cNvSpPr txBox="1">
            <a:spLocks noChangeArrowheads="1"/>
          </p:cNvSpPr>
          <p:nvPr/>
        </p:nvSpPr>
        <p:spPr bwMode="auto">
          <a:xfrm>
            <a:off x="2846388" y="5175250"/>
            <a:ext cx="2038350" cy="2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ARQ Server</a:t>
            </a:r>
          </a:p>
        </p:txBody>
      </p:sp>
      <p:sp>
        <p:nvSpPr>
          <p:cNvPr id="36889" name="Text Box 184"/>
          <p:cNvSpPr txBox="1">
            <a:spLocks noChangeArrowheads="1"/>
          </p:cNvSpPr>
          <p:nvPr/>
        </p:nvSpPr>
        <p:spPr bwMode="auto">
          <a:xfrm>
            <a:off x="3992563" y="3322638"/>
            <a:ext cx="1401762" cy="2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Sending rate </a:t>
            </a:r>
            <a:r>
              <a:rPr lang="en-US" altLang="zh-CN" sz="1400" b="1" i="1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l</a:t>
            </a:r>
          </a:p>
        </p:txBody>
      </p:sp>
      <p:sp>
        <p:nvSpPr>
          <p:cNvPr id="36890" name="Line 185"/>
          <p:cNvSpPr>
            <a:spLocks noChangeShapeType="1"/>
          </p:cNvSpPr>
          <p:nvPr/>
        </p:nvSpPr>
        <p:spPr bwMode="auto">
          <a:xfrm flipV="1">
            <a:off x="8196263" y="4419600"/>
            <a:ext cx="0" cy="137160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6891" name="Line 186"/>
          <p:cNvSpPr>
            <a:spLocks noChangeShapeType="1"/>
          </p:cNvSpPr>
          <p:nvPr/>
        </p:nvSpPr>
        <p:spPr bwMode="auto">
          <a:xfrm flipH="1">
            <a:off x="3992563" y="5791200"/>
            <a:ext cx="4203700" cy="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6892" name="Line 187"/>
          <p:cNvSpPr>
            <a:spLocks noChangeShapeType="1"/>
          </p:cNvSpPr>
          <p:nvPr/>
        </p:nvSpPr>
        <p:spPr bwMode="auto">
          <a:xfrm>
            <a:off x="3992563" y="5448300"/>
            <a:ext cx="0" cy="34290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2" rIns="91425" bIns="45712">
            <a:spAutoFit/>
          </a:bodyPr>
          <a:lstStyle/>
          <a:p>
            <a:endParaRPr lang="zh-CN" altLang="en-US"/>
          </a:p>
        </p:txBody>
      </p:sp>
      <p:sp>
        <p:nvSpPr>
          <p:cNvPr id="36893" name="Text Box 188"/>
          <p:cNvSpPr txBox="1">
            <a:spLocks noChangeArrowheads="1"/>
          </p:cNvSpPr>
          <p:nvPr/>
        </p:nvSpPr>
        <p:spPr bwMode="auto">
          <a:xfrm>
            <a:off x="5138739" y="5486400"/>
            <a:ext cx="2676525" cy="2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Feedback</a:t>
            </a:r>
          </a:p>
        </p:txBody>
      </p:sp>
      <p:sp>
        <p:nvSpPr>
          <p:cNvPr id="36894" name="Text Box 189"/>
          <p:cNvSpPr txBox="1">
            <a:spLocks noChangeArrowheads="1"/>
          </p:cNvSpPr>
          <p:nvPr/>
        </p:nvSpPr>
        <p:spPr bwMode="auto">
          <a:xfrm>
            <a:off x="5267326" y="3940175"/>
            <a:ext cx="1401763" cy="2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network</a:t>
            </a:r>
          </a:p>
        </p:txBody>
      </p:sp>
      <p:sp>
        <p:nvSpPr>
          <p:cNvPr id="36895" name="Text Box 190"/>
          <p:cNvSpPr txBox="1">
            <a:spLocks noChangeArrowheads="1"/>
          </p:cNvSpPr>
          <p:nvPr/>
        </p:nvSpPr>
        <p:spPr bwMode="auto">
          <a:xfrm>
            <a:off x="6604000" y="4144963"/>
            <a:ext cx="1530350" cy="51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Receiving rate </a:t>
            </a:r>
            <a:r>
              <a:rPr lang="en-US" altLang="zh-CN" sz="1400" b="1" i="1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l</a:t>
            </a:r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zh-CN" sz="1400" b="1" i="1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6896" name="Text Box 191"/>
          <p:cNvSpPr txBox="1">
            <a:spLocks noChangeArrowheads="1"/>
          </p:cNvSpPr>
          <p:nvPr/>
        </p:nvSpPr>
        <p:spPr bwMode="auto">
          <a:xfrm>
            <a:off x="9447214" y="3581400"/>
            <a:ext cx="1068387" cy="51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Playout</a:t>
            </a:r>
          </a:p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Rate </a:t>
            </a:r>
            <a:r>
              <a:rPr lang="en-US" altLang="zh-CN" sz="1400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endParaRPr lang="en-US" altLang="zh-CN" sz="1400" b="1" i="1">
              <a:solidFill>
                <a:srgbClr val="000000"/>
              </a:solidFill>
              <a:latin typeface="FrutigerNext LT Regular" pitchFamily="34" charset="0"/>
            </a:endParaRPr>
          </a:p>
        </p:txBody>
      </p:sp>
      <p:sp>
        <p:nvSpPr>
          <p:cNvPr id="36897" name="Text Box 192"/>
          <p:cNvSpPr txBox="1">
            <a:spLocks noChangeArrowheads="1"/>
          </p:cNvSpPr>
          <p:nvPr/>
        </p:nvSpPr>
        <p:spPr bwMode="auto">
          <a:xfrm>
            <a:off x="4718051" y="4686300"/>
            <a:ext cx="3097213" cy="2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03" tIns="41701" rIns="83403" bIns="41701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solidFill>
                  <a:srgbClr val="000000"/>
                </a:solidFill>
                <a:latin typeface="FrutigerNext LT Regular" pitchFamily="34" charset="0"/>
              </a:rPr>
              <a:t>Selective ARQ</a:t>
            </a:r>
          </a:p>
        </p:txBody>
      </p:sp>
    </p:spTree>
    <p:extLst>
      <p:ext uri="{BB962C8B-B14F-4D97-AF65-F5344CB8AC3E}">
        <p14:creationId xmlns:p14="http://schemas.microsoft.com/office/powerpoint/2010/main" val="7885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参考详细</a:t>
            </a:r>
            <a:r>
              <a:rPr lang="en-US" altLang="zh-CN" dirty="0" err="1" smtClean="0"/>
              <a:t>sqm</a:t>
            </a:r>
            <a:r>
              <a:rPr lang="zh-CN" altLang="en-US" dirty="0" smtClean="0"/>
              <a:t>文档介绍说明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54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877</Words>
  <Application>Microsoft Office PowerPoint</Application>
  <PresentationFormat>宽屏</PresentationFormat>
  <Paragraphs>201</Paragraphs>
  <Slides>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FrutigerNext LT Regular</vt:lpstr>
      <vt:lpstr>ＭＳ Ｐゴシック</vt:lpstr>
      <vt:lpstr>华文细黑</vt:lpstr>
      <vt:lpstr>宋体</vt:lpstr>
      <vt:lpstr>Arial</vt:lpstr>
      <vt:lpstr>Calibri</vt:lpstr>
      <vt:lpstr>Calibri Light</vt:lpstr>
      <vt:lpstr>Symbol</vt:lpstr>
      <vt:lpstr>Wingdings</vt:lpstr>
      <vt:lpstr>Office 主题</vt:lpstr>
      <vt:lpstr>Visio</vt:lpstr>
      <vt:lpstr>IPTV培训        李军  2017,05</vt:lpstr>
      <vt:lpstr>目录</vt:lpstr>
      <vt:lpstr>快速频道切换实现原理</vt:lpstr>
      <vt:lpstr>快速频道切换信令流程</vt:lpstr>
      <vt:lpstr>参考：IP网络常见损伤介绍</vt:lpstr>
      <vt:lpstr>IPTV视频质量保证手段</vt:lpstr>
      <vt:lpstr>FEC原理详细介绍</vt:lpstr>
      <vt:lpstr>ARQ的理论基础</vt:lpstr>
      <vt:lpstr>SQM</vt:lpstr>
    </vt:vector>
  </TitlesOfParts>
  <Company>shendu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Administrator</dc:creator>
  <cp:lastModifiedBy>Administrator</cp:lastModifiedBy>
  <cp:revision>13</cp:revision>
  <dcterms:created xsi:type="dcterms:W3CDTF">2017-05-17T05:56:59Z</dcterms:created>
  <dcterms:modified xsi:type="dcterms:W3CDTF">2017-05-17T06:08:11Z</dcterms:modified>
</cp:coreProperties>
</file>