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425" r:id="rId3"/>
    <p:sldId id="426" r:id="rId4"/>
    <p:sldId id="423" r:id="rId5"/>
    <p:sldId id="424" r:id="rId6"/>
    <p:sldId id="427" r:id="rId7"/>
    <p:sldId id="291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  <p:bold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微软雅黑 Light" panose="02010600030101010101" charset="-122"/>
      <p:regular r:id="rId18"/>
    </p:embeddedFont>
    <p:embeddedFont>
      <p:font typeface="方正兰亭细黑_GBK" panose="02010600030101010101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09702"/>
    <a:srgbClr val="0070C0"/>
    <a:srgbClr val="0CC9E6"/>
    <a:srgbClr val="F39800"/>
    <a:srgbClr val="90BD32"/>
    <a:srgbClr val="0CB169"/>
    <a:srgbClr val="5A5EB3"/>
    <a:srgbClr val="BCF64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6" y="1122484"/>
            <a:ext cx="6858030" cy="23878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6" y="3602424"/>
            <a:ext cx="6858030" cy="16559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3" y="365165"/>
            <a:ext cx="7886736" cy="5812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90" y="1709922"/>
            <a:ext cx="7886736" cy="28530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90" y="4589957"/>
            <a:ext cx="7886736" cy="15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3" y="1825821"/>
            <a:ext cx="3886218" cy="4351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71" y="1825821"/>
            <a:ext cx="3886218" cy="435180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4" y="365165"/>
            <a:ext cx="7886736" cy="13257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4" y="1778630"/>
            <a:ext cx="3655196" cy="824001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835" indent="0">
              <a:buNone/>
              <a:defRPr sz="1800"/>
            </a:lvl7pPr>
            <a:lvl8pPr marL="3201035" indent="0">
              <a:buNone/>
              <a:defRPr sz="1800"/>
            </a:lvl8pPr>
            <a:lvl9pPr marL="365823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4" y="2665665"/>
            <a:ext cx="3655196" cy="3524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25" y="1778630"/>
            <a:ext cx="3673197" cy="824001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835" indent="0">
              <a:buNone/>
              <a:defRPr sz="1800"/>
            </a:lvl7pPr>
            <a:lvl8pPr marL="3201035" indent="0">
              <a:buNone/>
              <a:defRPr sz="1800"/>
            </a:lvl8pPr>
            <a:lvl9pPr marL="3658235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25" y="2665665"/>
            <a:ext cx="3673197" cy="35246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4" y="457250"/>
            <a:ext cx="3124026" cy="16003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409" y="457250"/>
            <a:ext cx="4629171" cy="54044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4" y="2057621"/>
            <a:ext cx="3124026" cy="3811999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835" indent="0">
              <a:buNone/>
              <a:defRPr sz="1400"/>
            </a:lvl7pPr>
            <a:lvl8pPr marL="3201035" indent="0">
              <a:buNone/>
              <a:defRPr sz="1400"/>
            </a:lvl8pPr>
            <a:lvl9pPr marL="3658235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705" y="365165"/>
            <a:ext cx="1971684" cy="5812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365165"/>
            <a:ext cx="5800752" cy="58124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3" y="365165"/>
            <a:ext cx="7886736" cy="132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3" y="1825821"/>
            <a:ext cx="7886736" cy="4351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3" y="6357034"/>
            <a:ext cx="2057409" cy="3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65" y="6357034"/>
            <a:ext cx="3086115" cy="3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80" y="6357034"/>
            <a:ext cx="2057409" cy="365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06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606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0">
              <a:schemeClr val="accent1">
                <a:lumMod val="45000"/>
                <a:lumOff val="5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5" r="157" b="47550"/>
          <a:stretch>
            <a:fillRect/>
          </a:stretch>
        </p:blipFill>
        <p:spPr>
          <a:xfrm rot="16200000">
            <a:off x="4696460" y="2414905"/>
            <a:ext cx="6857365" cy="2028825"/>
          </a:xfrm>
        </p:spPr>
      </p:pic>
      <p:sp>
        <p:nvSpPr>
          <p:cNvPr id="7" name="文本框 6"/>
          <p:cNvSpPr txBox="1"/>
          <p:nvPr/>
        </p:nvSpPr>
        <p:spPr>
          <a:xfrm>
            <a:off x="3620468" y="6479987"/>
            <a:ext cx="228981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/>
                </a:solidFill>
                <a:latin typeface="方正兰亭细黑_GBK" panose="02000000000000000000" charset="-122"/>
                <a:ea typeface="方正兰亭细黑_GBK" panose="02000000000000000000" charset="-122"/>
              </a:rPr>
              <a:t>Shenzhen SDMC Technology Co.,Ltd.</a:t>
            </a:r>
            <a:endParaRPr lang="en-US" altLang="zh-CN" sz="900">
              <a:solidFill>
                <a:schemeClr val="bg1"/>
              </a:solidFill>
              <a:latin typeface="方正兰亭细黑_GBK" panose="02000000000000000000" charset="-122"/>
              <a:ea typeface="方正兰亭细黑_GBK" panose="020000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074663" y="2219208"/>
            <a:ext cx="5641866" cy="1084602"/>
            <a:chOff x="4173" y="2578"/>
            <a:chExt cx="10522" cy="2023"/>
          </a:xfrm>
        </p:grpSpPr>
        <p:sp>
          <p:nvSpPr>
            <p:cNvPr id="14" name="文本框 13"/>
            <p:cNvSpPr txBox="1"/>
            <p:nvPr/>
          </p:nvSpPr>
          <p:spPr>
            <a:xfrm>
              <a:off x="4173" y="2578"/>
              <a:ext cx="10522" cy="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8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r>
                <a:rPr lang="en-US" altLang="zh-CN" dirty="0" smtClean="0"/>
                <a:t>  </a:t>
              </a:r>
              <a:r>
                <a:rPr lang="en-US" altLang="zh-CN" dirty="0" err="1" smtClean="0"/>
                <a:t>ListView</a:t>
              </a:r>
              <a:r>
                <a:rPr lang="zh-CN" altLang="en-US" dirty="0" smtClean="0"/>
                <a:t>缓存机制</a:t>
              </a:r>
              <a:endParaRPr lang="en-US" altLang="zh-CN" dirty="0"/>
            </a:p>
          </p:txBody>
        </p:sp>
        <p:sp>
          <p:nvSpPr>
            <p:cNvPr id="18" name="矩形 17"/>
            <p:cNvSpPr/>
            <p:nvPr/>
          </p:nvSpPr>
          <p:spPr>
            <a:xfrm flipV="1">
              <a:off x="5942" y="4481"/>
              <a:ext cx="6498" cy="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4787" y="255537"/>
            <a:ext cx="844871" cy="245745"/>
            <a:chOff x="409" y="396"/>
            <a:chExt cx="1774" cy="516"/>
          </a:xfrm>
        </p:grpSpPr>
        <p:pic>
          <p:nvPicPr>
            <p:cNvPr id="2" name="图片 1" descr="资源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" y="396"/>
              <a:ext cx="1436" cy="444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409" y="396"/>
              <a:ext cx="119" cy="5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77557" y="3356165"/>
            <a:ext cx="608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2800" dirty="0" smtClean="0"/>
              <a:t>                                        ——</a:t>
            </a:r>
            <a:r>
              <a:rPr lang="zh-CN" altLang="en-US" sz="2800" dirty="0" smtClean="0"/>
              <a:t>佘冰</a:t>
            </a:r>
            <a:r>
              <a:rPr lang="en-US" altLang="zh-CN" sz="2800" dirty="0"/>
              <a:t> </a:t>
            </a:r>
            <a:r>
              <a:rPr lang="en-US" altLang="zh-CN" sz="2800" dirty="0" smtClean="0"/>
              <a:t>                                               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4787" y="255537"/>
            <a:ext cx="844871" cy="245745"/>
            <a:chOff x="409" y="396"/>
            <a:chExt cx="1774" cy="516"/>
          </a:xfrm>
        </p:grpSpPr>
        <p:pic>
          <p:nvPicPr>
            <p:cNvPr id="15" name="图片 14" descr="资源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" y="396"/>
              <a:ext cx="1436" cy="4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9" y="396"/>
              <a:ext cx="119" cy="5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13530" y="-8255"/>
            <a:ext cx="5033645" cy="2114550"/>
            <a:chOff x="8558" y="-13"/>
            <a:chExt cx="5847" cy="2456"/>
          </a:xfrm>
        </p:grpSpPr>
        <p:sp>
          <p:nvSpPr>
            <p:cNvPr id="17" name="任意多边形 16"/>
            <p:cNvSpPr/>
            <p:nvPr/>
          </p:nvSpPr>
          <p:spPr>
            <a:xfrm rot="10800000">
              <a:off x="10295" y="-13"/>
              <a:ext cx="4110" cy="2457"/>
            </a:xfrm>
            <a:custGeom>
              <a:avLst/>
              <a:gdLst>
                <a:gd name="connsiteX0" fmla="*/ 0 w 2831"/>
                <a:gd name="connsiteY0" fmla="*/ 1679 h 1692"/>
                <a:gd name="connsiteX1" fmla="*/ 0 w 2831"/>
                <a:gd name="connsiteY1" fmla="*/ 0 h 1692"/>
                <a:gd name="connsiteX2" fmla="*/ 2831 w 2831"/>
                <a:gd name="connsiteY2" fmla="*/ 1692 h 1692"/>
                <a:gd name="connsiteX3" fmla="*/ 0 w 2831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" h="1692">
                  <a:moveTo>
                    <a:pt x="0" y="1679"/>
                  </a:moveTo>
                  <a:lnTo>
                    <a:pt x="0" y="0"/>
                  </a:lnTo>
                  <a:lnTo>
                    <a:pt x="2831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11967" y="0"/>
              <a:ext cx="2438" cy="243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800000">
              <a:off x="8558" y="-13"/>
              <a:ext cx="5847" cy="2457"/>
            </a:xfrm>
            <a:custGeom>
              <a:avLst/>
              <a:gdLst>
                <a:gd name="connsiteX0" fmla="*/ 0 w 4027"/>
                <a:gd name="connsiteY0" fmla="*/ 1679 h 1692"/>
                <a:gd name="connsiteX1" fmla="*/ 0 w 4027"/>
                <a:gd name="connsiteY1" fmla="*/ 0 h 1692"/>
                <a:gd name="connsiteX2" fmla="*/ 4027 w 4027"/>
                <a:gd name="connsiteY2" fmla="*/ 1692 h 1692"/>
                <a:gd name="connsiteX3" fmla="*/ 0 w 4027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7" h="1692">
                  <a:moveTo>
                    <a:pt x="0" y="1679"/>
                  </a:moveTo>
                  <a:lnTo>
                    <a:pt x="0" y="0"/>
                  </a:lnTo>
                  <a:lnTo>
                    <a:pt x="4027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28723" y="6463477"/>
            <a:ext cx="21069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Shenzhen SDMC Technology Co.,Ltd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</a:p>
        </p:txBody>
      </p:sp>
      <p:sp>
        <p:nvSpPr>
          <p:cNvPr id="27" name="矩形 26"/>
          <p:cNvSpPr/>
          <p:nvPr/>
        </p:nvSpPr>
        <p:spPr>
          <a:xfrm>
            <a:off x="5771170" y="6440058"/>
            <a:ext cx="3213735" cy="186055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16745" y="587785"/>
            <a:ext cx="3986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/>
                </a:solidFill>
              </a:rPr>
              <a:t>ListView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中子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View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创建过程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6" y="1744887"/>
            <a:ext cx="2553056" cy="28197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78" y="1049450"/>
            <a:ext cx="3077004" cy="5288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47158" y="1744887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类之间的关系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4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4787" y="255537"/>
            <a:ext cx="844871" cy="245745"/>
            <a:chOff x="409" y="396"/>
            <a:chExt cx="1774" cy="516"/>
          </a:xfrm>
        </p:grpSpPr>
        <p:pic>
          <p:nvPicPr>
            <p:cNvPr id="15" name="图片 14" descr="资源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" y="396"/>
              <a:ext cx="1436" cy="4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9" y="396"/>
              <a:ext cx="119" cy="5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13530" y="-8255"/>
            <a:ext cx="5033645" cy="2114550"/>
            <a:chOff x="8558" y="-13"/>
            <a:chExt cx="5847" cy="2456"/>
          </a:xfrm>
        </p:grpSpPr>
        <p:sp>
          <p:nvSpPr>
            <p:cNvPr id="17" name="任意多边形 16"/>
            <p:cNvSpPr/>
            <p:nvPr/>
          </p:nvSpPr>
          <p:spPr>
            <a:xfrm rot="10800000">
              <a:off x="10295" y="-13"/>
              <a:ext cx="4110" cy="2457"/>
            </a:xfrm>
            <a:custGeom>
              <a:avLst/>
              <a:gdLst>
                <a:gd name="connsiteX0" fmla="*/ 0 w 2831"/>
                <a:gd name="connsiteY0" fmla="*/ 1679 h 1692"/>
                <a:gd name="connsiteX1" fmla="*/ 0 w 2831"/>
                <a:gd name="connsiteY1" fmla="*/ 0 h 1692"/>
                <a:gd name="connsiteX2" fmla="*/ 2831 w 2831"/>
                <a:gd name="connsiteY2" fmla="*/ 1692 h 1692"/>
                <a:gd name="connsiteX3" fmla="*/ 0 w 2831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" h="1692">
                  <a:moveTo>
                    <a:pt x="0" y="1679"/>
                  </a:moveTo>
                  <a:lnTo>
                    <a:pt x="0" y="0"/>
                  </a:lnTo>
                  <a:lnTo>
                    <a:pt x="2831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11967" y="0"/>
              <a:ext cx="2438" cy="243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800000">
              <a:off x="8558" y="-13"/>
              <a:ext cx="5847" cy="2457"/>
            </a:xfrm>
            <a:custGeom>
              <a:avLst/>
              <a:gdLst>
                <a:gd name="connsiteX0" fmla="*/ 0 w 4027"/>
                <a:gd name="connsiteY0" fmla="*/ 1679 h 1692"/>
                <a:gd name="connsiteX1" fmla="*/ 0 w 4027"/>
                <a:gd name="connsiteY1" fmla="*/ 0 h 1692"/>
                <a:gd name="connsiteX2" fmla="*/ 4027 w 4027"/>
                <a:gd name="connsiteY2" fmla="*/ 1692 h 1692"/>
                <a:gd name="connsiteX3" fmla="*/ 0 w 4027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7" h="1692">
                  <a:moveTo>
                    <a:pt x="0" y="1679"/>
                  </a:moveTo>
                  <a:lnTo>
                    <a:pt x="0" y="0"/>
                  </a:lnTo>
                  <a:lnTo>
                    <a:pt x="4027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28723" y="6463477"/>
            <a:ext cx="21069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Shenzhen SDMC Technology Co.,Ltd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</a:p>
        </p:txBody>
      </p:sp>
      <p:sp>
        <p:nvSpPr>
          <p:cNvPr id="27" name="矩形 26"/>
          <p:cNvSpPr/>
          <p:nvPr/>
        </p:nvSpPr>
        <p:spPr>
          <a:xfrm>
            <a:off x="5771170" y="6440058"/>
            <a:ext cx="3213735" cy="186055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525" y="152681"/>
            <a:ext cx="2715004" cy="6287377"/>
          </a:xfrm>
          <a:prstGeom prst="rect">
            <a:avLst/>
          </a:prstGeom>
        </p:spPr>
      </p:pic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83100" y="818617"/>
            <a:ext cx="39365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/>
                </a:solidFill>
              </a:rPr>
              <a:t>ListView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向下滚动一条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Item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37854" y="331788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具体见源码分析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6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4787" y="255537"/>
            <a:ext cx="844871" cy="245745"/>
            <a:chOff x="409" y="396"/>
            <a:chExt cx="1774" cy="516"/>
          </a:xfrm>
        </p:grpSpPr>
        <p:pic>
          <p:nvPicPr>
            <p:cNvPr id="15" name="图片 14" descr="资源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" y="396"/>
              <a:ext cx="1436" cy="4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9" y="396"/>
              <a:ext cx="119" cy="5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13530" y="-8255"/>
            <a:ext cx="5033645" cy="2114550"/>
            <a:chOff x="8558" y="-13"/>
            <a:chExt cx="5847" cy="2456"/>
          </a:xfrm>
        </p:grpSpPr>
        <p:sp>
          <p:nvSpPr>
            <p:cNvPr id="17" name="任意多边形 16"/>
            <p:cNvSpPr/>
            <p:nvPr/>
          </p:nvSpPr>
          <p:spPr>
            <a:xfrm rot="10800000">
              <a:off x="10295" y="-13"/>
              <a:ext cx="4110" cy="2457"/>
            </a:xfrm>
            <a:custGeom>
              <a:avLst/>
              <a:gdLst>
                <a:gd name="connsiteX0" fmla="*/ 0 w 2831"/>
                <a:gd name="connsiteY0" fmla="*/ 1679 h 1692"/>
                <a:gd name="connsiteX1" fmla="*/ 0 w 2831"/>
                <a:gd name="connsiteY1" fmla="*/ 0 h 1692"/>
                <a:gd name="connsiteX2" fmla="*/ 2831 w 2831"/>
                <a:gd name="connsiteY2" fmla="*/ 1692 h 1692"/>
                <a:gd name="connsiteX3" fmla="*/ 0 w 2831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" h="1692">
                  <a:moveTo>
                    <a:pt x="0" y="1679"/>
                  </a:moveTo>
                  <a:lnTo>
                    <a:pt x="0" y="0"/>
                  </a:lnTo>
                  <a:lnTo>
                    <a:pt x="2831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11967" y="0"/>
              <a:ext cx="2438" cy="243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800000">
              <a:off x="8558" y="-13"/>
              <a:ext cx="5847" cy="2457"/>
            </a:xfrm>
            <a:custGeom>
              <a:avLst/>
              <a:gdLst>
                <a:gd name="connsiteX0" fmla="*/ 0 w 4027"/>
                <a:gd name="connsiteY0" fmla="*/ 1679 h 1692"/>
                <a:gd name="connsiteX1" fmla="*/ 0 w 4027"/>
                <a:gd name="connsiteY1" fmla="*/ 0 h 1692"/>
                <a:gd name="connsiteX2" fmla="*/ 4027 w 4027"/>
                <a:gd name="connsiteY2" fmla="*/ 1692 h 1692"/>
                <a:gd name="connsiteX3" fmla="*/ 0 w 4027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7" h="1692">
                  <a:moveTo>
                    <a:pt x="0" y="1679"/>
                  </a:moveTo>
                  <a:lnTo>
                    <a:pt x="0" y="0"/>
                  </a:lnTo>
                  <a:lnTo>
                    <a:pt x="4027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28723" y="6463477"/>
            <a:ext cx="21069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Shenzhen SDMC Technology </a:t>
            </a:r>
            <a:r>
              <a:rPr lang="en-US" altLang="zh-CN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Co.,Ltd</a:t>
            </a:r>
            <a:r>
              <a:rPr lang="en-US" altLang="zh-CN" sz="9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</a:p>
        </p:txBody>
      </p:sp>
      <p:sp>
        <p:nvSpPr>
          <p:cNvPr id="27" name="矩形 26"/>
          <p:cNvSpPr/>
          <p:nvPr/>
        </p:nvSpPr>
        <p:spPr>
          <a:xfrm>
            <a:off x="5771170" y="6440058"/>
            <a:ext cx="3213735" cy="186055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755053" y="655668"/>
            <a:ext cx="3011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</a:rPr>
              <a:t>Recyclebin</a:t>
            </a:r>
            <a:r>
              <a:rPr lang="zh-CN" altLang="en-US" sz="2400" b="1" dirty="0">
                <a:solidFill>
                  <a:schemeClr val="accent1"/>
                </a:solidFill>
              </a:rPr>
              <a:t>成员介绍</a:t>
            </a:r>
            <a:r>
              <a:rPr lang="zh-CN" altLang="en-US" dirty="0"/>
              <a:t>：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55676" y="1408113"/>
            <a:ext cx="848790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mActiveView</a:t>
            </a:r>
            <a:r>
              <a:rPr lang="zh-CN" altLang="en-US" dirty="0"/>
              <a:t>：始时屏幕显示的</a:t>
            </a:r>
            <a:r>
              <a:rPr lang="en-US" altLang="zh-CN" dirty="0"/>
              <a:t>view</a:t>
            </a:r>
            <a:r>
              <a:rPr lang="zh-CN" altLang="en-US" dirty="0"/>
              <a:t>，这个数组会在</a:t>
            </a:r>
            <a:r>
              <a:rPr lang="zh-CN" altLang="en-US" dirty="0" smtClean="0"/>
              <a:t>布局（</a:t>
            </a:r>
            <a:r>
              <a:rPr lang="en-US" altLang="zh-CN" dirty="0" err="1" smtClean="0"/>
              <a:t>onLayout</a:t>
            </a:r>
            <a:r>
              <a:rPr lang="zh-CN" altLang="en-US" dirty="0" smtClean="0"/>
              <a:t>）开始</a:t>
            </a:r>
            <a:r>
              <a:rPr lang="zh-CN" altLang="en-US" dirty="0"/>
              <a:t>时填充，</a:t>
            </a:r>
          </a:p>
          <a:p>
            <a:r>
              <a:rPr lang="zh-CN" altLang="en-US" dirty="0"/>
              <a:t>布局结束后所有</a:t>
            </a:r>
            <a:r>
              <a:rPr lang="en-US" altLang="zh-CN" dirty="0"/>
              <a:t>view</a:t>
            </a:r>
            <a:r>
              <a:rPr lang="zh-CN" altLang="en-US" dirty="0"/>
              <a:t>被移至</a:t>
            </a:r>
            <a:r>
              <a:rPr lang="en-US" altLang="zh-CN" dirty="0" err="1"/>
              <a:t>mScrapViews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  <a:p>
            <a:r>
              <a:rPr lang="en-US" altLang="zh-CN" b="1" dirty="0" err="1" smtClean="0"/>
              <a:t>mScrapView</a:t>
            </a:r>
            <a:r>
              <a:rPr lang="en-US" altLang="zh-CN" dirty="0" smtClean="0"/>
              <a:t> </a:t>
            </a:r>
            <a:r>
              <a:rPr lang="zh-CN" altLang="en-US" dirty="0"/>
              <a:t>：废弃</a:t>
            </a:r>
            <a:r>
              <a:rPr lang="en-US" altLang="zh-CN" dirty="0"/>
              <a:t>view</a:t>
            </a:r>
            <a:r>
              <a:rPr lang="zh-CN" altLang="en-US" dirty="0"/>
              <a:t>，被删除的</a:t>
            </a:r>
            <a:r>
              <a:rPr lang="en-US" altLang="zh-CN" dirty="0" err="1"/>
              <a:t>ActiveView</a:t>
            </a:r>
            <a:r>
              <a:rPr lang="zh-CN" altLang="en-US" dirty="0"/>
              <a:t>会被自动加入</a:t>
            </a:r>
            <a:r>
              <a:rPr lang="en-US" altLang="zh-CN" dirty="0" err="1"/>
              <a:t>ScrapView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可以被适配器用作</a:t>
            </a:r>
            <a:r>
              <a:rPr lang="en-US" altLang="zh-CN" dirty="0"/>
              <a:t>convert </a:t>
            </a:r>
            <a:r>
              <a:rPr lang="en-US" altLang="zh-CN" dirty="0" smtClean="0"/>
              <a:t>view</a:t>
            </a:r>
            <a:r>
              <a:rPr lang="zh-CN" altLang="en-US" dirty="0"/>
              <a:t>的</a:t>
            </a:r>
            <a:r>
              <a:rPr lang="en-US" altLang="zh-CN" dirty="0" smtClean="0"/>
              <a:t>view</a:t>
            </a:r>
            <a:r>
              <a:rPr lang="zh-CN" altLang="en-US" dirty="0"/>
              <a:t>数组。 这个</a:t>
            </a:r>
            <a:r>
              <a:rPr lang="en-US" altLang="zh-CN" dirty="0" err="1"/>
              <a:t>ArrayList</a:t>
            </a:r>
            <a:r>
              <a:rPr lang="zh-CN" altLang="en-US" dirty="0"/>
              <a:t>就是</a:t>
            </a:r>
            <a:r>
              <a:rPr lang="en-US" altLang="zh-CN" dirty="0"/>
              <a:t>adapter</a:t>
            </a:r>
          </a:p>
          <a:p>
            <a:r>
              <a:rPr lang="zh-CN" altLang="en-US" dirty="0"/>
              <a:t>中</a:t>
            </a:r>
            <a:r>
              <a:rPr lang="en-US" altLang="zh-CN" dirty="0" err="1"/>
              <a:t>getView</a:t>
            </a:r>
            <a:r>
              <a:rPr lang="zh-CN" altLang="en-US" dirty="0"/>
              <a:t>方法中的参数</a:t>
            </a:r>
            <a:r>
              <a:rPr lang="en-US" altLang="zh-CN" dirty="0" err="1"/>
              <a:t>convertView</a:t>
            </a:r>
            <a:r>
              <a:rPr lang="zh-CN" altLang="en-US" dirty="0" smtClean="0"/>
              <a:t>的来源。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b="1" dirty="0" err="1"/>
              <a:t>mFirstActivePosition</a:t>
            </a:r>
            <a:r>
              <a:rPr lang="en-US" altLang="zh-CN" dirty="0"/>
              <a:t> </a:t>
            </a:r>
            <a:r>
              <a:rPr lang="zh-CN" altLang="en-US" dirty="0"/>
              <a:t>：存储在</a:t>
            </a:r>
            <a:r>
              <a:rPr lang="en-US" altLang="zh-CN" dirty="0" err="1"/>
              <a:t>mActiveViews</a:t>
            </a:r>
            <a:r>
              <a:rPr lang="zh-CN" altLang="en-US" dirty="0"/>
              <a:t>中的第一个</a:t>
            </a:r>
            <a:r>
              <a:rPr lang="en-US" altLang="zh-CN" dirty="0"/>
              <a:t>view</a:t>
            </a:r>
            <a:r>
              <a:rPr lang="zh-CN" altLang="en-US" dirty="0"/>
              <a:t>的位置 </a:t>
            </a:r>
          </a:p>
          <a:p>
            <a:endParaRPr lang="zh-CN" altLang="en-US" dirty="0"/>
          </a:p>
          <a:p>
            <a:r>
              <a:rPr lang="en-US" altLang="zh-CN" b="1" dirty="0" err="1"/>
              <a:t>mViewTypeCount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en-US" altLang="zh-CN" dirty="0"/>
              <a:t>view</a:t>
            </a:r>
            <a:r>
              <a:rPr lang="zh-CN" altLang="en-US" dirty="0"/>
              <a:t>类型总数，列表中可能有多种数据类型，</a:t>
            </a:r>
          </a:p>
          <a:p>
            <a:r>
              <a:rPr lang="zh-CN" altLang="en-US" dirty="0"/>
              <a:t>比如内容数据和分割符  </a:t>
            </a:r>
          </a:p>
          <a:p>
            <a:endParaRPr lang="zh-CN" altLang="en-US" dirty="0"/>
          </a:p>
          <a:p>
            <a:r>
              <a:rPr lang="en-US" altLang="zh-CN" b="1" dirty="0" err="1"/>
              <a:t>mCurrentScrap</a:t>
            </a:r>
            <a:r>
              <a:rPr lang="en-US" altLang="zh-CN" dirty="0"/>
              <a:t> </a:t>
            </a:r>
            <a:r>
              <a:rPr lang="zh-CN" altLang="en-US" dirty="0"/>
              <a:t>：跟</a:t>
            </a:r>
            <a:r>
              <a:rPr lang="en-US" altLang="zh-CN" dirty="0" err="1"/>
              <a:t>mScrapViews</a:t>
            </a:r>
            <a:r>
              <a:rPr lang="zh-CN" altLang="en-US" dirty="0"/>
              <a:t>的却别是，</a:t>
            </a:r>
            <a:r>
              <a:rPr lang="en-US" altLang="zh-CN" dirty="0" err="1"/>
              <a:t>mScrapViews</a:t>
            </a:r>
            <a:r>
              <a:rPr lang="zh-CN" altLang="en-US" dirty="0"/>
              <a:t>是个队列数组</a:t>
            </a:r>
          </a:p>
          <a:p>
            <a:r>
              <a:rPr lang="zh-CN" altLang="en-US" dirty="0"/>
              <a:t>，</a:t>
            </a:r>
            <a:r>
              <a:rPr lang="en-US" altLang="zh-CN" dirty="0" err="1"/>
              <a:t>ArrayList</a:t>
            </a:r>
            <a:r>
              <a:rPr lang="en-US" altLang="zh-CN" dirty="0"/>
              <a:t>&lt;View&gt;[]</a:t>
            </a:r>
            <a:r>
              <a:rPr lang="zh-CN" altLang="en-US" dirty="0"/>
              <a:t>类型，数组长度为</a:t>
            </a:r>
            <a:r>
              <a:rPr lang="en-US" altLang="zh-CN" dirty="0" err="1"/>
              <a:t>mViewTypeCount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而默认</a:t>
            </a:r>
            <a:r>
              <a:rPr lang="en-US" altLang="zh-CN" dirty="0" err="1"/>
              <a:t>ViewTypeCount</a:t>
            </a:r>
            <a:r>
              <a:rPr lang="en-US" altLang="zh-CN" dirty="0"/>
              <a:t> = 1</a:t>
            </a:r>
            <a:r>
              <a:rPr lang="zh-CN" altLang="en-US" dirty="0"/>
              <a:t>的情况下</a:t>
            </a:r>
            <a:r>
              <a:rPr lang="en-US" altLang="zh-CN" dirty="0" err="1"/>
              <a:t>mCurrentScrap</a:t>
            </a:r>
            <a:r>
              <a:rPr lang="en-US" altLang="zh-CN" dirty="0"/>
              <a:t>=</a:t>
            </a:r>
            <a:r>
              <a:rPr lang="en-US" altLang="zh-CN" dirty="0" err="1"/>
              <a:t>mScrapViews</a:t>
            </a:r>
            <a:r>
              <a:rPr lang="en-US" altLang="zh-CN" dirty="0"/>
              <a:t>[0]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mTransientStateViews</a:t>
            </a:r>
            <a:r>
              <a:rPr lang="en-US" altLang="zh-CN" dirty="0"/>
              <a:t> </a:t>
            </a:r>
            <a:r>
              <a:rPr lang="zh-CN" altLang="en-US" dirty="0" smtClean="0"/>
              <a:t>：不进行回收的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4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4787" y="255537"/>
            <a:ext cx="844871" cy="245745"/>
            <a:chOff x="409" y="396"/>
            <a:chExt cx="1774" cy="516"/>
          </a:xfrm>
        </p:grpSpPr>
        <p:pic>
          <p:nvPicPr>
            <p:cNvPr id="15" name="图片 14" descr="资源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" y="396"/>
              <a:ext cx="1436" cy="4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9" y="396"/>
              <a:ext cx="119" cy="5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13530" y="-8255"/>
            <a:ext cx="5033645" cy="2114550"/>
            <a:chOff x="8558" y="-13"/>
            <a:chExt cx="5847" cy="2456"/>
          </a:xfrm>
        </p:grpSpPr>
        <p:sp>
          <p:nvSpPr>
            <p:cNvPr id="17" name="任意多边形 16"/>
            <p:cNvSpPr/>
            <p:nvPr/>
          </p:nvSpPr>
          <p:spPr>
            <a:xfrm rot="10800000">
              <a:off x="10295" y="-13"/>
              <a:ext cx="4110" cy="2457"/>
            </a:xfrm>
            <a:custGeom>
              <a:avLst/>
              <a:gdLst>
                <a:gd name="connsiteX0" fmla="*/ 0 w 2831"/>
                <a:gd name="connsiteY0" fmla="*/ 1679 h 1692"/>
                <a:gd name="connsiteX1" fmla="*/ 0 w 2831"/>
                <a:gd name="connsiteY1" fmla="*/ 0 h 1692"/>
                <a:gd name="connsiteX2" fmla="*/ 2831 w 2831"/>
                <a:gd name="connsiteY2" fmla="*/ 1692 h 1692"/>
                <a:gd name="connsiteX3" fmla="*/ 0 w 2831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" h="1692">
                  <a:moveTo>
                    <a:pt x="0" y="1679"/>
                  </a:moveTo>
                  <a:lnTo>
                    <a:pt x="0" y="0"/>
                  </a:lnTo>
                  <a:lnTo>
                    <a:pt x="2831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11967" y="0"/>
              <a:ext cx="2438" cy="243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800000">
              <a:off x="8558" y="-13"/>
              <a:ext cx="5847" cy="2457"/>
            </a:xfrm>
            <a:custGeom>
              <a:avLst/>
              <a:gdLst>
                <a:gd name="connsiteX0" fmla="*/ 0 w 4027"/>
                <a:gd name="connsiteY0" fmla="*/ 1679 h 1692"/>
                <a:gd name="connsiteX1" fmla="*/ 0 w 4027"/>
                <a:gd name="connsiteY1" fmla="*/ 0 h 1692"/>
                <a:gd name="connsiteX2" fmla="*/ 4027 w 4027"/>
                <a:gd name="connsiteY2" fmla="*/ 1692 h 1692"/>
                <a:gd name="connsiteX3" fmla="*/ 0 w 4027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7" h="1692">
                  <a:moveTo>
                    <a:pt x="0" y="1679"/>
                  </a:moveTo>
                  <a:lnTo>
                    <a:pt x="0" y="0"/>
                  </a:lnTo>
                  <a:lnTo>
                    <a:pt x="4027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28723" y="6463477"/>
            <a:ext cx="21069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Shenzhen SDMC Technology Co.,Ltd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</a:p>
        </p:txBody>
      </p:sp>
      <p:sp>
        <p:nvSpPr>
          <p:cNvPr id="27" name="矩形 26"/>
          <p:cNvSpPr/>
          <p:nvPr/>
        </p:nvSpPr>
        <p:spPr>
          <a:xfrm>
            <a:off x="5771170" y="6440058"/>
            <a:ext cx="3213735" cy="186055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55053" y="655668"/>
            <a:ext cx="3011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solidFill>
                  <a:schemeClr val="accent1"/>
                </a:solidFill>
              </a:rPr>
              <a:t>Recyclebin</a:t>
            </a:r>
            <a:r>
              <a:rPr lang="zh-CN" altLang="en-US" sz="2400" b="1" dirty="0">
                <a:solidFill>
                  <a:schemeClr val="accent1"/>
                </a:solidFill>
              </a:rPr>
              <a:t>方法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介绍</a:t>
            </a:r>
            <a:r>
              <a:rPr lang="zh-CN" altLang="en-US" dirty="0"/>
              <a:t>：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22443" y="1543195"/>
            <a:ext cx="58891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/>
              <a:t>fillActiveViews</a:t>
            </a:r>
            <a:r>
              <a:rPr lang="zh-CN" altLang="en-US" dirty="0" smtClean="0"/>
              <a:t>：填充</a:t>
            </a:r>
            <a:r>
              <a:rPr lang="en-US" altLang="zh-CN" dirty="0" err="1" smtClean="0"/>
              <a:t>mActiveView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getActiveView</a:t>
            </a:r>
            <a:r>
              <a:rPr lang="zh-CN" altLang="en-US" dirty="0" smtClean="0"/>
              <a:t>：获取</a:t>
            </a:r>
            <a:r>
              <a:rPr lang="en-US" altLang="zh-CN" dirty="0" err="1" smtClean="0"/>
              <a:t>mActiveView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View</a:t>
            </a:r>
          </a:p>
          <a:p>
            <a:endParaRPr lang="en-US" altLang="zh-CN" dirty="0"/>
          </a:p>
          <a:p>
            <a:r>
              <a:rPr lang="en-US" altLang="zh-CN" dirty="0" err="1" smtClean="0"/>
              <a:t>getScrapView</a:t>
            </a:r>
            <a:r>
              <a:rPr lang="zh-CN" altLang="en-US" dirty="0" smtClean="0"/>
              <a:t>：获取回收的</a:t>
            </a:r>
            <a:r>
              <a:rPr lang="en-US" altLang="zh-CN" dirty="0" smtClean="0"/>
              <a:t>View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addScrapView</a:t>
            </a:r>
            <a:r>
              <a:rPr lang="zh-CN" altLang="en-US" dirty="0" smtClean="0"/>
              <a:t>：添加废弃的</a:t>
            </a:r>
            <a:r>
              <a:rPr lang="en-US" altLang="zh-CN" dirty="0" smtClean="0"/>
              <a:t>View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scrapActiveViews</a:t>
            </a:r>
            <a:r>
              <a:rPr lang="zh-CN" altLang="en-US" dirty="0" smtClean="0"/>
              <a:t>：将</a:t>
            </a:r>
            <a:r>
              <a:rPr lang="en-US" altLang="zh-CN" dirty="0" err="1" smtClean="0"/>
              <a:t>mActiveView</a:t>
            </a:r>
            <a:r>
              <a:rPr lang="zh-CN" altLang="en-US" dirty="0" smtClean="0"/>
              <a:t>全部转化为</a:t>
            </a:r>
            <a:r>
              <a:rPr lang="en-US" altLang="zh-CN" b="1" dirty="0" err="1"/>
              <a:t>mScrapView</a:t>
            </a:r>
            <a:r>
              <a:rPr lang="en-US" altLang="zh-CN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982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4787" y="255537"/>
            <a:ext cx="844871" cy="245745"/>
            <a:chOff x="409" y="396"/>
            <a:chExt cx="1774" cy="516"/>
          </a:xfrm>
        </p:grpSpPr>
        <p:pic>
          <p:nvPicPr>
            <p:cNvPr id="15" name="图片 14" descr="资源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" y="396"/>
              <a:ext cx="1436" cy="4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09" y="396"/>
              <a:ext cx="119" cy="5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13530" y="-8255"/>
            <a:ext cx="5033645" cy="2114550"/>
            <a:chOff x="8558" y="-13"/>
            <a:chExt cx="5847" cy="2456"/>
          </a:xfrm>
        </p:grpSpPr>
        <p:sp>
          <p:nvSpPr>
            <p:cNvPr id="17" name="任意多边形 16"/>
            <p:cNvSpPr/>
            <p:nvPr/>
          </p:nvSpPr>
          <p:spPr>
            <a:xfrm rot="10800000">
              <a:off x="10295" y="-13"/>
              <a:ext cx="4110" cy="2457"/>
            </a:xfrm>
            <a:custGeom>
              <a:avLst/>
              <a:gdLst>
                <a:gd name="connsiteX0" fmla="*/ 0 w 2831"/>
                <a:gd name="connsiteY0" fmla="*/ 1679 h 1692"/>
                <a:gd name="connsiteX1" fmla="*/ 0 w 2831"/>
                <a:gd name="connsiteY1" fmla="*/ 0 h 1692"/>
                <a:gd name="connsiteX2" fmla="*/ 2831 w 2831"/>
                <a:gd name="connsiteY2" fmla="*/ 1692 h 1692"/>
                <a:gd name="connsiteX3" fmla="*/ 0 w 2831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" h="1692">
                  <a:moveTo>
                    <a:pt x="0" y="1679"/>
                  </a:moveTo>
                  <a:lnTo>
                    <a:pt x="0" y="0"/>
                  </a:lnTo>
                  <a:lnTo>
                    <a:pt x="2831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直角三角形 12"/>
            <p:cNvSpPr/>
            <p:nvPr/>
          </p:nvSpPr>
          <p:spPr>
            <a:xfrm rot="10800000">
              <a:off x="11967" y="0"/>
              <a:ext cx="2438" cy="2438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0800000">
              <a:off x="8558" y="-13"/>
              <a:ext cx="5847" cy="2457"/>
            </a:xfrm>
            <a:custGeom>
              <a:avLst/>
              <a:gdLst>
                <a:gd name="connsiteX0" fmla="*/ 0 w 4027"/>
                <a:gd name="connsiteY0" fmla="*/ 1679 h 1692"/>
                <a:gd name="connsiteX1" fmla="*/ 0 w 4027"/>
                <a:gd name="connsiteY1" fmla="*/ 0 h 1692"/>
                <a:gd name="connsiteX2" fmla="*/ 4027 w 4027"/>
                <a:gd name="connsiteY2" fmla="*/ 1692 h 1692"/>
                <a:gd name="connsiteX3" fmla="*/ 0 w 4027"/>
                <a:gd name="connsiteY3" fmla="*/ 1679 h 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7" h="1692">
                  <a:moveTo>
                    <a:pt x="0" y="1679"/>
                  </a:moveTo>
                  <a:lnTo>
                    <a:pt x="0" y="0"/>
                  </a:lnTo>
                  <a:lnTo>
                    <a:pt x="4027" y="1692"/>
                  </a:lnTo>
                  <a:lnTo>
                    <a:pt x="0" y="1679"/>
                  </a:lnTo>
                  <a:close/>
                </a:path>
              </a:pathLst>
            </a:custGeom>
            <a:solidFill>
              <a:srgbClr val="00B0F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628723" y="6463477"/>
            <a:ext cx="2106930" cy="235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Shenzhen SDMC Technology Co.,Ltd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.</a:t>
            </a:r>
          </a:p>
        </p:txBody>
      </p:sp>
      <p:sp>
        <p:nvSpPr>
          <p:cNvPr id="27" name="矩形 26"/>
          <p:cNvSpPr/>
          <p:nvPr/>
        </p:nvSpPr>
        <p:spPr>
          <a:xfrm>
            <a:off x="5771170" y="6440058"/>
            <a:ext cx="3213735" cy="186055"/>
          </a:xfrm>
          <a:prstGeom prst="rect">
            <a:avLst/>
          </a:prstGeom>
          <a:solidFill>
            <a:srgbClr val="0070C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97709" y="82042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思考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22443" y="1543195"/>
            <a:ext cx="79186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mActiveView</a:t>
            </a:r>
            <a:r>
              <a:rPr lang="zh-CN" altLang="en-US" dirty="0" smtClean="0"/>
              <a:t>具体作用是什么？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可是范围内可以显示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item View</a:t>
            </a:r>
            <a:r>
              <a:rPr lang="zh-CN" altLang="en-US" dirty="0" smtClean="0"/>
              <a:t>，初始化时会创建多少个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总共会创建多少个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473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r="140"/>
          <a:stretch>
            <a:fillRect/>
          </a:stretch>
        </p:blipFill>
        <p:spPr>
          <a:xfrm>
            <a:off x="3810" y="8890"/>
            <a:ext cx="9137015" cy="6858000"/>
          </a:xfrm>
        </p:spPr>
      </p:pic>
      <p:sp>
        <p:nvSpPr>
          <p:cNvPr id="14" name="矩形 13"/>
          <p:cNvSpPr/>
          <p:nvPr/>
        </p:nvSpPr>
        <p:spPr>
          <a:xfrm>
            <a:off x="-2540" y="-5715"/>
            <a:ext cx="9154160" cy="6868795"/>
          </a:xfrm>
          <a:prstGeom prst="rect">
            <a:avLst/>
          </a:prstGeom>
          <a:solidFill>
            <a:srgbClr val="0070C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8255" y="2323465"/>
            <a:ext cx="9143365" cy="2780665"/>
          </a:xfrm>
          <a:prstGeom prst="rect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资源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" y="193040"/>
            <a:ext cx="1628140" cy="8585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11095" y="3178175"/>
            <a:ext cx="4705350" cy="1070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293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Calibri</vt:lpstr>
      <vt:lpstr>宋体</vt:lpstr>
      <vt:lpstr>微软雅黑</vt:lpstr>
      <vt:lpstr>Calibri Light</vt:lpstr>
      <vt:lpstr>微软雅黑 Light</vt:lpstr>
      <vt:lpstr>Arial</vt:lpstr>
      <vt:lpstr>方正兰亭细黑_GBK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sdmc</dc:creator>
  <cp:lastModifiedBy>佘冰</cp:lastModifiedBy>
  <cp:revision>204</cp:revision>
  <dcterms:created xsi:type="dcterms:W3CDTF">2016-08-04T06:35:00Z</dcterms:created>
  <dcterms:modified xsi:type="dcterms:W3CDTF">2017-05-23T04:43:55Z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