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8" r:id="rId1"/>
  </p:sldMasterIdLst>
  <p:notesMasterIdLst>
    <p:notesMasterId r:id="rId20"/>
  </p:notesMasterIdLst>
  <p:sldIdLst>
    <p:sldId id="360" r:id="rId2"/>
    <p:sldId id="365" r:id="rId3"/>
    <p:sldId id="361" r:id="rId4"/>
    <p:sldId id="339" r:id="rId5"/>
    <p:sldId id="346" r:id="rId6"/>
    <p:sldId id="366" r:id="rId7"/>
    <p:sldId id="362" r:id="rId8"/>
    <p:sldId id="352" r:id="rId9"/>
    <p:sldId id="350" r:id="rId10"/>
    <p:sldId id="351" r:id="rId11"/>
    <p:sldId id="345" r:id="rId12"/>
    <p:sldId id="363" r:id="rId13"/>
    <p:sldId id="349" r:id="rId14"/>
    <p:sldId id="357" r:id="rId15"/>
    <p:sldId id="364" r:id="rId16"/>
    <p:sldId id="344" r:id="rId17"/>
    <p:sldId id="355" r:id="rId18"/>
    <p:sldId id="338" r:id="rId19"/>
  </p:sldIdLst>
  <p:sldSz cx="12857163" cy="7232650"/>
  <p:notesSz cx="6858000" cy="9144000"/>
  <p:custDataLst>
    <p:tags r:id="rId21"/>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39763" indent="-182563" algn="l" rtl="0" fontAlgn="base">
      <a:spcBef>
        <a:spcPct val="0"/>
      </a:spcBef>
      <a:spcAft>
        <a:spcPct val="0"/>
      </a:spcAft>
      <a:defRPr kern="1200">
        <a:solidFill>
          <a:schemeClr val="tx1"/>
        </a:solidFill>
        <a:latin typeface="Calibri" pitchFamily="34" charset="0"/>
        <a:ea typeface="宋体" pitchFamily="2" charset="-122"/>
        <a:cs typeface="+mn-cs"/>
      </a:defRPr>
    </a:lvl2pPr>
    <a:lvl3pPr marL="1282700" indent="-368300" algn="l" rtl="0" fontAlgn="base">
      <a:spcBef>
        <a:spcPct val="0"/>
      </a:spcBef>
      <a:spcAft>
        <a:spcPct val="0"/>
      </a:spcAft>
      <a:defRPr kern="1200">
        <a:solidFill>
          <a:schemeClr val="tx1"/>
        </a:solidFill>
        <a:latin typeface="Calibri" pitchFamily="34" charset="0"/>
        <a:ea typeface="宋体" pitchFamily="2" charset="-122"/>
        <a:cs typeface="+mn-cs"/>
      </a:defRPr>
    </a:lvl3pPr>
    <a:lvl4pPr marL="1925638" indent="-554038" algn="l" rtl="0" fontAlgn="base">
      <a:spcBef>
        <a:spcPct val="0"/>
      </a:spcBef>
      <a:spcAft>
        <a:spcPct val="0"/>
      </a:spcAft>
      <a:defRPr kern="1200">
        <a:solidFill>
          <a:schemeClr val="tx1"/>
        </a:solidFill>
        <a:latin typeface="Calibri" pitchFamily="34" charset="0"/>
        <a:ea typeface="宋体" pitchFamily="2" charset="-122"/>
        <a:cs typeface="+mn-cs"/>
      </a:defRPr>
    </a:lvl4pPr>
    <a:lvl5pPr marL="2568575" indent="-739775"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278" userDrawn="1">
          <p15:clr>
            <a:srgbClr val="A4A3A4"/>
          </p15:clr>
        </p15:guide>
        <p15:guide id="2" pos="40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769EBF"/>
    <a:srgbClr val="FCCB43"/>
    <a:srgbClr val="91E3DE"/>
    <a:srgbClr val="FD6753"/>
    <a:srgbClr val="5CD6CD"/>
    <a:srgbClr val="FD482F"/>
    <a:srgbClr val="EF5064"/>
    <a:srgbClr val="4472C4"/>
    <a:srgbClr val="636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3002" autoAdjust="0"/>
  </p:normalViewPr>
  <p:slideViewPr>
    <p:cSldViewPr>
      <p:cViewPr varScale="1">
        <p:scale>
          <a:sx n="76" d="100"/>
          <a:sy n="76" d="100"/>
        </p:scale>
        <p:origin x="576" y="96"/>
      </p:cViewPr>
      <p:guideLst>
        <p:guide orient="horz" pos="2278"/>
        <p:guide pos="4050"/>
      </p:guideLst>
    </p:cSldViewPr>
  </p:slideViewPr>
  <p:notesTextViewPr>
    <p:cViewPr>
      <p:scale>
        <a:sx n="1" d="1"/>
        <a:sy n="1" d="1"/>
      </p:scale>
      <p:origin x="0" y="0"/>
    </p:cViewPr>
  </p:notesTextViewPr>
  <p:sorterViewPr>
    <p:cViewPr>
      <p:scale>
        <a:sx n="90" d="100"/>
        <a:sy n="90" d="100"/>
      </p:scale>
      <p:origin x="0" y="55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30AF29-A718-40EE-9EEF-1ACDE84F90BC}" type="datetimeFigureOut">
              <a:rPr lang="zh-CN" altLang="en-US"/>
              <a:pPr>
                <a:defRPr/>
              </a:pPr>
              <a:t>2017/7/4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6DC5C0A-0D26-4132-B61F-2E06C1498EC8}" type="slidenum">
              <a:rPr lang="zh-CN" altLang="en-US"/>
              <a:pPr>
                <a:defRPr/>
              </a:pPr>
              <a:t>‹#›</a:t>
            </a:fld>
            <a:endParaRPr lang="zh-CN" altLang="en-US"/>
          </a:p>
        </p:txBody>
      </p:sp>
    </p:spTree>
    <p:extLst>
      <p:ext uri="{BB962C8B-B14F-4D97-AF65-F5344CB8AC3E}">
        <p14:creationId xmlns:p14="http://schemas.microsoft.com/office/powerpoint/2010/main" val="3967234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a:t>
            </a:fld>
            <a:endParaRPr lang="zh-CN" altLang="en-US"/>
          </a:p>
        </p:txBody>
      </p:sp>
    </p:spTree>
    <p:extLst>
      <p:ext uri="{BB962C8B-B14F-4D97-AF65-F5344CB8AC3E}">
        <p14:creationId xmlns:p14="http://schemas.microsoft.com/office/powerpoint/2010/main" val="13559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10</a:t>
            </a:fld>
            <a:endParaRPr lang="zh-CN" altLang="en-US"/>
          </a:p>
        </p:txBody>
      </p:sp>
    </p:spTree>
    <p:extLst>
      <p:ext uri="{BB962C8B-B14F-4D97-AF65-F5344CB8AC3E}">
        <p14:creationId xmlns:p14="http://schemas.microsoft.com/office/powerpoint/2010/main" val="131395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11</a:t>
            </a:fld>
            <a:endParaRPr lang="zh-CN" altLang="en-US"/>
          </a:p>
        </p:txBody>
      </p:sp>
    </p:spTree>
    <p:extLst>
      <p:ext uri="{BB962C8B-B14F-4D97-AF65-F5344CB8AC3E}">
        <p14:creationId xmlns:p14="http://schemas.microsoft.com/office/powerpoint/2010/main" val="377974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69896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13</a:t>
            </a:fld>
            <a:endParaRPr lang="zh-CN" altLang="en-US"/>
          </a:p>
        </p:txBody>
      </p:sp>
    </p:spTree>
    <p:extLst>
      <p:ext uri="{BB962C8B-B14F-4D97-AF65-F5344CB8AC3E}">
        <p14:creationId xmlns:p14="http://schemas.microsoft.com/office/powerpoint/2010/main" val="3689218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14</a:t>
            </a:fld>
            <a:endParaRPr lang="zh-CN" altLang="en-US"/>
          </a:p>
        </p:txBody>
      </p:sp>
    </p:spTree>
    <p:extLst>
      <p:ext uri="{BB962C8B-B14F-4D97-AF65-F5344CB8AC3E}">
        <p14:creationId xmlns:p14="http://schemas.microsoft.com/office/powerpoint/2010/main" val="317694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39785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16</a:t>
            </a:fld>
            <a:endParaRPr lang="zh-CN" altLang="en-US"/>
          </a:p>
        </p:txBody>
      </p:sp>
    </p:spTree>
    <p:extLst>
      <p:ext uri="{BB962C8B-B14F-4D97-AF65-F5344CB8AC3E}">
        <p14:creationId xmlns:p14="http://schemas.microsoft.com/office/powerpoint/2010/main" val="2754612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17</a:t>
            </a:fld>
            <a:endParaRPr lang="zh-CN" altLang="en-US"/>
          </a:p>
        </p:txBody>
      </p:sp>
    </p:spTree>
    <p:extLst>
      <p:ext uri="{BB962C8B-B14F-4D97-AF65-F5344CB8AC3E}">
        <p14:creationId xmlns:p14="http://schemas.microsoft.com/office/powerpoint/2010/main" val="1074128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18</a:t>
            </a:fld>
            <a:endParaRPr lang="zh-CN" altLang="en-US"/>
          </a:p>
        </p:txBody>
      </p:sp>
    </p:spTree>
    <p:extLst>
      <p:ext uri="{BB962C8B-B14F-4D97-AF65-F5344CB8AC3E}">
        <p14:creationId xmlns:p14="http://schemas.microsoft.com/office/powerpoint/2010/main" val="255524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71255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57557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4</a:t>
            </a:fld>
            <a:endParaRPr lang="zh-CN" altLang="en-US"/>
          </a:p>
        </p:txBody>
      </p:sp>
    </p:spTree>
    <p:extLst>
      <p:ext uri="{BB962C8B-B14F-4D97-AF65-F5344CB8AC3E}">
        <p14:creationId xmlns:p14="http://schemas.microsoft.com/office/powerpoint/2010/main" val="102625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5</a:t>
            </a:fld>
            <a:endParaRPr lang="zh-CN" altLang="en-US"/>
          </a:p>
        </p:txBody>
      </p:sp>
    </p:spTree>
    <p:extLst>
      <p:ext uri="{BB962C8B-B14F-4D97-AF65-F5344CB8AC3E}">
        <p14:creationId xmlns:p14="http://schemas.microsoft.com/office/powerpoint/2010/main" val="94019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6</a:t>
            </a:fld>
            <a:endParaRPr lang="zh-CN" altLang="en-US"/>
          </a:p>
        </p:txBody>
      </p:sp>
    </p:spTree>
    <p:extLst>
      <p:ext uri="{BB962C8B-B14F-4D97-AF65-F5344CB8AC3E}">
        <p14:creationId xmlns:p14="http://schemas.microsoft.com/office/powerpoint/2010/main" val="162930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847937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8</a:t>
            </a:fld>
            <a:endParaRPr lang="zh-CN" altLang="en-US"/>
          </a:p>
        </p:txBody>
      </p:sp>
    </p:spTree>
    <p:extLst>
      <p:ext uri="{BB962C8B-B14F-4D97-AF65-F5344CB8AC3E}">
        <p14:creationId xmlns:p14="http://schemas.microsoft.com/office/powerpoint/2010/main" val="155885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9</a:t>
            </a:fld>
            <a:endParaRPr lang="zh-CN" altLang="en-US"/>
          </a:p>
        </p:txBody>
      </p:sp>
    </p:spTree>
    <p:extLst>
      <p:ext uri="{BB962C8B-B14F-4D97-AF65-F5344CB8AC3E}">
        <p14:creationId xmlns:p14="http://schemas.microsoft.com/office/powerpoint/2010/main" val="390397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E95E7C-7932-4CE8-A19A-E1C84E32DA74}" type="datetimeFigureOut">
              <a:rPr lang="zh-CN" altLang="en-US" smtClean="0"/>
              <a:t>2017/7/4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3B9559-2EAB-429A-B5F1-E8B7186AAC8D}" type="slidenum">
              <a:rPr lang="zh-CN" altLang="en-US" smtClean="0"/>
              <a:t>‹#›</a:t>
            </a:fld>
            <a:endParaRPr lang="zh-CN" altLang="en-US"/>
          </a:p>
        </p:txBody>
      </p:sp>
    </p:spTree>
    <p:extLst>
      <p:ext uri="{BB962C8B-B14F-4D97-AF65-F5344CB8AC3E}">
        <p14:creationId xmlns:p14="http://schemas.microsoft.com/office/powerpoint/2010/main" val="27946244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0869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0637" y="-11360"/>
            <a:ext cx="12898438" cy="7255370"/>
          </a:xfrm>
          <a:prstGeom prst="rect">
            <a:avLst/>
          </a:prstGeom>
        </p:spPr>
      </p:pic>
      <p:sp>
        <p:nvSpPr>
          <p:cNvPr id="2" name="标题占位符 1"/>
          <p:cNvSpPr>
            <a:spLocks noGrp="1"/>
          </p:cNvSpPr>
          <p:nvPr>
            <p:ph type="title"/>
          </p:nvPr>
        </p:nvSpPr>
        <p:spPr>
          <a:xfrm>
            <a:off x="884238" y="385763"/>
            <a:ext cx="11088687"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88687"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8EE95E7C-7932-4CE8-A19A-E1C84E32DA74}" type="datetimeFigureOut">
              <a:rPr lang="zh-CN" altLang="en-US" smtClean="0"/>
              <a:t>2017/7/4</a:t>
            </a:fld>
            <a:endParaRPr lang="zh-CN" altLang="en-US"/>
          </a:p>
        </p:txBody>
      </p:sp>
      <p:sp>
        <p:nvSpPr>
          <p:cNvPr id="5" name="页脚占位符 4"/>
          <p:cNvSpPr>
            <a:spLocks noGrp="1"/>
          </p:cNvSpPr>
          <p:nvPr>
            <p:ph type="ftr" sz="quarter" idx="3"/>
          </p:nvPr>
        </p:nvSpPr>
        <p:spPr>
          <a:xfrm>
            <a:off x="4259263" y="6704013"/>
            <a:ext cx="4338637"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0500"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A43B9559-2EAB-429A-B5F1-E8B7186AAC8D}" type="slidenum">
              <a:rPr lang="zh-CN" altLang="en-US" smtClean="0"/>
              <a:t>‹#›</a:t>
            </a:fld>
            <a:endParaRPr lang="zh-CN" altLang="en-US"/>
          </a:p>
        </p:txBody>
      </p:sp>
    </p:spTree>
    <p:extLst>
      <p:ext uri="{BB962C8B-B14F-4D97-AF65-F5344CB8AC3E}">
        <p14:creationId xmlns:p14="http://schemas.microsoft.com/office/powerpoint/2010/main" val="3808422427"/>
      </p:ext>
    </p:extLst>
  </p:cSld>
  <p:clrMap bg1="lt1" tx1="dk1" bg2="lt2" tx2="dk2" accent1="accent1" accent2="accent2" accent3="accent3" accent4="accent4" accent5="accent5" accent6="accent6" hlink="hlink" folHlink="folHlink"/>
  <p:sldLayoutIdLst>
    <p:sldLayoutId id="2147483675" r:id="rId1"/>
    <p:sldLayoutId id="214748368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5827" y="5106489"/>
            <a:ext cx="572414" cy="572412"/>
            <a:chOff x="1801408" y="2944628"/>
            <a:chExt cx="2090618" cy="2090618"/>
          </a:xfrm>
          <a:effectLst>
            <a:outerShdw blurRad="381000" dist="177800" dir="2460000" algn="ctr" rotWithShape="0">
              <a:srgbClr val="000000">
                <a:alpha val="43137"/>
              </a:srgbClr>
            </a:outerShdw>
          </a:effectLst>
        </p:grpSpPr>
        <p:sp>
          <p:nvSpPr>
            <p:cNvPr id="4" name="椭圆 3"/>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4"/>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nvSpPr>
          <p:spPr>
            <a:xfrm>
              <a:off x="2069880" y="3213100"/>
              <a:ext cx="1553674" cy="1553674"/>
            </a:xfrm>
            <a:prstGeom prst="ellipse">
              <a:avLst/>
            </a:prstGeom>
            <a:solidFill>
              <a:srgbClr val="FD675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组合 16"/>
          <p:cNvGrpSpPr/>
          <p:nvPr/>
        </p:nvGrpSpPr>
        <p:grpSpPr>
          <a:xfrm>
            <a:off x="5222970" y="5106489"/>
            <a:ext cx="572414" cy="572412"/>
            <a:chOff x="1801408" y="2944628"/>
            <a:chExt cx="2090618" cy="2090618"/>
          </a:xfrm>
          <a:effectLst>
            <a:outerShdw blurRad="381000" dist="177800" dir="2460000" algn="ctr" rotWithShape="0">
              <a:srgbClr val="000000">
                <a:alpha val="43137"/>
              </a:srgbClr>
            </a:outerShdw>
          </a:effectLst>
        </p:grpSpPr>
        <p:sp>
          <p:nvSpPr>
            <p:cNvPr id="18" name="椭圆 17"/>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椭圆 18"/>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椭圆 19"/>
            <p:cNvSpPr/>
            <p:nvPr/>
          </p:nvSpPr>
          <p:spPr>
            <a:xfrm>
              <a:off x="2069880" y="3213100"/>
              <a:ext cx="1553674" cy="1553674"/>
            </a:xfrm>
            <a:prstGeom prst="ellipse">
              <a:avLst/>
            </a:prstGeom>
            <a:solidFill>
              <a:srgbClr val="91E3D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6130113" y="5106489"/>
            <a:ext cx="572414" cy="572412"/>
            <a:chOff x="1801408" y="2944628"/>
            <a:chExt cx="2090618" cy="2090618"/>
          </a:xfrm>
          <a:effectLst>
            <a:outerShdw blurRad="381000" dist="177800" dir="2460000" algn="ctr" rotWithShape="0">
              <a:srgbClr val="000000">
                <a:alpha val="43137"/>
              </a:srgbClr>
            </a:outerShdw>
          </a:effectLst>
        </p:grpSpPr>
        <p:sp>
          <p:nvSpPr>
            <p:cNvPr id="22" name="椭圆 21"/>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椭圆 23"/>
            <p:cNvSpPr/>
            <p:nvPr/>
          </p:nvSpPr>
          <p:spPr>
            <a:xfrm>
              <a:off x="2069880" y="3213100"/>
              <a:ext cx="1553674" cy="1553674"/>
            </a:xfrm>
            <a:prstGeom prst="ellipse">
              <a:avLst/>
            </a:prstGeom>
            <a:solidFill>
              <a:srgbClr val="FCCB4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组合 24"/>
          <p:cNvGrpSpPr/>
          <p:nvPr/>
        </p:nvGrpSpPr>
        <p:grpSpPr>
          <a:xfrm>
            <a:off x="7037256" y="5106489"/>
            <a:ext cx="572414" cy="572412"/>
            <a:chOff x="1801408" y="2944628"/>
            <a:chExt cx="2090618" cy="2090618"/>
          </a:xfrm>
          <a:effectLst>
            <a:outerShdw blurRad="381000" dist="177800" dir="2460000" algn="ctr" rotWithShape="0">
              <a:srgbClr val="000000">
                <a:alpha val="43137"/>
              </a:srgbClr>
            </a:outerShdw>
          </a:effectLst>
        </p:grpSpPr>
        <p:sp>
          <p:nvSpPr>
            <p:cNvPr id="26" name="椭圆 25"/>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椭圆 27"/>
            <p:cNvSpPr/>
            <p:nvPr/>
          </p:nvSpPr>
          <p:spPr>
            <a:xfrm>
              <a:off x="2069880" y="3213100"/>
              <a:ext cx="1553674" cy="1553674"/>
            </a:xfrm>
            <a:prstGeom prst="ellipse">
              <a:avLst/>
            </a:prstGeom>
            <a:solidFill>
              <a:srgbClr val="769EB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7944399" y="5106489"/>
            <a:ext cx="572414" cy="572412"/>
            <a:chOff x="1801408" y="2944628"/>
            <a:chExt cx="2090618" cy="2090618"/>
          </a:xfrm>
          <a:effectLst>
            <a:outerShdw blurRad="381000" dist="177800" dir="2460000" algn="ctr" rotWithShape="0">
              <a:srgbClr val="000000">
                <a:alpha val="43137"/>
              </a:srgbClr>
            </a:outerShdw>
          </a:effectLst>
        </p:grpSpPr>
        <p:sp>
          <p:nvSpPr>
            <p:cNvPr id="30" name="椭圆 29"/>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椭圆 31"/>
            <p:cNvSpPr/>
            <p:nvPr/>
          </p:nvSpPr>
          <p:spPr>
            <a:xfrm>
              <a:off x="2069880" y="3213100"/>
              <a:ext cx="1553674" cy="1553674"/>
            </a:xfrm>
            <a:prstGeom prst="ellipse">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3" name="TextBox 5"/>
          <p:cNvSpPr txBox="1">
            <a:spLocks noChangeArrowheads="1"/>
          </p:cNvSpPr>
          <p:nvPr/>
        </p:nvSpPr>
        <p:spPr bwMode="auto">
          <a:xfrm>
            <a:off x="3454083" y="3866672"/>
            <a:ext cx="5948998" cy="1174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6000" spc="300" dirty="0" smtClean="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梁石麟</a:t>
            </a:r>
            <a:endParaRPr lang="zh-CN" altLang="en-US" sz="6000" spc="3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6"/>
          <p:cNvSpPr txBox="1">
            <a:spLocks noChangeArrowheads="1"/>
          </p:cNvSpPr>
          <p:nvPr/>
        </p:nvSpPr>
        <p:spPr bwMode="auto">
          <a:xfrm>
            <a:off x="1280008" y="1033079"/>
            <a:ext cx="10297145" cy="2012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9600" b="1" kern="2000" dirty="0" smtClean="0">
                <a:solidFill>
                  <a:schemeClr val="tx1">
                    <a:lumMod val="65000"/>
                    <a:lumOff val="35000"/>
                  </a:schemeClr>
                </a:solidFill>
                <a:latin typeface="Impact" panose="020B0806030902050204" pitchFamily="34" charset="0"/>
                <a:ea typeface="微软雅黑" panose="020B0503020204020204" pitchFamily="34" charset="-122"/>
                <a:cs typeface="+mn-ea"/>
                <a:sym typeface="Arial" panose="020B0604020202020204" pitchFamily="34" charset="0"/>
              </a:rPr>
              <a:t>产品、项目和技术</a:t>
            </a:r>
            <a:endParaRPr lang="zh-CN" altLang="en-US" sz="9600" b="1" kern="2000" dirty="0">
              <a:solidFill>
                <a:schemeClr val="tx1">
                  <a:lumMod val="65000"/>
                  <a:lumOff val="35000"/>
                </a:schemeClr>
              </a:solidFill>
              <a:latin typeface="Impact" panose="020B080603090205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76671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1+#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10000" fill="hold" nodeType="clickEffect" p14:presetBounceEnd="30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30000">
                                          <p:cBhvr additive="base">
                                            <p:cTn id="19" dur="300" fill="hold"/>
                                            <p:tgtEl>
                                              <p:spTgt spid="3"/>
                                            </p:tgtEl>
                                            <p:attrNameLst>
                                              <p:attrName>ppt_x</p:attrName>
                                            </p:attrNameLst>
                                          </p:cBhvr>
                                          <p:tavLst>
                                            <p:tav tm="0">
                                              <p:val>
                                                <p:strVal val="#ppt_x"/>
                                              </p:val>
                                            </p:tav>
                                            <p:tav tm="100000">
                                              <p:val>
                                                <p:strVal val="#ppt_x"/>
                                              </p:val>
                                            </p:tav>
                                          </p:tavLst>
                                        </p:anim>
                                        <p:anim calcmode="lin" valueType="num" p14:bounceEnd="30000">
                                          <p:cBhvr additive="base">
                                            <p:cTn id="20"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10000" fill="hold" nodeType="clickEffect" p14:presetBounceEnd="30000">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14:bounceEnd="30000">
                                          <p:cBhvr additive="base">
                                            <p:cTn id="25" dur="300" fill="hold"/>
                                            <p:tgtEl>
                                              <p:spTgt spid="17"/>
                                            </p:tgtEl>
                                            <p:attrNameLst>
                                              <p:attrName>ppt_x</p:attrName>
                                            </p:attrNameLst>
                                          </p:cBhvr>
                                          <p:tavLst>
                                            <p:tav tm="0">
                                              <p:val>
                                                <p:strVal val="#ppt_x"/>
                                              </p:val>
                                            </p:tav>
                                            <p:tav tm="100000">
                                              <p:val>
                                                <p:strVal val="#ppt_x"/>
                                              </p:val>
                                            </p:tav>
                                          </p:tavLst>
                                        </p:anim>
                                        <p:anim calcmode="lin" valueType="num" p14:bounceEnd="30000">
                                          <p:cBhvr additive="base">
                                            <p:cTn id="26"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10000" fill="hold" nodeType="clickEffect" p14:presetBounceEnd="30000">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14:bounceEnd="30000">
                                          <p:cBhvr additive="base">
                                            <p:cTn id="31" dur="300" fill="hold"/>
                                            <p:tgtEl>
                                              <p:spTgt spid="21"/>
                                            </p:tgtEl>
                                            <p:attrNameLst>
                                              <p:attrName>ppt_x</p:attrName>
                                            </p:attrNameLst>
                                          </p:cBhvr>
                                          <p:tavLst>
                                            <p:tav tm="0">
                                              <p:val>
                                                <p:strVal val="#ppt_x"/>
                                              </p:val>
                                            </p:tav>
                                            <p:tav tm="100000">
                                              <p:val>
                                                <p:strVal val="#ppt_x"/>
                                              </p:val>
                                            </p:tav>
                                          </p:tavLst>
                                        </p:anim>
                                        <p:anim calcmode="lin" valueType="num" p14:bounceEnd="30000">
                                          <p:cBhvr additive="base">
                                            <p:cTn id="32"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10000" fill="hold" nodeType="clickEffect" p14:presetBounceEnd="30000">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14:bounceEnd="30000">
                                          <p:cBhvr additive="base">
                                            <p:cTn id="37" dur="300" fill="hold"/>
                                            <p:tgtEl>
                                              <p:spTgt spid="25"/>
                                            </p:tgtEl>
                                            <p:attrNameLst>
                                              <p:attrName>ppt_x</p:attrName>
                                            </p:attrNameLst>
                                          </p:cBhvr>
                                          <p:tavLst>
                                            <p:tav tm="0">
                                              <p:val>
                                                <p:strVal val="#ppt_x"/>
                                              </p:val>
                                            </p:tav>
                                            <p:tav tm="100000">
                                              <p:val>
                                                <p:strVal val="#ppt_x"/>
                                              </p:val>
                                            </p:tav>
                                          </p:tavLst>
                                        </p:anim>
                                        <p:anim calcmode="lin" valueType="num" p14:bounceEnd="30000">
                                          <p:cBhvr additive="base">
                                            <p:cTn id="38"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10000" fill="hold" nodeType="clickEffect" p14:presetBounceEnd="30000">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14:bounceEnd="30000">
                                          <p:cBhvr additive="base">
                                            <p:cTn id="43" dur="300" fill="hold"/>
                                            <p:tgtEl>
                                              <p:spTgt spid="29"/>
                                            </p:tgtEl>
                                            <p:attrNameLst>
                                              <p:attrName>ppt_x</p:attrName>
                                            </p:attrNameLst>
                                          </p:cBhvr>
                                          <p:tavLst>
                                            <p:tav tm="0">
                                              <p:val>
                                                <p:strVal val="#ppt_x"/>
                                              </p:val>
                                            </p:tav>
                                            <p:tav tm="100000">
                                              <p:val>
                                                <p:strVal val="#ppt_x"/>
                                              </p:val>
                                            </p:tav>
                                          </p:tavLst>
                                        </p:anim>
                                        <p:anim calcmode="lin" valueType="num" p14:bounceEnd="30000">
                                          <p:cBhvr additive="base">
                                            <p:cTn id="44"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1+#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1000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300" fill="hold"/>
                                            <p:tgtEl>
                                              <p:spTgt spid="3"/>
                                            </p:tgtEl>
                                            <p:attrNameLst>
                                              <p:attrName>ppt_x</p:attrName>
                                            </p:attrNameLst>
                                          </p:cBhvr>
                                          <p:tavLst>
                                            <p:tav tm="0">
                                              <p:val>
                                                <p:strVal val="#ppt_x"/>
                                              </p:val>
                                            </p:tav>
                                            <p:tav tm="100000">
                                              <p:val>
                                                <p:strVal val="#ppt_x"/>
                                              </p:val>
                                            </p:tav>
                                          </p:tavLst>
                                        </p:anim>
                                        <p:anim calcmode="lin" valueType="num">
                                          <p:cBhvr additive="base">
                                            <p:cTn id="20"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accel="1000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300" fill="hold"/>
                                            <p:tgtEl>
                                              <p:spTgt spid="17"/>
                                            </p:tgtEl>
                                            <p:attrNameLst>
                                              <p:attrName>ppt_x</p:attrName>
                                            </p:attrNameLst>
                                          </p:cBhvr>
                                          <p:tavLst>
                                            <p:tav tm="0">
                                              <p:val>
                                                <p:strVal val="#ppt_x"/>
                                              </p:val>
                                            </p:tav>
                                            <p:tav tm="100000">
                                              <p:val>
                                                <p:strVal val="#ppt_x"/>
                                              </p:val>
                                            </p:tav>
                                          </p:tavLst>
                                        </p:anim>
                                        <p:anim calcmode="lin" valueType="num">
                                          <p:cBhvr additive="base">
                                            <p:cTn id="26"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accel="1000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300" fill="hold"/>
                                            <p:tgtEl>
                                              <p:spTgt spid="21"/>
                                            </p:tgtEl>
                                            <p:attrNameLst>
                                              <p:attrName>ppt_x</p:attrName>
                                            </p:attrNameLst>
                                          </p:cBhvr>
                                          <p:tavLst>
                                            <p:tav tm="0">
                                              <p:val>
                                                <p:strVal val="#ppt_x"/>
                                              </p:val>
                                            </p:tav>
                                            <p:tav tm="100000">
                                              <p:val>
                                                <p:strVal val="#ppt_x"/>
                                              </p:val>
                                            </p:tav>
                                          </p:tavLst>
                                        </p:anim>
                                        <p:anim calcmode="lin" valueType="num">
                                          <p:cBhvr additive="base">
                                            <p:cTn id="32"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accel="1000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300" fill="hold"/>
                                            <p:tgtEl>
                                              <p:spTgt spid="25"/>
                                            </p:tgtEl>
                                            <p:attrNameLst>
                                              <p:attrName>ppt_x</p:attrName>
                                            </p:attrNameLst>
                                          </p:cBhvr>
                                          <p:tavLst>
                                            <p:tav tm="0">
                                              <p:val>
                                                <p:strVal val="#ppt_x"/>
                                              </p:val>
                                            </p:tav>
                                            <p:tav tm="100000">
                                              <p:val>
                                                <p:strVal val="#ppt_x"/>
                                              </p:val>
                                            </p:tav>
                                          </p:tavLst>
                                        </p:anim>
                                        <p:anim calcmode="lin" valueType="num">
                                          <p:cBhvr additive="base">
                                            <p:cTn id="38"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accel="1000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300" fill="hold"/>
                                            <p:tgtEl>
                                              <p:spTgt spid="29"/>
                                            </p:tgtEl>
                                            <p:attrNameLst>
                                              <p:attrName>ppt_x</p:attrName>
                                            </p:attrNameLst>
                                          </p:cBhvr>
                                          <p:tavLst>
                                            <p:tav tm="0">
                                              <p:val>
                                                <p:strVal val="#ppt_x"/>
                                              </p:val>
                                            </p:tav>
                                            <p:tav tm="100000">
                                              <p:val>
                                                <p:strVal val="#ppt_x"/>
                                              </p:val>
                                            </p:tav>
                                          </p:tavLst>
                                        </p:anim>
                                        <p:anim calcmode="lin" valueType="num">
                                          <p:cBhvr additive="base">
                                            <p:cTn id="44"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Connector 76"/>
          <p:cNvCxnSpPr/>
          <p:nvPr/>
        </p:nvCxnSpPr>
        <p:spPr>
          <a:xfrm>
            <a:off x="3715839" y="5513557"/>
            <a:ext cx="1983027" cy="0"/>
          </a:xfrm>
          <a:prstGeom prst="line">
            <a:avLst/>
          </a:prstGeom>
          <a:ln w="28575">
            <a:solidFill>
              <a:schemeClr val="bg1">
                <a:lumMod val="65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112624" y="1791212"/>
            <a:ext cx="2567896" cy="0"/>
          </a:xfrm>
          <a:prstGeom prst="line">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490851" y="4384681"/>
            <a:ext cx="2397914" cy="554000"/>
            <a:chOff x="2621551" y="1387540"/>
            <a:chExt cx="1650521" cy="1372547"/>
          </a:xfrm>
        </p:grpSpPr>
        <p:cxnSp>
          <p:nvCxnSpPr>
            <p:cNvPr id="70" name="Straight Connector 69"/>
            <p:cNvCxnSpPr/>
            <p:nvPr/>
          </p:nvCxnSpPr>
          <p:spPr>
            <a:xfrm>
              <a:off x="2621551" y="1387540"/>
              <a:ext cx="1650521" cy="0"/>
            </a:xfrm>
            <a:prstGeom prst="line">
              <a:avLst/>
            </a:prstGeom>
            <a:ln w="28575">
              <a:solidFill>
                <a:schemeClr val="bg1">
                  <a:lumMod val="65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a:off x="3582088" y="2073814"/>
              <a:ext cx="1372546" cy="0"/>
            </a:xfrm>
            <a:prstGeom prst="line">
              <a:avLst/>
            </a:prstGeom>
            <a:ln w="28575">
              <a:solidFill>
                <a:schemeClr val="bg1">
                  <a:lumMod val="65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2134582" y="2041901"/>
            <a:ext cx="1715478" cy="1421951"/>
            <a:chOff x="2433037" y="1387540"/>
            <a:chExt cx="1839035" cy="1372546"/>
          </a:xfrm>
        </p:grpSpPr>
        <p:cxnSp>
          <p:nvCxnSpPr>
            <p:cNvPr id="66" name="Straight Connector 65"/>
            <p:cNvCxnSpPr/>
            <p:nvPr/>
          </p:nvCxnSpPr>
          <p:spPr>
            <a:xfrm>
              <a:off x="2433037" y="1387540"/>
              <a:ext cx="1839035" cy="0"/>
            </a:xfrm>
            <a:prstGeom prst="line">
              <a:avLst/>
            </a:prstGeom>
            <a:ln w="28575">
              <a:solidFill>
                <a:schemeClr val="bg1">
                  <a:lumMod val="65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a:off x="3570849" y="2073813"/>
              <a:ext cx="1372546" cy="0"/>
            </a:xfrm>
            <a:prstGeom prst="line">
              <a:avLst/>
            </a:prstGeom>
            <a:ln w="28575">
              <a:solidFill>
                <a:schemeClr val="bg1">
                  <a:lumMod val="65000"/>
                </a:schemeClr>
              </a:solidFill>
              <a:prstDash val="sysDot"/>
              <a:headEnd type="triangl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877570" y="1466545"/>
            <a:ext cx="6336713" cy="4722976"/>
            <a:chOff x="3091556" y="1666710"/>
            <a:chExt cx="6008885" cy="4478634"/>
          </a:xfrm>
          <a:solidFill>
            <a:schemeClr val="bg1"/>
          </a:solidFill>
        </p:grpSpPr>
        <p:grpSp>
          <p:nvGrpSpPr>
            <p:cNvPr id="4" name="Group 3"/>
            <p:cNvGrpSpPr/>
            <p:nvPr/>
          </p:nvGrpSpPr>
          <p:grpSpPr>
            <a:xfrm>
              <a:off x="3091556" y="1666710"/>
              <a:ext cx="6008885" cy="4478634"/>
              <a:chOff x="5005784" y="1125225"/>
              <a:chExt cx="7270750" cy="5419147"/>
            </a:xfrm>
            <a:grpFill/>
          </p:grpSpPr>
          <p:sp>
            <p:nvSpPr>
              <p:cNvPr id="5" name="椭圆 26"/>
              <p:cNvSpPr/>
              <p:nvPr/>
            </p:nvSpPr>
            <p:spPr bwMode="auto">
              <a:xfrm>
                <a:off x="5005784" y="3063417"/>
                <a:ext cx="2291773" cy="2291773"/>
              </a:xfrm>
              <a:prstGeom prst="ellipse">
                <a:avLst/>
              </a:prstGeom>
              <a:grp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28"/>
              <p:cNvSpPr/>
              <p:nvPr/>
            </p:nvSpPr>
            <p:spPr bwMode="auto">
              <a:xfrm>
                <a:off x="10028057" y="3782122"/>
                <a:ext cx="1831399" cy="1829956"/>
              </a:xfrm>
              <a:prstGeom prst="ellipse">
                <a:avLst/>
              </a:pr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30"/>
              <p:cNvSpPr/>
              <p:nvPr/>
            </p:nvSpPr>
            <p:spPr bwMode="auto">
              <a:xfrm>
                <a:off x="7486614" y="1125225"/>
                <a:ext cx="3053773" cy="3052329"/>
              </a:xfrm>
              <a:prstGeom prst="ellipse">
                <a:avLst/>
              </a:prstGeom>
              <a:grp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31"/>
              <p:cNvSpPr/>
              <p:nvPr/>
            </p:nvSpPr>
            <p:spPr bwMode="auto">
              <a:xfrm>
                <a:off x="7703092" y="4379599"/>
                <a:ext cx="2166215" cy="2164773"/>
              </a:xfrm>
              <a:prstGeom prst="ellipse">
                <a:avLst/>
              </a:prstGeom>
              <a:grp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4"/>
              <p:cNvSpPr/>
              <p:nvPr/>
            </p:nvSpPr>
            <p:spPr bwMode="auto">
              <a:xfrm rot="19694411">
                <a:off x="5035109" y="2052207"/>
                <a:ext cx="5535672" cy="270235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FD6753"/>
              </a:solidFill>
              <a:ln w="25400" cap="flat" cmpd="sng" algn="ctr">
                <a:noFill/>
                <a:prstDash val="solid"/>
              </a:ln>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4"/>
              <p:cNvSpPr/>
              <p:nvPr/>
            </p:nvSpPr>
            <p:spPr bwMode="auto">
              <a:xfrm rot="13415964">
                <a:off x="7511547" y="2326114"/>
                <a:ext cx="4764987" cy="2326127"/>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91E3DE"/>
              </a:solidFill>
              <a:ln w="25400" cap="flat" cmpd="sng" algn="ctr">
                <a:noFill/>
                <a:prstDash val="solid"/>
              </a:ln>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4"/>
              <p:cNvSpPr/>
              <p:nvPr/>
            </p:nvSpPr>
            <p:spPr bwMode="auto">
              <a:xfrm rot="9397107">
                <a:off x="7762262" y="4118384"/>
                <a:ext cx="3867727" cy="1887682"/>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FCCB43"/>
              </a:solidFill>
              <a:ln w="25400" cap="flat" cmpd="sng" algn="ctr">
                <a:noFill/>
                <a:prstDash val="solid"/>
              </a:ln>
              <a:effectLst/>
            </p:spPr>
            <p:txBody>
              <a:bodyPr anchor="ctr"/>
              <a:lstStyle/>
              <a:p>
                <a:pPr algn="ctr" fontAlgn="auto">
                  <a:lnSpc>
                    <a:spcPct val="130000"/>
                  </a:lnSpc>
                  <a:spcBef>
                    <a:spcPts val="0"/>
                  </a:spcBef>
                  <a:spcAft>
                    <a:spcPts val="0"/>
                  </a:spcAft>
                  <a:defRPr/>
                </a:pPr>
                <a:endParaRPr lang="en-US"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Freeform 21"/>
            <p:cNvSpPr>
              <a:spLocks noEditPoints="1"/>
            </p:cNvSpPr>
            <p:nvPr/>
          </p:nvSpPr>
          <p:spPr bwMode="auto">
            <a:xfrm>
              <a:off x="5978518" y="2554767"/>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grpFill/>
            <a:ln>
              <a:noFill/>
            </a:ln>
          </p:spPr>
          <p:txBody>
            <a:bodyPr vert="horz" wrap="square" lIns="96429" tIns="48214" rIns="96429" bIns="48214" numCol="1" anchor="t" anchorCtr="0" compatLnSpc="1">
              <a:prstTxWarp prst="textNoShape">
                <a:avLst/>
              </a:prstTxWarp>
            </a:bodyPr>
            <a:lstStyle/>
            <a:p>
              <a:pPr>
                <a:lnSpc>
                  <a:spcPct val="130000"/>
                </a:lnSpc>
              </a:pPr>
              <a:endParaRPr lang="en-US"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Group 18"/>
            <p:cNvGrpSpPr/>
            <p:nvPr/>
          </p:nvGrpSpPr>
          <p:grpSpPr>
            <a:xfrm>
              <a:off x="7720651" y="4331747"/>
              <a:ext cx="561856" cy="562817"/>
              <a:chOff x="9145588" y="4435475"/>
              <a:chExt cx="464344" cy="465138"/>
            </a:xfrm>
            <a:grpFill/>
          </p:grpSpPr>
          <p:sp>
            <p:nvSpPr>
              <p:cNvPr id="20"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Group 28"/>
            <p:cNvGrpSpPr/>
            <p:nvPr/>
          </p:nvGrpSpPr>
          <p:grpSpPr>
            <a:xfrm>
              <a:off x="5911816" y="4960272"/>
              <a:ext cx="619099" cy="580009"/>
              <a:chOff x="5368132" y="3540125"/>
              <a:chExt cx="465138" cy="435769"/>
            </a:xfrm>
            <a:grpFill/>
          </p:grpSpPr>
          <p:sp>
            <p:nvSpPr>
              <p:cNvPr id="30"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1"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Group 31"/>
            <p:cNvGrpSpPr/>
            <p:nvPr/>
          </p:nvGrpSpPr>
          <p:grpSpPr>
            <a:xfrm>
              <a:off x="3731154" y="3974129"/>
              <a:ext cx="618042" cy="482812"/>
              <a:chOff x="2581275" y="1710532"/>
              <a:chExt cx="464344" cy="362744"/>
            </a:xfrm>
            <a:grpFill/>
          </p:grpSpPr>
          <p:sp>
            <p:nvSpPr>
              <p:cNvPr id="33"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5"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6"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7"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9"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42" name="Group 41"/>
          <p:cNvGrpSpPr/>
          <p:nvPr/>
        </p:nvGrpSpPr>
        <p:grpSpPr>
          <a:xfrm>
            <a:off x="651624" y="2161701"/>
            <a:ext cx="2965920" cy="867711"/>
            <a:chOff x="9748912" y="1598874"/>
            <a:chExt cx="2547626" cy="822820"/>
          </a:xfrm>
        </p:grpSpPr>
        <p:sp>
          <p:nvSpPr>
            <p:cNvPr id="43" name="TextBox 42"/>
            <p:cNvSpPr txBox="1"/>
            <p:nvPr/>
          </p:nvSpPr>
          <p:spPr>
            <a:xfrm>
              <a:off x="11344806" y="1598874"/>
              <a:ext cx="951732" cy="395341"/>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43"/>
            <p:cNvSpPr/>
            <p:nvPr/>
          </p:nvSpPr>
          <p:spPr>
            <a:xfrm>
              <a:off x="9748912" y="1914111"/>
              <a:ext cx="2547626" cy="507583"/>
            </a:xfrm>
            <a:prstGeom prst="rect">
              <a:avLst/>
            </a:prstGeom>
          </p:spPr>
          <p:txBody>
            <a:bodyPr wrap="square">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项目管理就是将知识、技能、工具和技术应用于项目活动，以满足项目的要求。</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Group 44"/>
          <p:cNvGrpSpPr/>
          <p:nvPr/>
        </p:nvGrpSpPr>
        <p:grpSpPr>
          <a:xfrm>
            <a:off x="8092197" y="1894991"/>
            <a:ext cx="3032701" cy="1550956"/>
            <a:chOff x="8190906" y="1581015"/>
            <a:chExt cx="2855197" cy="1470716"/>
          </a:xfrm>
        </p:grpSpPr>
        <p:sp>
          <p:nvSpPr>
            <p:cNvPr id="46" name="TextBox 45"/>
            <p:cNvSpPr txBox="1"/>
            <p:nvPr/>
          </p:nvSpPr>
          <p:spPr>
            <a:xfrm>
              <a:off x="8190906" y="1581015"/>
              <a:ext cx="1477788"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项目管理过程</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Rectangle 46"/>
            <p:cNvSpPr/>
            <p:nvPr/>
          </p:nvSpPr>
          <p:spPr>
            <a:xfrm>
              <a:off x="8190907" y="1914111"/>
              <a:ext cx="2855196" cy="1137620"/>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启动</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规划</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执行</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监控</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收尾</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Group 47"/>
          <p:cNvGrpSpPr/>
          <p:nvPr/>
        </p:nvGrpSpPr>
        <p:grpSpPr>
          <a:xfrm>
            <a:off x="9085302" y="4587413"/>
            <a:ext cx="3018165" cy="2436840"/>
            <a:chOff x="8190906" y="1581015"/>
            <a:chExt cx="2737255" cy="2310768"/>
          </a:xfrm>
        </p:grpSpPr>
        <p:sp>
          <p:nvSpPr>
            <p:cNvPr id="49" name="TextBox 48"/>
            <p:cNvSpPr txBox="1"/>
            <p:nvPr/>
          </p:nvSpPr>
          <p:spPr>
            <a:xfrm>
              <a:off x="8190906" y="1581015"/>
              <a:ext cx="1423567"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具体管理活动</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Rectangle 49"/>
            <p:cNvSpPr/>
            <p:nvPr/>
          </p:nvSpPr>
          <p:spPr>
            <a:xfrm>
              <a:off x="8190906" y="1914111"/>
              <a:ext cx="2737255" cy="1977672"/>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范围管理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时间管理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成本管理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质量管理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人力资源管理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沟通管理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风险管理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采购管理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干系</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人管理</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Group 59"/>
          <p:cNvGrpSpPr/>
          <p:nvPr/>
        </p:nvGrpSpPr>
        <p:grpSpPr>
          <a:xfrm>
            <a:off x="2279063" y="5590252"/>
            <a:ext cx="2965920" cy="1753594"/>
            <a:chOff x="9748912" y="1598874"/>
            <a:chExt cx="2547626" cy="1662871"/>
          </a:xfrm>
        </p:grpSpPr>
        <p:sp>
          <p:nvSpPr>
            <p:cNvPr id="61" name="TextBox 60"/>
            <p:cNvSpPr txBox="1"/>
            <p:nvPr/>
          </p:nvSpPr>
          <p:spPr>
            <a:xfrm>
              <a:off x="10948253" y="1598874"/>
              <a:ext cx="1348285" cy="395341"/>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项目制约因素</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Rectangle 61"/>
            <p:cNvSpPr/>
            <p:nvPr/>
          </p:nvSpPr>
          <p:spPr>
            <a:xfrm>
              <a:off x="9748912" y="1914111"/>
              <a:ext cx="2547626" cy="1347634"/>
            </a:xfrm>
            <a:prstGeom prst="rect">
              <a:avLst/>
            </a:prstGeom>
          </p:spPr>
          <p:txBody>
            <a:bodyPr wrap="square">
              <a:spAutoFit/>
            </a:bodyPr>
            <a:lstStyle/>
            <a:p>
              <a:pPr marL="171450" indent="-171450" algn="ctr">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范围</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质量</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进度</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预算</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资源</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ctr">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风险</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0" y="375965"/>
            <a:ext cx="163885" cy="576064"/>
          </a:xfrm>
          <a:prstGeom prst="rect">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89"/>
          <p:cNvSpPr txBox="1"/>
          <p:nvPr/>
        </p:nvSpPr>
        <p:spPr>
          <a:xfrm>
            <a:off x="363770" y="377765"/>
            <a:ext cx="1415772"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359725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1000" fill="hold" nodeType="clickEffect" p14:presetBounceEnd="44000">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14:bounceEnd="44000">
                                          <p:cBhvr additive="base">
                                            <p:cTn id="19" dur="1000" fill="hold"/>
                                            <p:tgtEl>
                                              <p:spTgt spid="51"/>
                                            </p:tgtEl>
                                            <p:attrNameLst>
                                              <p:attrName>ppt_x</p:attrName>
                                            </p:attrNameLst>
                                          </p:cBhvr>
                                          <p:tavLst>
                                            <p:tav tm="0">
                                              <p:val>
                                                <p:strVal val="#ppt_x"/>
                                              </p:val>
                                            </p:tav>
                                            <p:tav tm="100000">
                                              <p:val>
                                                <p:strVal val="#ppt_x"/>
                                              </p:val>
                                            </p:tav>
                                          </p:tavLst>
                                        </p:anim>
                                        <p:anim calcmode="lin" valueType="num" p14:bounceEnd="44000">
                                          <p:cBhvr additive="base">
                                            <p:cTn id="20" dur="1000" fill="hold"/>
                                            <p:tgtEl>
                                              <p:spTgt spid="5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right)">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right)">
                                          <p:cBhvr>
                                            <p:cTn id="40" dur="500"/>
                                            <p:tgtEl>
                                              <p:spTgt spid="7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left)">
                                          <p:cBhvr>
                                            <p:cTn id="48" dur="500"/>
                                            <p:tgtEl>
                                              <p:spTgt spid="69"/>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100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1000" fill="hold"/>
                                            <p:tgtEl>
                                              <p:spTgt spid="51"/>
                                            </p:tgtEl>
                                            <p:attrNameLst>
                                              <p:attrName>ppt_x</p:attrName>
                                            </p:attrNameLst>
                                          </p:cBhvr>
                                          <p:tavLst>
                                            <p:tav tm="0">
                                              <p:val>
                                                <p:strVal val="#ppt_x"/>
                                              </p:val>
                                            </p:tav>
                                            <p:tav tm="100000">
                                              <p:val>
                                                <p:strVal val="#ppt_x"/>
                                              </p:val>
                                            </p:tav>
                                          </p:tavLst>
                                        </p:anim>
                                        <p:anim calcmode="lin" valueType="num">
                                          <p:cBhvr additive="base">
                                            <p:cTn id="20" dur="1000" fill="hold"/>
                                            <p:tgtEl>
                                              <p:spTgt spid="5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right)">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par>
                              <p:cTn id="37" fill="hold">
                                <p:stCondLst>
                                  <p:cond delay="3000"/>
                                </p:stCondLst>
                                <p:childTnLst>
                                  <p:par>
                                    <p:cTn id="38" presetID="22" presetClass="entr" presetSubtype="2" fill="hold"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right)">
                                          <p:cBhvr>
                                            <p:cTn id="40" dur="500"/>
                                            <p:tgtEl>
                                              <p:spTgt spid="7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left)">
                                          <p:cBhvr>
                                            <p:cTn id="48" dur="500"/>
                                            <p:tgtEl>
                                              <p:spTgt spid="69"/>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p:cNvGrpSpPr/>
          <p:nvPr/>
        </p:nvGrpSpPr>
        <p:grpSpPr>
          <a:xfrm>
            <a:off x="5721659" y="2223764"/>
            <a:ext cx="1411813" cy="1411813"/>
            <a:chOff x="5286041" y="1769387"/>
            <a:chExt cx="1619915" cy="1619915"/>
          </a:xfrm>
        </p:grpSpPr>
        <p:sp>
          <p:nvSpPr>
            <p:cNvPr id="66" name="Oval 65"/>
            <p:cNvSpPr/>
            <p:nvPr/>
          </p:nvSpPr>
          <p:spPr>
            <a:xfrm>
              <a:off x="5286041" y="1769387"/>
              <a:ext cx="1619915" cy="1619915"/>
            </a:xfrm>
            <a:prstGeom prst="ellipse">
              <a:avLst/>
            </a:prstGeom>
            <a:solidFill>
              <a:srgbClr val="FCCB43"/>
            </a:solidFill>
            <a:ln w="444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grpSp>
          <p:nvGrpSpPr>
            <p:cNvPr id="71" name="Group 70"/>
            <p:cNvGrpSpPr/>
            <p:nvPr/>
          </p:nvGrpSpPr>
          <p:grpSpPr>
            <a:xfrm>
              <a:off x="5754618" y="2290827"/>
              <a:ext cx="681009" cy="572931"/>
              <a:chOff x="5368132" y="2625725"/>
              <a:chExt cx="465138" cy="391319"/>
            </a:xfrm>
            <a:solidFill>
              <a:schemeClr val="accent3"/>
            </a:solidFill>
          </p:grpSpPr>
          <p:sp>
            <p:nvSpPr>
              <p:cNvPr id="72"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73"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74"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04" name="Group 103"/>
          <p:cNvGrpSpPr/>
          <p:nvPr/>
        </p:nvGrpSpPr>
        <p:grpSpPr>
          <a:xfrm>
            <a:off x="3490801" y="3366916"/>
            <a:ext cx="1411813" cy="1411813"/>
            <a:chOff x="3171077" y="1769386"/>
            <a:chExt cx="1619915" cy="1619915"/>
          </a:xfrm>
        </p:grpSpPr>
        <p:sp>
          <p:nvSpPr>
            <p:cNvPr id="68" name="Oval 67"/>
            <p:cNvSpPr/>
            <p:nvPr/>
          </p:nvSpPr>
          <p:spPr>
            <a:xfrm>
              <a:off x="3171077" y="1769386"/>
              <a:ext cx="1619915" cy="1619915"/>
            </a:xfrm>
            <a:prstGeom prst="ellipse">
              <a:avLst/>
            </a:prstGeom>
            <a:solidFill>
              <a:srgbClr val="91E3DE"/>
            </a:solidFill>
            <a:ln w="444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grpSp>
          <p:nvGrpSpPr>
            <p:cNvPr id="75" name="Group 74"/>
            <p:cNvGrpSpPr/>
            <p:nvPr/>
          </p:nvGrpSpPr>
          <p:grpSpPr>
            <a:xfrm>
              <a:off x="3672013" y="2245786"/>
              <a:ext cx="618042" cy="618042"/>
              <a:chOff x="4439444" y="1652588"/>
              <a:chExt cx="464344" cy="464344"/>
            </a:xfrm>
            <a:solidFill>
              <a:schemeClr val="accent2"/>
            </a:solidFill>
          </p:grpSpPr>
          <p:sp>
            <p:nvSpPr>
              <p:cNvPr id="76"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77"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78"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03" name="Group 102"/>
          <p:cNvGrpSpPr/>
          <p:nvPr/>
        </p:nvGrpSpPr>
        <p:grpSpPr>
          <a:xfrm>
            <a:off x="1259943" y="2283696"/>
            <a:ext cx="1411813" cy="1411813"/>
            <a:chOff x="1056113" y="1769387"/>
            <a:chExt cx="1619915" cy="1619915"/>
          </a:xfrm>
          <a:solidFill>
            <a:srgbClr val="00B0F0"/>
          </a:solidFill>
        </p:grpSpPr>
        <p:sp>
          <p:nvSpPr>
            <p:cNvPr id="69" name="Oval 68"/>
            <p:cNvSpPr/>
            <p:nvPr/>
          </p:nvSpPr>
          <p:spPr>
            <a:xfrm>
              <a:off x="1056113" y="1769387"/>
              <a:ext cx="1619915" cy="1619915"/>
            </a:xfrm>
            <a:prstGeom prst="ellipse">
              <a:avLst/>
            </a:prstGeom>
            <a:solidFill>
              <a:srgbClr val="FD6753"/>
            </a:solidFill>
            <a:ln w="444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grpSp>
          <p:nvGrpSpPr>
            <p:cNvPr id="89" name="Group 88"/>
            <p:cNvGrpSpPr/>
            <p:nvPr/>
          </p:nvGrpSpPr>
          <p:grpSpPr>
            <a:xfrm>
              <a:off x="1557049" y="2272825"/>
              <a:ext cx="618042" cy="618042"/>
              <a:chOff x="4439443" y="2582069"/>
              <a:chExt cx="464344" cy="464344"/>
            </a:xfrm>
            <a:grpFill/>
          </p:grpSpPr>
          <p:sp>
            <p:nvSpPr>
              <p:cNvPr id="90" name="AutoShape 123"/>
              <p:cNvSpPr>
                <a:spLocks/>
              </p:cNvSpPr>
              <p:nvPr/>
            </p:nvSpPr>
            <p:spPr bwMode="auto">
              <a:xfrm>
                <a:off x="4439443"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91"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92"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1" name="Group 110"/>
          <p:cNvGrpSpPr/>
          <p:nvPr/>
        </p:nvGrpSpPr>
        <p:grpSpPr>
          <a:xfrm>
            <a:off x="5370471" y="3837669"/>
            <a:ext cx="2114187" cy="2442990"/>
            <a:chOff x="5079812" y="2930176"/>
            <a:chExt cx="2004810" cy="2316602"/>
          </a:xfrm>
        </p:grpSpPr>
        <p:sp>
          <p:nvSpPr>
            <p:cNvPr id="112" name="TextBox 111"/>
            <p:cNvSpPr txBox="1"/>
            <p:nvPr/>
          </p:nvSpPr>
          <p:spPr>
            <a:xfrm>
              <a:off x="5603396" y="2930176"/>
              <a:ext cx="892586" cy="339949"/>
            </a:xfrm>
            <a:prstGeom prst="rect">
              <a:avLst/>
            </a:prstGeom>
            <a:noFill/>
          </p:spPr>
          <p:txBody>
            <a:bodyPr wrap="none" rtlCol="0">
              <a:spAutoFit/>
            </a:bodyPr>
            <a:lstStyle/>
            <a:p>
              <a:pPr algn="ctr">
                <a:lnSpc>
                  <a:spcPct val="130000"/>
                </a:lnSpc>
              </a:pPr>
              <a:r>
                <a:rPr lang="zh-CN" altLang="en-US" sz="1476"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时间管理</a:t>
              </a:r>
              <a:endParaRPr lang="en-GB" sz="1476"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Rectangle 112"/>
            <p:cNvSpPr/>
            <p:nvPr/>
          </p:nvSpPr>
          <p:spPr>
            <a:xfrm>
              <a:off x="5079812" y="3289837"/>
              <a:ext cx="2004810" cy="1956941"/>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项目时间管理包括为管理项目按时完成所需的各个过程</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规划进度管理</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定义活动</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排列活动顺序</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估算活动资源</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估算活动持续时间</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制定进度计划</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控制进度</a:t>
              </a:r>
              <a:endParaRPr lang="en-GB"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4" name="Group 113"/>
          <p:cNvGrpSpPr/>
          <p:nvPr/>
        </p:nvGrpSpPr>
        <p:grpSpPr>
          <a:xfrm>
            <a:off x="3139613" y="4980825"/>
            <a:ext cx="2114187" cy="2464855"/>
            <a:chOff x="5079812" y="2930176"/>
            <a:chExt cx="2004810" cy="2337334"/>
          </a:xfrm>
        </p:grpSpPr>
        <p:sp>
          <p:nvSpPr>
            <p:cNvPr id="115" name="TextBox 114"/>
            <p:cNvSpPr txBox="1"/>
            <p:nvPr/>
          </p:nvSpPr>
          <p:spPr>
            <a:xfrm>
              <a:off x="5603397" y="2930176"/>
              <a:ext cx="892586" cy="339949"/>
            </a:xfrm>
            <a:prstGeom prst="rect">
              <a:avLst/>
            </a:prstGeom>
            <a:noFill/>
          </p:spPr>
          <p:txBody>
            <a:bodyPr wrap="none" rtlCol="0">
              <a:spAutoFit/>
            </a:bodyPr>
            <a:lstStyle/>
            <a:p>
              <a:pPr algn="ctr">
                <a:lnSpc>
                  <a:spcPct val="130000"/>
                </a:lnSpc>
              </a:pPr>
              <a:r>
                <a:rPr lang="zh-CN" altLang="en-US" sz="1476"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成本</a:t>
              </a:r>
              <a:r>
                <a:rPr lang="zh-CN" altLang="en-US" sz="1476"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管理</a:t>
              </a:r>
              <a:endParaRPr lang="en-GB" sz="1476"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6" name="Rectangle 115"/>
            <p:cNvSpPr/>
            <p:nvPr/>
          </p:nvSpPr>
          <p:spPr>
            <a:xfrm>
              <a:off x="5079812" y="3289837"/>
              <a:ext cx="2004810" cy="1977673"/>
            </a:xfrm>
            <a:prstGeom prst="rect">
              <a:avLst/>
            </a:prstGeom>
          </p:spPr>
          <p:txBody>
            <a:bodyPr wrap="square">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项目成本管理包含为使项目在批准的预算内完成而对成本进行规划、估算、预算、融资、筹资、管理和控制的各个过程，从而确保在批准的预算内完工。</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规划成本管理</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估算成本</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制定预算</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控制成本</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7" name="Group 116"/>
          <p:cNvGrpSpPr/>
          <p:nvPr/>
        </p:nvGrpSpPr>
        <p:grpSpPr>
          <a:xfrm>
            <a:off x="908755" y="3837668"/>
            <a:ext cx="2114187" cy="1357500"/>
            <a:chOff x="5079812" y="2930176"/>
            <a:chExt cx="2004810" cy="1287270"/>
          </a:xfrm>
        </p:grpSpPr>
        <p:sp>
          <p:nvSpPr>
            <p:cNvPr id="118" name="TextBox 117"/>
            <p:cNvSpPr txBox="1"/>
            <p:nvPr/>
          </p:nvSpPr>
          <p:spPr>
            <a:xfrm>
              <a:off x="5639919" y="2930176"/>
              <a:ext cx="892586" cy="339949"/>
            </a:xfrm>
            <a:prstGeom prst="rect">
              <a:avLst/>
            </a:prstGeom>
            <a:noFill/>
          </p:spPr>
          <p:txBody>
            <a:bodyPr wrap="none" rtlCol="0">
              <a:spAutoFit/>
            </a:bodyPr>
            <a:lstStyle/>
            <a:p>
              <a:pPr algn="ctr">
                <a:lnSpc>
                  <a:spcPct val="130000"/>
                </a:lnSpc>
              </a:pPr>
              <a:r>
                <a:rPr lang="zh-CN" altLang="en-US" sz="1476"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质量管理</a:t>
              </a:r>
              <a:endParaRPr lang="en-GB" sz="1476"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9" name="Rectangle 118"/>
            <p:cNvSpPr/>
            <p:nvPr/>
          </p:nvSpPr>
          <p:spPr>
            <a:xfrm>
              <a:off x="5079812" y="3289837"/>
              <a:ext cx="2004810" cy="927609"/>
            </a:xfrm>
            <a:prstGeom prst="rect">
              <a:avLst/>
            </a:prstGeom>
          </p:spPr>
          <p:txBody>
            <a:bodyPr wrap="square">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项目质量管理包括执行组织确定质量政策、目标与职责的各过程和活动，从而使项目满足其预定的需求</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矩形 55"/>
          <p:cNvSpPr/>
          <p:nvPr/>
        </p:nvSpPr>
        <p:spPr>
          <a:xfrm>
            <a:off x="0" y="375965"/>
            <a:ext cx="163885" cy="576064"/>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TextBox 89"/>
          <p:cNvSpPr txBox="1"/>
          <p:nvPr/>
        </p:nvSpPr>
        <p:spPr>
          <a:xfrm>
            <a:off x="363770" y="377765"/>
            <a:ext cx="2954655" cy="572464"/>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项目管理核心三要素</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444805" y="1952453"/>
            <a:ext cx="4317566" cy="3386868"/>
          </a:xfrm>
          <a:prstGeom prst="rect">
            <a:avLst/>
          </a:prstGeom>
        </p:spPr>
      </p:pic>
    </p:spTree>
    <p:extLst>
      <p:ext uri="{BB962C8B-B14F-4D97-AF65-F5344CB8AC3E}">
        <p14:creationId xmlns:p14="http://schemas.microsoft.com/office/powerpoint/2010/main" val="4154767232"/>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0-#ppt_w/2"/>
                                          </p:val>
                                        </p:tav>
                                        <p:tav tm="100000">
                                          <p:val>
                                            <p:strVal val="#ppt_x"/>
                                          </p:val>
                                        </p:tav>
                                      </p:tavLst>
                                    </p:anim>
                                    <p:anim calcmode="lin" valueType="num">
                                      <p:cBhvr additive="base">
                                        <p:cTn id="14" dur="500" fill="hold"/>
                                        <p:tgtEl>
                                          <p:spTgt spid="5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7" presetClass="entr" presetSubtype="0"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1000"/>
                                        <p:tgtEl>
                                          <p:spTgt spid="103"/>
                                        </p:tgtEl>
                                      </p:cBhvr>
                                    </p:animEffect>
                                    <p:anim calcmode="lin" valueType="num">
                                      <p:cBhvr>
                                        <p:cTn id="19" dur="1000" fill="hold"/>
                                        <p:tgtEl>
                                          <p:spTgt spid="103"/>
                                        </p:tgtEl>
                                        <p:attrNameLst>
                                          <p:attrName>ppt_x</p:attrName>
                                        </p:attrNameLst>
                                      </p:cBhvr>
                                      <p:tavLst>
                                        <p:tav tm="0">
                                          <p:val>
                                            <p:strVal val="#ppt_x"/>
                                          </p:val>
                                        </p:tav>
                                        <p:tav tm="100000">
                                          <p:val>
                                            <p:strVal val="#ppt_x"/>
                                          </p:val>
                                        </p:tav>
                                      </p:tavLst>
                                    </p:anim>
                                    <p:anim calcmode="lin" valueType="num">
                                      <p:cBhvr>
                                        <p:cTn id="20" dur="900" decel="100000" fill="hold"/>
                                        <p:tgtEl>
                                          <p:spTgt spid="103"/>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par>
                          <p:cTn id="22" fill="hold">
                            <p:stCondLst>
                              <p:cond delay="1500"/>
                            </p:stCondLst>
                            <p:childTnLst>
                              <p:par>
                                <p:cTn id="23" presetID="12" presetClass="entr" presetSubtype="1"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p:tgtEl>
                                          <p:spTgt spid="117"/>
                                        </p:tgtEl>
                                        <p:attrNameLst>
                                          <p:attrName>ppt_y</p:attrName>
                                        </p:attrNameLst>
                                      </p:cBhvr>
                                      <p:tavLst>
                                        <p:tav tm="0">
                                          <p:val>
                                            <p:strVal val="#ppt_y-#ppt_h*1.125000"/>
                                          </p:val>
                                        </p:tav>
                                        <p:tav tm="100000">
                                          <p:val>
                                            <p:strVal val="#ppt_y"/>
                                          </p:val>
                                        </p:tav>
                                      </p:tavLst>
                                    </p:anim>
                                    <p:animEffect transition="in" filter="wipe(down)">
                                      <p:cBhvr>
                                        <p:cTn id="26" dur="500"/>
                                        <p:tgtEl>
                                          <p:spTgt spid="117"/>
                                        </p:tgtEl>
                                      </p:cBhvr>
                                    </p:animEffect>
                                  </p:childTnLst>
                                </p:cTn>
                              </p:par>
                            </p:childTnLst>
                          </p:cTn>
                        </p:par>
                        <p:par>
                          <p:cTn id="27" fill="hold">
                            <p:stCondLst>
                              <p:cond delay="2000"/>
                            </p:stCondLst>
                            <p:childTnLst>
                              <p:par>
                                <p:cTn id="28" presetID="37" presetClass="entr" presetSubtype="0" fill="hold"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1000"/>
                                        <p:tgtEl>
                                          <p:spTgt spid="104"/>
                                        </p:tgtEl>
                                      </p:cBhvr>
                                    </p:animEffect>
                                    <p:anim calcmode="lin" valueType="num">
                                      <p:cBhvr>
                                        <p:cTn id="31" dur="1000" fill="hold"/>
                                        <p:tgtEl>
                                          <p:spTgt spid="104"/>
                                        </p:tgtEl>
                                        <p:attrNameLst>
                                          <p:attrName>ppt_x</p:attrName>
                                        </p:attrNameLst>
                                      </p:cBhvr>
                                      <p:tavLst>
                                        <p:tav tm="0">
                                          <p:val>
                                            <p:strVal val="#ppt_x"/>
                                          </p:val>
                                        </p:tav>
                                        <p:tav tm="100000">
                                          <p:val>
                                            <p:strVal val="#ppt_x"/>
                                          </p:val>
                                        </p:tav>
                                      </p:tavLst>
                                    </p:anim>
                                    <p:anim calcmode="lin" valueType="num">
                                      <p:cBhvr>
                                        <p:cTn id="32" dur="900" decel="100000" fill="hold"/>
                                        <p:tgtEl>
                                          <p:spTgt spid="10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par>
                          <p:cTn id="34" fill="hold">
                            <p:stCondLst>
                              <p:cond delay="3000"/>
                            </p:stCondLst>
                            <p:childTnLst>
                              <p:par>
                                <p:cTn id="35" presetID="12" presetClass="entr" presetSubtype="1"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 calcmode="lin" valueType="num">
                                      <p:cBhvr additive="base">
                                        <p:cTn id="37" dur="500"/>
                                        <p:tgtEl>
                                          <p:spTgt spid="114"/>
                                        </p:tgtEl>
                                        <p:attrNameLst>
                                          <p:attrName>ppt_y</p:attrName>
                                        </p:attrNameLst>
                                      </p:cBhvr>
                                      <p:tavLst>
                                        <p:tav tm="0">
                                          <p:val>
                                            <p:strVal val="#ppt_y-#ppt_h*1.125000"/>
                                          </p:val>
                                        </p:tav>
                                        <p:tav tm="100000">
                                          <p:val>
                                            <p:strVal val="#ppt_y"/>
                                          </p:val>
                                        </p:tav>
                                      </p:tavLst>
                                    </p:anim>
                                    <p:animEffect transition="in" filter="wipe(down)">
                                      <p:cBhvr>
                                        <p:cTn id="38" dur="500"/>
                                        <p:tgtEl>
                                          <p:spTgt spid="114"/>
                                        </p:tgtEl>
                                      </p:cBhvr>
                                    </p:animEffect>
                                  </p:childTnLst>
                                </p:cTn>
                              </p:par>
                            </p:childTnLst>
                          </p:cTn>
                        </p:par>
                        <p:par>
                          <p:cTn id="39" fill="hold">
                            <p:stCondLst>
                              <p:cond delay="3500"/>
                            </p:stCondLst>
                            <p:childTnLst>
                              <p:par>
                                <p:cTn id="40" presetID="37" presetClass="entr" presetSubtype="0"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900" decel="100000" fill="hold"/>
                                        <p:tgtEl>
                                          <p:spTgt spid="105"/>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par>
                          <p:cTn id="46" fill="hold">
                            <p:stCondLst>
                              <p:cond delay="4500"/>
                            </p:stCondLst>
                            <p:childTnLst>
                              <p:par>
                                <p:cTn id="47" presetID="12" presetClass="entr" presetSubtype="1" fill="hold" nodeType="afterEffect">
                                  <p:stCondLst>
                                    <p:cond delay="0"/>
                                  </p:stCondLst>
                                  <p:childTnLst>
                                    <p:set>
                                      <p:cBhvr>
                                        <p:cTn id="48" dur="1" fill="hold">
                                          <p:stCondLst>
                                            <p:cond delay="0"/>
                                          </p:stCondLst>
                                        </p:cTn>
                                        <p:tgtEl>
                                          <p:spTgt spid="111"/>
                                        </p:tgtEl>
                                        <p:attrNameLst>
                                          <p:attrName>style.visibility</p:attrName>
                                        </p:attrNameLst>
                                      </p:cBhvr>
                                      <p:to>
                                        <p:strVal val="visible"/>
                                      </p:to>
                                    </p:set>
                                    <p:anim calcmode="lin" valueType="num">
                                      <p:cBhvr additive="base">
                                        <p:cTn id="49" dur="500"/>
                                        <p:tgtEl>
                                          <p:spTgt spid="111"/>
                                        </p:tgtEl>
                                        <p:attrNameLst>
                                          <p:attrName>ppt_y</p:attrName>
                                        </p:attrNameLst>
                                      </p:cBhvr>
                                      <p:tavLst>
                                        <p:tav tm="0">
                                          <p:val>
                                            <p:strVal val="#ppt_y-#ppt_h*1.125000"/>
                                          </p:val>
                                        </p:tav>
                                        <p:tav tm="100000">
                                          <p:val>
                                            <p:strVal val="#ppt_y"/>
                                          </p:val>
                                        </p:tav>
                                      </p:tavLst>
                                    </p:anim>
                                    <p:animEffect transition="in" filter="wipe(down)">
                                      <p:cBhvr>
                                        <p:cTn id="50"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 y="2340468"/>
            <a:ext cx="12857163" cy="2551715"/>
            <a:chOff x="170694" y="177982"/>
            <a:chExt cx="3936003" cy="781165"/>
          </a:xfrm>
          <a:solidFill>
            <a:srgbClr val="FD482F"/>
          </a:solidFill>
        </p:grpSpPr>
        <p:sp>
          <p:nvSpPr>
            <p:cNvPr id="44" name="等腰三角形 43"/>
            <p:cNvSpPr/>
            <p:nvPr/>
          </p:nvSpPr>
          <p:spPr>
            <a:xfrm>
              <a:off x="1233863" y="177982"/>
              <a:ext cx="355284" cy="3565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6" name="矩形 45"/>
            <p:cNvSpPr/>
            <p:nvPr/>
          </p:nvSpPr>
          <p:spPr>
            <a:xfrm>
              <a:off x="170694" y="261768"/>
              <a:ext cx="3936003" cy="611981"/>
            </a:xfrm>
            <a:prstGeom prst="rect">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8" name="文本框 6"/>
            <p:cNvSpPr txBox="1"/>
            <p:nvPr/>
          </p:nvSpPr>
          <p:spPr>
            <a:xfrm>
              <a:off x="650907" y="284178"/>
              <a:ext cx="569115" cy="559760"/>
            </a:xfrm>
            <a:prstGeom prst="rect">
              <a:avLst/>
            </a:prstGeom>
            <a:noFill/>
          </p:spPr>
          <p:txBody>
            <a:bodyPr wrap="square" lIns="96429" tIns="48214" rIns="96429" bIns="48214" rtlCol="0">
              <a:spAutoFit/>
            </a:bodyPr>
            <a:lstStyle/>
            <a:p>
              <a:r>
                <a:rPr lang="en-US" altLang="zh-CN" sz="11249" dirty="0" smtClean="0">
                  <a:solidFill>
                    <a:schemeClr val="bg1"/>
                  </a:solidFill>
                  <a:latin typeface="Impact" panose="020B0806030902050204" pitchFamily="34" charset="0"/>
                </a:rPr>
                <a:t>03</a:t>
              </a:r>
              <a:endParaRPr lang="zh-CN" altLang="en-US" sz="11249" dirty="0">
                <a:solidFill>
                  <a:schemeClr val="bg1"/>
                </a:solidFill>
                <a:latin typeface="Impact" panose="020B0806030902050204" pitchFamily="34" charset="0"/>
              </a:endParaRPr>
            </a:p>
          </p:txBody>
        </p:sp>
      </p:grpSp>
      <p:sp>
        <p:nvSpPr>
          <p:cNvPr id="13" name="TextBox 23"/>
          <p:cNvSpPr txBox="1"/>
          <p:nvPr/>
        </p:nvSpPr>
        <p:spPr>
          <a:xfrm>
            <a:off x="4746492" y="2392189"/>
            <a:ext cx="5087818" cy="1233223"/>
          </a:xfrm>
          <a:prstGeom prst="rect">
            <a:avLst/>
          </a:prstGeom>
          <a:noFill/>
        </p:spPr>
        <p:txBody>
          <a:bodyPr wrap="square" rtlCol="0">
            <a:spAutoFit/>
          </a:bodyPr>
          <a:lstStyle/>
          <a:p>
            <a:pPr>
              <a:lnSpc>
                <a:spcPct val="130000"/>
              </a:lnSpc>
            </a:pPr>
            <a:r>
              <a:rPr lang="zh-CN" altLang="en-US" sz="6328"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a:t>
            </a:r>
            <a:endParaRPr lang="bg-BG" sz="6328"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extBox 23"/>
          <p:cNvSpPr txBox="1"/>
          <p:nvPr/>
        </p:nvSpPr>
        <p:spPr>
          <a:xfrm>
            <a:off x="468268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什么是技术</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23"/>
          <p:cNvSpPr txBox="1"/>
          <p:nvPr/>
        </p:nvSpPr>
        <p:spPr>
          <a:xfrm>
            <a:off x="736283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技术的特性</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3"/>
          <p:cNvSpPr txBox="1"/>
          <p:nvPr/>
        </p:nvSpPr>
        <p:spPr>
          <a:xfrm>
            <a:off x="468268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技术分类</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23"/>
          <p:cNvSpPr txBox="1"/>
          <p:nvPr/>
        </p:nvSpPr>
        <p:spPr>
          <a:xfrm>
            <a:off x="736283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软件开发技术</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65883598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 calcmode="lin" valueType="num">
                                      <p:cBhvr>
                                        <p:cTn id="15" dur="500" fill="hold"/>
                                        <p:tgtEl>
                                          <p:spTgt spid="13"/>
                                        </p:tgtEl>
                                        <p:attrNameLst>
                                          <p:attrName>style.rotation</p:attrName>
                                        </p:attrNameLst>
                                      </p:cBhvr>
                                      <p:tavLst>
                                        <p:tav tm="0">
                                          <p:val>
                                            <p:fltVal val="90"/>
                                          </p:val>
                                        </p:tav>
                                        <p:tav tm="100000">
                                          <p:val>
                                            <p:fltVal val="0"/>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 calcmode="lin" valueType="num">
                                      <p:cBhvr>
                                        <p:cTn id="23" dur="500" fill="hold"/>
                                        <p:tgtEl>
                                          <p:spTgt spid="14"/>
                                        </p:tgtEl>
                                        <p:attrNameLst>
                                          <p:attrName>style.rotation</p:attrName>
                                        </p:attrNameLst>
                                      </p:cBhvr>
                                      <p:tavLst>
                                        <p:tav tm="0">
                                          <p:val>
                                            <p:fltVal val="90"/>
                                          </p:val>
                                        </p:tav>
                                        <p:tav tm="100000">
                                          <p:val>
                                            <p:fltVal val="0"/>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90"/>
                                          </p:val>
                                        </p:tav>
                                        <p:tav tm="100000">
                                          <p:val>
                                            <p:fltVal val="0"/>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 calcmode="lin" valueType="num">
                                      <p:cBhvr>
                                        <p:cTn id="39" dur="500" fill="hold"/>
                                        <p:tgtEl>
                                          <p:spTgt spid="16"/>
                                        </p:tgtEl>
                                        <p:attrNameLst>
                                          <p:attrName>style.rotation</p:attrName>
                                        </p:attrNameLst>
                                      </p:cBhvr>
                                      <p:tavLst>
                                        <p:tav tm="0">
                                          <p:val>
                                            <p:fltVal val="90"/>
                                          </p:val>
                                        </p:tav>
                                        <p:tav tm="100000">
                                          <p:val>
                                            <p:fltVal val="0"/>
                                          </p:val>
                                        </p:tav>
                                      </p:tavLst>
                                    </p:anim>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500" fill="hold"/>
                                        <p:tgtEl>
                                          <p:spTgt spid="17"/>
                                        </p:tgtEl>
                                        <p:attrNameLst>
                                          <p:attrName>ppt_w</p:attrName>
                                        </p:attrNameLst>
                                      </p:cBhvr>
                                      <p:tavLst>
                                        <p:tav tm="0">
                                          <p:val>
                                            <p:fltVal val="0"/>
                                          </p:val>
                                        </p:tav>
                                        <p:tav tm="100000">
                                          <p:val>
                                            <p:strVal val="#ppt_w"/>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 calcmode="lin" valueType="num">
                                      <p:cBhvr>
                                        <p:cTn id="47" dur="500" fill="hold"/>
                                        <p:tgtEl>
                                          <p:spTgt spid="17"/>
                                        </p:tgtEl>
                                        <p:attrNameLst>
                                          <p:attrName>style.rotation</p:attrName>
                                        </p:attrNameLst>
                                      </p:cBhvr>
                                      <p:tavLst>
                                        <p:tav tm="0">
                                          <p:val>
                                            <p:fltVal val="90"/>
                                          </p:val>
                                        </p:tav>
                                        <p:tav tm="100000">
                                          <p:val>
                                            <p:fltVal val="0"/>
                                          </p:val>
                                        </p:tav>
                                      </p:tavLst>
                                    </p:anim>
                                    <p:animEffect transition="in" filter="fad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V="1">
            <a:off x="6544326" y="4840769"/>
            <a:ext cx="2229079" cy="727401"/>
            <a:chOff x="6539361" y="2642039"/>
            <a:chExt cx="1289829" cy="492191"/>
          </a:xfrm>
        </p:grpSpPr>
        <p:cxnSp>
          <p:nvCxnSpPr>
            <p:cNvPr id="5" name="Straight Connector 4"/>
            <p:cNvCxnSpPr/>
            <p:nvPr/>
          </p:nvCxnSpPr>
          <p:spPr>
            <a:xfrm>
              <a:off x="6539361" y="2646327"/>
              <a:ext cx="1289829"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29190" y="2642039"/>
              <a:ext cx="0" cy="492191"/>
            </a:xfrm>
            <a:prstGeom prst="line">
              <a:avLst/>
            </a:prstGeom>
            <a:ln w="1905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a:off x="6523418" y="2007947"/>
            <a:ext cx="2249987" cy="0"/>
          </a:xfrm>
          <a:prstGeom prst="line">
            <a:avLst/>
          </a:prstGeom>
          <a:ln w="1905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78630" y="2769827"/>
            <a:ext cx="3726800" cy="1781649"/>
            <a:chOff x="588372" y="1945758"/>
            <a:chExt cx="4422969" cy="1689476"/>
          </a:xfrm>
        </p:grpSpPr>
        <p:sp>
          <p:nvSpPr>
            <p:cNvPr id="9" name="TextBox 8"/>
            <p:cNvSpPr txBox="1"/>
            <p:nvPr/>
          </p:nvSpPr>
          <p:spPr>
            <a:xfrm>
              <a:off x="588372" y="1945758"/>
              <a:ext cx="1588922"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什么是技术</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Rectangle 9"/>
            <p:cNvSpPr/>
            <p:nvPr/>
          </p:nvSpPr>
          <p:spPr>
            <a:xfrm>
              <a:off x="588372" y="2308332"/>
              <a:ext cx="4422969" cy="1326902"/>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是制造一种产品的系统知识，所采用的一种工艺或提供的一项服务，不论这种知识是否反映在一项发明、一项外形设计、一项实用新型或者一种植物新品种，或者反映在技术情报或技能中，或者反映在专家为设计、安装、开办或维修一个工厂或为管理一个工商业企业或其活动而提供的服务或协助等方面。</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10"/>
          <p:cNvGrpSpPr/>
          <p:nvPr/>
        </p:nvGrpSpPr>
        <p:grpSpPr>
          <a:xfrm>
            <a:off x="3570072" y="4603884"/>
            <a:ext cx="964287" cy="964287"/>
            <a:chOff x="3433424" y="4365468"/>
            <a:chExt cx="914400" cy="914400"/>
          </a:xfrm>
          <a:solidFill>
            <a:schemeClr val="bg1"/>
          </a:solidFill>
          <a:effectLst>
            <a:outerShdw blurRad="381000" dist="127000" dir="2700000" algn="tl" rotWithShape="0">
              <a:prstClr val="black">
                <a:alpha val="40000"/>
              </a:prstClr>
            </a:outerShdw>
          </a:effectLst>
        </p:grpSpPr>
        <p:sp>
          <p:nvSpPr>
            <p:cNvPr id="12" name="Oval 11"/>
            <p:cNvSpPr/>
            <p:nvPr/>
          </p:nvSpPr>
          <p:spPr>
            <a:xfrm>
              <a:off x="3433424" y="4365468"/>
              <a:ext cx="914400" cy="914400"/>
            </a:xfrm>
            <a:prstGeom prst="ellipse">
              <a:avLst/>
            </a:prstGeom>
            <a:solidFill>
              <a:srgbClr val="769EBF"/>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AutoShape 28"/>
            <p:cNvSpPr>
              <a:spLocks/>
            </p:cNvSpPr>
            <p:nvPr/>
          </p:nvSpPr>
          <p:spPr bwMode="auto">
            <a:xfrm>
              <a:off x="3658055" y="4576654"/>
              <a:ext cx="46513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13"/>
          <p:cNvGrpSpPr/>
          <p:nvPr/>
        </p:nvGrpSpPr>
        <p:grpSpPr>
          <a:xfrm>
            <a:off x="1090512" y="4603884"/>
            <a:ext cx="964287" cy="964287"/>
            <a:chOff x="1082144" y="4365468"/>
            <a:chExt cx="914400" cy="914400"/>
          </a:xfrm>
          <a:solidFill>
            <a:schemeClr val="bg1"/>
          </a:solidFill>
          <a:effectLst>
            <a:outerShdw blurRad="381000" dist="127000" dir="2700000" algn="tl" rotWithShape="0">
              <a:prstClr val="black">
                <a:alpha val="40000"/>
              </a:prstClr>
            </a:outerShdw>
          </a:effectLst>
        </p:grpSpPr>
        <p:sp>
          <p:nvSpPr>
            <p:cNvPr id="15" name="Oval 14"/>
            <p:cNvSpPr/>
            <p:nvPr/>
          </p:nvSpPr>
          <p:spPr>
            <a:xfrm>
              <a:off x="1082144" y="4365468"/>
              <a:ext cx="914400" cy="914400"/>
            </a:xfrm>
            <a:prstGeom prst="ellipse">
              <a:avLst/>
            </a:prstGeom>
            <a:solidFill>
              <a:srgbClr val="FD675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Group 15"/>
            <p:cNvGrpSpPr/>
            <p:nvPr/>
          </p:nvGrpSpPr>
          <p:grpSpPr>
            <a:xfrm>
              <a:off x="1306775" y="4604783"/>
              <a:ext cx="465138" cy="435769"/>
              <a:chOff x="5368132" y="3540125"/>
              <a:chExt cx="465138" cy="435769"/>
            </a:xfrm>
            <a:grpFill/>
          </p:grpSpPr>
          <p:sp>
            <p:nvSpPr>
              <p:cNvPr id="1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9" name="Group 18"/>
          <p:cNvGrpSpPr/>
          <p:nvPr/>
        </p:nvGrpSpPr>
        <p:grpSpPr>
          <a:xfrm>
            <a:off x="2330292" y="4603884"/>
            <a:ext cx="964287" cy="964287"/>
            <a:chOff x="2257784" y="4365468"/>
            <a:chExt cx="914400" cy="914400"/>
          </a:xfrm>
          <a:solidFill>
            <a:schemeClr val="bg1"/>
          </a:solidFill>
          <a:effectLst>
            <a:outerShdw blurRad="381000" dist="127000" dir="2700000" algn="tl" rotWithShape="0">
              <a:prstClr val="black">
                <a:alpha val="40000"/>
              </a:prstClr>
            </a:outerShdw>
          </a:effectLst>
        </p:grpSpPr>
        <p:sp>
          <p:nvSpPr>
            <p:cNvPr id="20" name="Oval 19"/>
            <p:cNvSpPr/>
            <p:nvPr/>
          </p:nvSpPr>
          <p:spPr>
            <a:xfrm>
              <a:off x="2257784" y="4365468"/>
              <a:ext cx="914400" cy="914400"/>
            </a:xfrm>
            <a:prstGeom prst="ellipse">
              <a:avLst/>
            </a:prstGeom>
            <a:solidFill>
              <a:srgbClr val="91E3D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 name="Group 20"/>
            <p:cNvGrpSpPr/>
            <p:nvPr/>
          </p:nvGrpSpPr>
          <p:grpSpPr>
            <a:xfrm>
              <a:off x="2555440" y="4590098"/>
              <a:ext cx="319088" cy="465138"/>
              <a:chOff x="3582988" y="3510757"/>
              <a:chExt cx="319088" cy="465138"/>
            </a:xfrm>
            <a:grpFill/>
          </p:grpSpPr>
          <p:sp>
            <p:nvSpPr>
              <p:cNvPr id="22"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65000"/>
                      <a:lumOff val="35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Group 23"/>
          <p:cNvGrpSpPr/>
          <p:nvPr/>
        </p:nvGrpSpPr>
        <p:grpSpPr>
          <a:xfrm>
            <a:off x="9131789" y="1601481"/>
            <a:ext cx="2771773" cy="1320468"/>
            <a:chOff x="8011335" y="4011992"/>
            <a:chExt cx="3155429" cy="1252153"/>
          </a:xfrm>
        </p:grpSpPr>
        <p:sp>
          <p:nvSpPr>
            <p:cNvPr id="25" name="TextBox 24"/>
            <p:cNvSpPr txBox="1"/>
            <p:nvPr/>
          </p:nvSpPr>
          <p:spPr>
            <a:xfrm>
              <a:off x="8011335" y="4011992"/>
              <a:ext cx="1524142"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技术的特性</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Rectangle 25"/>
            <p:cNvSpPr/>
            <p:nvPr/>
          </p:nvSpPr>
          <p:spPr>
            <a:xfrm>
              <a:off x="8011335" y="4336536"/>
              <a:ext cx="3155429" cy="927609"/>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复杂度</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依赖性</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多样性</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普及性</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Group 26"/>
          <p:cNvGrpSpPr/>
          <p:nvPr/>
        </p:nvGrpSpPr>
        <p:grpSpPr>
          <a:xfrm>
            <a:off x="6592130" y="2786430"/>
            <a:ext cx="1360199" cy="519044"/>
            <a:chOff x="6539361" y="2642039"/>
            <a:chExt cx="1289829" cy="492191"/>
          </a:xfrm>
        </p:grpSpPr>
        <p:cxnSp>
          <p:nvCxnSpPr>
            <p:cNvPr id="28" name="Straight Connector 27"/>
            <p:cNvCxnSpPr/>
            <p:nvPr/>
          </p:nvCxnSpPr>
          <p:spPr>
            <a:xfrm>
              <a:off x="6539361" y="2646327"/>
              <a:ext cx="1289829"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829190" y="2642039"/>
              <a:ext cx="0" cy="492191"/>
            </a:xfrm>
            <a:prstGeom prst="line">
              <a:avLst/>
            </a:prstGeom>
            <a:ln w="19050">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7760039" y="3450391"/>
            <a:ext cx="2864112" cy="1098996"/>
            <a:chOff x="8011335" y="4011992"/>
            <a:chExt cx="3843943" cy="1042140"/>
          </a:xfrm>
        </p:grpSpPr>
        <p:sp>
          <p:nvSpPr>
            <p:cNvPr id="31" name="TextBox 30"/>
            <p:cNvSpPr txBox="1"/>
            <p:nvPr/>
          </p:nvSpPr>
          <p:spPr>
            <a:xfrm>
              <a:off x="8011335" y="4011992"/>
              <a:ext cx="1796850"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简明的定义</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31"/>
            <p:cNvSpPr/>
            <p:nvPr/>
          </p:nvSpPr>
          <p:spPr>
            <a:xfrm>
              <a:off x="8011335" y="4336536"/>
              <a:ext cx="3843943" cy="717596"/>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技术是为某一目的共同协作组成的各种工具和规则体系技术是为某一目的共同协作组成的各种工具和规则</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体系。</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Group 32"/>
          <p:cNvGrpSpPr/>
          <p:nvPr/>
        </p:nvGrpSpPr>
        <p:grpSpPr>
          <a:xfrm>
            <a:off x="9043259" y="4633399"/>
            <a:ext cx="2740292" cy="1763409"/>
            <a:chOff x="8011335" y="4011992"/>
            <a:chExt cx="3155429" cy="1672179"/>
          </a:xfrm>
        </p:grpSpPr>
        <p:sp>
          <p:nvSpPr>
            <p:cNvPr id="34" name="TextBox 33"/>
            <p:cNvSpPr txBox="1"/>
            <p:nvPr/>
          </p:nvSpPr>
          <p:spPr>
            <a:xfrm>
              <a:off x="8011335" y="4011992"/>
              <a:ext cx="1275850"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技术分类</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34"/>
            <p:cNvSpPr/>
            <p:nvPr/>
          </p:nvSpPr>
          <p:spPr>
            <a:xfrm>
              <a:off x="8011335" y="4336537"/>
              <a:ext cx="3155429" cy="1347634"/>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科学实验</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军事技术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文化教育技术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医疗技术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硬件开发技术</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5"/>
          <p:cNvGrpSpPr/>
          <p:nvPr/>
        </p:nvGrpSpPr>
        <p:grpSpPr>
          <a:xfrm>
            <a:off x="5526838" y="1395777"/>
            <a:ext cx="1142028" cy="5601163"/>
            <a:chOff x="5529181" y="1323332"/>
            <a:chExt cx="1082945" cy="5311388"/>
          </a:xfrm>
          <a:effectLst>
            <a:outerShdw blurRad="381000" dist="127000" dir="2700000" algn="tl" rotWithShape="0">
              <a:prstClr val="black">
                <a:alpha val="35000"/>
              </a:prstClr>
            </a:outerShdw>
          </a:effectLst>
        </p:grpSpPr>
        <p:sp>
          <p:nvSpPr>
            <p:cNvPr id="37" name="Rectangle 36"/>
            <p:cNvSpPr/>
            <p:nvPr/>
          </p:nvSpPr>
          <p:spPr>
            <a:xfrm>
              <a:off x="5674859" y="1469010"/>
              <a:ext cx="769258" cy="3872246"/>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8" name="Group 37"/>
            <p:cNvGrpSpPr/>
            <p:nvPr/>
          </p:nvGrpSpPr>
          <p:grpSpPr>
            <a:xfrm>
              <a:off x="5674859" y="5586622"/>
              <a:ext cx="769258" cy="1048098"/>
              <a:chOff x="5674859" y="5586622"/>
              <a:chExt cx="769258" cy="1048098"/>
            </a:xfrm>
          </p:grpSpPr>
          <p:sp>
            <p:nvSpPr>
              <p:cNvPr id="74" name="Isosceles Triangle 73"/>
              <p:cNvSpPr/>
              <p:nvPr/>
            </p:nvSpPr>
            <p:spPr>
              <a:xfrm flipV="1">
                <a:off x="5674859" y="5586622"/>
                <a:ext cx="769258" cy="104809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Isosceles Triangle 7"/>
              <p:cNvSpPr/>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Oval 38"/>
            <p:cNvSpPr/>
            <p:nvPr/>
          </p:nvSpPr>
          <p:spPr>
            <a:xfrm>
              <a:off x="5966215" y="5245359"/>
              <a:ext cx="199000" cy="199000"/>
            </a:xfrm>
            <a:prstGeom prst="ellipse">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Straight Connector 39"/>
            <p:cNvCxnSpPr>
              <a:endCxn id="59" idx="7"/>
            </p:cNvCxnSpPr>
            <p:nvPr/>
          </p:nvCxnSpPr>
          <p:spPr>
            <a:xfrm flipH="1">
              <a:off x="5745363" y="1501892"/>
              <a:ext cx="648320" cy="43399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63" idx="7"/>
            </p:cNvCxnSpPr>
            <p:nvPr/>
          </p:nvCxnSpPr>
          <p:spPr>
            <a:xfrm flipH="1">
              <a:off x="6131091" y="1960955"/>
              <a:ext cx="225981" cy="20602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63" idx="5"/>
            </p:cNvCxnSpPr>
            <p:nvPr/>
          </p:nvCxnSpPr>
          <p:spPr>
            <a:xfrm flipH="1" flipV="1">
              <a:off x="6131091" y="2372995"/>
              <a:ext cx="218473" cy="26111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3" idx="1"/>
            </p:cNvCxnSpPr>
            <p:nvPr/>
          </p:nvCxnSpPr>
          <p:spPr>
            <a:xfrm flipH="1" flipV="1">
              <a:off x="5674860" y="1974065"/>
              <a:ext cx="250211" cy="19291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6" idx="7"/>
            </p:cNvCxnSpPr>
            <p:nvPr/>
          </p:nvCxnSpPr>
          <p:spPr>
            <a:xfrm flipV="1">
              <a:off x="5745363" y="2308332"/>
              <a:ext cx="233620" cy="36576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65" idx="1"/>
            </p:cNvCxnSpPr>
            <p:nvPr/>
          </p:nvCxnSpPr>
          <p:spPr>
            <a:xfrm flipH="1" flipV="1">
              <a:off x="6007136" y="3077187"/>
              <a:ext cx="350523" cy="1140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4" idx="7"/>
            </p:cNvCxnSpPr>
            <p:nvPr/>
          </p:nvCxnSpPr>
          <p:spPr>
            <a:xfrm flipV="1">
              <a:off x="5761616" y="3091254"/>
              <a:ext cx="202309" cy="411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5659729" y="2786494"/>
              <a:ext cx="336895" cy="27833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028081" y="2655938"/>
              <a:ext cx="416280" cy="36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64" idx="6"/>
            </p:cNvCxnSpPr>
            <p:nvPr/>
          </p:nvCxnSpPr>
          <p:spPr>
            <a:xfrm flipV="1">
              <a:off x="5800405" y="3322550"/>
              <a:ext cx="673799" cy="27430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2" idx="1"/>
            </p:cNvCxnSpPr>
            <p:nvPr/>
          </p:nvCxnSpPr>
          <p:spPr>
            <a:xfrm flipH="1" flipV="1">
              <a:off x="5703418" y="3660075"/>
              <a:ext cx="155908" cy="35394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2" idx="3"/>
            </p:cNvCxnSpPr>
            <p:nvPr/>
          </p:nvCxnSpPr>
          <p:spPr>
            <a:xfrm flipV="1">
              <a:off x="5859326" y="3828930"/>
              <a:ext cx="555891" cy="37237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9" idx="1"/>
            </p:cNvCxnSpPr>
            <p:nvPr/>
          </p:nvCxnSpPr>
          <p:spPr>
            <a:xfrm flipH="1" flipV="1">
              <a:off x="6051555" y="4670502"/>
              <a:ext cx="322205" cy="4867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34273" y="4644686"/>
              <a:ext cx="231941" cy="6208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036673" y="4731339"/>
              <a:ext cx="378544" cy="54852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5997660" y="3903674"/>
              <a:ext cx="358924" cy="73650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529181" y="1323332"/>
              <a:ext cx="291356" cy="291356"/>
            </a:xfrm>
            <a:prstGeom prst="ellipse">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Oval 56"/>
            <p:cNvSpPr/>
            <p:nvPr/>
          </p:nvSpPr>
          <p:spPr>
            <a:xfrm>
              <a:off x="6284233" y="1326934"/>
              <a:ext cx="291356" cy="291356"/>
            </a:xfrm>
            <a:prstGeom prst="ellipse">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Oval 57"/>
            <p:cNvSpPr/>
            <p:nvPr/>
          </p:nvSpPr>
          <p:spPr>
            <a:xfrm>
              <a:off x="6320461" y="1794381"/>
              <a:ext cx="218900" cy="218900"/>
            </a:xfrm>
            <a:prstGeom prst="ellipse">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Oval 58"/>
            <p:cNvSpPr/>
            <p:nvPr/>
          </p:nvSpPr>
          <p:spPr>
            <a:xfrm>
              <a:off x="5558520" y="1903831"/>
              <a:ext cx="218900" cy="218900"/>
            </a:xfrm>
            <a:prstGeom prst="ellipse">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Oval 59"/>
            <p:cNvSpPr/>
            <p:nvPr/>
          </p:nvSpPr>
          <p:spPr>
            <a:xfrm>
              <a:off x="5959988" y="1363160"/>
              <a:ext cx="199000" cy="199000"/>
            </a:xfrm>
            <a:prstGeom prst="ellipse">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Oval 60"/>
            <p:cNvSpPr/>
            <p:nvPr/>
          </p:nvSpPr>
          <p:spPr>
            <a:xfrm>
              <a:off x="5529181" y="5137946"/>
              <a:ext cx="291356" cy="291356"/>
            </a:xfrm>
            <a:prstGeom prst="ellipse">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Oval 61"/>
            <p:cNvSpPr/>
            <p:nvPr/>
          </p:nvSpPr>
          <p:spPr>
            <a:xfrm>
              <a:off x="6270027" y="5137945"/>
              <a:ext cx="291356" cy="291356"/>
            </a:xfrm>
            <a:prstGeom prst="ellipse">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Oval 62"/>
            <p:cNvSpPr/>
            <p:nvPr/>
          </p:nvSpPr>
          <p:spPr>
            <a:xfrm>
              <a:off x="5882403" y="2124307"/>
              <a:ext cx="291356" cy="2913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Oval 63"/>
            <p:cNvSpPr/>
            <p:nvPr/>
          </p:nvSpPr>
          <p:spPr>
            <a:xfrm>
              <a:off x="5535536" y="3464421"/>
              <a:ext cx="264869" cy="264869"/>
            </a:xfrm>
            <a:prstGeom prst="ellipse">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Oval 64"/>
            <p:cNvSpPr/>
            <p:nvPr/>
          </p:nvSpPr>
          <p:spPr>
            <a:xfrm>
              <a:off x="6325602" y="3159217"/>
              <a:ext cx="218900" cy="218900"/>
            </a:xfrm>
            <a:prstGeom prst="ellipse">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Oval 65"/>
            <p:cNvSpPr/>
            <p:nvPr/>
          </p:nvSpPr>
          <p:spPr>
            <a:xfrm>
              <a:off x="5558520" y="2642039"/>
              <a:ext cx="218900" cy="218900"/>
            </a:xfrm>
            <a:prstGeom prst="ellipse">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Oval 66"/>
            <p:cNvSpPr/>
            <p:nvPr/>
          </p:nvSpPr>
          <p:spPr>
            <a:xfrm>
              <a:off x="6299057" y="3706305"/>
              <a:ext cx="291356" cy="291356"/>
            </a:xfrm>
            <a:prstGeom prst="ellipse">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Oval 67"/>
            <p:cNvSpPr/>
            <p:nvPr/>
          </p:nvSpPr>
          <p:spPr>
            <a:xfrm>
              <a:off x="6320770" y="2480618"/>
              <a:ext cx="291356" cy="291356"/>
            </a:xfrm>
            <a:prstGeom prst="ellipse">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Oval 68"/>
            <p:cNvSpPr/>
            <p:nvPr/>
          </p:nvSpPr>
          <p:spPr>
            <a:xfrm>
              <a:off x="6344617" y="4690038"/>
              <a:ext cx="199000" cy="199000"/>
            </a:xfrm>
            <a:prstGeom prst="ellipse">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Oval 69"/>
            <p:cNvSpPr/>
            <p:nvPr/>
          </p:nvSpPr>
          <p:spPr>
            <a:xfrm>
              <a:off x="5589565" y="4269595"/>
              <a:ext cx="199000" cy="199000"/>
            </a:xfrm>
            <a:prstGeom prst="ellipse">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Oval 70"/>
            <p:cNvSpPr/>
            <p:nvPr/>
          </p:nvSpPr>
          <p:spPr>
            <a:xfrm>
              <a:off x="5820537" y="4436997"/>
              <a:ext cx="352541" cy="3525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Oval 71"/>
            <p:cNvSpPr/>
            <p:nvPr/>
          </p:nvSpPr>
          <p:spPr>
            <a:xfrm>
              <a:off x="5820537" y="3975227"/>
              <a:ext cx="264869" cy="264869"/>
            </a:xfrm>
            <a:prstGeom prst="ellipse">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Oval 72"/>
            <p:cNvSpPr/>
            <p:nvPr/>
          </p:nvSpPr>
          <p:spPr>
            <a:xfrm>
              <a:off x="5854553" y="2904089"/>
              <a:ext cx="291356" cy="291356"/>
            </a:xfrm>
            <a:prstGeom prst="ellipse">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68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6" name="矩形 75"/>
          <p:cNvSpPr/>
          <p:nvPr/>
        </p:nvSpPr>
        <p:spPr>
          <a:xfrm>
            <a:off x="0" y="375965"/>
            <a:ext cx="163885" cy="576064"/>
          </a:xfrm>
          <a:prstGeom prst="rect">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TextBox 89"/>
          <p:cNvSpPr txBox="1"/>
          <p:nvPr/>
        </p:nvSpPr>
        <p:spPr>
          <a:xfrm>
            <a:off x="363770" y="377765"/>
            <a:ext cx="1723549"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什么是技术</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4200490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0-#ppt_w/2"/>
                                          </p:val>
                                        </p:tav>
                                        <p:tav tm="100000">
                                          <p:val>
                                            <p:strVal val="#ppt_x"/>
                                          </p:val>
                                        </p:tav>
                                      </p:tavLst>
                                    </p:anim>
                                    <p:anim calcmode="lin" valueType="num">
                                      <p:cBhvr additive="base">
                                        <p:cTn id="14" dur="500" fill="hold"/>
                                        <p:tgtEl>
                                          <p:spTgt spid="7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1500"/>
                            </p:stCondLst>
                            <p:childTnLst>
                              <p:par>
                                <p:cTn id="24" presetID="1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ppt_x</p:attrName>
                                        </p:attrNameLst>
                                      </p:cBhvr>
                                      <p:tavLst>
                                        <p:tav tm="0">
                                          <p:val>
                                            <p:strVal val="#ppt_x-#ppt_w*1.125000"/>
                                          </p:val>
                                        </p:tav>
                                        <p:tav tm="100000">
                                          <p:val>
                                            <p:strVal val="#ppt_x"/>
                                          </p:val>
                                        </p:tav>
                                      </p:tavLst>
                                    </p:anim>
                                    <p:animEffect transition="in" filter="wipe(right)">
                                      <p:cBhvr>
                                        <p:cTn id="27" dur="500"/>
                                        <p:tgtEl>
                                          <p:spTgt spid="24"/>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par>
                          <p:cTn id="41" fill="hold">
                            <p:stCondLst>
                              <p:cond delay="3500"/>
                            </p:stCondLst>
                            <p:childTnLst>
                              <p:par>
                                <p:cTn id="42" presetID="12" presetClass="entr" presetSubtype="8"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p:tgtEl>
                                          <p:spTgt spid="33"/>
                                        </p:tgtEl>
                                        <p:attrNameLst>
                                          <p:attrName>ppt_x</p:attrName>
                                        </p:attrNameLst>
                                      </p:cBhvr>
                                      <p:tavLst>
                                        <p:tav tm="0">
                                          <p:val>
                                            <p:strVal val="#ppt_x-#ppt_w*1.125000"/>
                                          </p:val>
                                        </p:tav>
                                        <p:tav tm="100000">
                                          <p:val>
                                            <p:strVal val="#ppt_x"/>
                                          </p:val>
                                        </p:tav>
                                      </p:tavLst>
                                    </p:anim>
                                    <p:animEffect transition="in" filter="wipe(right)">
                                      <p:cBhvr>
                                        <p:cTn id="45" dur="500"/>
                                        <p:tgtEl>
                                          <p:spTgt spid="33"/>
                                        </p:tgtEl>
                                      </p:cBhvr>
                                    </p:animEffect>
                                  </p:childTnLst>
                                </p:cTn>
                              </p:par>
                            </p:childTnLst>
                          </p:cTn>
                        </p:par>
                        <p:par>
                          <p:cTn id="46" fill="hold">
                            <p:stCondLst>
                              <p:cond delay="4000"/>
                            </p:stCondLst>
                            <p:childTnLst>
                              <p:par>
                                <p:cTn id="47" presetID="18" presetClass="entr" presetSubtype="12"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Left)">
                                      <p:cBhvr>
                                        <p:cTn id="49" dur="500"/>
                                        <p:tgtEl>
                                          <p:spTgt spid="8"/>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par>
                          <p:cTn id="56" fill="hold">
                            <p:stCondLst>
                              <p:cond delay="5000"/>
                            </p:stCondLst>
                            <p:childTnLst>
                              <p:par>
                                <p:cTn id="57" presetID="53" presetClass="entr" presetSubtype="16"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9615" y="1306856"/>
            <a:ext cx="4469665" cy="5529740"/>
            <a:chOff x="553272" y="203986"/>
            <a:chExt cx="5214813" cy="6451615"/>
          </a:xfrm>
        </p:grpSpPr>
        <p:sp>
          <p:nvSpPr>
            <p:cNvPr id="7" name="Freeform 812"/>
            <p:cNvSpPr>
              <a:spLocks/>
            </p:cNvSpPr>
            <p:nvPr/>
          </p:nvSpPr>
          <p:spPr bwMode="auto">
            <a:xfrm>
              <a:off x="2488439" y="1370801"/>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813"/>
            <p:cNvSpPr>
              <a:spLocks/>
            </p:cNvSpPr>
            <p:nvPr/>
          </p:nvSpPr>
          <p:spPr bwMode="auto">
            <a:xfrm>
              <a:off x="2488439" y="1370801"/>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14"/>
            <p:cNvSpPr>
              <a:spLocks/>
            </p:cNvSpPr>
            <p:nvPr/>
          </p:nvSpPr>
          <p:spPr bwMode="auto">
            <a:xfrm>
              <a:off x="2737678" y="1370801"/>
              <a:ext cx="255588" cy="255588"/>
            </a:xfrm>
            <a:custGeom>
              <a:avLst/>
              <a:gdLst>
                <a:gd name="T0" fmla="*/ 156 w 161"/>
                <a:gd name="T1" fmla="*/ 161 h 161"/>
                <a:gd name="T2" fmla="*/ 0 w 161"/>
                <a:gd name="T3" fmla="*/ 9 h 161"/>
                <a:gd name="T4" fmla="*/ 4 w 161"/>
                <a:gd name="T5" fmla="*/ 0 h 161"/>
                <a:gd name="T6" fmla="*/ 161 w 161"/>
                <a:gd name="T7" fmla="*/ 157 h 161"/>
                <a:gd name="T8" fmla="*/ 156 w 161"/>
                <a:gd name="T9" fmla="*/ 161 h 161"/>
              </a:gdLst>
              <a:ahLst/>
              <a:cxnLst>
                <a:cxn ang="0">
                  <a:pos x="T0" y="T1"/>
                </a:cxn>
                <a:cxn ang="0">
                  <a:pos x="T2" y="T3"/>
                </a:cxn>
                <a:cxn ang="0">
                  <a:pos x="T4" y="T5"/>
                </a:cxn>
                <a:cxn ang="0">
                  <a:pos x="T6" y="T7"/>
                </a:cxn>
                <a:cxn ang="0">
                  <a:pos x="T8" y="T9"/>
                </a:cxn>
              </a:cxnLst>
              <a:rect l="0" t="0" r="r" b="b"/>
              <a:pathLst>
                <a:path w="161" h="161">
                  <a:moveTo>
                    <a:pt x="156" y="161"/>
                  </a:moveTo>
                  <a:lnTo>
                    <a:pt x="0" y="9"/>
                  </a:lnTo>
                  <a:lnTo>
                    <a:pt x="4" y="0"/>
                  </a:lnTo>
                  <a:lnTo>
                    <a:pt x="161"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15"/>
            <p:cNvSpPr>
              <a:spLocks/>
            </p:cNvSpPr>
            <p:nvPr/>
          </p:nvSpPr>
          <p:spPr bwMode="auto">
            <a:xfrm>
              <a:off x="2737678" y="1370801"/>
              <a:ext cx="255588" cy="255588"/>
            </a:xfrm>
            <a:custGeom>
              <a:avLst/>
              <a:gdLst>
                <a:gd name="T0" fmla="*/ 4 w 161"/>
                <a:gd name="T1" fmla="*/ 161 h 161"/>
                <a:gd name="T2" fmla="*/ 0 w 161"/>
                <a:gd name="T3" fmla="*/ 157 h 161"/>
                <a:gd name="T4" fmla="*/ 156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6"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816"/>
            <p:cNvSpPr>
              <a:spLocks/>
            </p:cNvSpPr>
            <p:nvPr/>
          </p:nvSpPr>
          <p:spPr bwMode="auto">
            <a:xfrm>
              <a:off x="2985328" y="1370801"/>
              <a:ext cx="255588" cy="255588"/>
            </a:xfrm>
            <a:custGeom>
              <a:avLst/>
              <a:gdLst>
                <a:gd name="T0" fmla="*/ 152 w 161"/>
                <a:gd name="T1" fmla="*/ 161 h 161"/>
                <a:gd name="T2" fmla="*/ 0 w 161"/>
                <a:gd name="T3" fmla="*/ 9 h 161"/>
                <a:gd name="T4" fmla="*/ 5 w 161"/>
                <a:gd name="T5" fmla="*/ 0 h 161"/>
                <a:gd name="T6" fmla="*/ 161 w 161"/>
                <a:gd name="T7" fmla="*/ 157 h 161"/>
                <a:gd name="T8" fmla="*/ 152 w 161"/>
                <a:gd name="T9" fmla="*/ 161 h 161"/>
              </a:gdLst>
              <a:ahLst/>
              <a:cxnLst>
                <a:cxn ang="0">
                  <a:pos x="T0" y="T1"/>
                </a:cxn>
                <a:cxn ang="0">
                  <a:pos x="T2" y="T3"/>
                </a:cxn>
                <a:cxn ang="0">
                  <a:pos x="T4" y="T5"/>
                </a:cxn>
                <a:cxn ang="0">
                  <a:pos x="T6" y="T7"/>
                </a:cxn>
                <a:cxn ang="0">
                  <a:pos x="T8" y="T9"/>
                </a:cxn>
              </a:cxnLst>
              <a:rect l="0" t="0" r="r" b="b"/>
              <a:pathLst>
                <a:path w="161" h="161">
                  <a:moveTo>
                    <a:pt x="152" y="161"/>
                  </a:moveTo>
                  <a:lnTo>
                    <a:pt x="0" y="9"/>
                  </a:lnTo>
                  <a:lnTo>
                    <a:pt x="5" y="0"/>
                  </a:lnTo>
                  <a:lnTo>
                    <a:pt x="161" y="157"/>
                  </a:lnTo>
                  <a:lnTo>
                    <a:pt x="152"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817"/>
            <p:cNvSpPr>
              <a:spLocks/>
            </p:cNvSpPr>
            <p:nvPr/>
          </p:nvSpPr>
          <p:spPr bwMode="auto">
            <a:xfrm>
              <a:off x="2985328" y="1370801"/>
              <a:ext cx="255588" cy="255588"/>
            </a:xfrm>
            <a:custGeom>
              <a:avLst/>
              <a:gdLst>
                <a:gd name="T0" fmla="*/ 5 w 161"/>
                <a:gd name="T1" fmla="*/ 161 h 161"/>
                <a:gd name="T2" fmla="*/ 0 w 161"/>
                <a:gd name="T3" fmla="*/ 157 h 161"/>
                <a:gd name="T4" fmla="*/ 152 w 161"/>
                <a:gd name="T5" fmla="*/ 0 h 161"/>
                <a:gd name="T6" fmla="*/ 161 w 161"/>
                <a:gd name="T7" fmla="*/ 9 h 161"/>
                <a:gd name="T8" fmla="*/ 5 w 161"/>
                <a:gd name="T9" fmla="*/ 161 h 161"/>
              </a:gdLst>
              <a:ahLst/>
              <a:cxnLst>
                <a:cxn ang="0">
                  <a:pos x="T0" y="T1"/>
                </a:cxn>
                <a:cxn ang="0">
                  <a:pos x="T2" y="T3"/>
                </a:cxn>
                <a:cxn ang="0">
                  <a:pos x="T4" y="T5"/>
                </a:cxn>
                <a:cxn ang="0">
                  <a:pos x="T6" y="T7"/>
                </a:cxn>
                <a:cxn ang="0">
                  <a:pos x="T8" y="T9"/>
                </a:cxn>
              </a:cxnLst>
              <a:rect l="0" t="0" r="r" b="b"/>
              <a:pathLst>
                <a:path w="161" h="161">
                  <a:moveTo>
                    <a:pt x="5" y="161"/>
                  </a:moveTo>
                  <a:lnTo>
                    <a:pt x="0" y="157"/>
                  </a:lnTo>
                  <a:lnTo>
                    <a:pt x="152" y="0"/>
                  </a:lnTo>
                  <a:lnTo>
                    <a:pt x="161" y="9"/>
                  </a:lnTo>
                  <a:lnTo>
                    <a:pt x="5"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818"/>
            <p:cNvSpPr>
              <a:spLocks/>
            </p:cNvSpPr>
            <p:nvPr/>
          </p:nvSpPr>
          <p:spPr bwMode="auto">
            <a:xfrm>
              <a:off x="3226629" y="1370801"/>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19"/>
            <p:cNvSpPr>
              <a:spLocks/>
            </p:cNvSpPr>
            <p:nvPr/>
          </p:nvSpPr>
          <p:spPr bwMode="auto">
            <a:xfrm>
              <a:off x="3226629" y="1370801"/>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820"/>
            <p:cNvSpPr>
              <a:spLocks/>
            </p:cNvSpPr>
            <p:nvPr/>
          </p:nvSpPr>
          <p:spPr bwMode="auto">
            <a:xfrm>
              <a:off x="3475867" y="1370801"/>
              <a:ext cx="255588" cy="255588"/>
            </a:xfrm>
            <a:custGeom>
              <a:avLst/>
              <a:gdLst>
                <a:gd name="T0" fmla="*/ 157 w 161"/>
                <a:gd name="T1" fmla="*/ 161 h 161"/>
                <a:gd name="T2" fmla="*/ 0 w 161"/>
                <a:gd name="T3" fmla="*/ 9 h 161"/>
                <a:gd name="T4" fmla="*/ 4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4"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821"/>
            <p:cNvSpPr>
              <a:spLocks/>
            </p:cNvSpPr>
            <p:nvPr/>
          </p:nvSpPr>
          <p:spPr bwMode="auto">
            <a:xfrm>
              <a:off x="3475867" y="1370801"/>
              <a:ext cx="255588" cy="255588"/>
            </a:xfrm>
            <a:custGeom>
              <a:avLst/>
              <a:gdLst>
                <a:gd name="T0" fmla="*/ 4 w 161"/>
                <a:gd name="T1" fmla="*/ 161 h 161"/>
                <a:gd name="T2" fmla="*/ 0 w 161"/>
                <a:gd name="T3" fmla="*/ 157 h 161"/>
                <a:gd name="T4" fmla="*/ 157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7"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822"/>
            <p:cNvSpPr>
              <a:spLocks/>
            </p:cNvSpPr>
            <p:nvPr/>
          </p:nvSpPr>
          <p:spPr bwMode="auto">
            <a:xfrm>
              <a:off x="3725105" y="1370801"/>
              <a:ext cx="255588" cy="255588"/>
            </a:xfrm>
            <a:custGeom>
              <a:avLst/>
              <a:gdLst>
                <a:gd name="T0" fmla="*/ 152 w 161"/>
                <a:gd name="T1" fmla="*/ 161 h 161"/>
                <a:gd name="T2" fmla="*/ 0 w 161"/>
                <a:gd name="T3" fmla="*/ 9 h 161"/>
                <a:gd name="T4" fmla="*/ 4 w 161"/>
                <a:gd name="T5" fmla="*/ 0 h 161"/>
                <a:gd name="T6" fmla="*/ 161 w 161"/>
                <a:gd name="T7" fmla="*/ 157 h 161"/>
                <a:gd name="T8" fmla="*/ 152 w 161"/>
                <a:gd name="T9" fmla="*/ 161 h 161"/>
              </a:gdLst>
              <a:ahLst/>
              <a:cxnLst>
                <a:cxn ang="0">
                  <a:pos x="T0" y="T1"/>
                </a:cxn>
                <a:cxn ang="0">
                  <a:pos x="T2" y="T3"/>
                </a:cxn>
                <a:cxn ang="0">
                  <a:pos x="T4" y="T5"/>
                </a:cxn>
                <a:cxn ang="0">
                  <a:pos x="T6" y="T7"/>
                </a:cxn>
                <a:cxn ang="0">
                  <a:pos x="T8" y="T9"/>
                </a:cxn>
              </a:cxnLst>
              <a:rect l="0" t="0" r="r" b="b"/>
              <a:pathLst>
                <a:path w="161" h="161">
                  <a:moveTo>
                    <a:pt x="152" y="161"/>
                  </a:moveTo>
                  <a:lnTo>
                    <a:pt x="0" y="9"/>
                  </a:lnTo>
                  <a:lnTo>
                    <a:pt x="4" y="0"/>
                  </a:lnTo>
                  <a:lnTo>
                    <a:pt x="161" y="157"/>
                  </a:lnTo>
                  <a:lnTo>
                    <a:pt x="152"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823"/>
            <p:cNvSpPr>
              <a:spLocks/>
            </p:cNvSpPr>
            <p:nvPr/>
          </p:nvSpPr>
          <p:spPr bwMode="auto">
            <a:xfrm>
              <a:off x="3725105" y="1370801"/>
              <a:ext cx="255588" cy="255588"/>
            </a:xfrm>
            <a:custGeom>
              <a:avLst/>
              <a:gdLst>
                <a:gd name="T0" fmla="*/ 4 w 161"/>
                <a:gd name="T1" fmla="*/ 161 h 161"/>
                <a:gd name="T2" fmla="*/ 0 w 161"/>
                <a:gd name="T3" fmla="*/ 157 h 161"/>
                <a:gd name="T4" fmla="*/ 152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2"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24"/>
            <p:cNvSpPr>
              <a:spLocks/>
            </p:cNvSpPr>
            <p:nvPr/>
          </p:nvSpPr>
          <p:spPr bwMode="auto">
            <a:xfrm>
              <a:off x="3966406" y="1370801"/>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825"/>
            <p:cNvSpPr>
              <a:spLocks/>
            </p:cNvSpPr>
            <p:nvPr/>
          </p:nvSpPr>
          <p:spPr bwMode="auto">
            <a:xfrm>
              <a:off x="3966406" y="1370801"/>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826"/>
            <p:cNvSpPr>
              <a:spLocks/>
            </p:cNvSpPr>
            <p:nvPr/>
          </p:nvSpPr>
          <p:spPr bwMode="auto">
            <a:xfrm>
              <a:off x="4215644" y="1370801"/>
              <a:ext cx="255588" cy="255588"/>
            </a:xfrm>
            <a:custGeom>
              <a:avLst/>
              <a:gdLst>
                <a:gd name="T0" fmla="*/ 156 w 161"/>
                <a:gd name="T1" fmla="*/ 161 h 161"/>
                <a:gd name="T2" fmla="*/ 0 w 161"/>
                <a:gd name="T3" fmla="*/ 9 h 161"/>
                <a:gd name="T4" fmla="*/ 4 w 161"/>
                <a:gd name="T5" fmla="*/ 0 h 161"/>
                <a:gd name="T6" fmla="*/ 161 w 161"/>
                <a:gd name="T7" fmla="*/ 157 h 161"/>
                <a:gd name="T8" fmla="*/ 156 w 161"/>
                <a:gd name="T9" fmla="*/ 161 h 161"/>
              </a:gdLst>
              <a:ahLst/>
              <a:cxnLst>
                <a:cxn ang="0">
                  <a:pos x="T0" y="T1"/>
                </a:cxn>
                <a:cxn ang="0">
                  <a:pos x="T2" y="T3"/>
                </a:cxn>
                <a:cxn ang="0">
                  <a:pos x="T4" y="T5"/>
                </a:cxn>
                <a:cxn ang="0">
                  <a:pos x="T6" y="T7"/>
                </a:cxn>
                <a:cxn ang="0">
                  <a:pos x="T8" y="T9"/>
                </a:cxn>
              </a:cxnLst>
              <a:rect l="0" t="0" r="r" b="b"/>
              <a:pathLst>
                <a:path w="161" h="161">
                  <a:moveTo>
                    <a:pt x="156" y="161"/>
                  </a:moveTo>
                  <a:lnTo>
                    <a:pt x="0" y="9"/>
                  </a:lnTo>
                  <a:lnTo>
                    <a:pt x="4" y="0"/>
                  </a:lnTo>
                  <a:lnTo>
                    <a:pt x="161"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27"/>
            <p:cNvSpPr>
              <a:spLocks/>
            </p:cNvSpPr>
            <p:nvPr/>
          </p:nvSpPr>
          <p:spPr bwMode="auto">
            <a:xfrm>
              <a:off x="4215644" y="1370801"/>
              <a:ext cx="255588" cy="255588"/>
            </a:xfrm>
            <a:custGeom>
              <a:avLst/>
              <a:gdLst>
                <a:gd name="T0" fmla="*/ 4 w 161"/>
                <a:gd name="T1" fmla="*/ 161 h 161"/>
                <a:gd name="T2" fmla="*/ 0 w 161"/>
                <a:gd name="T3" fmla="*/ 157 h 161"/>
                <a:gd name="T4" fmla="*/ 156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6"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828"/>
            <p:cNvSpPr>
              <a:spLocks/>
            </p:cNvSpPr>
            <p:nvPr/>
          </p:nvSpPr>
          <p:spPr bwMode="auto">
            <a:xfrm>
              <a:off x="4463295" y="1370801"/>
              <a:ext cx="255588" cy="255588"/>
            </a:xfrm>
            <a:custGeom>
              <a:avLst/>
              <a:gdLst>
                <a:gd name="T0" fmla="*/ 153 w 161"/>
                <a:gd name="T1" fmla="*/ 161 h 161"/>
                <a:gd name="T2" fmla="*/ 0 w 161"/>
                <a:gd name="T3" fmla="*/ 9 h 161"/>
                <a:gd name="T4" fmla="*/ 5 w 161"/>
                <a:gd name="T5" fmla="*/ 0 h 161"/>
                <a:gd name="T6" fmla="*/ 161 w 161"/>
                <a:gd name="T7" fmla="*/ 157 h 161"/>
                <a:gd name="T8" fmla="*/ 153 w 161"/>
                <a:gd name="T9" fmla="*/ 161 h 161"/>
              </a:gdLst>
              <a:ahLst/>
              <a:cxnLst>
                <a:cxn ang="0">
                  <a:pos x="T0" y="T1"/>
                </a:cxn>
                <a:cxn ang="0">
                  <a:pos x="T2" y="T3"/>
                </a:cxn>
                <a:cxn ang="0">
                  <a:pos x="T4" y="T5"/>
                </a:cxn>
                <a:cxn ang="0">
                  <a:pos x="T6" y="T7"/>
                </a:cxn>
                <a:cxn ang="0">
                  <a:pos x="T8" y="T9"/>
                </a:cxn>
              </a:cxnLst>
              <a:rect l="0" t="0" r="r" b="b"/>
              <a:pathLst>
                <a:path w="161" h="161">
                  <a:moveTo>
                    <a:pt x="153" y="161"/>
                  </a:moveTo>
                  <a:lnTo>
                    <a:pt x="0" y="9"/>
                  </a:lnTo>
                  <a:lnTo>
                    <a:pt x="5" y="0"/>
                  </a:lnTo>
                  <a:lnTo>
                    <a:pt x="161" y="157"/>
                  </a:lnTo>
                  <a:lnTo>
                    <a:pt x="153"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829"/>
            <p:cNvSpPr>
              <a:spLocks/>
            </p:cNvSpPr>
            <p:nvPr/>
          </p:nvSpPr>
          <p:spPr bwMode="auto">
            <a:xfrm>
              <a:off x="4463295" y="1370801"/>
              <a:ext cx="255588" cy="255588"/>
            </a:xfrm>
            <a:custGeom>
              <a:avLst/>
              <a:gdLst>
                <a:gd name="T0" fmla="*/ 5 w 161"/>
                <a:gd name="T1" fmla="*/ 161 h 161"/>
                <a:gd name="T2" fmla="*/ 0 w 161"/>
                <a:gd name="T3" fmla="*/ 157 h 161"/>
                <a:gd name="T4" fmla="*/ 153 w 161"/>
                <a:gd name="T5" fmla="*/ 0 h 161"/>
                <a:gd name="T6" fmla="*/ 161 w 161"/>
                <a:gd name="T7" fmla="*/ 9 h 161"/>
                <a:gd name="T8" fmla="*/ 5 w 161"/>
                <a:gd name="T9" fmla="*/ 161 h 161"/>
              </a:gdLst>
              <a:ahLst/>
              <a:cxnLst>
                <a:cxn ang="0">
                  <a:pos x="T0" y="T1"/>
                </a:cxn>
                <a:cxn ang="0">
                  <a:pos x="T2" y="T3"/>
                </a:cxn>
                <a:cxn ang="0">
                  <a:pos x="T4" y="T5"/>
                </a:cxn>
                <a:cxn ang="0">
                  <a:pos x="T6" y="T7"/>
                </a:cxn>
                <a:cxn ang="0">
                  <a:pos x="T8" y="T9"/>
                </a:cxn>
              </a:cxnLst>
              <a:rect l="0" t="0" r="r" b="b"/>
              <a:pathLst>
                <a:path w="161" h="161">
                  <a:moveTo>
                    <a:pt x="5" y="161"/>
                  </a:moveTo>
                  <a:lnTo>
                    <a:pt x="0" y="157"/>
                  </a:lnTo>
                  <a:lnTo>
                    <a:pt x="153" y="0"/>
                  </a:lnTo>
                  <a:lnTo>
                    <a:pt x="161" y="9"/>
                  </a:lnTo>
                  <a:lnTo>
                    <a:pt x="5"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30"/>
            <p:cNvSpPr>
              <a:spLocks/>
            </p:cNvSpPr>
            <p:nvPr/>
          </p:nvSpPr>
          <p:spPr bwMode="auto">
            <a:xfrm>
              <a:off x="4706183" y="1370801"/>
              <a:ext cx="261938" cy="255588"/>
            </a:xfrm>
            <a:custGeom>
              <a:avLst/>
              <a:gdLst>
                <a:gd name="T0" fmla="*/ 156 w 165"/>
                <a:gd name="T1" fmla="*/ 161 h 161"/>
                <a:gd name="T2" fmla="*/ 0 w 165"/>
                <a:gd name="T3" fmla="*/ 9 h 161"/>
                <a:gd name="T4" fmla="*/ 8 w 165"/>
                <a:gd name="T5" fmla="*/ 0 h 161"/>
                <a:gd name="T6" fmla="*/ 165 w 165"/>
                <a:gd name="T7" fmla="*/ 157 h 161"/>
                <a:gd name="T8" fmla="*/ 156 w 165"/>
                <a:gd name="T9" fmla="*/ 161 h 161"/>
              </a:gdLst>
              <a:ahLst/>
              <a:cxnLst>
                <a:cxn ang="0">
                  <a:pos x="T0" y="T1"/>
                </a:cxn>
                <a:cxn ang="0">
                  <a:pos x="T2" y="T3"/>
                </a:cxn>
                <a:cxn ang="0">
                  <a:pos x="T4" y="T5"/>
                </a:cxn>
                <a:cxn ang="0">
                  <a:pos x="T6" y="T7"/>
                </a:cxn>
                <a:cxn ang="0">
                  <a:pos x="T8" y="T9"/>
                </a:cxn>
              </a:cxnLst>
              <a:rect l="0" t="0" r="r" b="b"/>
              <a:pathLst>
                <a:path w="165" h="161">
                  <a:moveTo>
                    <a:pt x="156" y="161"/>
                  </a:moveTo>
                  <a:lnTo>
                    <a:pt x="0" y="9"/>
                  </a:lnTo>
                  <a:lnTo>
                    <a:pt x="8" y="0"/>
                  </a:lnTo>
                  <a:lnTo>
                    <a:pt x="165"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831"/>
            <p:cNvSpPr>
              <a:spLocks/>
            </p:cNvSpPr>
            <p:nvPr/>
          </p:nvSpPr>
          <p:spPr bwMode="auto">
            <a:xfrm>
              <a:off x="4706183" y="1370801"/>
              <a:ext cx="261938" cy="255588"/>
            </a:xfrm>
            <a:custGeom>
              <a:avLst/>
              <a:gdLst>
                <a:gd name="T0" fmla="*/ 8 w 165"/>
                <a:gd name="T1" fmla="*/ 161 h 161"/>
                <a:gd name="T2" fmla="*/ 0 w 165"/>
                <a:gd name="T3" fmla="*/ 157 h 161"/>
                <a:gd name="T4" fmla="*/ 156 w 165"/>
                <a:gd name="T5" fmla="*/ 0 h 161"/>
                <a:gd name="T6" fmla="*/ 165 w 165"/>
                <a:gd name="T7" fmla="*/ 9 h 161"/>
                <a:gd name="T8" fmla="*/ 8 w 165"/>
                <a:gd name="T9" fmla="*/ 161 h 161"/>
              </a:gdLst>
              <a:ahLst/>
              <a:cxnLst>
                <a:cxn ang="0">
                  <a:pos x="T0" y="T1"/>
                </a:cxn>
                <a:cxn ang="0">
                  <a:pos x="T2" y="T3"/>
                </a:cxn>
                <a:cxn ang="0">
                  <a:pos x="T4" y="T5"/>
                </a:cxn>
                <a:cxn ang="0">
                  <a:pos x="T6" y="T7"/>
                </a:cxn>
                <a:cxn ang="0">
                  <a:pos x="T8" y="T9"/>
                </a:cxn>
              </a:cxnLst>
              <a:rect l="0" t="0" r="r" b="b"/>
              <a:pathLst>
                <a:path w="165" h="161">
                  <a:moveTo>
                    <a:pt x="8" y="161"/>
                  </a:moveTo>
                  <a:lnTo>
                    <a:pt x="0" y="157"/>
                  </a:lnTo>
                  <a:lnTo>
                    <a:pt x="156" y="0"/>
                  </a:lnTo>
                  <a:lnTo>
                    <a:pt x="165" y="9"/>
                  </a:lnTo>
                  <a:lnTo>
                    <a:pt x="8"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832"/>
            <p:cNvSpPr>
              <a:spLocks/>
            </p:cNvSpPr>
            <p:nvPr/>
          </p:nvSpPr>
          <p:spPr bwMode="auto">
            <a:xfrm>
              <a:off x="4953834" y="1370801"/>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833"/>
            <p:cNvSpPr>
              <a:spLocks/>
            </p:cNvSpPr>
            <p:nvPr/>
          </p:nvSpPr>
          <p:spPr bwMode="auto">
            <a:xfrm>
              <a:off x="4953834" y="1370801"/>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834"/>
            <p:cNvSpPr>
              <a:spLocks noEditPoints="1"/>
            </p:cNvSpPr>
            <p:nvPr/>
          </p:nvSpPr>
          <p:spPr bwMode="auto">
            <a:xfrm>
              <a:off x="2212214" y="1364451"/>
              <a:ext cx="3273434" cy="276226"/>
            </a:xfrm>
            <a:custGeom>
              <a:avLst/>
              <a:gdLst>
                <a:gd name="T0" fmla="*/ 2062 w 2062"/>
                <a:gd name="T1" fmla="*/ 174 h 174"/>
                <a:gd name="T2" fmla="*/ 0 w 2062"/>
                <a:gd name="T3" fmla="*/ 174 h 174"/>
                <a:gd name="T4" fmla="*/ 174 w 2062"/>
                <a:gd name="T5" fmla="*/ 0 h 174"/>
                <a:gd name="T6" fmla="*/ 1888 w 2062"/>
                <a:gd name="T7" fmla="*/ 0 h 174"/>
                <a:gd name="T8" fmla="*/ 2062 w 2062"/>
                <a:gd name="T9" fmla="*/ 174 h 174"/>
                <a:gd name="T10" fmla="*/ 43 w 2062"/>
                <a:gd name="T11" fmla="*/ 156 h 174"/>
                <a:gd name="T12" fmla="*/ 2019 w 2062"/>
                <a:gd name="T13" fmla="*/ 156 h 174"/>
                <a:gd name="T14" fmla="*/ 1884 w 2062"/>
                <a:gd name="T15" fmla="*/ 17 h 174"/>
                <a:gd name="T16" fmla="*/ 183 w 2062"/>
                <a:gd name="T17" fmla="*/ 17 h 174"/>
                <a:gd name="T18" fmla="*/ 43 w 2062"/>
                <a:gd name="T19" fmla="*/ 15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2" h="174">
                  <a:moveTo>
                    <a:pt x="2062" y="174"/>
                  </a:moveTo>
                  <a:lnTo>
                    <a:pt x="0" y="174"/>
                  </a:lnTo>
                  <a:lnTo>
                    <a:pt x="174" y="0"/>
                  </a:lnTo>
                  <a:lnTo>
                    <a:pt x="1888" y="0"/>
                  </a:lnTo>
                  <a:lnTo>
                    <a:pt x="2062" y="174"/>
                  </a:lnTo>
                  <a:close/>
                  <a:moveTo>
                    <a:pt x="43" y="156"/>
                  </a:moveTo>
                  <a:lnTo>
                    <a:pt x="2019" y="156"/>
                  </a:lnTo>
                  <a:lnTo>
                    <a:pt x="1884" y="17"/>
                  </a:lnTo>
                  <a:lnTo>
                    <a:pt x="183" y="17"/>
                  </a:lnTo>
                  <a:lnTo>
                    <a:pt x="43" y="156"/>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Rectangle 835"/>
            <p:cNvSpPr>
              <a:spLocks noChangeArrowheads="1"/>
            </p:cNvSpPr>
            <p:nvPr/>
          </p:nvSpPr>
          <p:spPr bwMode="auto">
            <a:xfrm>
              <a:off x="2729740"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Rectangle 836"/>
            <p:cNvSpPr>
              <a:spLocks noChangeArrowheads="1"/>
            </p:cNvSpPr>
            <p:nvPr/>
          </p:nvSpPr>
          <p:spPr bwMode="auto">
            <a:xfrm>
              <a:off x="2480502"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837"/>
            <p:cNvSpPr>
              <a:spLocks noChangeArrowheads="1"/>
            </p:cNvSpPr>
            <p:nvPr/>
          </p:nvSpPr>
          <p:spPr bwMode="auto">
            <a:xfrm>
              <a:off x="2971041"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Rectangle 838"/>
            <p:cNvSpPr>
              <a:spLocks noChangeArrowheads="1"/>
            </p:cNvSpPr>
            <p:nvPr/>
          </p:nvSpPr>
          <p:spPr bwMode="auto">
            <a:xfrm>
              <a:off x="3220279"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839"/>
            <p:cNvSpPr>
              <a:spLocks noChangeArrowheads="1"/>
            </p:cNvSpPr>
            <p:nvPr/>
          </p:nvSpPr>
          <p:spPr bwMode="auto">
            <a:xfrm>
              <a:off x="3469517"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840"/>
            <p:cNvSpPr>
              <a:spLocks noChangeArrowheads="1"/>
            </p:cNvSpPr>
            <p:nvPr/>
          </p:nvSpPr>
          <p:spPr bwMode="auto">
            <a:xfrm>
              <a:off x="3710818"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841"/>
            <p:cNvSpPr>
              <a:spLocks noChangeArrowheads="1"/>
            </p:cNvSpPr>
            <p:nvPr/>
          </p:nvSpPr>
          <p:spPr bwMode="auto">
            <a:xfrm>
              <a:off x="3960056"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Rectangle 842"/>
            <p:cNvSpPr>
              <a:spLocks noChangeArrowheads="1"/>
            </p:cNvSpPr>
            <p:nvPr/>
          </p:nvSpPr>
          <p:spPr bwMode="auto">
            <a:xfrm>
              <a:off x="4207707"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Rectangle 843"/>
            <p:cNvSpPr>
              <a:spLocks noChangeArrowheads="1"/>
            </p:cNvSpPr>
            <p:nvPr/>
          </p:nvSpPr>
          <p:spPr bwMode="auto">
            <a:xfrm>
              <a:off x="4450595"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Rectangle 844"/>
            <p:cNvSpPr>
              <a:spLocks noChangeArrowheads="1"/>
            </p:cNvSpPr>
            <p:nvPr/>
          </p:nvSpPr>
          <p:spPr bwMode="auto">
            <a:xfrm>
              <a:off x="4698245" y="1377151"/>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Rectangle 845"/>
            <p:cNvSpPr>
              <a:spLocks noChangeArrowheads="1"/>
            </p:cNvSpPr>
            <p:nvPr/>
          </p:nvSpPr>
          <p:spPr bwMode="auto">
            <a:xfrm>
              <a:off x="4947484"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Rectangle 846"/>
            <p:cNvSpPr>
              <a:spLocks noChangeArrowheads="1"/>
            </p:cNvSpPr>
            <p:nvPr/>
          </p:nvSpPr>
          <p:spPr bwMode="auto">
            <a:xfrm>
              <a:off x="5196722" y="1377151"/>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847"/>
            <p:cNvSpPr>
              <a:spLocks/>
            </p:cNvSpPr>
            <p:nvPr/>
          </p:nvSpPr>
          <p:spPr bwMode="auto">
            <a:xfrm>
              <a:off x="5203072" y="1377151"/>
              <a:ext cx="123825" cy="249238"/>
            </a:xfrm>
            <a:custGeom>
              <a:avLst/>
              <a:gdLst>
                <a:gd name="T0" fmla="*/ 70 w 78"/>
                <a:gd name="T1" fmla="*/ 157 h 157"/>
                <a:gd name="T2" fmla="*/ 0 w 78"/>
                <a:gd name="T3" fmla="*/ 0 h 157"/>
                <a:gd name="T4" fmla="*/ 4 w 78"/>
                <a:gd name="T5" fmla="*/ 0 h 157"/>
                <a:gd name="T6" fmla="*/ 78 w 78"/>
                <a:gd name="T7" fmla="*/ 153 h 157"/>
                <a:gd name="T8" fmla="*/ 70 w 78"/>
                <a:gd name="T9" fmla="*/ 157 h 157"/>
              </a:gdLst>
              <a:ahLst/>
              <a:cxnLst>
                <a:cxn ang="0">
                  <a:pos x="T0" y="T1"/>
                </a:cxn>
                <a:cxn ang="0">
                  <a:pos x="T2" y="T3"/>
                </a:cxn>
                <a:cxn ang="0">
                  <a:pos x="T4" y="T5"/>
                </a:cxn>
                <a:cxn ang="0">
                  <a:pos x="T6" y="T7"/>
                </a:cxn>
                <a:cxn ang="0">
                  <a:pos x="T8" y="T9"/>
                </a:cxn>
              </a:cxnLst>
              <a:rect l="0" t="0" r="r" b="b"/>
              <a:pathLst>
                <a:path w="78" h="157">
                  <a:moveTo>
                    <a:pt x="70" y="157"/>
                  </a:moveTo>
                  <a:lnTo>
                    <a:pt x="0" y="0"/>
                  </a:lnTo>
                  <a:lnTo>
                    <a:pt x="4" y="0"/>
                  </a:lnTo>
                  <a:lnTo>
                    <a:pt x="78" y="153"/>
                  </a:lnTo>
                  <a:lnTo>
                    <a:pt x="70" y="15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848"/>
            <p:cNvSpPr>
              <a:spLocks/>
            </p:cNvSpPr>
            <p:nvPr/>
          </p:nvSpPr>
          <p:spPr bwMode="auto">
            <a:xfrm>
              <a:off x="2370964" y="1377151"/>
              <a:ext cx="131763" cy="249238"/>
            </a:xfrm>
            <a:custGeom>
              <a:avLst/>
              <a:gdLst>
                <a:gd name="T0" fmla="*/ 9 w 83"/>
                <a:gd name="T1" fmla="*/ 157 h 157"/>
                <a:gd name="T2" fmla="*/ 0 w 83"/>
                <a:gd name="T3" fmla="*/ 153 h 157"/>
                <a:gd name="T4" fmla="*/ 74 w 83"/>
                <a:gd name="T5" fmla="*/ 0 h 157"/>
                <a:gd name="T6" fmla="*/ 83 w 83"/>
                <a:gd name="T7" fmla="*/ 0 h 157"/>
                <a:gd name="T8" fmla="*/ 9 w 83"/>
                <a:gd name="T9" fmla="*/ 157 h 157"/>
              </a:gdLst>
              <a:ahLst/>
              <a:cxnLst>
                <a:cxn ang="0">
                  <a:pos x="T0" y="T1"/>
                </a:cxn>
                <a:cxn ang="0">
                  <a:pos x="T2" y="T3"/>
                </a:cxn>
                <a:cxn ang="0">
                  <a:pos x="T4" y="T5"/>
                </a:cxn>
                <a:cxn ang="0">
                  <a:pos x="T6" y="T7"/>
                </a:cxn>
                <a:cxn ang="0">
                  <a:pos x="T8" y="T9"/>
                </a:cxn>
              </a:cxnLst>
              <a:rect l="0" t="0" r="r" b="b"/>
              <a:pathLst>
                <a:path w="83" h="157">
                  <a:moveTo>
                    <a:pt x="9" y="157"/>
                  </a:moveTo>
                  <a:lnTo>
                    <a:pt x="0" y="153"/>
                  </a:lnTo>
                  <a:lnTo>
                    <a:pt x="74" y="0"/>
                  </a:lnTo>
                  <a:lnTo>
                    <a:pt x="83" y="0"/>
                  </a:lnTo>
                  <a:lnTo>
                    <a:pt x="9" y="15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849"/>
            <p:cNvSpPr>
              <a:spLocks noChangeArrowheads="1"/>
            </p:cNvSpPr>
            <p:nvPr/>
          </p:nvSpPr>
          <p:spPr bwMode="auto">
            <a:xfrm>
              <a:off x="2212214" y="1647026"/>
              <a:ext cx="3273434"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Oval 850"/>
            <p:cNvSpPr>
              <a:spLocks noChangeArrowheads="1"/>
            </p:cNvSpPr>
            <p:nvPr/>
          </p:nvSpPr>
          <p:spPr bwMode="auto">
            <a:xfrm>
              <a:off x="4698245"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Rectangle 851"/>
            <p:cNvSpPr>
              <a:spLocks noChangeArrowheads="1"/>
            </p:cNvSpPr>
            <p:nvPr/>
          </p:nvSpPr>
          <p:spPr bwMode="auto">
            <a:xfrm>
              <a:off x="4698245" y="1343813"/>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Oval 852"/>
            <p:cNvSpPr>
              <a:spLocks noChangeArrowheads="1"/>
            </p:cNvSpPr>
            <p:nvPr/>
          </p:nvSpPr>
          <p:spPr bwMode="auto">
            <a:xfrm>
              <a:off x="4201357"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853"/>
            <p:cNvSpPr>
              <a:spLocks noChangeArrowheads="1"/>
            </p:cNvSpPr>
            <p:nvPr/>
          </p:nvSpPr>
          <p:spPr bwMode="auto">
            <a:xfrm>
              <a:off x="4201357" y="1343813"/>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Oval 854"/>
            <p:cNvSpPr>
              <a:spLocks noChangeArrowheads="1"/>
            </p:cNvSpPr>
            <p:nvPr/>
          </p:nvSpPr>
          <p:spPr bwMode="auto">
            <a:xfrm>
              <a:off x="3710818"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Rectangle 855"/>
            <p:cNvSpPr>
              <a:spLocks noChangeArrowheads="1"/>
            </p:cNvSpPr>
            <p:nvPr/>
          </p:nvSpPr>
          <p:spPr bwMode="auto">
            <a:xfrm>
              <a:off x="3710818" y="1343813"/>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Oval 856"/>
            <p:cNvSpPr>
              <a:spLocks noChangeArrowheads="1"/>
            </p:cNvSpPr>
            <p:nvPr/>
          </p:nvSpPr>
          <p:spPr bwMode="auto">
            <a:xfrm>
              <a:off x="3220279" y="1329526"/>
              <a:ext cx="2857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Rectangle 857"/>
            <p:cNvSpPr>
              <a:spLocks noChangeArrowheads="1"/>
            </p:cNvSpPr>
            <p:nvPr/>
          </p:nvSpPr>
          <p:spPr bwMode="auto">
            <a:xfrm>
              <a:off x="3220279" y="1343813"/>
              <a:ext cx="2857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Oval 858"/>
            <p:cNvSpPr>
              <a:spLocks noChangeArrowheads="1"/>
            </p:cNvSpPr>
            <p:nvPr/>
          </p:nvSpPr>
          <p:spPr bwMode="auto">
            <a:xfrm>
              <a:off x="2723390"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Rectangle 859"/>
            <p:cNvSpPr>
              <a:spLocks noChangeArrowheads="1"/>
            </p:cNvSpPr>
            <p:nvPr/>
          </p:nvSpPr>
          <p:spPr bwMode="auto">
            <a:xfrm>
              <a:off x="2723390" y="1343813"/>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Oval 860"/>
            <p:cNvSpPr>
              <a:spLocks noChangeArrowheads="1"/>
            </p:cNvSpPr>
            <p:nvPr/>
          </p:nvSpPr>
          <p:spPr bwMode="auto">
            <a:xfrm>
              <a:off x="2474152"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861"/>
            <p:cNvSpPr>
              <a:spLocks noChangeArrowheads="1"/>
            </p:cNvSpPr>
            <p:nvPr/>
          </p:nvSpPr>
          <p:spPr bwMode="auto">
            <a:xfrm>
              <a:off x="2474152" y="1343813"/>
              <a:ext cx="34925" cy="476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Oval 862"/>
            <p:cNvSpPr>
              <a:spLocks noChangeArrowheads="1"/>
            </p:cNvSpPr>
            <p:nvPr/>
          </p:nvSpPr>
          <p:spPr bwMode="auto">
            <a:xfrm>
              <a:off x="5188784" y="1329526"/>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Rectangle 863"/>
            <p:cNvSpPr>
              <a:spLocks noChangeArrowheads="1"/>
            </p:cNvSpPr>
            <p:nvPr/>
          </p:nvSpPr>
          <p:spPr bwMode="auto">
            <a:xfrm>
              <a:off x="5188784" y="1343813"/>
              <a:ext cx="34925" cy="412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864"/>
            <p:cNvSpPr>
              <a:spLocks noChangeArrowheads="1"/>
            </p:cNvSpPr>
            <p:nvPr/>
          </p:nvSpPr>
          <p:spPr bwMode="auto">
            <a:xfrm>
              <a:off x="5438022" y="1612101"/>
              <a:ext cx="82550" cy="492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Oval 865"/>
            <p:cNvSpPr>
              <a:spLocks noChangeArrowheads="1"/>
            </p:cNvSpPr>
            <p:nvPr/>
          </p:nvSpPr>
          <p:spPr bwMode="auto">
            <a:xfrm>
              <a:off x="5493585" y="1612101"/>
              <a:ext cx="55563" cy="492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Rectangle 866"/>
            <p:cNvSpPr>
              <a:spLocks noChangeArrowheads="1"/>
            </p:cNvSpPr>
            <p:nvPr/>
          </p:nvSpPr>
          <p:spPr bwMode="auto">
            <a:xfrm>
              <a:off x="2177289" y="1612101"/>
              <a:ext cx="90488" cy="492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Oval 867"/>
            <p:cNvSpPr>
              <a:spLocks noChangeArrowheads="1"/>
            </p:cNvSpPr>
            <p:nvPr/>
          </p:nvSpPr>
          <p:spPr bwMode="auto">
            <a:xfrm>
              <a:off x="2150301" y="1612101"/>
              <a:ext cx="53975" cy="492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Rectangle 868"/>
            <p:cNvSpPr>
              <a:spLocks noChangeArrowheads="1"/>
            </p:cNvSpPr>
            <p:nvPr/>
          </p:nvSpPr>
          <p:spPr bwMode="auto">
            <a:xfrm>
              <a:off x="5182434" y="1626389"/>
              <a:ext cx="165100" cy="555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Oval 869"/>
            <p:cNvSpPr>
              <a:spLocks noChangeArrowheads="1"/>
            </p:cNvSpPr>
            <p:nvPr/>
          </p:nvSpPr>
          <p:spPr bwMode="auto">
            <a:xfrm>
              <a:off x="5217359" y="2110578"/>
              <a:ext cx="88900" cy="8890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Rectangle 870"/>
            <p:cNvSpPr>
              <a:spLocks noChangeArrowheads="1"/>
            </p:cNvSpPr>
            <p:nvPr/>
          </p:nvSpPr>
          <p:spPr bwMode="auto">
            <a:xfrm>
              <a:off x="5217359" y="1681952"/>
              <a:ext cx="12700" cy="47625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Rectangle 871"/>
            <p:cNvSpPr>
              <a:spLocks noChangeArrowheads="1"/>
            </p:cNvSpPr>
            <p:nvPr/>
          </p:nvSpPr>
          <p:spPr bwMode="auto">
            <a:xfrm>
              <a:off x="5293559" y="1681952"/>
              <a:ext cx="12700" cy="47625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Rectangle 872"/>
            <p:cNvSpPr>
              <a:spLocks noChangeArrowheads="1"/>
            </p:cNvSpPr>
            <p:nvPr/>
          </p:nvSpPr>
          <p:spPr bwMode="auto">
            <a:xfrm>
              <a:off x="5258634" y="2178840"/>
              <a:ext cx="12700" cy="904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873"/>
            <p:cNvSpPr>
              <a:spLocks/>
            </p:cNvSpPr>
            <p:nvPr/>
          </p:nvSpPr>
          <p:spPr bwMode="auto">
            <a:xfrm>
              <a:off x="5230059" y="2296316"/>
              <a:ext cx="69850" cy="111125"/>
            </a:xfrm>
            <a:custGeom>
              <a:avLst/>
              <a:gdLst>
                <a:gd name="T0" fmla="*/ 5 w 10"/>
                <a:gd name="T1" fmla="*/ 16 h 16"/>
                <a:gd name="T2" fmla="*/ 4 w 10"/>
                <a:gd name="T3" fmla="*/ 16 h 16"/>
                <a:gd name="T4" fmla="*/ 0 w 10"/>
                <a:gd name="T5" fmla="*/ 12 h 16"/>
                <a:gd name="T6" fmla="*/ 1 w 10"/>
                <a:gd name="T7" fmla="*/ 11 h 16"/>
                <a:gd name="T8" fmla="*/ 2 w 10"/>
                <a:gd name="T9" fmla="*/ 11 h 16"/>
                <a:gd name="T10" fmla="*/ 4 w 10"/>
                <a:gd name="T11" fmla="*/ 14 h 16"/>
                <a:gd name="T12" fmla="*/ 7 w 10"/>
                <a:gd name="T13" fmla="*/ 12 h 16"/>
                <a:gd name="T14" fmla="*/ 6 w 10"/>
                <a:gd name="T15" fmla="*/ 8 h 16"/>
                <a:gd name="T16" fmla="*/ 4 w 10"/>
                <a:gd name="T17" fmla="*/ 4 h 16"/>
                <a:gd name="T18" fmla="*/ 4 w 10"/>
                <a:gd name="T19" fmla="*/ 1 h 16"/>
                <a:gd name="T20" fmla="*/ 5 w 10"/>
                <a:gd name="T21" fmla="*/ 0 h 16"/>
                <a:gd name="T22" fmla="*/ 6 w 10"/>
                <a:gd name="T23" fmla="*/ 1 h 16"/>
                <a:gd name="T24" fmla="*/ 6 w 10"/>
                <a:gd name="T25" fmla="*/ 4 h 16"/>
                <a:gd name="T26" fmla="*/ 7 w 10"/>
                <a:gd name="T27" fmla="*/ 6 h 16"/>
                <a:gd name="T28" fmla="*/ 9 w 10"/>
                <a:gd name="T29" fmla="*/ 13 h 16"/>
                <a:gd name="T30" fmla="*/ 5 w 10"/>
                <a:gd name="T3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16"/>
                  </a:moveTo>
                  <a:cubicBezTo>
                    <a:pt x="4" y="16"/>
                    <a:pt x="4" y="16"/>
                    <a:pt x="4" y="16"/>
                  </a:cubicBezTo>
                  <a:cubicBezTo>
                    <a:pt x="2" y="16"/>
                    <a:pt x="0" y="14"/>
                    <a:pt x="0" y="12"/>
                  </a:cubicBezTo>
                  <a:cubicBezTo>
                    <a:pt x="0" y="11"/>
                    <a:pt x="0" y="11"/>
                    <a:pt x="1" y="11"/>
                  </a:cubicBezTo>
                  <a:cubicBezTo>
                    <a:pt x="1" y="11"/>
                    <a:pt x="2" y="11"/>
                    <a:pt x="2" y="11"/>
                  </a:cubicBezTo>
                  <a:cubicBezTo>
                    <a:pt x="2" y="13"/>
                    <a:pt x="4" y="14"/>
                    <a:pt x="4" y="14"/>
                  </a:cubicBezTo>
                  <a:cubicBezTo>
                    <a:pt x="6" y="14"/>
                    <a:pt x="7" y="13"/>
                    <a:pt x="7" y="12"/>
                  </a:cubicBezTo>
                  <a:cubicBezTo>
                    <a:pt x="8" y="10"/>
                    <a:pt x="7" y="9"/>
                    <a:pt x="6" y="8"/>
                  </a:cubicBezTo>
                  <a:cubicBezTo>
                    <a:pt x="5" y="7"/>
                    <a:pt x="4" y="6"/>
                    <a:pt x="4" y="4"/>
                  </a:cubicBezTo>
                  <a:cubicBezTo>
                    <a:pt x="4" y="1"/>
                    <a:pt x="4" y="1"/>
                    <a:pt x="4" y="1"/>
                  </a:cubicBezTo>
                  <a:cubicBezTo>
                    <a:pt x="4" y="0"/>
                    <a:pt x="4" y="0"/>
                    <a:pt x="5" y="0"/>
                  </a:cubicBezTo>
                  <a:cubicBezTo>
                    <a:pt x="5" y="0"/>
                    <a:pt x="6" y="0"/>
                    <a:pt x="6" y="1"/>
                  </a:cubicBezTo>
                  <a:cubicBezTo>
                    <a:pt x="6" y="4"/>
                    <a:pt x="6" y="4"/>
                    <a:pt x="6" y="4"/>
                  </a:cubicBezTo>
                  <a:cubicBezTo>
                    <a:pt x="6" y="5"/>
                    <a:pt x="6" y="5"/>
                    <a:pt x="7" y="6"/>
                  </a:cubicBezTo>
                  <a:cubicBezTo>
                    <a:pt x="9" y="8"/>
                    <a:pt x="10" y="10"/>
                    <a:pt x="9" y="13"/>
                  </a:cubicBezTo>
                  <a:cubicBezTo>
                    <a:pt x="9" y="15"/>
                    <a:pt x="7" y="16"/>
                    <a:pt x="5" y="1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Oval 874"/>
            <p:cNvSpPr>
              <a:spLocks noChangeArrowheads="1"/>
            </p:cNvSpPr>
            <p:nvPr/>
          </p:nvSpPr>
          <p:spPr bwMode="auto">
            <a:xfrm>
              <a:off x="5230059" y="2240753"/>
              <a:ext cx="63500" cy="619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875"/>
            <p:cNvSpPr>
              <a:spLocks/>
            </p:cNvSpPr>
            <p:nvPr/>
          </p:nvSpPr>
          <p:spPr bwMode="auto">
            <a:xfrm>
              <a:off x="1639125" y="1632739"/>
              <a:ext cx="496889" cy="69850"/>
            </a:xfrm>
            <a:custGeom>
              <a:avLst/>
              <a:gdLst>
                <a:gd name="T0" fmla="*/ 0 w 313"/>
                <a:gd name="T1" fmla="*/ 0 h 44"/>
                <a:gd name="T2" fmla="*/ 296 w 313"/>
                <a:gd name="T3" fmla="*/ 0 h 44"/>
                <a:gd name="T4" fmla="*/ 313 w 313"/>
                <a:gd name="T5" fmla="*/ 44 h 44"/>
                <a:gd name="T6" fmla="*/ 0 w 313"/>
                <a:gd name="T7" fmla="*/ 44 h 44"/>
                <a:gd name="T8" fmla="*/ 0 w 313"/>
                <a:gd name="T9" fmla="*/ 0 h 44"/>
              </a:gdLst>
              <a:ahLst/>
              <a:cxnLst>
                <a:cxn ang="0">
                  <a:pos x="T0" y="T1"/>
                </a:cxn>
                <a:cxn ang="0">
                  <a:pos x="T2" y="T3"/>
                </a:cxn>
                <a:cxn ang="0">
                  <a:pos x="T4" y="T5"/>
                </a:cxn>
                <a:cxn ang="0">
                  <a:pos x="T6" y="T7"/>
                </a:cxn>
                <a:cxn ang="0">
                  <a:pos x="T8" y="T9"/>
                </a:cxn>
              </a:cxnLst>
              <a:rect l="0" t="0" r="r" b="b"/>
              <a:pathLst>
                <a:path w="313" h="44">
                  <a:moveTo>
                    <a:pt x="0" y="0"/>
                  </a:moveTo>
                  <a:lnTo>
                    <a:pt x="296" y="0"/>
                  </a:lnTo>
                  <a:lnTo>
                    <a:pt x="313" y="44"/>
                  </a:lnTo>
                  <a:lnTo>
                    <a:pt x="0" y="44"/>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Rectangle 876"/>
            <p:cNvSpPr>
              <a:spLocks noChangeArrowheads="1"/>
            </p:cNvSpPr>
            <p:nvPr/>
          </p:nvSpPr>
          <p:spPr bwMode="auto">
            <a:xfrm>
              <a:off x="1458149" y="2096290"/>
              <a:ext cx="725489" cy="555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877"/>
            <p:cNvSpPr>
              <a:spLocks/>
            </p:cNvSpPr>
            <p:nvPr/>
          </p:nvSpPr>
          <p:spPr bwMode="auto">
            <a:xfrm>
              <a:off x="1507362" y="1702589"/>
              <a:ext cx="152400" cy="407988"/>
            </a:xfrm>
            <a:custGeom>
              <a:avLst/>
              <a:gdLst>
                <a:gd name="T0" fmla="*/ 83 w 96"/>
                <a:gd name="T1" fmla="*/ 0 h 257"/>
                <a:gd name="T2" fmla="*/ 0 w 96"/>
                <a:gd name="T3" fmla="*/ 74 h 257"/>
                <a:gd name="T4" fmla="*/ 0 w 96"/>
                <a:gd name="T5" fmla="*/ 257 h 257"/>
                <a:gd name="T6" fmla="*/ 96 w 96"/>
                <a:gd name="T7" fmla="*/ 257 h 257"/>
                <a:gd name="T8" fmla="*/ 83 w 96"/>
                <a:gd name="T9" fmla="*/ 0 h 257"/>
              </a:gdLst>
              <a:ahLst/>
              <a:cxnLst>
                <a:cxn ang="0">
                  <a:pos x="T0" y="T1"/>
                </a:cxn>
                <a:cxn ang="0">
                  <a:pos x="T2" y="T3"/>
                </a:cxn>
                <a:cxn ang="0">
                  <a:pos x="T4" y="T5"/>
                </a:cxn>
                <a:cxn ang="0">
                  <a:pos x="T6" y="T7"/>
                </a:cxn>
                <a:cxn ang="0">
                  <a:pos x="T8" y="T9"/>
                </a:cxn>
              </a:cxnLst>
              <a:rect l="0" t="0" r="r" b="b"/>
              <a:pathLst>
                <a:path w="96" h="257">
                  <a:moveTo>
                    <a:pt x="83" y="0"/>
                  </a:moveTo>
                  <a:lnTo>
                    <a:pt x="0" y="74"/>
                  </a:lnTo>
                  <a:lnTo>
                    <a:pt x="0" y="257"/>
                  </a:lnTo>
                  <a:lnTo>
                    <a:pt x="96" y="257"/>
                  </a:lnTo>
                  <a:lnTo>
                    <a:pt x="83"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878"/>
            <p:cNvSpPr>
              <a:spLocks noEditPoints="1"/>
            </p:cNvSpPr>
            <p:nvPr/>
          </p:nvSpPr>
          <p:spPr bwMode="auto">
            <a:xfrm>
              <a:off x="1639125" y="1702589"/>
              <a:ext cx="661989" cy="449264"/>
            </a:xfrm>
            <a:custGeom>
              <a:avLst/>
              <a:gdLst>
                <a:gd name="T0" fmla="*/ 369 w 417"/>
                <a:gd name="T1" fmla="*/ 0 h 283"/>
                <a:gd name="T2" fmla="*/ 0 w 417"/>
                <a:gd name="T3" fmla="*/ 0 h 283"/>
                <a:gd name="T4" fmla="*/ 0 w 417"/>
                <a:gd name="T5" fmla="*/ 283 h 283"/>
                <a:gd name="T6" fmla="*/ 369 w 417"/>
                <a:gd name="T7" fmla="*/ 283 h 283"/>
                <a:gd name="T8" fmla="*/ 417 w 417"/>
                <a:gd name="T9" fmla="*/ 161 h 283"/>
                <a:gd name="T10" fmla="*/ 369 w 417"/>
                <a:gd name="T11" fmla="*/ 0 h 283"/>
                <a:gd name="T12" fmla="*/ 261 w 417"/>
                <a:gd name="T13" fmla="*/ 157 h 283"/>
                <a:gd name="T14" fmla="*/ 200 w 417"/>
                <a:gd name="T15" fmla="*/ 157 h 283"/>
                <a:gd name="T16" fmla="*/ 200 w 417"/>
                <a:gd name="T17" fmla="*/ 22 h 283"/>
                <a:gd name="T18" fmla="*/ 261 w 417"/>
                <a:gd name="T19" fmla="*/ 22 h 283"/>
                <a:gd name="T20" fmla="*/ 261 w 417"/>
                <a:gd name="T21" fmla="*/ 157 h 283"/>
                <a:gd name="T22" fmla="*/ 356 w 417"/>
                <a:gd name="T23" fmla="*/ 235 h 283"/>
                <a:gd name="T24" fmla="*/ 291 w 417"/>
                <a:gd name="T25" fmla="*/ 157 h 283"/>
                <a:gd name="T26" fmla="*/ 291 w 417"/>
                <a:gd name="T27" fmla="*/ 22 h 283"/>
                <a:gd name="T28" fmla="*/ 343 w 417"/>
                <a:gd name="T29" fmla="*/ 22 h 283"/>
                <a:gd name="T30" fmla="*/ 383 w 417"/>
                <a:gd name="T31" fmla="*/ 161 h 283"/>
                <a:gd name="T32" fmla="*/ 356 w 417"/>
                <a:gd name="T33" fmla="*/ 23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7" h="283">
                  <a:moveTo>
                    <a:pt x="369" y="0"/>
                  </a:moveTo>
                  <a:lnTo>
                    <a:pt x="0" y="0"/>
                  </a:lnTo>
                  <a:lnTo>
                    <a:pt x="0" y="283"/>
                  </a:lnTo>
                  <a:lnTo>
                    <a:pt x="369" y="283"/>
                  </a:lnTo>
                  <a:lnTo>
                    <a:pt x="417" y="161"/>
                  </a:lnTo>
                  <a:lnTo>
                    <a:pt x="369" y="0"/>
                  </a:lnTo>
                  <a:close/>
                  <a:moveTo>
                    <a:pt x="261" y="157"/>
                  </a:moveTo>
                  <a:lnTo>
                    <a:pt x="200" y="157"/>
                  </a:lnTo>
                  <a:lnTo>
                    <a:pt x="200" y="22"/>
                  </a:lnTo>
                  <a:lnTo>
                    <a:pt x="261" y="22"/>
                  </a:lnTo>
                  <a:lnTo>
                    <a:pt x="261" y="157"/>
                  </a:lnTo>
                  <a:close/>
                  <a:moveTo>
                    <a:pt x="356" y="235"/>
                  </a:moveTo>
                  <a:lnTo>
                    <a:pt x="291" y="157"/>
                  </a:lnTo>
                  <a:lnTo>
                    <a:pt x="291" y="22"/>
                  </a:lnTo>
                  <a:lnTo>
                    <a:pt x="343" y="22"/>
                  </a:lnTo>
                  <a:lnTo>
                    <a:pt x="383" y="161"/>
                  </a:lnTo>
                  <a:lnTo>
                    <a:pt x="356" y="23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879"/>
            <p:cNvSpPr>
              <a:spLocks/>
            </p:cNvSpPr>
            <p:nvPr/>
          </p:nvSpPr>
          <p:spPr bwMode="auto">
            <a:xfrm>
              <a:off x="1666112" y="362736"/>
              <a:ext cx="131763" cy="1284291"/>
            </a:xfrm>
            <a:custGeom>
              <a:avLst/>
              <a:gdLst>
                <a:gd name="T0" fmla="*/ 17 w 83"/>
                <a:gd name="T1" fmla="*/ 809 h 809"/>
                <a:gd name="T2" fmla="*/ 0 w 83"/>
                <a:gd name="T3" fmla="*/ 805 h 809"/>
                <a:gd name="T4" fmla="*/ 65 w 83"/>
                <a:gd name="T5" fmla="*/ 0 h 809"/>
                <a:gd name="T6" fmla="*/ 83 w 83"/>
                <a:gd name="T7" fmla="*/ 0 h 809"/>
                <a:gd name="T8" fmla="*/ 17 w 83"/>
                <a:gd name="T9" fmla="*/ 809 h 809"/>
              </a:gdLst>
              <a:ahLst/>
              <a:cxnLst>
                <a:cxn ang="0">
                  <a:pos x="T0" y="T1"/>
                </a:cxn>
                <a:cxn ang="0">
                  <a:pos x="T2" y="T3"/>
                </a:cxn>
                <a:cxn ang="0">
                  <a:pos x="T4" y="T5"/>
                </a:cxn>
                <a:cxn ang="0">
                  <a:pos x="T6" y="T7"/>
                </a:cxn>
                <a:cxn ang="0">
                  <a:pos x="T8" y="T9"/>
                </a:cxn>
              </a:cxnLst>
              <a:rect l="0" t="0" r="r" b="b"/>
              <a:pathLst>
                <a:path w="83" h="809">
                  <a:moveTo>
                    <a:pt x="17" y="809"/>
                  </a:moveTo>
                  <a:lnTo>
                    <a:pt x="0" y="805"/>
                  </a:lnTo>
                  <a:lnTo>
                    <a:pt x="65" y="0"/>
                  </a:lnTo>
                  <a:lnTo>
                    <a:pt x="83" y="0"/>
                  </a:lnTo>
                  <a:lnTo>
                    <a:pt x="17"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880"/>
            <p:cNvSpPr>
              <a:spLocks/>
            </p:cNvSpPr>
            <p:nvPr/>
          </p:nvSpPr>
          <p:spPr bwMode="auto">
            <a:xfrm>
              <a:off x="1713737" y="362736"/>
              <a:ext cx="131763" cy="1284291"/>
            </a:xfrm>
            <a:custGeom>
              <a:avLst/>
              <a:gdLst>
                <a:gd name="T0" fmla="*/ 18 w 83"/>
                <a:gd name="T1" fmla="*/ 809 h 809"/>
                <a:gd name="T2" fmla="*/ 0 w 83"/>
                <a:gd name="T3" fmla="*/ 805 h 809"/>
                <a:gd name="T4" fmla="*/ 66 w 83"/>
                <a:gd name="T5" fmla="*/ 0 h 809"/>
                <a:gd name="T6" fmla="*/ 83 w 83"/>
                <a:gd name="T7" fmla="*/ 0 h 809"/>
                <a:gd name="T8" fmla="*/ 18 w 83"/>
                <a:gd name="T9" fmla="*/ 809 h 809"/>
              </a:gdLst>
              <a:ahLst/>
              <a:cxnLst>
                <a:cxn ang="0">
                  <a:pos x="T0" y="T1"/>
                </a:cxn>
                <a:cxn ang="0">
                  <a:pos x="T2" y="T3"/>
                </a:cxn>
                <a:cxn ang="0">
                  <a:pos x="T4" y="T5"/>
                </a:cxn>
                <a:cxn ang="0">
                  <a:pos x="T6" y="T7"/>
                </a:cxn>
                <a:cxn ang="0">
                  <a:pos x="T8" y="T9"/>
                </a:cxn>
              </a:cxnLst>
              <a:rect l="0" t="0" r="r" b="b"/>
              <a:pathLst>
                <a:path w="83" h="809">
                  <a:moveTo>
                    <a:pt x="18" y="809"/>
                  </a:moveTo>
                  <a:lnTo>
                    <a:pt x="0" y="805"/>
                  </a:lnTo>
                  <a:lnTo>
                    <a:pt x="66" y="0"/>
                  </a:lnTo>
                  <a:lnTo>
                    <a:pt x="83" y="0"/>
                  </a:lnTo>
                  <a:lnTo>
                    <a:pt x="18"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Freeform 881"/>
            <p:cNvSpPr>
              <a:spLocks/>
            </p:cNvSpPr>
            <p:nvPr/>
          </p:nvSpPr>
          <p:spPr bwMode="auto">
            <a:xfrm>
              <a:off x="1956626" y="362736"/>
              <a:ext cx="130175" cy="1284291"/>
            </a:xfrm>
            <a:custGeom>
              <a:avLst/>
              <a:gdLst>
                <a:gd name="T0" fmla="*/ 65 w 82"/>
                <a:gd name="T1" fmla="*/ 809 h 809"/>
                <a:gd name="T2" fmla="*/ 0 w 82"/>
                <a:gd name="T3" fmla="*/ 0 h 809"/>
                <a:gd name="T4" fmla="*/ 17 w 82"/>
                <a:gd name="T5" fmla="*/ 0 h 809"/>
                <a:gd name="T6" fmla="*/ 82 w 82"/>
                <a:gd name="T7" fmla="*/ 805 h 809"/>
                <a:gd name="T8" fmla="*/ 65 w 82"/>
                <a:gd name="T9" fmla="*/ 809 h 809"/>
              </a:gdLst>
              <a:ahLst/>
              <a:cxnLst>
                <a:cxn ang="0">
                  <a:pos x="T0" y="T1"/>
                </a:cxn>
                <a:cxn ang="0">
                  <a:pos x="T2" y="T3"/>
                </a:cxn>
                <a:cxn ang="0">
                  <a:pos x="T4" y="T5"/>
                </a:cxn>
                <a:cxn ang="0">
                  <a:pos x="T6" y="T7"/>
                </a:cxn>
                <a:cxn ang="0">
                  <a:pos x="T8" y="T9"/>
                </a:cxn>
              </a:cxnLst>
              <a:rect l="0" t="0" r="r" b="b"/>
              <a:pathLst>
                <a:path w="82" h="809">
                  <a:moveTo>
                    <a:pt x="65" y="809"/>
                  </a:moveTo>
                  <a:lnTo>
                    <a:pt x="0" y="0"/>
                  </a:lnTo>
                  <a:lnTo>
                    <a:pt x="17" y="0"/>
                  </a:lnTo>
                  <a:lnTo>
                    <a:pt x="82" y="805"/>
                  </a:lnTo>
                  <a:lnTo>
                    <a:pt x="65"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Freeform 882"/>
            <p:cNvSpPr>
              <a:spLocks/>
            </p:cNvSpPr>
            <p:nvPr/>
          </p:nvSpPr>
          <p:spPr bwMode="auto">
            <a:xfrm>
              <a:off x="1907413" y="362736"/>
              <a:ext cx="131763" cy="1284291"/>
            </a:xfrm>
            <a:custGeom>
              <a:avLst/>
              <a:gdLst>
                <a:gd name="T0" fmla="*/ 66 w 83"/>
                <a:gd name="T1" fmla="*/ 809 h 809"/>
                <a:gd name="T2" fmla="*/ 0 w 83"/>
                <a:gd name="T3" fmla="*/ 0 h 809"/>
                <a:gd name="T4" fmla="*/ 18 w 83"/>
                <a:gd name="T5" fmla="*/ 0 h 809"/>
                <a:gd name="T6" fmla="*/ 83 w 83"/>
                <a:gd name="T7" fmla="*/ 805 h 809"/>
                <a:gd name="T8" fmla="*/ 66 w 83"/>
                <a:gd name="T9" fmla="*/ 809 h 809"/>
              </a:gdLst>
              <a:ahLst/>
              <a:cxnLst>
                <a:cxn ang="0">
                  <a:pos x="T0" y="T1"/>
                </a:cxn>
                <a:cxn ang="0">
                  <a:pos x="T2" y="T3"/>
                </a:cxn>
                <a:cxn ang="0">
                  <a:pos x="T4" y="T5"/>
                </a:cxn>
                <a:cxn ang="0">
                  <a:pos x="T6" y="T7"/>
                </a:cxn>
                <a:cxn ang="0">
                  <a:pos x="T8" y="T9"/>
                </a:cxn>
              </a:cxnLst>
              <a:rect l="0" t="0" r="r" b="b"/>
              <a:pathLst>
                <a:path w="83" h="809">
                  <a:moveTo>
                    <a:pt x="66" y="809"/>
                  </a:moveTo>
                  <a:lnTo>
                    <a:pt x="0" y="0"/>
                  </a:lnTo>
                  <a:lnTo>
                    <a:pt x="18" y="0"/>
                  </a:lnTo>
                  <a:lnTo>
                    <a:pt x="83" y="805"/>
                  </a:lnTo>
                  <a:lnTo>
                    <a:pt x="66"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Rectangle 883"/>
            <p:cNvSpPr>
              <a:spLocks noChangeArrowheads="1"/>
            </p:cNvSpPr>
            <p:nvPr/>
          </p:nvSpPr>
          <p:spPr bwMode="auto">
            <a:xfrm>
              <a:off x="1777238" y="362736"/>
              <a:ext cx="200026"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Rectangle 884"/>
            <p:cNvSpPr>
              <a:spLocks noChangeArrowheads="1"/>
            </p:cNvSpPr>
            <p:nvPr/>
          </p:nvSpPr>
          <p:spPr bwMode="auto">
            <a:xfrm>
              <a:off x="1804225" y="292886"/>
              <a:ext cx="152400" cy="698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0" name="Rectangle 885"/>
            <p:cNvSpPr>
              <a:spLocks noChangeArrowheads="1"/>
            </p:cNvSpPr>
            <p:nvPr/>
          </p:nvSpPr>
          <p:spPr bwMode="auto">
            <a:xfrm>
              <a:off x="1748662" y="865975"/>
              <a:ext cx="255588"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1" name="Rectangle 886"/>
            <p:cNvSpPr>
              <a:spLocks noChangeArrowheads="1"/>
            </p:cNvSpPr>
            <p:nvPr/>
          </p:nvSpPr>
          <p:spPr bwMode="auto">
            <a:xfrm>
              <a:off x="1707387" y="1253326"/>
              <a:ext cx="331788"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887"/>
            <p:cNvSpPr>
              <a:spLocks/>
            </p:cNvSpPr>
            <p:nvPr/>
          </p:nvSpPr>
          <p:spPr bwMode="auto">
            <a:xfrm>
              <a:off x="1777238" y="500849"/>
              <a:ext cx="234951" cy="385763"/>
            </a:xfrm>
            <a:custGeom>
              <a:avLst/>
              <a:gdLst>
                <a:gd name="T0" fmla="*/ 139 w 148"/>
                <a:gd name="T1" fmla="*/ 243 h 243"/>
                <a:gd name="T2" fmla="*/ 0 w 148"/>
                <a:gd name="T3" fmla="*/ 4 h 243"/>
                <a:gd name="T4" fmla="*/ 4 w 148"/>
                <a:gd name="T5" fmla="*/ 0 h 243"/>
                <a:gd name="T6" fmla="*/ 148 w 148"/>
                <a:gd name="T7" fmla="*/ 239 h 243"/>
                <a:gd name="T8" fmla="*/ 139 w 148"/>
                <a:gd name="T9" fmla="*/ 243 h 243"/>
              </a:gdLst>
              <a:ahLst/>
              <a:cxnLst>
                <a:cxn ang="0">
                  <a:pos x="T0" y="T1"/>
                </a:cxn>
                <a:cxn ang="0">
                  <a:pos x="T2" y="T3"/>
                </a:cxn>
                <a:cxn ang="0">
                  <a:pos x="T4" y="T5"/>
                </a:cxn>
                <a:cxn ang="0">
                  <a:pos x="T6" y="T7"/>
                </a:cxn>
                <a:cxn ang="0">
                  <a:pos x="T8" y="T9"/>
                </a:cxn>
              </a:cxnLst>
              <a:rect l="0" t="0" r="r" b="b"/>
              <a:pathLst>
                <a:path w="148" h="243">
                  <a:moveTo>
                    <a:pt x="139" y="243"/>
                  </a:moveTo>
                  <a:lnTo>
                    <a:pt x="0" y="4"/>
                  </a:lnTo>
                  <a:lnTo>
                    <a:pt x="4" y="0"/>
                  </a:lnTo>
                  <a:lnTo>
                    <a:pt x="148" y="239"/>
                  </a:lnTo>
                  <a:lnTo>
                    <a:pt x="139" y="24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3" name="Freeform 888"/>
            <p:cNvSpPr>
              <a:spLocks/>
            </p:cNvSpPr>
            <p:nvPr/>
          </p:nvSpPr>
          <p:spPr bwMode="auto">
            <a:xfrm>
              <a:off x="1742312" y="500849"/>
              <a:ext cx="234951" cy="385763"/>
            </a:xfrm>
            <a:custGeom>
              <a:avLst/>
              <a:gdLst>
                <a:gd name="T0" fmla="*/ 9 w 148"/>
                <a:gd name="T1" fmla="*/ 243 h 243"/>
                <a:gd name="T2" fmla="*/ 0 w 148"/>
                <a:gd name="T3" fmla="*/ 239 h 243"/>
                <a:gd name="T4" fmla="*/ 143 w 148"/>
                <a:gd name="T5" fmla="*/ 0 h 243"/>
                <a:gd name="T6" fmla="*/ 148 w 148"/>
                <a:gd name="T7" fmla="*/ 4 h 243"/>
                <a:gd name="T8" fmla="*/ 9 w 148"/>
                <a:gd name="T9" fmla="*/ 243 h 243"/>
              </a:gdLst>
              <a:ahLst/>
              <a:cxnLst>
                <a:cxn ang="0">
                  <a:pos x="T0" y="T1"/>
                </a:cxn>
                <a:cxn ang="0">
                  <a:pos x="T2" y="T3"/>
                </a:cxn>
                <a:cxn ang="0">
                  <a:pos x="T4" y="T5"/>
                </a:cxn>
                <a:cxn ang="0">
                  <a:pos x="T6" y="T7"/>
                </a:cxn>
                <a:cxn ang="0">
                  <a:pos x="T8" y="T9"/>
                </a:cxn>
              </a:cxnLst>
              <a:rect l="0" t="0" r="r" b="b"/>
              <a:pathLst>
                <a:path w="148" h="243">
                  <a:moveTo>
                    <a:pt x="9" y="243"/>
                  </a:moveTo>
                  <a:lnTo>
                    <a:pt x="0" y="239"/>
                  </a:lnTo>
                  <a:lnTo>
                    <a:pt x="143" y="0"/>
                  </a:lnTo>
                  <a:lnTo>
                    <a:pt x="148" y="4"/>
                  </a:lnTo>
                  <a:lnTo>
                    <a:pt x="9" y="24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Freeform 889"/>
            <p:cNvSpPr>
              <a:spLocks/>
            </p:cNvSpPr>
            <p:nvPr/>
          </p:nvSpPr>
          <p:spPr bwMode="auto">
            <a:xfrm>
              <a:off x="1742312" y="880262"/>
              <a:ext cx="303213" cy="387351"/>
            </a:xfrm>
            <a:custGeom>
              <a:avLst/>
              <a:gdLst>
                <a:gd name="T0" fmla="*/ 183 w 191"/>
                <a:gd name="T1" fmla="*/ 244 h 244"/>
                <a:gd name="T2" fmla="*/ 0 w 191"/>
                <a:gd name="T3" fmla="*/ 4 h 244"/>
                <a:gd name="T4" fmla="*/ 9 w 191"/>
                <a:gd name="T5" fmla="*/ 0 h 244"/>
                <a:gd name="T6" fmla="*/ 191 w 191"/>
                <a:gd name="T7" fmla="*/ 239 h 244"/>
                <a:gd name="T8" fmla="*/ 183 w 191"/>
                <a:gd name="T9" fmla="*/ 244 h 244"/>
              </a:gdLst>
              <a:ahLst/>
              <a:cxnLst>
                <a:cxn ang="0">
                  <a:pos x="T0" y="T1"/>
                </a:cxn>
                <a:cxn ang="0">
                  <a:pos x="T2" y="T3"/>
                </a:cxn>
                <a:cxn ang="0">
                  <a:pos x="T4" y="T5"/>
                </a:cxn>
                <a:cxn ang="0">
                  <a:pos x="T6" y="T7"/>
                </a:cxn>
                <a:cxn ang="0">
                  <a:pos x="T8" y="T9"/>
                </a:cxn>
              </a:cxnLst>
              <a:rect l="0" t="0" r="r" b="b"/>
              <a:pathLst>
                <a:path w="191" h="244">
                  <a:moveTo>
                    <a:pt x="183" y="244"/>
                  </a:moveTo>
                  <a:lnTo>
                    <a:pt x="0" y="4"/>
                  </a:lnTo>
                  <a:lnTo>
                    <a:pt x="9" y="0"/>
                  </a:lnTo>
                  <a:lnTo>
                    <a:pt x="191" y="239"/>
                  </a:lnTo>
                  <a:lnTo>
                    <a:pt x="183"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5" name="Freeform 890"/>
            <p:cNvSpPr>
              <a:spLocks/>
            </p:cNvSpPr>
            <p:nvPr/>
          </p:nvSpPr>
          <p:spPr bwMode="auto">
            <a:xfrm>
              <a:off x="1707387" y="1259676"/>
              <a:ext cx="373063" cy="387351"/>
            </a:xfrm>
            <a:custGeom>
              <a:avLst/>
              <a:gdLst>
                <a:gd name="T0" fmla="*/ 226 w 235"/>
                <a:gd name="T1" fmla="*/ 244 h 244"/>
                <a:gd name="T2" fmla="*/ 0 w 235"/>
                <a:gd name="T3" fmla="*/ 9 h 244"/>
                <a:gd name="T4" fmla="*/ 4 w 235"/>
                <a:gd name="T5" fmla="*/ 0 h 244"/>
                <a:gd name="T6" fmla="*/ 235 w 235"/>
                <a:gd name="T7" fmla="*/ 240 h 244"/>
                <a:gd name="T8" fmla="*/ 226 w 235"/>
                <a:gd name="T9" fmla="*/ 244 h 244"/>
              </a:gdLst>
              <a:ahLst/>
              <a:cxnLst>
                <a:cxn ang="0">
                  <a:pos x="T0" y="T1"/>
                </a:cxn>
                <a:cxn ang="0">
                  <a:pos x="T2" y="T3"/>
                </a:cxn>
                <a:cxn ang="0">
                  <a:pos x="T4" y="T5"/>
                </a:cxn>
                <a:cxn ang="0">
                  <a:pos x="T6" y="T7"/>
                </a:cxn>
                <a:cxn ang="0">
                  <a:pos x="T8" y="T9"/>
                </a:cxn>
              </a:cxnLst>
              <a:rect l="0" t="0" r="r" b="b"/>
              <a:pathLst>
                <a:path w="235" h="244">
                  <a:moveTo>
                    <a:pt x="226" y="244"/>
                  </a:moveTo>
                  <a:lnTo>
                    <a:pt x="0" y="9"/>
                  </a:lnTo>
                  <a:lnTo>
                    <a:pt x="4" y="0"/>
                  </a:lnTo>
                  <a:lnTo>
                    <a:pt x="235" y="240"/>
                  </a:lnTo>
                  <a:lnTo>
                    <a:pt x="226"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891"/>
            <p:cNvSpPr>
              <a:spLocks/>
            </p:cNvSpPr>
            <p:nvPr/>
          </p:nvSpPr>
          <p:spPr bwMode="auto">
            <a:xfrm>
              <a:off x="1672462" y="1259676"/>
              <a:ext cx="373063" cy="387351"/>
            </a:xfrm>
            <a:custGeom>
              <a:avLst/>
              <a:gdLst>
                <a:gd name="T0" fmla="*/ 9 w 235"/>
                <a:gd name="T1" fmla="*/ 244 h 244"/>
                <a:gd name="T2" fmla="*/ 0 w 235"/>
                <a:gd name="T3" fmla="*/ 240 h 244"/>
                <a:gd name="T4" fmla="*/ 227 w 235"/>
                <a:gd name="T5" fmla="*/ 0 h 244"/>
                <a:gd name="T6" fmla="*/ 235 w 235"/>
                <a:gd name="T7" fmla="*/ 5 h 244"/>
                <a:gd name="T8" fmla="*/ 9 w 235"/>
                <a:gd name="T9" fmla="*/ 244 h 244"/>
              </a:gdLst>
              <a:ahLst/>
              <a:cxnLst>
                <a:cxn ang="0">
                  <a:pos x="T0" y="T1"/>
                </a:cxn>
                <a:cxn ang="0">
                  <a:pos x="T2" y="T3"/>
                </a:cxn>
                <a:cxn ang="0">
                  <a:pos x="T4" y="T5"/>
                </a:cxn>
                <a:cxn ang="0">
                  <a:pos x="T6" y="T7"/>
                </a:cxn>
                <a:cxn ang="0">
                  <a:pos x="T8" y="T9"/>
                </a:cxn>
              </a:cxnLst>
              <a:rect l="0" t="0" r="r" b="b"/>
              <a:pathLst>
                <a:path w="235" h="244">
                  <a:moveTo>
                    <a:pt x="9" y="244"/>
                  </a:moveTo>
                  <a:lnTo>
                    <a:pt x="0" y="240"/>
                  </a:lnTo>
                  <a:lnTo>
                    <a:pt x="227" y="0"/>
                  </a:lnTo>
                  <a:lnTo>
                    <a:pt x="235" y="5"/>
                  </a:lnTo>
                  <a:lnTo>
                    <a:pt x="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7" name="Freeform 892"/>
            <p:cNvSpPr>
              <a:spLocks/>
            </p:cNvSpPr>
            <p:nvPr/>
          </p:nvSpPr>
          <p:spPr bwMode="auto">
            <a:xfrm>
              <a:off x="1707387" y="880262"/>
              <a:ext cx="304801" cy="387351"/>
            </a:xfrm>
            <a:custGeom>
              <a:avLst/>
              <a:gdLst>
                <a:gd name="T0" fmla="*/ 4 w 192"/>
                <a:gd name="T1" fmla="*/ 244 h 244"/>
                <a:gd name="T2" fmla="*/ 0 w 192"/>
                <a:gd name="T3" fmla="*/ 239 h 244"/>
                <a:gd name="T4" fmla="*/ 183 w 192"/>
                <a:gd name="T5" fmla="*/ 0 h 244"/>
                <a:gd name="T6" fmla="*/ 192 w 192"/>
                <a:gd name="T7" fmla="*/ 4 h 244"/>
                <a:gd name="T8" fmla="*/ 4 w 192"/>
                <a:gd name="T9" fmla="*/ 244 h 244"/>
              </a:gdLst>
              <a:ahLst/>
              <a:cxnLst>
                <a:cxn ang="0">
                  <a:pos x="T0" y="T1"/>
                </a:cxn>
                <a:cxn ang="0">
                  <a:pos x="T2" y="T3"/>
                </a:cxn>
                <a:cxn ang="0">
                  <a:pos x="T4" y="T5"/>
                </a:cxn>
                <a:cxn ang="0">
                  <a:pos x="T6" y="T7"/>
                </a:cxn>
                <a:cxn ang="0">
                  <a:pos x="T8" y="T9"/>
                </a:cxn>
              </a:cxnLst>
              <a:rect l="0" t="0" r="r" b="b"/>
              <a:pathLst>
                <a:path w="192" h="244">
                  <a:moveTo>
                    <a:pt x="4" y="244"/>
                  </a:moveTo>
                  <a:lnTo>
                    <a:pt x="0" y="239"/>
                  </a:lnTo>
                  <a:lnTo>
                    <a:pt x="183" y="0"/>
                  </a:lnTo>
                  <a:lnTo>
                    <a:pt x="192" y="4"/>
                  </a:lnTo>
                  <a:lnTo>
                    <a:pt x="4"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Rectangle 893"/>
            <p:cNvSpPr>
              <a:spLocks noChangeArrowheads="1"/>
            </p:cNvSpPr>
            <p:nvPr/>
          </p:nvSpPr>
          <p:spPr bwMode="auto">
            <a:xfrm>
              <a:off x="1824863" y="472274"/>
              <a:ext cx="14288" cy="118904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Rectangle 894"/>
            <p:cNvSpPr>
              <a:spLocks noChangeArrowheads="1"/>
            </p:cNvSpPr>
            <p:nvPr/>
          </p:nvSpPr>
          <p:spPr bwMode="auto">
            <a:xfrm>
              <a:off x="1915350" y="472274"/>
              <a:ext cx="12700" cy="118904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0" name="Oval 895"/>
            <p:cNvSpPr>
              <a:spLocks noChangeArrowheads="1"/>
            </p:cNvSpPr>
            <p:nvPr/>
          </p:nvSpPr>
          <p:spPr bwMode="auto">
            <a:xfrm>
              <a:off x="1818513" y="210336"/>
              <a:ext cx="117475" cy="11747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1" name="Freeform 896"/>
            <p:cNvSpPr>
              <a:spLocks noEditPoints="1"/>
            </p:cNvSpPr>
            <p:nvPr/>
          </p:nvSpPr>
          <p:spPr bwMode="auto">
            <a:xfrm>
              <a:off x="2094738" y="1558126"/>
              <a:ext cx="165100" cy="158750"/>
            </a:xfrm>
            <a:custGeom>
              <a:avLst/>
              <a:gdLst>
                <a:gd name="T0" fmla="*/ 12 w 24"/>
                <a:gd name="T1" fmla="*/ 23 h 23"/>
                <a:gd name="T2" fmla="*/ 0 w 24"/>
                <a:gd name="T3" fmla="*/ 12 h 23"/>
                <a:gd name="T4" fmla="*/ 12 w 24"/>
                <a:gd name="T5" fmla="*/ 0 h 23"/>
                <a:gd name="T6" fmla="*/ 24 w 24"/>
                <a:gd name="T7" fmla="*/ 12 h 23"/>
                <a:gd name="T8" fmla="*/ 12 w 24"/>
                <a:gd name="T9" fmla="*/ 23 h 23"/>
                <a:gd name="T10" fmla="*/ 12 w 24"/>
                <a:gd name="T11" fmla="*/ 4 h 23"/>
                <a:gd name="T12" fmla="*/ 4 w 24"/>
                <a:gd name="T13" fmla="*/ 12 h 23"/>
                <a:gd name="T14" fmla="*/ 12 w 24"/>
                <a:gd name="T15" fmla="*/ 19 h 23"/>
                <a:gd name="T16" fmla="*/ 20 w 24"/>
                <a:gd name="T17" fmla="*/ 12 h 23"/>
                <a:gd name="T18" fmla="*/ 12 w 24"/>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12" y="23"/>
                  </a:moveTo>
                  <a:cubicBezTo>
                    <a:pt x="6" y="23"/>
                    <a:pt x="0" y="18"/>
                    <a:pt x="0" y="12"/>
                  </a:cubicBezTo>
                  <a:cubicBezTo>
                    <a:pt x="0" y="5"/>
                    <a:pt x="6" y="0"/>
                    <a:pt x="12" y="0"/>
                  </a:cubicBezTo>
                  <a:cubicBezTo>
                    <a:pt x="19" y="0"/>
                    <a:pt x="24" y="5"/>
                    <a:pt x="24" y="12"/>
                  </a:cubicBezTo>
                  <a:cubicBezTo>
                    <a:pt x="24" y="18"/>
                    <a:pt x="19" y="23"/>
                    <a:pt x="12" y="23"/>
                  </a:cubicBezTo>
                  <a:close/>
                  <a:moveTo>
                    <a:pt x="12" y="4"/>
                  </a:moveTo>
                  <a:cubicBezTo>
                    <a:pt x="8" y="4"/>
                    <a:pt x="4" y="7"/>
                    <a:pt x="4" y="12"/>
                  </a:cubicBezTo>
                  <a:cubicBezTo>
                    <a:pt x="4" y="16"/>
                    <a:pt x="8" y="19"/>
                    <a:pt x="12" y="19"/>
                  </a:cubicBezTo>
                  <a:cubicBezTo>
                    <a:pt x="16" y="19"/>
                    <a:pt x="20" y="16"/>
                    <a:pt x="20" y="12"/>
                  </a:cubicBezTo>
                  <a:cubicBezTo>
                    <a:pt x="20" y="7"/>
                    <a:pt x="16" y="4"/>
                    <a:pt x="12" y="4"/>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897"/>
            <p:cNvSpPr>
              <a:spLocks/>
            </p:cNvSpPr>
            <p:nvPr/>
          </p:nvSpPr>
          <p:spPr bwMode="auto">
            <a:xfrm>
              <a:off x="1928050" y="430999"/>
              <a:ext cx="574677" cy="919165"/>
            </a:xfrm>
            <a:custGeom>
              <a:avLst/>
              <a:gdLst>
                <a:gd name="T0" fmla="*/ 353 w 362"/>
                <a:gd name="T1" fmla="*/ 579 h 579"/>
                <a:gd name="T2" fmla="*/ 0 w 362"/>
                <a:gd name="T3" fmla="*/ 5 h 579"/>
                <a:gd name="T4" fmla="*/ 9 w 362"/>
                <a:gd name="T5" fmla="*/ 0 h 579"/>
                <a:gd name="T6" fmla="*/ 362 w 362"/>
                <a:gd name="T7" fmla="*/ 575 h 579"/>
                <a:gd name="T8" fmla="*/ 353 w 362"/>
                <a:gd name="T9" fmla="*/ 579 h 579"/>
              </a:gdLst>
              <a:ahLst/>
              <a:cxnLst>
                <a:cxn ang="0">
                  <a:pos x="T0" y="T1"/>
                </a:cxn>
                <a:cxn ang="0">
                  <a:pos x="T2" y="T3"/>
                </a:cxn>
                <a:cxn ang="0">
                  <a:pos x="T4" y="T5"/>
                </a:cxn>
                <a:cxn ang="0">
                  <a:pos x="T6" y="T7"/>
                </a:cxn>
                <a:cxn ang="0">
                  <a:pos x="T8" y="T9"/>
                </a:cxn>
              </a:cxnLst>
              <a:rect l="0" t="0" r="r" b="b"/>
              <a:pathLst>
                <a:path w="362" h="579">
                  <a:moveTo>
                    <a:pt x="353" y="579"/>
                  </a:moveTo>
                  <a:lnTo>
                    <a:pt x="0" y="5"/>
                  </a:lnTo>
                  <a:lnTo>
                    <a:pt x="9" y="0"/>
                  </a:lnTo>
                  <a:lnTo>
                    <a:pt x="362" y="575"/>
                  </a:lnTo>
                  <a:lnTo>
                    <a:pt x="353" y="57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Freeform 898"/>
            <p:cNvSpPr>
              <a:spLocks/>
            </p:cNvSpPr>
            <p:nvPr/>
          </p:nvSpPr>
          <p:spPr bwMode="auto">
            <a:xfrm>
              <a:off x="1894713" y="203986"/>
              <a:ext cx="3314709" cy="1146178"/>
            </a:xfrm>
            <a:custGeom>
              <a:avLst/>
              <a:gdLst>
                <a:gd name="T0" fmla="*/ 2084 w 2088"/>
                <a:gd name="T1" fmla="*/ 722 h 722"/>
                <a:gd name="T2" fmla="*/ 0 w 2088"/>
                <a:gd name="T3" fmla="*/ 8 h 722"/>
                <a:gd name="T4" fmla="*/ 0 w 2088"/>
                <a:gd name="T5" fmla="*/ 0 h 722"/>
                <a:gd name="T6" fmla="*/ 2088 w 2088"/>
                <a:gd name="T7" fmla="*/ 713 h 722"/>
                <a:gd name="T8" fmla="*/ 2084 w 2088"/>
                <a:gd name="T9" fmla="*/ 722 h 722"/>
              </a:gdLst>
              <a:ahLst/>
              <a:cxnLst>
                <a:cxn ang="0">
                  <a:pos x="T0" y="T1"/>
                </a:cxn>
                <a:cxn ang="0">
                  <a:pos x="T2" y="T3"/>
                </a:cxn>
                <a:cxn ang="0">
                  <a:pos x="T4" y="T5"/>
                </a:cxn>
                <a:cxn ang="0">
                  <a:pos x="T6" y="T7"/>
                </a:cxn>
                <a:cxn ang="0">
                  <a:pos x="T8" y="T9"/>
                </a:cxn>
              </a:cxnLst>
              <a:rect l="0" t="0" r="r" b="b"/>
              <a:pathLst>
                <a:path w="2088" h="722">
                  <a:moveTo>
                    <a:pt x="2084" y="722"/>
                  </a:moveTo>
                  <a:lnTo>
                    <a:pt x="0" y="8"/>
                  </a:lnTo>
                  <a:lnTo>
                    <a:pt x="0" y="0"/>
                  </a:lnTo>
                  <a:lnTo>
                    <a:pt x="2088" y="713"/>
                  </a:lnTo>
                  <a:lnTo>
                    <a:pt x="2084" y="72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899"/>
            <p:cNvSpPr>
              <a:spLocks/>
            </p:cNvSpPr>
            <p:nvPr/>
          </p:nvSpPr>
          <p:spPr bwMode="auto">
            <a:xfrm>
              <a:off x="1886775" y="210336"/>
              <a:ext cx="1354141" cy="1139828"/>
            </a:xfrm>
            <a:custGeom>
              <a:avLst/>
              <a:gdLst>
                <a:gd name="T0" fmla="*/ 844 w 853"/>
                <a:gd name="T1" fmla="*/ 718 h 718"/>
                <a:gd name="T2" fmla="*/ 0 w 853"/>
                <a:gd name="T3" fmla="*/ 4 h 718"/>
                <a:gd name="T4" fmla="*/ 9 w 853"/>
                <a:gd name="T5" fmla="*/ 0 h 718"/>
                <a:gd name="T6" fmla="*/ 853 w 853"/>
                <a:gd name="T7" fmla="*/ 714 h 718"/>
                <a:gd name="T8" fmla="*/ 844 w 853"/>
                <a:gd name="T9" fmla="*/ 718 h 718"/>
              </a:gdLst>
              <a:ahLst/>
              <a:cxnLst>
                <a:cxn ang="0">
                  <a:pos x="T0" y="T1"/>
                </a:cxn>
                <a:cxn ang="0">
                  <a:pos x="T2" y="T3"/>
                </a:cxn>
                <a:cxn ang="0">
                  <a:pos x="T4" y="T5"/>
                </a:cxn>
                <a:cxn ang="0">
                  <a:pos x="T6" y="T7"/>
                </a:cxn>
                <a:cxn ang="0">
                  <a:pos x="T8" y="T9"/>
                </a:cxn>
              </a:cxnLst>
              <a:rect l="0" t="0" r="r" b="b"/>
              <a:pathLst>
                <a:path w="853" h="718">
                  <a:moveTo>
                    <a:pt x="844" y="718"/>
                  </a:moveTo>
                  <a:lnTo>
                    <a:pt x="0" y="4"/>
                  </a:lnTo>
                  <a:lnTo>
                    <a:pt x="9" y="0"/>
                  </a:lnTo>
                  <a:lnTo>
                    <a:pt x="853" y="714"/>
                  </a:lnTo>
                  <a:lnTo>
                    <a:pt x="844" y="71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Rectangle 900"/>
            <p:cNvSpPr>
              <a:spLocks noChangeArrowheads="1"/>
            </p:cNvSpPr>
            <p:nvPr/>
          </p:nvSpPr>
          <p:spPr bwMode="auto">
            <a:xfrm>
              <a:off x="602484" y="1632739"/>
              <a:ext cx="1049340" cy="698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6" name="Rectangle 901"/>
            <p:cNvSpPr>
              <a:spLocks noChangeArrowheads="1"/>
            </p:cNvSpPr>
            <p:nvPr/>
          </p:nvSpPr>
          <p:spPr bwMode="auto">
            <a:xfrm>
              <a:off x="713610" y="1488276"/>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Rectangle 902"/>
            <p:cNvSpPr>
              <a:spLocks noChangeArrowheads="1"/>
            </p:cNvSpPr>
            <p:nvPr/>
          </p:nvSpPr>
          <p:spPr bwMode="auto">
            <a:xfrm>
              <a:off x="816797" y="1488276"/>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Rectangle 903"/>
            <p:cNvSpPr>
              <a:spLocks noChangeArrowheads="1"/>
            </p:cNvSpPr>
            <p:nvPr/>
          </p:nvSpPr>
          <p:spPr bwMode="auto">
            <a:xfrm>
              <a:off x="919985" y="1488276"/>
              <a:ext cx="90488"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Rectangle 904"/>
            <p:cNvSpPr>
              <a:spLocks noChangeArrowheads="1"/>
            </p:cNvSpPr>
            <p:nvPr/>
          </p:nvSpPr>
          <p:spPr bwMode="auto">
            <a:xfrm>
              <a:off x="1023173" y="1488276"/>
              <a:ext cx="90488"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Rectangle 905"/>
            <p:cNvSpPr>
              <a:spLocks noChangeArrowheads="1"/>
            </p:cNvSpPr>
            <p:nvPr/>
          </p:nvSpPr>
          <p:spPr bwMode="auto">
            <a:xfrm>
              <a:off x="1127948" y="1488276"/>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1" name="Freeform 906"/>
            <p:cNvSpPr>
              <a:spLocks/>
            </p:cNvSpPr>
            <p:nvPr/>
          </p:nvSpPr>
          <p:spPr bwMode="auto">
            <a:xfrm>
              <a:off x="553272" y="1467639"/>
              <a:ext cx="1147766" cy="111125"/>
            </a:xfrm>
            <a:custGeom>
              <a:avLst/>
              <a:gdLst>
                <a:gd name="T0" fmla="*/ 164 w 166"/>
                <a:gd name="T1" fmla="*/ 16 h 16"/>
                <a:gd name="T2" fmla="*/ 9 w 166"/>
                <a:gd name="T3" fmla="*/ 16 h 16"/>
                <a:gd name="T4" fmla="*/ 0 w 166"/>
                <a:gd name="T5" fmla="*/ 8 h 16"/>
                <a:gd name="T6" fmla="*/ 9 w 166"/>
                <a:gd name="T7" fmla="*/ 0 h 16"/>
                <a:gd name="T8" fmla="*/ 166 w 166"/>
                <a:gd name="T9" fmla="*/ 0 h 16"/>
                <a:gd name="T10" fmla="*/ 166 w 166"/>
                <a:gd name="T11" fmla="*/ 2 h 16"/>
                <a:gd name="T12" fmla="*/ 9 w 166"/>
                <a:gd name="T13" fmla="*/ 2 h 16"/>
                <a:gd name="T14" fmla="*/ 2 w 166"/>
                <a:gd name="T15" fmla="*/ 8 h 16"/>
                <a:gd name="T16" fmla="*/ 9 w 166"/>
                <a:gd name="T17" fmla="*/ 14 h 16"/>
                <a:gd name="T18" fmla="*/ 164 w 166"/>
                <a:gd name="T19" fmla="*/ 14 h 16"/>
                <a:gd name="T20" fmla="*/ 164 w 16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6">
                  <a:moveTo>
                    <a:pt x="164" y="16"/>
                  </a:moveTo>
                  <a:cubicBezTo>
                    <a:pt x="9" y="16"/>
                    <a:pt x="9" y="16"/>
                    <a:pt x="9" y="16"/>
                  </a:cubicBezTo>
                  <a:cubicBezTo>
                    <a:pt x="3" y="16"/>
                    <a:pt x="0" y="12"/>
                    <a:pt x="0" y="8"/>
                  </a:cubicBezTo>
                  <a:cubicBezTo>
                    <a:pt x="0" y="4"/>
                    <a:pt x="3" y="0"/>
                    <a:pt x="9" y="0"/>
                  </a:cubicBezTo>
                  <a:cubicBezTo>
                    <a:pt x="166" y="0"/>
                    <a:pt x="166" y="0"/>
                    <a:pt x="166" y="0"/>
                  </a:cubicBezTo>
                  <a:cubicBezTo>
                    <a:pt x="166" y="2"/>
                    <a:pt x="166" y="2"/>
                    <a:pt x="166" y="2"/>
                  </a:cubicBezTo>
                  <a:cubicBezTo>
                    <a:pt x="9" y="2"/>
                    <a:pt x="9" y="2"/>
                    <a:pt x="9" y="2"/>
                  </a:cubicBezTo>
                  <a:cubicBezTo>
                    <a:pt x="4" y="2"/>
                    <a:pt x="2" y="5"/>
                    <a:pt x="2" y="8"/>
                  </a:cubicBezTo>
                  <a:cubicBezTo>
                    <a:pt x="2" y="11"/>
                    <a:pt x="4" y="14"/>
                    <a:pt x="9" y="14"/>
                  </a:cubicBezTo>
                  <a:cubicBezTo>
                    <a:pt x="164" y="14"/>
                    <a:pt x="164" y="14"/>
                    <a:pt x="164" y="14"/>
                  </a:cubicBezTo>
                  <a:lnTo>
                    <a:pt x="164" y="16"/>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Rectangle 907"/>
            <p:cNvSpPr>
              <a:spLocks noChangeArrowheads="1"/>
            </p:cNvSpPr>
            <p:nvPr/>
          </p:nvSpPr>
          <p:spPr bwMode="auto">
            <a:xfrm>
              <a:off x="602484" y="1473989"/>
              <a:ext cx="269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Rectangle 908"/>
            <p:cNvSpPr>
              <a:spLocks noChangeArrowheads="1"/>
            </p:cNvSpPr>
            <p:nvPr/>
          </p:nvSpPr>
          <p:spPr bwMode="auto">
            <a:xfrm>
              <a:off x="1251774" y="1473989"/>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 name="Rectangle 909"/>
            <p:cNvSpPr>
              <a:spLocks noChangeArrowheads="1"/>
            </p:cNvSpPr>
            <p:nvPr/>
          </p:nvSpPr>
          <p:spPr bwMode="auto">
            <a:xfrm>
              <a:off x="1313686" y="1473989"/>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Rectangle 910"/>
            <p:cNvSpPr>
              <a:spLocks noChangeArrowheads="1"/>
            </p:cNvSpPr>
            <p:nvPr/>
          </p:nvSpPr>
          <p:spPr bwMode="auto">
            <a:xfrm>
              <a:off x="1486724" y="1473989"/>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Rectangle 911"/>
            <p:cNvSpPr>
              <a:spLocks noChangeArrowheads="1"/>
            </p:cNvSpPr>
            <p:nvPr/>
          </p:nvSpPr>
          <p:spPr bwMode="auto">
            <a:xfrm>
              <a:off x="1542287" y="1473989"/>
              <a:ext cx="12700"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 name="Oval 912"/>
            <p:cNvSpPr>
              <a:spLocks noChangeArrowheads="1"/>
            </p:cNvSpPr>
            <p:nvPr/>
          </p:nvSpPr>
          <p:spPr bwMode="auto">
            <a:xfrm>
              <a:off x="616772" y="1585114"/>
              <a:ext cx="82550" cy="8255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8" name="Rectangle 913"/>
            <p:cNvSpPr>
              <a:spLocks noChangeArrowheads="1"/>
            </p:cNvSpPr>
            <p:nvPr/>
          </p:nvSpPr>
          <p:spPr bwMode="auto">
            <a:xfrm>
              <a:off x="1666112" y="2151853"/>
              <a:ext cx="26988" cy="428308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9" name="Rectangle 914"/>
            <p:cNvSpPr>
              <a:spLocks noChangeArrowheads="1"/>
            </p:cNvSpPr>
            <p:nvPr/>
          </p:nvSpPr>
          <p:spPr bwMode="auto">
            <a:xfrm>
              <a:off x="2059813" y="2151853"/>
              <a:ext cx="26988" cy="428308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0" name="Rectangle 915"/>
            <p:cNvSpPr>
              <a:spLocks noChangeArrowheads="1"/>
            </p:cNvSpPr>
            <p:nvPr/>
          </p:nvSpPr>
          <p:spPr bwMode="auto">
            <a:xfrm>
              <a:off x="1680400" y="2151853"/>
              <a:ext cx="393701" cy="825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Freeform 916"/>
            <p:cNvSpPr>
              <a:spLocks/>
            </p:cNvSpPr>
            <p:nvPr/>
          </p:nvSpPr>
          <p:spPr bwMode="auto">
            <a:xfrm>
              <a:off x="1680400" y="2220115"/>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Freeform 917"/>
            <p:cNvSpPr>
              <a:spLocks/>
            </p:cNvSpPr>
            <p:nvPr/>
          </p:nvSpPr>
          <p:spPr bwMode="auto">
            <a:xfrm>
              <a:off x="1680400" y="2220115"/>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Rectangle 918"/>
            <p:cNvSpPr>
              <a:spLocks noChangeArrowheads="1"/>
            </p:cNvSpPr>
            <p:nvPr/>
          </p:nvSpPr>
          <p:spPr bwMode="auto">
            <a:xfrm>
              <a:off x="1680400" y="2593179"/>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Freeform 919"/>
            <p:cNvSpPr>
              <a:spLocks/>
            </p:cNvSpPr>
            <p:nvPr/>
          </p:nvSpPr>
          <p:spPr bwMode="auto">
            <a:xfrm>
              <a:off x="1680400" y="2607466"/>
              <a:ext cx="393701" cy="387351"/>
            </a:xfrm>
            <a:custGeom>
              <a:avLst/>
              <a:gdLst>
                <a:gd name="T0" fmla="*/ 239 w 248"/>
                <a:gd name="T1" fmla="*/ 244 h 244"/>
                <a:gd name="T2" fmla="*/ 0 w 248"/>
                <a:gd name="T3" fmla="*/ 4 h 244"/>
                <a:gd name="T4" fmla="*/ 8 w 248"/>
                <a:gd name="T5" fmla="*/ 0 h 244"/>
                <a:gd name="T6" fmla="*/ 248 w 248"/>
                <a:gd name="T7" fmla="*/ 239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4"/>
                  </a:lnTo>
                  <a:lnTo>
                    <a:pt x="8" y="0"/>
                  </a:lnTo>
                  <a:lnTo>
                    <a:pt x="248" y="239"/>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5" name="Freeform 920"/>
            <p:cNvSpPr>
              <a:spLocks/>
            </p:cNvSpPr>
            <p:nvPr/>
          </p:nvSpPr>
          <p:spPr bwMode="auto">
            <a:xfrm>
              <a:off x="1680400" y="2607466"/>
              <a:ext cx="393701" cy="387351"/>
            </a:xfrm>
            <a:custGeom>
              <a:avLst/>
              <a:gdLst>
                <a:gd name="T0" fmla="*/ 8 w 248"/>
                <a:gd name="T1" fmla="*/ 244 h 244"/>
                <a:gd name="T2" fmla="*/ 0 w 248"/>
                <a:gd name="T3" fmla="*/ 239 h 244"/>
                <a:gd name="T4" fmla="*/ 239 w 248"/>
                <a:gd name="T5" fmla="*/ 0 h 244"/>
                <a:gd name="T6" fmla="*/ 248 w 248"/>
                <a:gd name="T7" fmla="*/ 4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39"/>
                  </a:lnTo>
                  <a:lnTo>
                    <a:pt x="239" y="0"/>
                  </a:lnTo>
                  <a:lnTo>
                    <a:pt x="248" y="4"/>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6" name="Rectangle 921"/>
            <p:cNvSpPr>
              <a:spLocks noChangeArrowheads="1"/>
            </p:cNvSpPr>
            <p:nvPr/>
          </p:nvSpPr>
          <p:spPr bwMode="auto">
            <a:xfrm>
              <a:off x="1680400" y="2980530"/>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Freeform 922"/>
            <p:cNvSpPr>
              <a:spLocks/>
            </p:cNvSpPr>
            <p:nvPr/>
          </p:nvSpPr>
          <p:spPr bwMode="auto">
            <a:xfrm>
              <a:off x="1680400" y="2986880"/>
              <a:ext cx="393701" cy="387351"/>
            </a:xfrm>
            <a:custGeom>
              <a:avLst/>
              <a:gdLst>
                <a:gd name="T0" fmla="*/ 239 w 248"/>
                <a:gd name="T1" fmla="*/ 244 h 244"/>
                <a:gd name="T2" fmla="*/ 0 w 248"/>
                <a:gd name="T3" fmla="*/ 5 h 244"/>
                <a:gd name="T4" fmla="*/ 8 w 248"/>
                <a:gd name="T5" fmla="*/ 0 h 244"/>
                <a:gd name="T6" fmla="*/ 248 w 248"/>
                <a:gd name="T7" fmla="*/ 240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5"/>
                  </a:lnTo>
                  <a:lnTo>
                    <a:pt x="8" y="0"/>
                  </a:lnTo>
                  <a:lnTo>
                    <a:pt x="248" y="240"/>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 name="Freeform 923"/>
            <p:cNvSpPr>
              <a:spLocks/>
            </p:cNvSpPr>
            <p:nvPr/>
          </p:nvSpPr>
          <p:spPr bwMode="auto">
            <a:xfrm>
              <a:off x="1680400" y="2986880"/>
              <a:ext cx="393701" cy="387351"/>
            </a:xfrm>
            <a:custGeom>
              <a:avLst/>
              <a:gdLst>
                <a:gd name="T0" fmla="*/ 8 w 248"/>
                <a:gd name="T1" fmla="*/ 244 h 244"/>
                <a:gd name="T2" fmla="*/ 0 w 248"/>
                <a:gd name="T3" fmla="*/ 240 h 244"/>
                <a:gd name="T4" fmla="*/ 239 w 248"/>
                <a:gd name="T5" fmla="*/ 0 h 244"/>
                <a:gd name="T6" fmla="*/ 248 w 248"/>
                <a:gd name="T7" fmla="*/ 5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40"/>
                  </a:lnTo>
                  <a:lnTo>
                    <a:pt x="239" y="0"/>
                  </a:lnTo>
                  <a:lnTo>
                    <a:pt x="248" y="5"/>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9" name="Rectangle 924"/>
            <p:cNvSpPr>
              <a:spLocks noChangeArrowheads="1"/>
            </p:cNvSpPr>
            <p:nvPr/>
          </p:nvSpPr>
          <p:spPr bwMode="auto">
            <a:xfrm>
              <a:off x="1680400" y="3359943"/>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925"/>
            <p:cNvSpPr>
              <a:spLocks/>
            </p:cNvSpPr>
            <p:nvPr/>
          </p:nvSpPr>
          <p:spPr bwMode="auto">
            <a:xfrm>
              <a:off x="1680400" y="3367881"/>
              <a:ext cx="393701" cy="393701"/>
            </a:xfrm>
            <a:custGeom>
              <a:avLst/>
              <a:gdLst>
                <a:gd name="T0" fmla="*/ 239 w 248"/>
                <a:gd name="T1" fmla="*/ 248 h 248"/>
                <a:gd name="T2" fmla="*/ 0 w 248"/>
                <a:gd name="T3" fmla="*/ 4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4"/>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926"/>
            <p:cNvSpPr>
              <a:spLocks/>
            </p:cNvSpPr>
            <p:nvPr/>
          </p:nvSpPr>
          <p:spPr bwMode="auto">
            <a:xfrm>
              <a:off x="1680400" y="3367881"/>
              <a:ext cx="393701" cy="393701"/>
            </a:xfrm>
            <a:custGeom>
              <a:avLst/>
              <a:gdLst>
                <a:gd name="T0" fmla="*/ 8 w 248"/>
                <a:gd name="T1" fmla="*/ 248 h 248"/>
                <a:gd name="T2" fmla="*/ 0 w 248"/>
                <a:gd name="T3" fmla="*/ 239 h 248"/>
                <a:gd name="T4" fmla="*/ 239 w 248"/>
                <a:gd name="T5" fmla="*/ 0 h 248"/>
                <a:gd name="T6" fmla="*/ 248 w 248"/>
                <a:gd name="T7" fmla="*/ 4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4"/>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2" name="Rectangle 927"/>
            <p:cNvSpPr>
              <a:spLocks noChangeArrowheads="1"/>
            </p:cNvSpPr>
            <p:nvPr/>
          </p:nvSpPr>
          <p:spPr bwMode="auto">
            <a:xfrm>
              <a:off x="1680400" y="3740944"/>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928"/>
            <p:cNvSpPr>
              <a:spLocks/>
            </p:cNvSpPr>
            <p:nvPr/>
          </p:nvSpPr>
          <p:spPr bwMode="auto">
            <a:xfrm>
              <a:off x="1680400" y="3747294"/>
              <a:ext cx="393701" cy="393701"/>
            </a:xfrm>
            <a:custGeom>
              <a:avLst/>
              <a:gdLst>
                <a:gd name="T0" fmla="*/ 239 w 248"/>
                <a:gd name="T1" fmla="*/ 248 h 248"/>
                <a:gd name="T2" fmla="*/ 0 w 248"/>
                <a:gd name="T3" fmla="*/ 9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929"/>
            <p:cNvSpPr>
              <a:spLocks/>
            </p:cNvSpPr>
            <p:nvPr/>
          </p:nvSpPr>
          <p:spPr bwMode="auto">
            <a:xfrm>
              <a:off x="1680400" y="3747294"/>
              <a:ext cx="393701" cy="393701"/>
            </a:xfrm>
            <a:custGeom>
              <a:avLst/>
              <a:gdLst>
                <a:gd name="T0" fmla="*/ 8 w 248"/>
                <a:gd name="T1" fmla="*/ 248 h 248"/>
                <a:gd name="T2" fmla="*/ 0 w 248"/>
                <a:gd name="T3" fmla="*/ 239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5" name="Rectangle 930"/>
            <p:cNvSpPr>
              <a:spLocks noChangeArrowheads="1"/>
            </p:cNvSpPr>
            <p:nvPr/>
          </p:nvSpPr>
          <p:spPr bwMode="auto">
            <a:xfrm>
              <a:off x="1680400" y="4120357"/>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6" name="Freeform 931"/>
            <p:cNvSpPr>
              <a:spLocks/>
            </p:cNvSpPr>
            <p:nvPr/>
          </p:nvSpPr>
          <p:spPr bwMode="auto">
            <a:xfrm>
              <a:off x="1680400" y="4126707"/>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932"/>
            <p:cNvSpPr>
              <a:spLocks/>
            </p:cNvSpPr>
            <p:nvPr/>
          </p:nvSpPr>
          <p:spPr bwMode="auto">
            <a:xfrm>
              <a:off x="1680400" y="4126707"/>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8" name="Rectangle 933"/>
            <p:cNvSpPr>
              <a:spLocks noChangeArrowheads="1"/>
            </p:cNvSpPr>
            <p:nvPr/>
          </p:nvSpPr>
          <p:spPr bwMode="auto">
            <a:xfrm>
              <a:off x="1680400" y="4499771"/>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934"/>
            <p:cNvSpPr>
              <a:spLocks/>
            </p:cNvSpPr>
            <p:nvPr/>
          </p:nvSpPr>
          <p:spPr bwMode="auto">
            <a:xfrm>
              <a:off x="1680400" y="4514058"/>
              <a:ext cx="393701" cy="387351"/>
            </a:xfrm>
            <a:custGeom>
              <a:avLst/>
              <a:gdLst>
                <a:gd name="T0" fmla="*/ 239 w 248"/>
                <a:gd name="T1" fmla="*/ 244 h 244"/>
                <a:gd name="T2" fmla="*/ 0 w 248"/>
                <a:gd name="T3" fmla="*/ 4 h 244"/>
                <a:gd name="T4" fmla="*/ 8 w 248"/>
                <a:gd name="T5" fmla="*/ 0 h 244"/>
                <a:gd name="T6" fmla="*/ 248 w 248"/>
                <a:gd name="T7" fmla="*/ 239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4"/>
                  </a:lnTo>
                  <a:lnTo>
                    <a:pt x="8" y="0"/>
                  </a:lnTo>
                  <a:lnTo>
                    <a:pt x="248" y="239"/>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0" name="Freeform 935"/>
            <p:cNvSpPr>
              <a:spLocks/>
            </p:cNvSpPr>
            <p:nvPr/>
          </p:nvSpPr>
          <p:spPr bwMode="auto">
            <a:xfrm>
              <a:off x="1680400" y="4514058"/>
              <a:ext cx="393701" cy="387351"/>
            </a:xfrm>
            <a:custGeom>
              <a:avLst/>
              <a:gdLst>
                <a:gd name="T0" fmla="*/ 8 w 248"/>
                <a:gd name="T1" fmla="*/ 244 h 244"/>
                <a:gd name="T2" fmla="*/ 0 w 248"/>
                <a:gd name="T3" fmla="*/ 239 h 244"/>
                <a:gd name="T4" fmla="*/ 239 w 248"/>
                <a:gd name="T5" fmla="*/ 0 h 244"/>
                <a:gd name="T6" fmla="*/ 248 w 248"/>
                <a:gd name="T7" fmla="*/ 4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39"/>
                  </a:lnTo>
                  <a:lnTo>
                    <a:pt x="239" y="0"/>
                  </a:lnTo>
                  <a:lnTo>
                    <a:pt x="248" y="4"/>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Rectangle 936"/>
            <p:cNvSpPr>
              <a:spLocks noChangeArrowheads="1"/>
            </p:cNvSpPr>
            <p:nvPr/>
          </p:nvSpPr>
          <p:spPr bwMode="auto">
            <a:xfrm>
              <a:off x="1680400" y="4880772"/>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2" name="Freeform 937"/>
            <p:cNvSpPr>
              <a:spLocks/>
            </p:cNvSpPr>
            <p:nvPr/>
          </p:nvSpPr>
          <p:spPr bwMode="auto">
            <a:xfrm>
              <a:off x="1680400" y="4893472"/>
              <a:ext cx="393701" cy="387351"/>
            </a:xfrm>
            <a:custGeom>
              <a:avLst/>
              <a:gdLst>
                <a:gd name="T0" fmla="*/ 239 w 248"/>
                <a:gd name="T1" fmla="*/ 244 h 244"/>
                <a:gd name="T2" fmla="*/ 0 w 248"/>
                <a:gd name="T3" fmla="*/ 5 h 244"/>
                <a:gd name="T4" fmla="*/ 8 w 248"/>
                <a:gd name="T5" fmla="*/ 0 h 244"/>
                <a:gd name="T6" fmla="*/ 248 w 248"/>
                <a:gd name="T7" fmla="*/ 240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5"/>
                  </a:lnTo>
                  <a:lnTo>
                    <a:pt x="8" y="0"/>
                  </a:lnTo>
                  <a:lnTo>
                    <a:pt x="248" y="240"/>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3" name="Freeform 938"/>
            <p:cNvSpPr>
              <a:spLocks/>
            </p:cNvSpPr>
            <p:nvPr/>
          </p:nvSpPr>
          <p:spPr bwMode="auto">
            <a:xfrm>
              <a:off x="1680400" y="4893472"/>
              <a:ext cx="393701" cy="387351"/>
            </a:xfrm>
            <a:custGeom>
              <a:avLst/>
              <a:gdLst>
                <a:gd name="T0" fmla="*/ 8 w 248"/>
                <a:gd name="T1" fmla="*/ 244 h 244"/>
                <a:gd name="T2" fmla="*/ 0 w 248"/>
                <a:gd name="T3" fmla="*/ 240 h 244"/>
                <a:gd name="T4" fmla="*/ 239 w 248"/>
                <a:gd name="T5" fmla="*/ 0 h 244"/>
                <a:gd name="T6" fmla="*/ 248 w 248"/>
                <a:gd name="T7" fmla="*/ 5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40"/>
                  </a:lnTo>
                  <a:lnTo>
                    <a:pt x="239" y="0"/>
                  </a:lnTo>
                  <a:lnTo>
                    <a:pt x="248" y="5"/>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4" name="Rectangle 939"/>
            <p:cNvSpPr>
              <a:spLocks noChangeArrowheads="1"/>
            </p:cNvSpPr>
            <p:nvPr/>
          </p:nvSpPr>
          <p:spPr bwMode="auto">
            <a:xfrm>
              <a:off x="1680400" y="5266535"/>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5" name="Freeform 940"/>
            <p:cNvSpPr>
              <a:spLocks/>
            </p:cNvSpPr>
            <p:nvPr/>
          </p:nvSpPr>
          <p:spPr bwMode="auto">
            <a:xfrm>
              <a:off x="1680400" y="5274473"/>
              <a:ext cx="393701" cy="393701"/>
            </a:xfrm>
            <a:custGeom>
              <a:avLst/>
              <a:gdLst>
                <a:gd name="T0" fmla="*/ 239 w 248"/>
                <a:gd name="T1" fmla="*/ 248 h 248"/>
                <a:gd name="T2" fmla="*/ 0 w 248"/>
                <a:gd name="T3" fmla="*/ 4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4"/>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6" name="Freeform 941"/>
            <p:cNvSpPr>
              <a:spLocks/>
            </p:cNvSpPr>
            <p:nvPr/>
          </p:nvSpPr>
          <p:spPr bwMode="auto">
            <a:xfrm>
              <a:off x="1680400" y="5274473"/>
              <a:ext cx="393701" cy="393701"/>
            </a:xfrm>
            <a:custGeom>
              <a:avLst/>
              <a:gdLst>
                <a:gd name="T0" fmla="*/ 8 w 248"/>
                <a:gd name="T1" fmla="*/ 248 h 248"/>
                <a:gd name="T2" fmla="*/ 0 w 248"/>
                <a:gd name="T3" fmla="*/ 239 h 248"/>
                <a:gd name="T4" fmla="*/ 239 w 248"/>
                <a:gd name="T5" fmla="*/ 0 h 248"/>
                <a:gd name="T6" fmla="*/ 248 w 248"/>
                <a:gd name="T7" fmla="*/ 4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4"/>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7" name="Rectangle 942"/>
            <p:cNvSpPr>
              <a:spLocks noChangeArrowheads="1"/>
            </p:cNvSpPr>
            <p:nvPr/>
          </p:nvSpPr>
          <p:spPr bwMode="auto">
            <a:xfrm>
              <a:off x="1680400" y="5647536"/>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8" name="Freeform 943"/>
            <p:cNvSpPr>
              <a:spLocks/>
            </p:cNvSpPr>
            <p:nvPr/>
          </p:nvSpPr>
          <p:spPr bwMode="auto">
            <a:xfrm>
              <a:off x="1680400" y="5653886"/>
              <a:ext cx="393701" cy="393701"/>
            </a:xfrm>
            <a:custGeom>
              <a:avLst/>
              <a:gdLst>
                <a:gd name="T0" fmla="*/ 239 w 248"/>
                <a:gd name="T1" fmla="*/ 248 h 248"/>
                <a:gd name="T2" fmla="*/ 0 w 248"/>
                <a:gd name="T3" fmla="*/ 9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9" name="Freeform 944"/>
            <p:cNvSpPr>
              <a:spLocks/>
            </p:cNvSpPr>
            <p:nvPr/>
          </p:nvSpPr>
          <p:spPr bwMode="auto">
            <a:xfrm>
              <a:off x="1680400" y="5653886"/>
              <a:ext cx="393701" cy="393701"/>
            </a:xfrm>
            <a:custGeom>
              <a:avLst/>
              <a:gdLst>
                <a:gd name="T0" fmla="*/ 8 w 248"/>
                <a:gd name="T1" fmla="*/ 248 h 248"/>
                <a:gd name="T2" fmla="*/ 0 w 248"/>
                <a:gd name="T3" fmla="*/ 239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0" name="Rectangle 945"/>
            <p:cNvSpPr>
              <a:spLocks noChangeArrowheads="1"/>
            </p:cNvSpPr>
            <p:nvPr/>
          </p:nvSpPr>
          <p:spPr bwMode="auto">
            <a:xfrm>
              <a:off x="1680400" y="6026949"/>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1" name="Freeform 946"/>
            <p:cNvSpPr>
              <a:spLocks/>
            </p:cNvSpPr>
            <p:nvPr/>
          </p:nvSpPr>
          <p:spPr bwMode="auto">
            <a:xfrm>
              <a:off x="1680400" y="6033299"/>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2" name="Freeform 947"/>
            <p:cNvSpPr>
              <a:spLocks/>
            </p:cNvSpPr>
            <p:nvPr/>
          </p:nvSpPr>
          <p:spPr bwMode="auto">
            <a:xfrm>
              <a:off x="1680400" y="6033299"/>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3" name="Rectangle 948"/>
            <p:cNvSpPr>
              <a:spLocks noChangeArrowheads="1"/>
            </p:cNvSpPr>
            <p:nvPr/>
          </p:nvSpPr>
          <p:spPr bwMode="auto">
            <a:xfrm>
              <a:off x="1680400" y="6406363"/>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4" name="Freeform 949"/>
            <p:cNvSpPr>
              <a:spLocks noEditPoints="1"/>
            </p:cNvSpPr>
            <p:nvPr/>
          </p:nvSpPr>
          <p:spPr bwMode="auto">
            <a:xfrm>
              <a:off x="1527999" y="6420650"/>
              <a:ext cx="704852" cy="158750"/>
            </a:xfrm>
            <a:custGeom>
              <a:avLst/>
              <a:gdLst>
                <a:gd name="T0" fmla="*/ 444 w 444"/>
                <a:gd name="T1" fmla="*/ 100 h 100"/>
                <a:gd name="T2" fmla="*/ 0 w 444"/>
                <a:gd name="T3" fmla="*/ 100 h 100"/>
                <a:gd name="T4" fmla="*/ 39 w 444"/>
                <a:gd name="T5" fmla="*/ 0 h 100"/>
                <a:gd name="T6" fmla="*/ 400 w 444"/>
                <a:gd name="T7" fmla="*/ 0 h 100"/>
                <a:gd name="T8" fmla="*/ 444 w 444"/>
                <a:gd name="T9" fmla="*/ 100 h 100"/>
                <a:gd name="T10" fmla="*/ 22 w 444"/>
                <a:gd name="T11" fmla="*/ 83 h 100"/>
                <a:gd name="T12" fmla="*/ 418 w 444"/>
                <a:gd name="T13" fmla="*/ 83 h 100"/>
                <a:gd name="T14" fmla="*/ 387 w 444"/>
                <a:gd name="T15" fmla="*/ 17 h 100"/>
                <a:gd name="T16" fmla="*/ 52 w 444"/>
                <a:gd name="T17" fmla="*/ 17 h 100"/>
                <a:gd name="T18" fmla="*/ 22 w 444"/>
                <a:gd name="T19" fmla="*/ 8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100">
                  <a:moveTo>
                    <a:pt x="444" y="100"/>
                  </a:moveTo>
                  <a:lnTo>
                    <a:pt x="0" y="100"/>
                  </a:lnTo>
                  <a:lnTo>
                    <a:pt x="39" y="0"/>
                  </a:lnTo>
                  <a:lnTo>
                    <a:pt x="400" y="0"/>
                  </a:lnTo>
                  <a:lnTo>
                    <a:pt x="444" y="100"/>
                  </a:lnTo>
                  <a:close/>
                  <a:moveTo>
                    <a:pt x="22" y="83"/>
                  </a:moveTo>
                  <a:lnTo>
                    <a:pt x="418" y="83"/>
                  </a:lnTo>
                  <a:lnTo>
                    <a:pt x="387" y="17"/>
                  </a:lnTo>
                  <a:lnTo>
                    <a:pt x="52" y="17"/>
                  </a:lnTo>
                  <a:lnTo>
                    <a:pt x="22" y="8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5" name="Rectangle 950"/>
            <p:cNvSpPr>
              <a:spLocks noChangeArrowheads="1"/>
            </p:cNvSpPr>
            <p:nvPr/>
          </p:nvSpPr>
          <p:spPr bwMode="auto">
            <a:xfrm>
              <a:off x="1307336" y="6558763"/>
              <a:ext cx="1139828" cy="349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6" name="Rectangle 951"/>
            <p:cNvSpPr>
              <a:spLocks noChangeArrowheads="1"/>
            </p:cNvSpPr>
            <p:nvPr/>
          </p:nvSpPr>
          <p:spPr bwMode="auto">
            <a:xfrm>
              <a:off x="1639125" y="6434938"/>
              <a:ext cx="82550"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7" name="Rectangle 952"/>
            <p:cNvSpPr>
              <a:spLocks noChangeArrowheads="1"/>
            </p:cNvSpPr>
            <p:nvPr/>
          </p:nvSpPr>
          <p:spPr bwMode="auto">
            <a:xfrm>
              <a:off x="1307336" y="6565113"/>
              <a:ext cx="82550" cy="841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8" name="Rectangle 953"/>
            <p:cNvSpPr>
              <a:spLocks noChangeArrowheads="1"/>
            </p:cNvSpPr>
            <p:nvPr/>
          </p:nvSpPr>
          <p:spPr bwMode="auto">
            <a:xfrm>
              <a:off x="2364614" y="6565113"/>
              <a:ext cx="82550" cy="841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9" name="Rectangle 954"/>
            <p:cNvSpPr>
              <a:spLocks noChangeArrowheads="1"/>
            </p:cNvSpPr>
            <p:nvPr/>
          </p:nvSpPr>
          <p:spPr bwMode="auto">
            <a:xfrm>
              <a:off x="2024888" y="6434938"/>
              <a:ext cx="84138"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0" name="Rectangle 955"/>
            <p:cNvSpPr>
              <a:spLocks noChangeArrowheads="1"/>
            </p:cNvSpPr>
            <p:nvPr/>
          </p:nvSpPr>
          <p:spPr bwMode="auto">
            <a:xfrm>
              <a:off x="1680400" y="6482563"/>
              <a:ext cx="385764"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1" name="Rectangle 956"/>
            <p:cNvSpPr>
              <a:spLocks noChangeArrowheads="1"/>
            </p:cNvSpPr>
            <p:nvPr/>
          </p:nvSpPr>
          <p:spPr bwMode="auto">
            <a:xfrm>
              <a:off x="1307336" y="6641313"/>
              <a:ext cx="1139828"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2" name="Rectangle 957"/>
            <p:cNvSpPr>
              <a:spLocks noChangeArrowheads="1"/>
            </p:cNvSpPr>
            <p:nvPr/>
          </p:nvSpPr>
          <p:spPr bwMode="auto">
            <a:xfrm>
              <a:off x="1810575" y="2193128"/>
              <a:ext cx="14288" cy="437992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3" name="Rectangle 958"/>
            <p:cNvSpPr>
              <a:spLocks noChangeArrowheads="1"/>
            </p:cNvSpPr>
            <p:nvPr/>
          </p:nvSpPr>
          <p:spPr bwMode="auto">
            <a:xfrm>
              <a:off x="1935988" y="2193128"/>
              <a:ext cx="12700" cy="437992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4" name="Rectangle 959"/>
            <p:cNvSpPr>
              <a:spLocks noChangeArrowheads="1"/>
            </p:cNvSpPr>
            <p:nvPr/>
          </p:nvSpPr>
          <p:spPr bwMode="auto">
            <a:xfrm>
              <a:off x="1713737" y="2228053"/>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5" name="Rectangle 960"/>
            <p:cNvSpPr>
              <a:spLocks noChangeArrowheads="1"/>
            </p:cNvSpPr>
            <p:nvPr/>
          </p:nvSpPr>
          <p:spPr bwMode="auto">
            <a:xfrm>
              <a:off x="1866138" y="2228053"/>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6" name="Rectangle 961"/>
            <p:cNvSpPr>
              <a:spLocks noChangeArrowheads="1"/>
            </p:cNvSpPr>
            <p:nvPr/>
          </p:nvSpPr>
          <p:spPr bwMode="auto">
            <a:xfrm>
              <a:off x="1721675" y="227567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7" name="Rectangle 962"/>
            <p:cNvSpPr>
              <a:spLocks noChangeArrowheads="1"/>
            </p:cNvSpPr>
            <p:nvPr/>
          </p:nvSpPr>
          <p:spPr bwMode="auto">
            <a:xfrm>
              <a:off x="1721675" y="3312318"/>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8" name="Rectangle 963"/>
            <p:cNvSpPr>
              <a:spLocks noChangeArrowheads="1"/>
            </p:cNvSpPr>
            <p:nvPr/>
          </p:nvSpPr>
          <p:spPr bwMode="auto">
            <a:xfrm>
              <a:off x="1721675" y="319484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9" name="Rectangle 964"/>
            <p:cNvSpPr>
              <a:spLocks noChangeArrowheads="1"/>
            </p:cNvSpPr>
            <p:nvPr/>
          </p:nvSpPr>
          <p:spPr bwMode="auto">
            <a:xfrm>
              <a:off x="1721675" y="3083717"/>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0" name="Rectangle 965"/>
            <p:cNvSpPr>
              <a:spLocks noChangeArrowheads="1"/>
            </p:cNvSpPr>
            <p:nvPr/>
          </p:nvSpPr>
          <p:spPr bwMode="auto">
            <a:xfrm>
              <a:off x="1721675" y="2966242"/>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1" name="Rectangle 966"/>
            <p:cNvSpPr>
              <a:spLocks noChangeArrowheads="1"/>
            </p:cNvSpPr>
            <p:nvPr/>
          </p:nvSpPr>
          <p:spPr bwMode="auto">
            <a:xfrm>
              <a:off x="1721675" y="2848767"/>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2" name="Rectangle 967"/>
            <p:cNvSpPr>
              <a:spLocks noChangeArrowheads="1"/>
            </p:cNvSpPr>
            <p:nvPr/>
          </p:nvSpPr>
          <p:spPr bwMode="auto">
            <a:xfrm>
              <a:off x="1721675" y="2739229"/>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3" name="Rectangle 968"/>
            <p:cNvSpPr>
              <a:spLocks noChangeArrowheads="1"/>
            </p:cNvSpPr>
            <p:nvPr/>
          </p:nvSpPr>
          <p:spPr bwMode="auto">
            <a:xfrm>
              <a:off x="1721675" y="2621754"/>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4" name="Rectangle 969"/>
            <p:cNvSpPr>
              <a:spLocks noChangeArrowheads="1"/>
            </p:cNvSpPr>
            <p:nvPr/>
          </p:nvSpPr>
          <p:spPr bwMode="auto">
            <a:xfrm>
              <a:off x="1721675" y="2504279"/>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5" name="Rectangle 970"/>
            <p:cNvSpPr>
              <a:spLocks noChangeArrowheads="1"/>
            </p:cNvSpPr>
            <p:nvPr/>
          </p:nvSpPr>
          <p:spPr bwMode="auto">
            <a:xfrm>
              <a:off x="1721675" y="239315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6" name="Rectangle 971"/>
            <p:cNvSpPr>
              <a:spLocks noChangeArrowheads="1"/>
            </p:cNvSpPr>
            <p:nvPr/>
          </p:nvSpPr>
          <p:spPr bwMode="auto">
            <a:xfrm>
              <a:off x="1713737" y="4514058"/>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7" name="Rectangle 972"/>
            <p:cNvSpPr>
              <a:spLocks noChangeArrowheads="1"/>
            </p:cNvSpPr>
            <p:nvPr/>
          </p:nvSpPr>
          <p:spPr bwMode="auto">
            <a:xfrm>
              <a:off x="1866138" y="4514058"/>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8" name="Rectangle 973"/>
            <p:cNvSpPr>
              <a:spLocks noChangeArrowheads="1"/>
            </p:cNvSpPr>
            <p:nvPr/>
          </p:nvSpPr>
          <p:spPr bwMode="auto">
            <a:xfrm>
              <a:off x="1721675" y="456168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9" name="Rectangle 974"/>
            <p:cNvSpPr>
              <a:spLocks noChangeArrowheads="1"/>
            </p:cNvSpPr>
            <p:nvPr/>
          </p:nvSpPr>
          <p:spPr bwMode="auto">
            <a:xfrm>
              <a:off x="1721675" y="559832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0" name="Rectangle 975"/>
            <p:cNvSpPr>
              <a:spLocks noChangeArrowheads="1"/>
            </p:cNvSpPr>
            <p:nvPr/>
          </p:nvSpPr>
          <p:spPr bwMode="auto">
            <a:xfrm>
              <a:off x="1721675" y="548084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Rectangle 976"/>
            <p:cNvSpPr>
              <a:spLocks noChangeArrowheads="1"/>
            </p:cNvSpPr>
            <p:nvPr/>
          </p:nvSpPr>
          <p:spPr bwMode="auto">
            <a:xfrm>
              <a:off x="1721675" y="5371310"/>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2" name="Rectangle 977"/>
            <p:cNvSpPr>
              <a:spLocks noChangeArrowheads="1"/>
            </p:cNvSpPr>
            <p:nvPr/>
          </p:nvSpPr>
          <p:spPr bwMode="auto">
            <a:xfrm>
              <a:off x="1721675" y="5253835"/>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3" name="Rectangle 978"/>
            <p:cNvSpPr>
              <a:spLocks noChangeArrowheads="1"/>
            </p:cNvSpPr>
            <p:nvPr/>
          </p:nvSpPr>
          <p:spPr bwMode="auto">
            <a:xfrm>
              <a:off x="1721675" y="5136360"/>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4" name="Rectangle 979"/>
            <p:cNvSpPr>
              <a:spLocks noChangeArrowheads="1"/>
            </p:cNvSpPr>
            <p:nvPr/>
          </p:nvSpPr>
          <p:spPr bwMode="auto">
            <a:xfrm>
              <a:off x="1721675" y="502523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5" name="Rectangle 980"/>
            <p:cNvSpPr>
              <a:spLocks noChangeArrowheads="1"/>
            </p:cNvSpPr>
            <p:nvPr/>
          </p:nvSpPr>
          <p:spPr bwMode="auto">
            <a:xfrm>
              <a:off x="1721675" y="4907759"/>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6" name="Rectangle 981"/>
            <p:cNvSpPr>
              <a:spLocks noChangeArrowheads="1"/>
            </p:cNvSpPr>
            <p:nvPr/>
          </p:nvSpPr>
          <p:spPr bwMode="auto">
            <a:xfrm>
              <a:off x="1721675" y="4796634"/>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7" name="Rectangle 982"/>
            <p:cNvSpPr>
              <a:spLocks noChangeArrowheads="1"/>
            </p:cNvSpPr>
            <p:nvPr/>
          </p:nvSpPr>
          <p:spPr bwMode="auto">
            <a:xfrm>
              <a:off x="1721675" y="4679159"/>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8" name="Rectangle 983"/>
            <p:cNvSpPr>
              <a:spLocks noChangeArrowheads="1"/>
            </p:cNvSpPr>
            <p:nvPr/>
          </p:nvSpPr>
          <p:spPr bwMode="auto">
            <a:xfrm>
              <a:off x="1874075" y="3374231"/>
              <a:ext cx="12700" cy="113982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9" name="Rectangle 984"/>
            <p:cNvSpPr>
              <a:spLocks noChangeArrowheads="1"/>
            </p:cNvSpPr>
            <p:nvPr/>
          </p:nvSpPr>
          <p:spPr bwMode="auto">
            <a:xfrm>
              <a:off x="2024888" y="3374231"/>
              <a:ext cx="14288" cy="113982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0" name="Rectangle 985"/>
            <p:cNvSpPr>
              <a:spLocks noChangeArrowheads="1"/>
            </p:cNvSpPr>
            <p:nvPr/>
          </p:nvSpPr>
          <p:spPr bwMode="auto">
            <a:xfrm>
              <a:off x="1880425" y="342185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1" name="Rectangle 986"/>
            <p:cNvSpPr>
              <a:spLocks noChangeArrowheads="1"/>
            </p:cNvSpPr>
            <p:nvPr/>
          </p:nvSpPr>
          <p:spPr bwMode="auto">
            <a:xfrm>
              <a:off x="1880425" y="4452146"/>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2" name="Rectangle 987"/>
            <p:cNvSpPr>
              <a:spLocks noChangeArrowheads="1"/>
            </p:cNvSpPr>
            <p:nvPr/>
          </p:nvSpPr>
          <p:spPr bwMode="auto">
            <a:xfrm>
              <a:off x="1880425" y="434102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3" name="Rectangle 988"/>
            <p:cNvSpPr>
              <a:spLocks noChangeArrowheads="1"/>
            </p:cNvSpPr>
            <p:nvPr/>
          </p:nvSpPr>
          <p:spPr bwMode="auto">
            <a:xfrm>
              <a:off x="1880425" y="422354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4" name="Rectangle 989"/>
            <p:cNvSpPr>
              <a:spLocks noChangeArrowheads="1"/>
            </p:cNvSpPr>
            <p:nvPr/>
          </p:nvSpPr>
          <p:spPr bwMode="auto">
            <a:xfrm>
              <a:off x="1880425" y="410607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5" name="Rectangle 990"/>
            <p:cNvSpPr>
              <a:spLocks noChangeArrowheads="1"/>
            </p:cNvSpPr>
            <p:nvPr/>
          </p:nvSpPr>
          <p:spPr bwMode="auto">
            <a:xfrm>
              <a:off x="1880425" y="3996532"/>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6" name="Rectangle 991"/>
            <p:cNvSpPr>
              <a:spLocks noChangeArrowheads="1"/>
            </p:cNvSpPr>
            <p:nvPr/>
          </p:nvSpPr>
          <p:spPr bwMode="auto">
            <a:xfrm>
              <a:off x="1880425" y="3879057"/>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7" name="Rectangle 992"/>
            <p:cNvSpPr>
              <a:spLocks noChangeArrowheads="1"/>
            </p:cNvSpPr>
            <p:nvPr/>
          </p:nvSpPr>
          <p:spPr bwMode="auto">
            <a:xfrm>
              <a:off x="1880425" y="3767932"/>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8" name="Rectangle 993"/>
            <p:cNvSpPr>
              <a:spLocks noChangeArrowheads="1"/>
            </p:cNvSpPr>
            <p:nvPr/>
          </p:nvSpPr>
          <p:spPr bwMode="auto">
            <a:xfrm>
              <a:off x="1880425" y="365045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9" name="Rectangle 994"/>
            <p:cNvSpPr>
              <a:spLocks noChangeArrowheads="1"/>
            </p:cNvSpPr>
            <p:nvPr/>
          </p:nvSpPr>
          <p:spPr bwMode="auto">
            <a:xfrm>
              <a:off x="1880425" y="353298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0" name="Rectangle 995"/>
            <p:cNvSpPr>
              <a:spLocks noChangeArrowheads="1"/>
            </p:cNvSpPr>
            <p:nvPr/>
          </p:nvSpPr>
          <p:spPr bwMode="auto">
            <a:xfrm>
              <a:off x="1874075" y="5660236"/>
              <a:ext cx="12700" cy="89852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1" name="Rectangle 996"/>
            <p:cNvSpPr>
              <a:spLocks noChangeArrowheads="1"/>
            </p:cNvSpPr>
            <p:nvPr/>
          </p:nvSpPr>
          <p:spPr bwMode="auto">
            <a:xfrm>
              <a:off x="2024888" y="5660236"/>
              <a:ext cx="14288" cy="89852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2" name="Rectangle 997"/>
            <p:cNvSpPr>
              <a:spLocks noChangeArrowheads="1"/>
            </p:cNvSpPr>
            <p:nvPr/>
          </p:nvSpPr>
          <p:spPr bwMode="auto">
            <a:xfrm>
              <a:off x="1880425" y="649685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3" name="Rectangle 998"/>
            <p:cNvSpPr>
              <a:spLocks noChangeArrowheads="1"/>
            </p:cNvSpPr>
            <p:nvPr/>
          </p:nvSpPr>
          <p:spPr bwMode="auto">
            <a:xfrm>
              <a:off x="1880425" y="638572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4" name="Rectangle 999"/>
            <p:cNvSpPr>
              <a:spLocks noChangeArrowheads="1"/>
            </p:cNvSpPr>
            <p:nvPr/>
          </p:nvSpPr>
          <p:spPr bwMode="auto">
            <a:xfrm>
              <a:off x="1880425" y="626825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5" name="Rectangle 1000"/>
            <p:cNvSpPr>
              <a:spLocks noChangeArrowheads="1"/>
            </p:cNvSpPr>
            <p:nvPr/>
          </p:nvSpPr>
          <p:spPr bwMode="auto">
            <a:xfrm>
              <a:off x="1880425" y="615077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6" name="Rectangle 1001"/>
            <p:cNvSpPr>
              <a:spLocks noChangeArrowheads="1"/>
            </p:cNvSpPr>
            <p:nvPr/>
          </p:nvSpPr>
          <p:spPr bwMode="auto">
            <a:xfrm>
              <a:off x="1880425" y="6041237"/>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7" name="Rectangle 1002"/>
            <p:cNvSpPr>
              <a:spLocks noChangeArrowheads="1"/>
            </p:cNvSpPr>
            <p:nvPr/>
          </p:nvSpPr>
          <p:spPr bwMode="auto">
            <a:xfrm>
              <a:off x="1880425" y="5923762"/>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8" name="Rectangle 1003"/>
            <p:cNvSpPr>
              <a:spLocks noChangeArrowheads="1"/>
            </p:cNvSpPr>
            <p:nvPr/>
          </p:nvSpPr>
          <p:spPr bwMode="auto">
            <a:xfrm>
              <a:off x="1880425" y="581263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9" name="Rectangle 1004"/>
            <p:cNvSpPr>
              <a:spLocks noChangeArrowheads="1"/>
            </p:cNvSpPr>
            <p:nvPr/>
          </p:nvSpPr>
          <p:spPr bwMode="auto">
            <a:xfrm>
              <a:off x="1880425" y="569516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0" name="Freeform 1005"/>
            <p:cNvSpPr>
              <a:spLocks/>
            </p:cNvSpPr>
            <p:nvPr/>
          </p:nvSpPr>
          <p:spPr bwMode="auto">
            <a:xfrm>
              <a:off x="1583562" y="3186905"/>
              <a:ext cx="600077" cy="49213"/>
            </a:xfrm>
            <a:custGeom>
              <a:avLst/>
              <a:gdLst>
                <a:gd name="T0" fmla="*/ 374 w 378"/>
                <a:gd name="T1" fmla="*/ 31 h 31"/>
                <a:gd name="T2" fmla="*/ 4 w 378"/>
                <a:gd name="T3" fmla="*/ 31 h 31"/>
                <a:gd name="T4" fmla="*/ 0 w 378"/>
                <a:gd name="T5" fmla="*/ 0 h 31"/>
                <a:gd name="T6" fmla="*/ 378 w 378"/>
                <a:gd name="T7" fmla="*/ 0 h 31"/>
                <a:gd name="T8" fmla="*/ 374 w 378"/>
                <a:gd name="T9" fmla="*/ 31 h 31"/>
              </a:gdLst>
              <a:ahLst/>
              <a:cxnLst>
                <a:cxn ang="0">
                  <a:pos x="T0" y="T1"/>
                </a:cxn>
                <a:cxn ang="0">
                  <a:pos x="T2" y="T3"/>
                </a:cxn>
                <a:cxn ang="0">
                  <a:pos x="T4" y="T5"/>
                </a:cxn>
                <a:cxn ang="0">
                  <a:pos x="T6" y="T7"/>
                </a:cxn>
                <a:cxn ang="0">
                  <a:pos x="T8" y="T9"/>
                </a:cxn>
              </a:cxnLst>
              <a:rect l="0" t="0" r="r" b="b"/>
              <a:pathLst>
                <a:path w="378" h="31">
                  <a:moveTo>
                    <a:pt x="374" y="31"/>
                  </a:moveTo>
                  <a:lnTo>
                    <a:pt x="4" y="31"/>
                  </a:lnTo>
                  <a:lnTo>
                    <a:pt x="0" y="0"/>
                  </a:lnTo>
                  <a:lnTo>
                    <a:pt x="378" y="0"/>
                  </a:lnTo>
                  <a:lnTo>
                    <a:pt x="374" y="3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1" name="Freeform 1006"/>
            <p:cNvSpPr>
              <a:spLocks noEditPoints="1"/>
            </p:cNvSpPr>
            <p:nvPr/>
          </p:nvSpPr>
          <p:spPr bwMode="auto">
            <a:xfrm>
              <a:off x="1501012" y="3069430"/>
              <a:ext cx="752477" cy="173038"/>
            </a:xfrm>
            <a:custGeom>
              <a:avLst/>
              <a:gdLst>
                <a:gd name="T0" fmla="*/ 430 w 474"/>
                <a:gd name="T1" fmla="*/ 109 h 109"/>
                <a:gd name="T2" fmla="*/ 52 w 474"/>
                <a:gd name="T3" fmla="*/ 109 h 109"/>
                <a:gd name="T4" fmla="*/ 0 w 474"/>
                <a:gd name="T5" fmla="*/ 0 h 109"/>
                <a:gd name="T6" fmla="*/ 474 w 474"/>
                <a:gd name="T7" fmla="*/ 0 h 109"/>
                <a:gd name="T8" fmla="*/ 430 w 474"/>
                <a:gd name="T9" fmla="*/ 109 h 109"/>
                <a:gd name="T10" fmla="*/ 61 w 474"/>
                <a:gd name="T11" fmla="*/ 92 h 109"/>
                <a:gd name="T12" fmla="*/ 417 w 474"/>
                <a:gd name="T13" fmla="*/ 92 h 109"/>
                <a:gd name="T14" fmla="*/ 448 w 474"/>
                <a:gd name="T15" fmla="*/ 18 h 109"/>
                <a:gd name="T16" fmla="*/ 26 w 474"/>
                <a:gd name="T17" fmla="*/ 18 h 109"/>
                <a:gd name="T18" fmla="*/ 61 w 474"/>
                <a:gd name="T19" fmla="*/ 9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4" h="109">
                  <a:moveTo>
                    <a:pt x="430" y="109"/>
                  </a:moveTo>
                  <a:lnTo>
                    <a:pt x="52" y="109"/>
                  </a:lnTo>
                  <a:lnTo>
                    <a:pt x="0" y="0"/>
                  </a:lnTo>
                  <a:lnTo>
                    <a:pt x="474" y="0"/>
                  </a:lnTo>
                  <a:lnTo>
                    <a:pt x="430" y="109"/>
                  </a:lnTo>
                  <a:close/>
                  <a:moveTo>
                    <a:pt x="61" y="92"/>
                  </a:moveTo>
                  <a:lnTo>
                    <a:pt x="417" y="92"/>
                  </a:lnTo>
                  <a:lnTo>
                    <a:pt x="448" y="18"/>
                  </a:lnTo>
                  <a:lnTo>
                    <a:pt x="26" y="18"/>
                  </a:lnTo>
                  <a:lnTo>
                    <a:pt x="61" y="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2" name="Freeform 1007"/>
            <p:cNvSpPr>
              <a:spLocks/>
            </p:cNvSpPr>
            <p:nvPr/>
          </p:nvSpPr>
          <p:spPr bwMode="auto">
            <a:xfrm>
              <a:off x="1639125" y="3077367"/>
              <a:ext cx="61913" cy="144463"/>
            </a:xfrm>
            <a:custGeom>
              <a:avLst/>
              <a:gdLst>
                <a:gd name="T0" fmla="*/ 30 w 39"/>
                <a:gd name="T1" fmla="*/ 91 h 91"/>
                <a:gd name="T2" fmla="*/ 0 w 39"/>
                <a:gd name="T3" fmla="*/ 4 h 91"/>
                <a:gd name="T4" fmla="*/ 8 w 39"/>
                <a:gd name="T5" fmla="*/ 0 h 91"/>
                <a:gd name="T6" fmla="*/ 39 w 39"/>
                <a:gd name="T7" fmla="*/ 87 h 91"/>
                <a:gd name="T8" fmla="*/ 30 w 39"/>
                <a:gd name="T9" fmla="*/ 91 h 91"/>
              </a:gdLst>
              <a:ahLst/>
              <a:cxnLst>
                <a:cxn ang="0">
                  <a:pos x="T0" y="T1"/>
                </a:cxn>
                <a:cxn ang="0">
                  <a:pos x="T2" y="T3"/>
                </a:cxn>
                <a:cxn ang="0">
                  <a:pos x="T4" y="T5"/>
                </a:cxn>
                <a:cxn ang="0">
                  <a:pos x="T6" y="T7"/>
                </a:cxn>
                <a:cxn ang="0">
                  <a:pos x="T8" y="T9"/>
                </a:cxn>
              </a:cxnLst>
              <a:rect l="0" t="0" r="r" b="b"/>
              <a:pathLst>
                <a:path w="39" h="91">
                  <a:moveTo>
                    <a:pt x="30" y="91"/>
                  </a:moveTo>
                  <a:lnTo>
                    <a:pt x="0" y="4"/>
                  </a:lnTo>
                  <a:lnTo>
                    <a:pt x="8" y="0"/>
                  </a:lnTo>
                  <a:lnTo>
                    <a:pt x="39" y="87"/>
                  </a:lnTo>
                  <a:lnTo>
                    <a:pt x="30" y="9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3" name="Freeform 1008"/>
            <p:cNvSpPr>
              <a:spLocks/>
            </p:cNvSpPr>
            <p:nvPr/>
          </p:nvSpPr>
          <p:spPr bwMode="auto">
            <a:xfrm>
              <a:off x="2074101" y="3083717"/>
              <a:ext cx="41275" cy="131763"/>
            </a:xfrm>
            <a:custGeom>
              <a:avLst/>
              <a:gdLst>
                <a:gd name="T0" fmla="*/ 8 w 26"/>
                <a:gd name="T1" fmla="*/ 83 h 83"/>
                <a:gd name="T2" fmla="*/ 0 w 26"/>
                <a:gd name="T3" fmla="*/ 79 h 83"/>
                <a:gd name="T4" fmla="*/ 17 w 26"/>
                <a:gd name="T5" fmla="*/ 0 h 83"/>
                <a:gd name="T6" fmla="*/ 26 w 26"/>
                <a:gd name="T7" fmla="*/ 5 h 83"/>
                <a:gd name="T8" fmla="*/ 8 w 26"/>
                <a:gd name="T9" fmla="*/ 83 h 83"/>
              </a:gdLst>
              <a:ahLst/>
              <a:cxnLst>
                <a:cxn ang="0">
                  <a:pos x="T0" y="T1"/>
                </a:cxn>
                <a:cxn ang="0">
                  <a:pos x="T2" y="T3"/>
                </a:cxn>
                <a:cxn ang="0">
                  <a:pos x="T4" y="T5"/>
                </a:cxn>
                <a:cxn ang="0">
                  <a:pos x="T6" y="T7"/>
                </a:cxn>
                <a:cxn ang="0">
                  <a:pos x="T8" y="T9"/>
                </a:cxn>
              </a:cxnLst>
              <a:rect l="0" t="0" r="r" b="b"/>
              <a:pathLst>
                <a:path w="26" h="83">
                  <a:moveTo>
                    <a:pt x="8" y="83"/>
                  </a:moveTo>
                  <a:lnTo>
                    <a:pt x="0" y="79"/>
                  </a:lnTo>
                  <a:lnTo>
                    <a:pt x="17" y="0"/>
                  </a:lnTo>
                  <a:lnTo>
                    <a:pt x="26" y="5"/>
                  </a:lnTo>
                  <a:lnTo>
                    <a:pt x="8" y="8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Freeform 1009"/>
            <p:cNvSpPr>
              <a:spLocks/>
            </p:cNvSpPr>
            <p:nvPr/>
          </p:nvSpPr>
          <p:spPr bwMode="auto">
            <a:xfrm>
              <a:off x="1935988" y="3083717"/>
              <a:ext cx="41275" cy="125413"/>
            </a:xfrm>
            <a:custGeom>
              <a:avLst/>
              <a:gdLst>
                <a:gd name="T0" fmla="*/ 8 w 26"/>
                <a:gd name="T1" fmla="*/ 79 h 79"/>
                <a:gd name="T2" fmla="*/ 0 w 26"/>
                <a:gd name="T3" fmla="*/ 74 h 79"/>
                <a:gd name="T4" fmla="*/ 17 w 26"/>
                <a:gd name="T5" fmla="*/ 0 h 79"/>
                <a:gd name="T6" fmla="*/ 26 w 26"/>
                <a:gd name="T7" fmla="*/ 0 h 79"/>
                <a:gd name="T8" fmla="*/ 8 w 26"/>
                <a:gd name="T9" fmla="*/ 79 h 79"/>
              </a:gdLst>
              <a:ahLst/>
              <a:cxnLst>
                <a:cxn ang="0">
                  <a:pos x="T0" y="T1"/>
                </a:cxn>
                <a:cxn ang="0">
                  <a:pos x="T2" y="T3"/>
                </a:cxn>
                <a:cxn ang="0">
                  <a:pos x="T4" y="T5"/>
                </a:cxn>
                <a:cxn ang="0">
                  <a:pos x="T6" y="T7"/>
                </a:cxn>
                <a:cxn ang="0">
                  <a:pos x="T8" y="T9"/>
                </a:cxn>
              </a:cxnLst>
              <a:rect l="0" t="0" r="r" b="b"/>
              <a:pathLst>
                <a:path w="26" h="79">
                  <a:moveTo>
                    <a:pt x="8" y="79"/>
                  </a:moveTo>
                  <a:lnTo>
                    <a:pt x="0" y="74"/>
                  </a:lnTo>
                  <a:lnTo>
                    <a:pt x="17" y="0"/>
                  </a:lnTo>
                  <a:lnTo>
                    <a:pt x="26" y="0"/>
                  </a:lnTo>
                  <a:lnTo>
                    <a:pt x="8" y="7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Freeform 1011"/>
            <p:cNvSpPr>
              <a:spLocks/>
            </p:cNvSpPr>
            <p:nvPr/>
          </p:nvSpPr>
          <p:spPr bwMode="auto">
            <a:xfrm>
              <a:off x="1766230" y="3063866"/>
              <a:ext cx="55563" cy="123825"/>
            </a:xfrm>
            <a:custGeom>
              <a:avLst/>
              <a:gdLst>
                <a:gd name="T0" fmla="*/ 26 w 35"/>
                <a:gd name="T1" fmla="*/ 78 h 78"/>
                <a:gd name="T2" fmla="*/ 0 w 35"/>
                <a:gd name="T3" fmla="*/ 4 h 78"/>
                <a:gd name="T4" fmla="*/ 9 w 35"/>
                <a:gd name="T5" fmla="*/ 0 h 78"/>
                <a:gd name="T6" fmla="*/ 35 w 35"/>
                <a:gd name="T7" fmla="*/ 74 h 78"/>
                <a:gd name="T8" fmla="*/ 26 w 35"/>
                <a:gd name="T9" fmla="*/ 78 h 78"/>
              </a:gdLst>
              <a:ahLst/>
              <a:cxnLst>
                <a:cxn ang="0">
                  <a:pos x="T0" y="T1"/>
                </a:cxn>
                <a:cxn ang="0">
                  <a:pos x="T2" y="T3"/>
                </a:cxn>
                <a:cxn ang="0">
                  <a:pos x="T4" y="T5"/>
                </a:cxn>
                <a:cxn ang="0">
                  <a:pos x="T6" y="T7"/>
                </a:cxn>
                <a:cxn ang="0">
                  <a:pos x="T8" y="T9"/>
                </a:cxn>
              </a:cxnLst>
              <a:rect l="0" t="0" r="r" b="b"/>
              <a:pathLst>
                <a:path w="35" h="78">
                  <a:moveTo>
                    <a:pt x="26" y="78"/>
                  </a:moveTo>
                  <a:lnTo>
                    <a:pt x="0" y="4"/>
                  </a:lnTo>
                  <a:lnTo>
                    <a:pt x="9" y="0"/>
                  </a:lnTo>
                  <a:lnTo>
                    <a:pt x="35" y="74"/>
                  </a:lnTo>
                  <a:lnTo>
                    <a:pt x="26" y="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Rectangle 1012"/>
            <p:cNvSpPr>
              <a:spLocks noChangeArrowheads="1"/>
            </p:cNvSpPr>
            <p:nvPr/>
          </p:nvSpPr>
          <p:spPr bwMode="auto">
            <a:xfrm>
              <a:off x="1497942" y="3022591"/>
              <a:ext cx="752475"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7" name="Freeform 1013"/>
            <p:cNvSpPr>
              <a:spLocks noEditPoints="1"/>
            </p:cNvSpPr>
            <p:nvPr/>
          </p:nvSpPr>
          <p:spPr bwMode="auto">
            <a:xfrm>
              <a:off x="1607480" y="3208328"/>
              <a:ext cx="531813" cy="111125"/>
            </a:xfrm>
            <a:custGeom>
              <a:avLst/>
              <a:gdLst>
                <a:gd name="T0" fmla="*/ 335 w 335"/>
                <a:gd name="T1" fmla="*/ 70 h 70"/>
                <a:gd name="T2" fmla="*/ 0 w 335"/>
                <a:gd name="T3" fmla="*/ 70 h 70"/>
                <a:gd name="T4" fmla="*/ 0 w 335"/>
                <a:gd name="T5" fmla="*/ 0 h 70"/>
                <a:gd name="T6" fmla="*/ 335 w 335"/>
                <a:gd name="T7" fmla="*/ 0 h 70"/>
                <a:gd name="T8" fmla="*/ 335 w 335"/>
                <a:gd name="T9" fmla="*/ 70 h 70"/>
                <a:gd name="T10" fmla="*/ 9 w 335"/>
                <a:gd name="T11" fmla="*/ 61 h 70"/>
                <a:gd name="T12" fmla="*/ 327 w 335"/>
                <a:gd name="T13" fmla="*/ 61 h 70"/>
                <a:gd name="T14" fmla="*/ 327 w 335"/>
                <a:gd name="T15" fmla="*/ 9 h 70"/>
                <a:gd name="T16" fmla="*/ 9 w 335"/>
                <a:gd name="T17" fmla="*/ 9 h 70"/>
                <a:gd name="T18" fmla="*/ 9 w 335"/>
                <a:gd name="T19"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70">
                  <a:moveTo>
                    <a:pt x="335" y="70"/>
                  </a:moveTo>
                  <a:lnTo>
                    <a:pt x="0" y="70"/>
                  </a:lnTo>
                  <a:lnTo>
                    <a:pt x="0" y="0"/>
                  </a:lnTo>
                  <a:lnTo>
                    <a:pt x="335" y="0"/>
                  </a:lnTo>
                  <a:lnTo>
                    <a:pt x="335" y="70"/>
                  </a:lnTo>
                  <a:close/>
                  <a:moveTo>
                    <a:pt x="9" y="61"/>
                  </a:moveTo>
                  <a:lnTo>
                    <a:pt x="327" y="61"/>
                  </a:lnTo>
                  <a:lnTo>
                    <a:pt x="327" y="9"/>
                  </a:lnTo>
                  <a:lnTo>
                    <a:pt x="9" y="9"/>
                  </a:lnTo>
                  <a:lnTo>
                    <a:pt x="9" y="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8" name="Freeform 1014"/>
            <p:cNvSpPr>
              <a:spLocks/>
            </p:cNvSpPr>
            <p:nvPr/>
          </p:nvSpPr>
          <p:spPr bwMode="auto">
            <a:xfrm>
              <a:off x="647042" y="211128"/>
              <a:ext cx="1189038" cy="1408113"/>
            </a:xfrm>
            <a:custGeom>
              <a:avLst/>
              <a:gdLst>
                <a:gd name="T0" fmla="*/ 9 w 749"/>
                <a:gd name="T1" fmla="*/ 887 h 887"/>
                <a:gd name="T2" fmla="*/ 0 w 749"/>
                <a:gd name="T3" fmla="*/ 879 h 887"/>
                <a:gd name="T4" fmla="*/ 744 w 749"/>
                <a:gd name="T5" fmla="*/ 0 h 887"/>
                <a:gd name="T6" fmla="*/ 749 w 749"/>
                <a:gd name="T7" fmla="*/ 8 h 887"/>
                <a:gd name="T8" fmla="*/ 9 w 749"/>
                <a:gd name="T9" fmla="*/ 887 h 887"/>
              </a:gdLst>
              <a:ahLst/>
              <a:cxnLst>
                <a:cxn ang="0">
                  <a:pos x="T0" y="T1"/>
                </a:cxn>
                <a:cxn ang="0">
                  <a:pos x="T2" y="T3"/>
                </a:cxn>
                <a:cxn ang="0">
                  <a:pos x="T4" y="T5"/>
                </a:cxn>
                <a:cxn ang="0">
                  <a:pos x="T6" y="T7"/>
                </a:cxn>
                <a:cxn ang="0">
                  <a:pos x="T8" y="T9"/>
                </a:cxn>
              </a:cxnLst>
              <a:rect l="0" t="0" r="r" b="b"/>
              <a:pathLst>
                <a:path w="749" h="887">
                  <a:moveTo>
                    <a:pt x="9" y="887"/>
                  </a:moveTo>
                  <a:lnTo>
                    <a:pt x="0" y="879"/>
                  </a:lnTo>
                  <a:lnTo>
                    <a:pt x="744" y="0"/>
                  </a:lnTo>
                  <a:lnTo>
                    <a:pt x="749" y="8"/>
                  </a:lnTo>
                  <a:lnTo>
                    <a:pt x="9" y="88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9" name="Freeform 1015"/>
            <p:cNvSpPr>
              <a:spLocks/>
            </p:cNvSpPr>
            <p:nvPr/>
          </p:nvSpPr>
          <p:spPr bwMode="auto">
            <a:xfrm>
              <a:off x="958192" y="211128"/>
              <a:ext cx="877888" cy="1339850"/>
            </a:xfrm>
            <a:custGeom>
              <a:avLst/>
              <a:gdLst>
                <a:gd name="T0" fmla="*/ 5 w 553"/>
                <a:gd name="T1" fmla="*/ 844 h 844"/>
                <a:gd name="T2" fmla="*/ 0 w 553"/>
                <a:gd name="T3" fmla="*/ 840 h 844"/>
                <a:gd name="T4" fmla="*/ 548 w 553"/>
                <a:gd name="T5" fmla="*/ 0 h 844"/>
                <a:gd name="T6" fmla="*/ 553 w 553"/>
                <a:gd name="T7" fmla="*/ 8 h 844"/>
                <a:gd name="T8" fmla="*/ 5 w 553"/>
                <a:gd name="T9" fmla="*/ 844 h 844"/>
              </a:gdLst>
              <a:ahLst/>
              <a:cxnLst>
                <a:cxn ang="0">
                  <a:pos x="T0" y="T1"/>
                </a:cxn>
                <a:cxn ang="0">
                  <a:pos x="T2" y="T3"/>
                </a:cxn>
                <a:cxn ang="0">
                  <a:pos x="T4" y="T5"/>
                </a:cxn>
                <a:cxn ang="0">
                  <a:pos x="T6" y="T7"/>
                </a:cxn>
                <a:cxn ang="0">
                  <a:pos x="T8" y="T9"/>
                </a:cxn>
              </a:cxnLst>
              <a:rect l="0" t="0" r="r" b="b"/>
              <a:pathLst>
                <a:path w="553" h="844">
                  <a:moveTo>
                    <a:pt x="5" y="844"/>
                  </a:moveTo>
                  <a:lnTo>
                    <a:pt x="0" y="840"/>
                  </a:lnTo>
                  <a:lnTo>
                    <a:pt x="548" y="0"/>
                  </a:lnTo>
                  <a:lnTo>
                    <a:pt x="553" y="8"/>
                  </a:lnTo>
                  <a:lnTo>
                    <a:pt x="5" y="8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Freeform 1016"/>
            <p:cNvSpPr>
              <a:spLocks/>
            </p:cNvSpPr>
            <p:nvPr/>
          </p:nvSpPr>
          <p:spPr bwMode="auto">
            <a:xfrm>
              <a:off x="958192" y="452428"/>
              <a:ext cx="877888" cy="1098550"/>
            </a:xfrm>
            <a:custGeom>
              <a:avLst/>
              <a:gdLst>
                <a:gd name="T0" fmla="*/ 5 w 553"/>
                <a:gd name="T1" fmla="*/ 692 h 692"/>
                <a:gd name="T2" fmla="*/ 0 w 553"/>
                <a:gd name="T3" fmla="*/ 688 h 692"/>
                <a:gd name="T4" fmla="*/ 544 w 553"/>
                <a:gd name="T5" fmla="*/ 0 h 692"/>
                <a:gd name="T6" fmla="*/ 553 w 553"/>
                <a:gd name="T7" fmla="*/ 4 h 692"/>
                <a:gd name="T8" fmla="*/ 5 w 553"/>
                <a:gd name="T9" fmla="*/ 692 h 692"/>
              </a:gdLst>
              <a:ahLst/>
              <a:cxnLst>
                <a:cxn ang="0">
                  <a:pos x="T0" y="T1"/>
                </a:cxn>
                <a:cxn ang="0">
                  <a:pos x="T2" y="T3"/>
                </a:cxn>
                <a:cxn ang="0">
                  <a:pos x="T4" y="T5"/>
                </a:cxn>
                <a:cxn ang="0">
                  <a:pos x="T6" y="T7"/>
                </a:cxn>
                <a:cxn ang="0">
                  <a:pos x="T8" y="T9"/>
                </a:cxn>
              </a:cxnLst>
              <a:rect l="0" t="0" r="r" b="b"/>
              <a:pathLst>
                <a:path w="553" h="692">
                  <a:moveTo>
                    <a:pt x="5" y="692"/>
                  </a:moveTo>
                  <a:lnTo>
                    <a:pt x="0" y="688"/>
                  </a:lnTo>
                  <a:lnTo>
                    <a:pt x="544" y="0"/>
                  </a:lnTo>
                  <a:lnTo>
                    <a:pt x="553" y="4"/>
                  </a:lnTo>
                  <a:lnTo>
                    <a:pt x="5" y="6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2" name="Freeform 1019"/>
            <p:cNvSpPr>
              <a:spLocks/>
            </p:cNvSpPr>
            <p:nvPr/>
          </p:nvSpPr>
          <p:spPr bwMode="auto">
            <a:xfrm>
              <a:off x="4393310" y="5799279"/>
              <a:ext cx="82550" cy="117475"/>
            </a:xfrm>
            <a:custGeom>
              <a:avLst/>
              <a:gdLst>
                <a:gd name="T0" fmla="*/ 0 w 12"/>
                <a:gd name="T1" fmla="*/ 10 h 17"/>
                <a:gd name="T2" fmla="*/ 6 w 12"/>
                <a:gd name="T3" fmla="*/ 17 h 17"/>
                <a:gd name="T4" fmla="*/ 12 w 12"/>
                <a:gd name="T5" fmla="*/ 10 h 17"/>
                <a:gd name="T6" fmla="*/ 10 w 12"/>
                <a:gd name="T7" fmla="*/ 5 h 17"/>
                <a:gd name="T8" fmla="*/ 10 w 12"/>
                <a:gd name="T9" fmla="*/ 5 h 17"/>
                <a:gd name="T10" fmla="*/ 8 w 12"/>
                <a:gd name="T11" fmla="*/ 2 h 17"/>
                <a:gd name="T12" fmla="*/ 9 w 12"/>
                <a:gd name="T13" fmla="*/ 0 h 17"/>
                <a:gd name="T14" fmla="*/ 3 w 12"/>
                <a:gd name="T15" fmla="*/ 0 h 17"/>
                <a:gd name="T16" fmla="*/ 4 w 12"/>
                <a:gd name="T17" fmla="*/ 2 h 17"/>
                <a:gd name="T18" fmla="*/ 2 w 12"/>
                <a:gd name="T19" fmla="*/ 5 h 17"/>
                <a:gd name="T20" fmla="*/ 2 w 12"/>
                <a:gd name="T21" fmla="*/ 5 h 17"/>
                <a:gd name="T22" fmla="*/ 0 w 12"/>
                <a:gd name="T23"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0" y="10"/>
                  </a:moveTo>
                  <a:cubicBezTo>
                    <a:pt x="0" y="14"/>
                    <a:pt x="2" y="17"/>
                    <a:pt x="6" y="17"/>
                  </a:cubicBezTo>
                  <a:cubicBezTo>
                    <a:pt x="10" y="17"/>
                    <a:pt x="12" y="14"/>
                    <a:pt x="12" y="10"/>
                  </a:cubicBezTo>
                  <a:cubicBezTo>
                    <a:pt x="12" y="8"/>
                    <a:pt x="11" y="6"/>
                    <a:pt x="10" y="5"/>
                  </a:cubicBezTo>
                  <a:cubicBezTo>
                    <a:pt x="10" y="5"/>
                    <a:pt x="10" y="5"/>
                    <a:pt x="10" y="5"/>
                  </a:cubicBezTo>
                  <a:cubicBezTo>
                    <a:pt x="9" y="4"/>
                    <a:pt x="8" y="4"/>
                    <a:pt x="8" y="2"/>
                  </a:cubicBezTo>
                  <a:cubicBezTo>
                    <a:pt x="8" y="1"/>
                    <a:pt x="9" y="0"/>
                    <a:pt x="9" y="0"/>
                  </a:cubicBezTo>
                  <a:cubicBezTo>
                    <a:pt x="3" y="0"/>
                    <a:pt x="3" y="0"/>
                    <a:pt x="3" y="0"/>
                  </a:cubicBezTo>
                  <a:cubicBezTo>
                    <a:pt x="3" y="0"/>
                    <a:pt x="4" y="1"/>
                    <a:pt x="4" y="2"/>
                  </a:cubicBezTo>
                  <a:cubicBezTo>
                    <a:pt x="4" y="4"/>
                    <a:pt x="3" y="5"/>
                    <a:pt x="2" y="5"/>
                  </a:cubicBezTo>
                  <a:cubicBezTo>
                    <a:pt x="2" y="5"/>
                    <a:pt x="2" y="5"/>
                    <a:pt x="2" y="5"/>
                  </a:cubicBezTo>
                  <a:cubicBezTo>
                    <a:pt x="1" y="6"/>
                    <a:pt x="0" y="8"/>
                    <a:pt x="0" y="1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3" name="Freeform 1021"/>
            <p:cNvSpPr>
              <a:spLocks/>
            </p:cNvSpPr>
            <p:nvPr/>
          </p:nvSpPr>
          <p:spPr bwMode="auto">
            <a:xfrm>
              <a:off x="4164710" y="5619892"/>
              <a:ext cx="90488" cy="117475"/>
            </a:xfrm>
            <a:custGeom>
              <a:avLst/>
              <a:gdLst>
                <a:gd name="T0" fmla="*/ 0 w 13"/>
                <a:gd name="T1" fmla="*/ 11 h 17"/>
                <a:gd name="T2" fmla="*/ 7 w 13"/>
                <a:gd name="T3" fmla="*/ 17 h 17"/>
                <a:gd name="T4" fmla="*/ 13 w 13"/>
                <a:gd name="T5" fmla="*/ 11 h 17"/>
                <a:gd name="T6" fmla="*/ 10 w 13"/>
                <a:gd name="T7" fmla="*/ 6 h 17"/>
                <a:gd name="T8" fmla="*/ 10 w 13"/>
                <a:gd name="T9" fmla="*/ 6 h 17"/>
                <a:gd name="T10" fmla="*/ 9 w 13"/>
                <a:gd name="T11" fmla="*/ 3 h 17"/>
                <a:gd name="T12" fmla="*/ 10 w 13"/>
                <a:gd name="T13" fmla="*/ 0 h 17"/>
                <a:gd name="T14" fmla="*/ 3 w 13"/>
                <a:gd name="T15" fmla="*/ 0 h 17"/>
                <a:gd name="T16" fmla="*/ 4 w 13"/>
                <a:gd name="T17" fmla="*/ 3 h 17"/>
                <a:gd name="T18" fmla="*/ 3 w 13"/>
                <a:gd name="T19" fmla="*/ 6 h 17"/>
                <a:gd name="T20" fmla="*/ 3 w 13"/>
                <a:gd name="T21" fmla="*/ 6 h 17"/>
                <a:gd name="T22" fmla="*/ 0 w 13"/>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11"/>
                  </a:moveTo>
                  <a:cubicBezTo>
                    <a:pt x="0" y="14"/>
                    <a:pt x="3" y="17"/>
                    <a:pt x="7" y="17"/>
                  </a:cubicBezTo>
                  <a:cubicBezTo>
                    <a:pt x="10" y="17"/>
                    <a:pt x="13" y="14"/>
                    <a:pt x="13" y="11"/>
                  </a:cubicBezTo>
                  <a:cubicBezTo>
                    <a:pt x="13" y="9"/>
                    <a:pt x="12" y="7"/>
                    <a:pt x="10" y="6"/>
                  </a:cubicBezTo>
                  <a:cubicBezTo>
                    <a:pt x="10" y="6"/>
                    <a:pt x="10" y="6"/>
                    <a:pt x="10" y="6"/>
                  </a:cubicBezTo>
                  <a:cubicBezTo>
                    <a:pt x="9" y="5"/>
                    <a:pt x="9" y="4"/>
                    <a:pt x="9" y="3"/>
                  </a:cubicBezTo>
                  <a:cubicBezTo>
                    <a:pt x="9" y="1"/>
                    <a:pt x="10" y="0"/>
                    <a:pt x="10" y="0"/>
                  </a:cubicBezTo>
                  <a:cubicBezTo>
                    <a:pt x="3" y="0"/>
                    <a:pt x="3" y="0"/>
                    <a:pt x="3" y="0"/>
                  </a:cubicBezTo>
                  <a:cubicBezTo>
                    <a:pt x="3" y="0"/>
                    <a:pt x="4" y="1"/>
                    <a:pt x="4" y="3"/>
                  </a:cubicBezTo>
                  <a:cubicBezTo>
                    <a:pt x="4" y="5"/>
                    <a:pt x="3" y="5"/>
                    <a:pt x="3" y="6"/>
                  </a:cubicBezTo>
                  <a:cubicBezTo>
                    <a:pt x="3" y="6"/>
                    <a:pt x="3" y="6"/>
                    <a:pt x="3" y="6"/>
                  </a:cubicBezTo>
                  <a:cubicBezTo>
                    <a:pt x="1" y="7"/>
                    <a:pt x="0" y="9"/>
                    <a:pt x="0" y="1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4" name="Freeform 1023"/>
            <p:cNvSpPr>
              <a:spLocks/>
            </p:cNvSpPr>
            <p:nvPr/>
          </p:nvSpPr>
          <p:spPr bwMode="auto">
            <a:xfrm>
              <a:off x="4393310" y="5446854"/>
              <a:ext cx="82550" cy="117475"/>
            </a:xfrm>
            <a:custGeom>
              <a:avLst/>
              <a:gdLst>
                <a:gd name="T0" fmla="*/ 0 w 12"/>
                <a:gd name="T1" fmla="*/ 11 h 17"/>
                <a:gd name="T2" fmla="*/ 6 w 12"/>
                <a:gd name="T3" fmla="*/ 17 h 17"/>
                <a:gd name="T4" fmla="*/ 12 w 12"/>
                <a:gd name="T5" fmla="*/ 11 h 17"/>
                <a:gd name="T6" fmla="*/ 10 w 12"/>
                <a:gd name="T7" fmla="*/ 6 h 17"/>
                <a:gd name="T8" fmla="*/ 10 w 12"/>
                <a:gd name="T9" fmla="*/ 6 h 17"/>
                <a:gd name="T10" fmla="*/ 8 w 12"/>
                <a:gd name="T11" fmla="*/ 3 h 17"/>
                <a:gd name="T12" fmla="*/ 9 w 12"/>
                <a:gd name="T13" fmla="*/ 0 h 17"/>
                <a:gd name="T14" fmla="*/ 3 w 12"/>
                <a:gd name="T15" fmla="*/ 0 h 17"/>
                <a:gd name="T16" fmla="*/ 4 w 12"/>
                <a:gd name="T17" fmla="*/ 3 h 17"/>
                <a:gd name="T18" fmla="*/ 2 w 12"/>
                <a:gd name="T19" fmla="*/ 6 h 17"/>
                <a:gd name="T20" fmla="*/ 2 w 12"/>
                <a:gd name="T21" fmla="*/ 6 h 17"/>
                <a:gd name="T22" fmla="*/ 0 w 12"/>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0" y="11"/>
                  </a:moveTo>
                  <a:cubicBezTo>
                    <a:pt x="0" y="14"/>
                    <a:pt x="2" y="17"/>
                    <a:pt x="6" y="17"/>
                  </a:cubicBezTo>
                  <a:cubicBezTo>
                    <a:pt x="10" y="17"/>
                    <a:pt x="12" y="14"/>
                    <a:pt x="12" y="11"/>
                  </a:cubicBezTo>
                  <a:cubicBezTo>
                    <a:pt x="12" y="9"/>
                    <a:pt x="11" y="7"/>
                    <a:pt x="10" y="6"/>
                  </a:cubicBezTo>
                  <a:cubicBezTo>
                    <a:pt x="10" y="6"/>
                    <a:pt x="10" y="6"/>
                    <a:pt x="10" y="6"/>
                  </a:cubicBezTo>
                  <a:cubicBezTo>
                    <a:pt x="9" y="5"/>
                    <a:pt x="8" y="4"/>
                    <a:pt x="8" y="3"/>
                  </a:cubicBezTo>
                  <a:cubicBezTo>
                    <a:pt x="8" y="1"/>
                    <a:pt x="9" y="0"/>
                    <a:pt x="9" y="0"/>
                  </a:cubicBezTo>
                  <a:cubicBezTo>
                    <a:pt x="3" y="0"/>
                    <a:pt x="3" y="0"/>
                    <a:pt x="3" y="0"/>
                  </a:cubicBezTo>
                  <a:cubicBezTo>
                    <a:pt x="3" y="0"/>
                    <a:pt x="4" y="1"/>
                    <a:pt x="4" y="3"/>
                  </a:cubicBezTo>
                  <a:cubicBezTo>
                    <a:pt x="4" y="4"/>
                    <a:pt x="3" y="5"/>
                    <a:pt x="2" y="6"/>
                  </a:cubicBezTo>
                  <a:cubicBezTo>
                    <a:pt x="2" y="6"/>
                    <a:pt x="2" y="6"/>
                    <a:pt x="2" y="6"/>
                  </a:cubicBezTo>
                  <a:cubicBezTo>
                    <a:pt x="1" y="7"/>
                    <a:pt x="0" y="9"/>
                    <a:pt x="0" y="1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15" name="组合 11820"/>
            <p:cNvGrpSpPr/>
            <p:nvPr/>
          </p:nvGrpSpPr>
          <p:grpSpPr>
            <a:xfrm>
              <a:off x="3861498" y="5302392"/>
              <a:ext cx="919163" cy="849313"/>
              <a:chOff x="4232276" y="5534026"/>
              <a:chExt cx="919163" cy="849313"/>
            </a:xfrm>
            <a:gradFill flip="none" rotWithShape="1">
              <a:gsLst>
                <a:gs pos="0">
                  <a:schemeClr val="bg1">
                    <a:lumMod val="75000"/>
                  </a:schemeClr>
                </a:gs>
                <a:gs pos="100000">
                  <a:schemeClr val="bg1">
                    <a:lumMod val="50000"/>
                  </a:schemeClr>
                </a:gs>
              </a:gsLst>
              <a:lin ang="10800000" scaled="1"/>
              <a:tileRect/>
            </a:gradFill>
          </p:grpSpPr>
          <p:sp>
            <p:nvSpPr>
              <p:cNvPr id="432" name="Freeform 1017"/>
              <p:cNvSpPr>
                <a:spLocks/>
              </p:cNvSpPr>
              <p:nvPr/>
            </p:nvSpPr>
            <p:spPr bwMode="auto">
              <a:xfrm>
                <a:off x="4446588" y="6251576"/>
                <a:ext cx="496888" cy="131763"/>
              </a:xfrm>
              <a:custGeom>
                <a:avLst/>
                <a:gdLst>
                  <a:gd name="T0" fmla="*/ 209 w 313"/>
                  <a:gd name="T1" fmla="*/ 83 h 83"/>
                  <a:gd name="T2" fmla="*/ 100 w 313"/>
                  <a:gd name="T3" fmla="*/ 83 h 83"/>
                  <a:gd name="T4" fmla="*/ 0 w 313"/>
                  <a:gd name="T5" fmla="*/ 0 h 83"/>
                  <a:gd name="T6" fmla="*/ 313 w 313"/>
                  <a:gd name="T7" fmla="*/ 0 h 83"/>
                  <a:gd name="T8" fmla="*/ 209 w 313"/>
                  <a:gd name="T9" fmla="*/ 83 h 83"/>
                </a:gdLst>
                <a:ahLst/>
                <a:cxnLst>
                  <a:cxn ang="0">
                    <a:pos x="T0" y="T1"/>
                  </a:cxn>
                  <a:cxn ang="0">
                    <a:pos x="T2" y="T3"/>
                  </a:cxn>
                  <a:cxn ang="0">
                    <a:pos x="T4" y="T5"/>
                  </a:cxn>
                  <a:cxn ang="0">
                    <a:pos x="T6" y="T7"/>
                  </a:cxn>
                  <a:cxn ang="0">
                    <a:pos x="T8" y="T9"/>
                  </a:cxn>
                </a:cxnLst>
                <a:rect l="0" t="0" r="r" b="b"/>
                <a:pathLst>
                  <a:path w="313" h="83">
                    <a:moveTo>
                      <a:pt x="209" y="83"/>
                    </a:moveTo>
                    <a:lnTo>
                      <a:pt x="100" y="83"/>
                    </a:lnTo>
                    <a:lnTo>
                      <a:pt x="0" y="0"/>
                    </a:lnTo>
                    <a:lnTo>
                      <a:pt x="313" y="0"/>
                    </a:lnTo>
                    <a:lnTo>
                      <a:pt x="209" y="8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3" name="Freeform 1018"/>
              <p:cNvSpPr>
                <a:spLocks/>
              </p:cNvSpPr>
              <p:nvPr/>
            </p:nvSpPr>
            <p:spPr bwMode="auto">
              <a:xfrm>
                <a:off x="4287838" y="6065838"/>
                <a:ext cx="814388" cy="150813"/>
              </a:xfrm>
              <a:custGeom>
                <a:avLst/>
                <a:gdLst>
                  <a:gd name="T0" fmla="*/ 107 w 118"/>
                  <a:gd name="T1" fmla="*/ 0 h 22"/>
                  <a:gd name="T2" fmla="*/ 83 w 118"/>
                  <a:gd name="T3" fmla="*/ 0 h 22"/>
                  <a:gd name="T4" fmla="*/ 84 w 118"/>
                  <a:gd name="T5" fmla="*/ 5 h 22"/>
                  <a:gd name="T6" fmla="*/ 75 w 118"/>
                  <a:gd name="T7" fmla="*/ 15 h 22"/>
                  <a:gd name="T8" fmla="*/ 66 w 118"/>
                  <a:gd name="T9" fmla="*/ 5 h 22"/>
                  <a:gd name="T10" fmla="*/ 67 w 118"/>
                  <a:gd name="T11" fmla="*/ 0 h 22"/>
                  <a:gd name="T12" fmla="*/ 10 w 118"/>
                  <a:gd name="T13" fmla="*/ 0 h 22"/>
                  <a:gd name="T14" fmla="*/ 0 w 118"/>
                  <a:gd name="T15" fmla="*/ 11 h 22"/>
                  <a:gd name="T16" fmla="*/ 10 w 118"/>
                  <a:gd name="T17" fmla="*/ 22 h 22"/>
                  <a:gd name="T18" fmla="*/ 107 w 118"/>
                  <a:gd name="T19" fmla="*/ 22 h 22"/>
                  <a:gd name="T20" fmla="*/ 118 w 118"/>
                  <a:gd name="T21" fmla="*/ 11 h 22"/>
                  <a:gd name="T22" fmla="*/ 107 w 118"/>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22">
                    <a:moveTo>
                      <a:pt x="107" y="0"/>
                    </a:moveTo>
                    <a:cubicBezTo>
                      <a:pt x="83" y="0"/>
                      <a:pt x="83" y="0"/>
                      <a:pt x="83" y="0"/>
                    </a:cubicBezTo>
                    <a:cubicBezTo>
                      <a:pt x="84" y="2"/>
                      <a:pt x="84" y="3"/>
                      <a:pt x="84" y="5"/>
                    </a:cubicBezTo>
                    <a:cubicBezTo>
                      <a:pt x="84" y="10"/>
                      <a:pt x="80" y="15"/>
                      <a:pt x="75" y="15"/>
                    </a:cubicBezTo>
                    <a:cubicBezTo>
                      <a:pt x="70" y="15"/>
                      <a:pt x="66" y="10"/>
                      <a:pt x="66" y="5"/>
                    </a:cubicBezTo>
                    <a:cubicBezTo>
                      <a:pt x="66" y="3"/>
                      <a:pt x="66" y="2"/>
                      <a:pt x="67" y="0"/>
                    </a:cubicBezTo>
                    <a:cubicBezTo>
                      <a:pt x="10" y="0"/>
                      <a:pt x="10" y="0"/>
                      <a:pt x="10" y="0"/>
                    </a:cubicBezTo>
                    <a:cubicBezTo>
                      <a:pt x="4" y="0"/>
                      <a:pt x="0" y="5"/>
                      <a:pt x="0" y="11"/>
                    </a:cubicBezTo>
                    <a:cubicBezTo>
                      <a:pt x="0" y="17"/>
                      <a:pt x="4" y="22"/>
                      <a:pt x="10" y="22"/>
                    </a:cubicBezTo>
                    <a:cubicBezTo>
                      <a:pt x="107" y="22"/>
                      <a:pt x="107" y="22"/>
                      <a:pt x="107" y="22"/>
                    </a:cubicBezTo>
                    <a:cubicBezTo>
                      <a:pt x="113" y="22"/>
                      <a:pt x="118" y="17"/>
                      <a:pt x="118" y="11"/>
                    </a:cubicBezTo>
                    <a:cubicBezTo>
                      <a:pt x="118" y="5"/>
                      <a:pt x="113" y="0"/>
                      <a:pt x="107"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4" name="Freeform 1020"/>
              <p:cNvSpPr>
                <a:spLocks/>
              </p:cNvSpPr>
              <p:nvPr/>
            </p:nvSpPr>
            <p:spPr bwMode="auto">
              <a:xfrm>
                <a:off x="4232276" y="5884863"/>
                <a:ext cx="919163" cy="146050"/>
              </a:xfrm>
              <a:custGeom>
                <a:avLst/>
                <a:gdLst>
                  <a:gd name="T0" fmla="*/ 122 w 133"/>
                  <a:gd name="T1" fmla="*/ 0 h 21"/>
                  <a:gd name="T2" fmla="*/ 58 w 133"/>
                  <a:gd name="T3" fmla="*/ 0 h 21"/>
                  <a:gd name="T4" fmla="*/ 60 w 133"/>
                  <a:gd name="T5" fmla="*/ 6 h 21"/>
                  <a:gd name="T6" fmla="*/ 51 w 133"/>
                  <a:gd name="T7" fmla="*/ 15 h 21"/>
                  <a:gd name="T8" fmla="*/ 41 w 133"/>
                  <a:gd name="T9" fmla="*/ 6 h 21"/>
                  <a:gd name="T10" fmla="*/ 44 w 133"/>
                  <a:gd name="T11" fmla="*/ 0 h 21"/>
                  <a:gd name="T12" fmla="*/ 11 w 133"/>
                  <a:gd name="T13" fmla="*/ 0 h 21"/>
                  <a:gd name="T14" fmla="*/ 0 w 133"/>
                  <a:gd name="T15" fmla="*/ 11 h 21"/>
                  <a:gd name="T16" fmla="*/ 11 w 133"/>
                  <a:gd name="T17" fmla="*/ 21 h 21"/>
                  <a:gd name="T18" fmla="*/ 122 w 133"/>
                  <a:gd name="T19" fmla="*/ 21 h 21"/>
                  <a:gd name="T20" fmla="*/ 133 w 133"/>
                  <a:gd name="T21" fmla="*/ 11 h 21"/>
                  <a:gd name="T22" fmla="*/ 122 w 13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1">
                    <a:moveTo>
                      <a:pt x="122" y="0"/>
                    </a:moveTo>
                    <a:cubicBezTo>
                      <a:pt x="58" y="0"/>
                      <a:pt x="58" y="0"/>
                      <a:pt x="58" y="0"/>
                    </a:cubicBezTo>
                    <a:cubicBezTo>
                      <a:pt x="59" y="2"/>
                      <a:pt x="60" y="4"/>
                      <a:pt x="60" y="6"/>
                    </a:cubicBezTo>
                    <a:cubicBezTo>
                      <a:pt x="60" y="11"/>
                      <a:pt x="56" y="15"/>
                      <a:pt x="51" y="15"/>
                    </a:cubicBezTo>
                    <a:cubicBezTo>
                      <a:pt x="45" y="15"/>
                      <a:pt x="41" y="11"/>
                      <a:pt x="41" y="6"/>
                    </a:cubicBezTo>
                    <a:cubicBezTo>
                      <a:pt x="41" y="4"/>
                      <a:pt x="42" y="2"/>
                      <a:pt x="44" y="0"/>
                    </a:cubicBezTo>
                    <a:cubicBezTo>
                      <a:pt x="11" y="0"/>
                      <a:pt x="11" y="0"/>
                      <a:pt x="11" y="0"/>
                    </a:cubicBezTo>
                    <a:cubicBezTo>
                      <a:pt x="5" y="0"/>
                      <a:pt x="0" y="5"/>
                      <a:pt x="0" y="11"/>
                    </a:cubicBezTo>
                    <a:cubicBezTo>
                      <a:pt x="0" y="17"/>
                      <a:pt x="5" y="21"/>
                      <a:pt x="11" y="21"/>
                    </a:cubicBezTo>
                    <a:cubicBezTo>
                      <a:pt x="122" y="21"/>
                      <a:pt x="122" y="21"/>
                      <a:pt x="122" y="21"/>
                    </a:cubicBezTo>
                    <a:cubicBezTo>
                      <a:pt x="128" y="21"/>
                      <a:pt x="133" y="17"/>
                      <a:pt x="133" y="11"/>
                    </a:cubicBezTo>
                    <a:cubicBezTo>
                      <a:pt x="133" y="5"/>
                      <a:pt x="128" y="0"/>
                      <a:pt x="12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5" name="Freeform 1022"/>
              <p:cNvSpPr>
                <a:spLocks/>
              </p:cNvSpPr>
              <p:nvPr/>
            </p:nvSpPr>
            <p:spPr bwMode="auto">
              <a:xfrm>
                <a:off x="4232276" y="5705476"/>
                <a:ext cx="919163" cy="152400"/>
              </a:xfrm>
              <a:custGeom>
                <a:avLst/>
                <a:gdLst>
                  <a:gd name="T0" fmla="*/ 122 w 133"/>
                  <a:gd name="T1" fmla="*/ 0 h 22"/>
                  <a:gd name="T2" fmla="*/ 89 w 133"/>
                  <a:gd name="T3" fmla="*/ 0 h 22"/>
                  <a:gd name="T4" fmla="*/ 92 w 133"/>
                  <a:gd name="T5" fmla="*/ 7 h 22"/>
                  <a:gd name="T6" fmla="*/ 83 w 133"/>
                  <a:gd name="T7" fmla="*/ 16 h 22"/>
                  <a:gd name="T8" fmla="*/ 74 w 133"/>
                  <a:gd name="T9" fmla="*/ 7 h 22"/>
                  <a:gd name="T10" fmla="*/ 77 w 133"/>
                  <a:gd name="T11" fmla="*/ 0 h 22"/>
                  <a:gd name="T12" fmla="*/ 11 w 133"/>
                  <a:gd name="T13" fmla="*/ 0 h 22"/>
                  <a:gd name="T14" fmla="*/ 0 w 133"/>
                  <a:gd name="T15" fmla="*/ 11 h 22"/>
                  <a:gd name="T16" fmla="*/ 11 w 133"/>
                  <a:gd name="T17" fmla="*/ 22 h 22"/>
                  <a:gd name="T18" fmla="*/ 122 w 133"/>
                  <a:gd name="T19" fmla="*/ 22 h 22"/>
                  <a:gd name="T20" fmla="*/ 133 w 133"/>
                  <a:gd name="T21" fmla="*/ 11 h 22"/>
                  <a:gd name="T22" fmla="*/ 122 w 133"/>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2">
                    <a:moveTo>
                      <a:pt x="122" y="0"/>
                    </a:moveTo>
                    <a:cubicBezTo>
                      <a:pt x="89" y="0"/>
                      <a:pt x="89" y="0"/>
                      <a:pt x="89" y="0"/>
                    </a:cubicBezTo>
                    <a:cubicBezTo>
                      <a:pt x="91" y="2"/>
                      <a:pt x="92" y="4"/>
                      <a:pt x="92" y="7"/>
                    </a:cubicBezTo>
                    <a:cubicBezTo>
                      <a:pt x="92" y="12"/>
                      <a:pt x="88" y="16"/>
                      <a:pt x="83" y="16"/>
                    </a:cubicBezTo>
                    <a:cubicBezTo>
                      <a:pt x="78" y="16"/>
                      <a:pt x="74" y="12"/>
                      <a:pt x="74" y="7"/>
                    </a:cubicBezTo>
                    <a:cubicBezTo>
                      <a:pt x="74" y="4"/>
                      <a:pt x="75" y="2"/>
                      <a:pt x="77" y="0"/>
                    </a:cubicBezTo>
                    <a:cubicBezTo>
                      <a:pt x="11" y="0"/>
                      <a:pt x="11" y="0"/>
                      <a:pt x="11" y="0"/>
                    </a:cubicBezTo>
                    <a:cubicBezTo>
                      <a:pt x="5" y="0"/>
                      <a:pt x="0" y="5"/>
                      <a:pt x="0" y="11"/>
                    </a:cubicBezTo>
                    <a:cubicBezTo>
                      <a:pt x="0" y="17"/>
                      <a:pt x="5" y="22"/>
                      <a:pt x="11" y="22"/>
                    </a:cubicBezTo>
                    <a:cubicBezTo>
                      <a:pt x="122" y="22"/>
                      <a:pt x="122" y="22"/>
                      <a:pt x="122" y="22"/>
                    </a:cubicBezTo>
                    <a:cubicBezTo>
                      <a:pt x="128" y="22"/>
                      <a:pt x="133" y="17"/>
                      <a:pt x="133" y="11"/>
                    </a:cubicBezTo>
                    <a:cubicBezTo>
                      <a:pt x="133" y="5"/>
                      <a:pt x="128" y="0"/>
                      <a:pt x="12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6" name="Freeform 1024"/>
              <p:cNvSpPr>
                <a:spLocks/>
              </p:cNvSpPr>
              <p:nvPr/>
            </p:nvSpPr>
            <p:spPr bwMode="auto">
              <a:xfrm>
                <a:off x="4232276" y="5534026"/>
                <a:ext cx="919163" cy="144463"/>
              </a:xfrm>
              <a:custGeom>
                <a:avLst/>
                <a:gdLst>
                  <a:gd name="T0" fmla="*/ 122 w 133"/>
                  <a:gd name="T1" fmla="*/ 0 h 21"/>
                  <a:gd name="T2" fmla="*/ 57 w 133"/>
                  <a:gd name="T3" fmla="*/ 0 h 21"/>
                  <a:gd name="T4" fmla="*/ 60 w 133"/>
                  <a:gd name="T5" fmla="*/ 7 h 21"/>
                  <a:gd name="T6" fmla="*/ 51 w 133"/>
                  <a:gd name="T7" fmla="*/ 16 h 21"/>
                  <a:gd name="T8" fmla="*/ 41 w 133"/>
                  <a:gd name="T9" fmla="*/ 7 h 21"/>
                  <a:gd name="T10" fmla="*/ 44 w 133"/>
                  <a:gd name="T11" fmla="*/ 0 h 21"/>
                  <a:gd name="T12" fmla="*/ 11 w 133"/>
                  <a:gd name="T13" fmla="*/ 0 h 21"/>
                  <a:gd name="T14" fmla="*/ 0 w 133"/>
                  <a:gd name="T15" fmla="*/ 11 h 21"/>
                  <a:gd name="T16" fmla="*/ 11 w 133"/>
                  <a:gd name="T17" fmla="*/ 21 h 21"/>
                  <a:gd name="T18" fmla="*/ 122 w 133"/>
                  <a:gd name="T19" fmla="*/ 21 h 21"/>
                  <a:gd name="T20" fmla="*/ 133 w 133"/>
                  <a:gd name="T21" fmla="*/ 11 h 21"/>
                  <a:gd name="T22" fmla="*/ 122 w 13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1">
                    <a:moveTo>
                      <a:pt x="122" y="0"/>
                    </a:moveTo>
                    <a:cubicBezTo>
                      <a:pt x="57" y="0"/>
                      <a:pt x="57" y="0"/>
                      <a:pt x="57" y="0"/>
                    </a:cubicBezTo>
                    <a:cubicBezTo>
                      <a:pt x="59" y="1"/>
                      <a:pt x="60" y="4"/>
                      <a:pt x="60" y="7"/>
                    </a:cubicBezTo>
                    <a:cubicBezTo>
                      <a:pt x="60" y="12"/>
                      <a:pt x="56" y="16"/>
                      <a:pt x="51" y="16"/>
                    </a:cubicBezTo>
                    <a:cubicBezTo>
                      <a:pt x="45" y="16"/>
                      <a:pt x="41" y="12"/>
                      <a:pt x="41" y="7"/>
                    </a:cubicBezTo>
                    <a:cubicBezTo>
                      <a:pt x="41" y="4"/>
                      <a:pt x="42" y="1"/>
                      <a:pt x="44" y="0"/>
                    </a:cubicBezTo>
                    <a:cubicBezTo>
                      <a:pt x="11" y="0"/>
                      <a:pt x="11" y="0"/>
                      <a:pt x="11" y="0"/>
                    </a:cubicBezTo>
                    <a:cubicBezTo>
                      <a:pt x="5" y="0"/>
                      <a:pt x="0" y="5"/>
                      <a:pt x="0" y="11"/>
                    </a:cubicBezTo>
                    <a:cubicBezTo>
                      <a:pt x="0" y="16"/>
                      <a:pt x="5" y="21"/>
                      <a:pt x="11" y="21"/>
                    </a:cubicBezTo>
                    <a:cubicBezTo>
                      <a:pt x="122" y="21"/>
                      <a:pt x="122" y="21"/>
                      <a:pt x="122" y="21"/>
                    </a:cubicBezTo>
                    <a:cubicBezTo>
                      <a:pt x="128" y="21"/>
                      <a:pt x="133" y="16"/>
                      <a:pt x="133" y="11"/>
                    </a:cubicBezTo>
                    <a:cubicBezTo>
                      <a:pt x="133" y="5"/>
                      <a:pt x="128" y="0"/>
                      <a:pt x="122"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16" name="Freeform 1025"/>
            <p:cNvSpPr>
              <a:spLocks/>
            </p:cNvSpPr>
            <p:nvPr/>
          </p:nvSpPr>
          <p:spPr bwMode="auto">
            <a:xfrm>
              <a:off x="4344098" y="3699017"/>
              <a:ext cx="1147763" cy="1008063"/>
            </a:xfrm>
            <a:custGeom>
              <a:avLst/>
              <a:gdLst>
                <a:gd name="T0" fmla="*/ 165 w 166"/>
                <a:gd name="T1" fmla="*/ 0 h 146"/>
                <a:gd name="T2" fmla="*/ 91 w 166"/>
                <a:gd name="T3" fmla="*/ 0 h 146"/>
                <a:gd name="T4" fmla="*/ 96 w 166"/>
                <a:gd name="T5" fmla="*/ 11 h 146"/>
                <a:gd name="T6" fmla="*/ 82 w 166"/>
                <a:gd name="T7" fmla="*/ 25 h 146"/>
                <a:gd name="T8" fmla="*/ 68 w 166"/>
                <a:gd name="T9" fmla="*/ 11 h 146"/>
                <a:gd name="T10" fmla="*/ 73 w 166"/>
                <a:gd name="T11" fmla="*/ 0 h 146"/>
                <a:gd name="T12" fmla="*/ 0 w 166"/>
                <a:gd name="T13" fmla="*/ 0 h 146"/>
                <a:gd name="T14" fmla="*/ 0 w 166"/>
                <a:gd name="T15" fmla="*/ 78 h 146"/>
                <a:gd name="T16" fmla="*/ 11 w 166"/>
                <a:gd name="T17" fmla="*/ 73 h 146"/>
                <a:gd name="T18" fmla="*/ 25 w 166"/>
                <a:gd name="T19" fmla="*/ 87 h 146"/>
                <a:gd name="T20" fmla="*/ 11 w 166"/>
                <a:gd name="T21" fmla="*/ 101 h 146"/>
                <a:gd name="T22" fmla="*/ 0 w 166"/>
                <a:gd name="T23" fmla="*/ 96 h 146"/>
                <a:gd name="T24" fmla="*/ 0 w 166"/>
                <a:gd name="T25" fmla="*/ 95 h 146"/>
                <a:gd name="T26" fmla="*/ 0 w 166"/>
                <a:gd name="T27" fmla="*/ 146 h 146"/>
                <a:gd name="T28" fmla="*/ 44 w 166"/>
                <a:gd name="T29" fmla="*/ 146 h 146"/>
                <a:gd name="T30" fmla="*/ 38 w 166"/>
                <a:gd name="T31" fmla="*/ 135 h 146"/>
                <a:gd name="T32" fmla="*/ 53 w 166"/>
                <a:gd name="T33" fmla="*/ 121 h 146"/>
                <a:gd name="T34" fmla="*/ 67 w 166"/>
                <a:gd name="T35" fmla="*/ 135 h 146"/>
                <a:gd name="T36" fmla="*/ 61 w 166"/>
                <a:gd name="T37" fmla="*/ 146 h 146"/>
                <a:gd name="T38" fmla="*/ 102 w 166"/>
                <a:gd name="T39" fmla="*/ 146 h 146"/>
                <a:gd name="T40" fmla="*/ 117 w 166"/>
                <a:gd name="T41" fmla="*/ 128 h 146"/>
                <a:gd name="T42" fmla="*/ 166 w 166"/>
                <a:gd name="T43" fmla="*/ 10 h 146"/>
                <a:gd name="T44" fmla="*/ 165 w 166"/>
                <a:gd name="T4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146">
                  <a:moveTo>
                    <a:pt x="165" y="0"/>
                  </a:moveTo>
                  <a:cubicBezTo>
                    <a:pt x="91" y="0"/>
                    <a:pt x="91" y="0"/>
                    <a:pt x="91" y="0"/>
                  </a:cubicBezTo>
                  <a:cubicBezTo>
                    <a:pt x="94" y="2"/>
                    <a:pt x="96" y="6"/>
                    <a:pt x="96" y="11"/>
                  </a:cubicBezTo>
                  <a:cubicBezTo>
                    <a:pt x="96" y="18"/>
                    <a:pt x="90" y="25"/>
                    <a:pt x="82" y="25"/>
                  </a:cubicBezTo>
                  <a:cubicBezTo>
                    <a:pt x="74" y="25"/>
                    <a:pt x="68" y="18"/>
                    <a:pt x="68" y="11"/>
                  </a:cubicBezTo>
                  <a:cubicBezTo>
                    <a:pt x="68" y="6"/>
                    <a:pt x="70" y="2"/>
                    <a:pt x="73" y="0"/>
                  </a:cubicBezTo>
                  <a:cubicBezTo>
                    <a:pt x="0" y="0"/>
                    <a:pt x="0" y="0"/>
                    <a:pt x="0" y="0"/>
                  </a:cubicBezTo>
                  <a:cubicBezTo>
                    <a:pt x="0" y="78"/>
                    <a:pt x="0" y="78"/>
                    <a:pt x="0" y="78"/>
                  </a:cubicBezTo>
                  <a:cubicBezTo>
                    <a:pt x="2" y="75"/>
                    <a:pt x="7" y="73"/>
                    <a:pt x="11" y="73"/>
                  </a:cubicBezTo>
                  <a:cubicBezTo>
                    <a:pt x="19" y="73"/>
                    <a:pt x="25" y="79"/>
                    <a:pt x="25" y="87"/>
                  </a:cubicBezTo>
                  <a:cubicBezTo>
                    <a:pt x="25" y="95"/>
                    <a:pt x="19" y="101"/>
                    <a:pt x="11" y="101"/>
                  </a:cubicBezTo>
                  <a:cubicBezTo>
                    <a:pt x="7" y="101"/>
                    <a:pt x="3" y="99"/>
                    <a:pt x="0" y="96"/>
                  </a:cubicBezTo>
                  <a:cubicBezTo>
                    <a:pt x="0" y="95"/>
                    <a:pt x="0" y="95"/>
                    <a:pt x="0" y="95"/>
                  </a:cubicBezTo>
                  <a:cubicBezTo>
                    <a:pt x="0" y="146"/>
                    <a:pt x="0" y="146"/>
                    <a:pt x="0" y="146"/>
                  </a:cubicBezTo>
                  <a:cubicBezTo>
                    <a:pt x="44" y="146"/>
                    <a:pt x="44" y="146"/>
                    <a:pt x="44" y="146"/>
                  </a:cubicBezTo>
                  <a:cubicBezTo>
                    <a:pt x="40" y="144"/>
                    <a:pt x="38" y="140"/>
                    <a:pt x="38" y="135"/>
                  </a:cubicBezTo>
                  <a:cubicBezTo>
                    <a:pt x="38" y="127"/>
                    <a:pt x="45" y="121"/>
                    <a:pt x="53" y="121"/>
                  </a:cubicBezTo>
                  <a:cubicBezTo>
                    <a:pt x="60" y="121"/>
                    <a:pt x="67" y="127"/>
                    <a:pt x="67" y="135"/>
                  </a:cubicBezTo>
                  <a:cubicBezTo>
                    <a:pt x="67" y="140"/>
                    <a:pt x="65" y="144"/>
                    <a:pt x="61" y="146"/>
                  </a:cubicBezTo>
                  <a:cubicBezTo>
                    <a:pt x="102" y="146"/>
                    <a:pt x="102" y="146"/>
                    <a:pt x="102" y="146"/>
                  </a:cubicBezTo>
                  <a:cubicBezTo>
                    <a:pt x="109" y="138"/>
                    <a:pt x="114" y="131"/>
                    <a:pt x="117" y="128"/>
                  </a:cubicBezTo>
                  <a:cubicBezTo>
                    <a:pt x="147" y="98"/>
                    <a:pt x="166" y="56"/>
                    <a:pt x="166" y="10"/>
                  </a:cubicBezTo>
                  <a:cubicBezTo>
                    <a:pt x="166" y="7"/>
                    <a:pt x="165" y="3"/>
                    <a:pt x="165" y="0"/>
                  </a:cubicBezTo>
                </a:path>
              </a:pathLst>
            </a:custGeom>
            <a:solidFill>
              <a:srgbClr val="7030A0"/>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7" name="Freeform 1028"/>
            <p:cNvSpPr>
              <a:spLocks/>
            </p:cNvSpPr>
            <p:nvPr/>
          </p:nvSpPr>
          <p:spPr bwMode="auto">
            <a:xfrm>
              <a:off x="4164710" y="5273817"/>
              <a:ext cx="90488" cy="117475"/>
            </a:xfrm>
            <a:custGeom>
              <a:avLst/>
              <a:gdLst>
                <a:gd name="T0" fmla="*/ 0 w 13"/>
                <a:gd name="T1" fmla="*/ 11 h 17"/>
                <a:gd name="T2" fmla="*/ 7 w 13"/>
                <a:gd name="T3" fmla="*/ 17 h 17"/>
                <a:gd name="T4" fmla="*/ 13 w 13"/>
                <a:gd name="T5" fmla="*/ 11 h 17"/>
                <a:gd name="T6" fmla="*/ 10 w 13"/>
                <a:gd name="T7" fmla="*/ 5 h 17"/>
                <a:gd name="T8" fmla="*/ 10 w 13"/>
                <a:gd name="T9" fmla="*/ 5 h 17"/>
                <a:gd name="T10" fmla="*/ 9 w 13"/>
                <a:gd name="T11" fmla="*/ 3 h 17"/>
                <a:gd name="T12" fmla="*/ 10 w 13"/>
                <a:gd name="T13" fmla="*/ 0 h 17"/>
                <a:gd name="T14" fmla="*/ 3 w 13"/>
                <a:gd name="T15" fmla="*/ 0 h 17"/>
                <a:gd name="T16" fmla="*/ 4 w 13"/>
                <a:gd name="T17" fmla="*/ 3 h 17"/>
                <a:gd name="T18" fmla="*/ 3 w 13"/>
                <a:gd name="T19" fmla="*/ 5 h 17"/>
                <a:gd name="T20" fmla="*/ 3 w 13"/>
                <a:gd name="T21" fmla="*/ 5 h 17"/>
                <a:gd name="T22" fmla="*/ 0 w 13"/>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11"/>
                  </a:moveTo>
                  <a:cubicBezTo>
                    <a:pt x="0" y="14"/>
                    <a:pt x="3" y="17"/>
                    <a:pt x="7" y="17"/>
                  </a:cubicBezTo>
                  <a:cubicBezTo>
                    <a:pt x="10" y="17"/>
                    <a:pt x="13" y="14"/>
                    <a:pt x="13" y="11"/>
                  </a:cubicBezTo>
                  <a:cubicBezTo>
                    <a:pt x="13" y="8"/>
                    <a:pt x="12" y="6"/>
                    <a:pt x="10" y="5"/>
                  </a:cubicBezTo>
                  <a:cubicBezTo>
                    <a:pt x="10" y="5"/>
                    <a:pt x="10" y="5"/>
                    <a:pt x="10" y="5"/>
                  </a:cubicBezTo>
                  <a:cubicBezTo>
                    <a:pt x="9" y="5"/>
                    <a:pt x="9" y="4"/>
                    <a:pt x="9" y="3"/>
                  </a:cubicBezTo>
                  <a:cubicBezTo>
                    <a:pt x="9" y="1"/>
                    <a:pt x="10" y="0"/>
                    <a:pt x="10" y="0"/>
                  </a:cubicBezTo>
                  <a:cubicBezTo>
                    <a:pt x="3" y="0"/>
                    <a:pt x="3" y="0"/>
                    <a:pt x="3" y="0"/>
                  </a:cubicBezTo>
                  <a:cubicBezTo>
                    <a:pt x="3" y="0"/>
                    <a:pt x="4" y="1"/>
                    <a:pt x="4" y="3"/>
                  </a:cubicBezTo>
                  <a:cubicBezTo>
                    <a:pt x="4" y="4"/>
                    <a:pt x="3" y="5"/>
                    <a:pt x="3" y="5"/>
                  </a:cubicBezTo>
                  <a:cubicBezTo>
                    <a:pt x="3" y="5"/>
                    <a:pt x="3" y="5"/>
                    <a:pt x="3" y="5"/>
                  </a:cubicBezTo>
                  <a:cubicBezTo>
                    <a:pt x="1" y="7"/>
                    <a:pt x="0" y="8"/>
                    <a:pt x="0" y="11"/>
                  </a:cubicBezTo>
                  <a:close/>
                </a:path>
              </a:pathLst>
            </a:custGeom>
            <a:solidFill>
              <a:schemeClr val="bg1">
                <a:lumMod val="75000"/>
              </a:schemeClr>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8" name="Freeform 1029"/>
            <p:cNvSpPr>
              <a:spLocks/>
            </p:cNvSpPr>
            <p:nvPr/>
          </p:nvSpPr>
          <p:spPr bwMode="auto">
            <a:xfrm>
              <a:off x="4634610" y="4562617"/>
              <a:ext cx="146050" cy="193675"/>
            </a:xfrm>
            <a:custGeom>
              <a:avLst/>
              <a:gdLst>
                <a:gd name="T0" fmla="*/ 21 w 21"/>
                <a:gd name="T1" fmla="*/ 10 h 28"/>
                <a:gd name="T2" fmla="*/ 11 w 21"/>
                <a:gd name="T3" fmla="*/ 0 h 28"/>
                <a:gd name="T4" fmla="*/ 0 w 21"/>
                <a:gd name="T5" fmla="*/ 10 h 28"/>
                <a:gd name="T6" fmla="*/ 5 w 21"/>
                <a:gd name="T7" fmla="*/ 19 h 28"/>
                <a:gd name="T8" fmla="*/ 5 w 21"/>
                <a:gd name="T9" fmla="*/ 19 h 28"/>
                <a:gd name="T10" fmla="*/ 7 w 21"/>
                <a:gd name="T11" fmla="*/ 23 h 28"/>
                <a:gd name="T12" fmla="*/ 5 w 21"/>
                <a:gd name="T13" fmla="*/ 28 h 28"/>
                <a:gd name="T14" fmla="*/ 16 w 21"/>
                <a:gd name="T15" fmla="*/ 28 h 28"/>
                <a:gd name="T16" fmla="*/ 14 w 21"/>
                <a:gd name="T17" fmla="*/ 23 h 28"/>
                <a:gd name="T18" fmla="*/ 17 w 21"/>
                <a:gd name="T19" fmla="*/ 19 h 28"/>
                <a:gd name="T20" fmla="*/ 17 w 21"/>
                <a:gd name="T21" fmla="*/ 19 h 28"/>
                <a:gd name="T22" fmla="*/ 21 w 21"/>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21" y="10"/>
                  </a:moveTo>
                  <a:cubicBezTo>
                    <a:pt x="21" y="4"/>
                    <a:pt x="16" y="0"/>
                    <a:pt x="11" y="0"/>
                  </a:cubicBezTo>
                  <a:cubicBezTo>
                    <a:pt x="5" y="0"/>
                    <a:pt x="0" y="4"/>
                    <a:pt x="0" y="10"/>
                  </a:cubicBezTo>
                  <a:cubicBezTo>
                    <a:pt x="0" y="14"/>
                    <a:pt x="2" y="17"/>
                    <a:pt x="5" y="19"/>
                  </a:cubicBezTo>
                  <a:cubicBezTo>
                    <a:pt x="5" y="19"/>
                    <a:pt x="5" y="19"/>
                    <a:pt x="5" y="19"/>
                  </a:cubicBezTo>
                  <a:cubicBezTo>
                    <a:pt x="6" y="20"/>
                    <a:pt x="7" y="21"/>
                    <a:pt x="7" y="23"/>
                  </a:cubicBezTo>
                  <a:cubicBezTo>
                    <a:pt x="7" y="26"/>
                    <a:pt x="5" y="28"/>
                    <a:pt x="5" y="28"/>
                  </a:cubicBezTo>
                  <a:cubicBezTo>
                    <a:pt x="16" y="28"/>
                    <a:pt x="16" y="28"/>
                    <a:pt x="16" y="28"/>
                  </a:cubicBezTo>
                  <a:cubicBezTo>
                    <a:pt x="16" y="28"/>
                    <a:pt x="14" y="26"/>
                    <a:pt x="14" y="23"/>
                  </a:cubicBezTo>
                  <a:cubicBezTo>
                    <a:pt x="14" y="21"/>
                    <a:pt x="16" y="20"/>
                    <a:pt x="17" y="19"/>
                  </a:cubicBezTo>
                  <a:cubicBezTo>
                    <a:pt x="17" y="19"/>
                    <a:pt x="17" y="19"/>
                    <a:pt x="17" y="19"/>
                  </a:cubicBezTo>
                  <a:cubicBezTo>
                    <a:pt x="19" y="17"/>
                    <a:pt x="21" y="14"/>
                    <a:pt x="21" y="10"/>
                  </a:cubicBezTo>
                  <a:close/>
                </a:path>
              </a:pathLst>
            </a:custGeom>
            <a:solidFill>
              <a:schemeClr val="bg1">
                <a:lumMod val="75000"/>
              </a:schemeClr>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Freeform 1030"/>
            <p:cNvSpPr>
              <a:spLocks/>
            </p:cNvSpPr>
            <p:nvPr/>
          </p:nvSpPr>
          <p:spPr bwMode="auto">
            <a:xfrm>
              <a:off x="3626548" y="4748354"/>
              <a:ext cx="1395413" cy="525463"/>
            </a:xfrm>
            <a:custGeom>
              <a:avLst/>
              <a:gdLst>
                <a:gd name="T0" fmla="*/ 61 w 202"/>
                <a:gd name="T1" fmla="*/ 0 h 76"/>
                <a:gd name="T2" fmla="*/ 61 w 202"/>
                <a:gd name="T3" fmla="*/ 0 h 76"/>
                <a:gd name="T4" fmla="*/ 66 w 202"/>
                <a:gd name="T5" fmla="*/ 12 h 76"/>
                <a:gd name="T6" fmla="*/ 52 w 202"/>
                <a:gd name="T7" fmla="*/ 26 h 76"/>
                <a:gd name="T8" fmla="*/ 38 w 202"/>
                <a:gd name="T9" fmla="*/ 12 h 76"/>
                <a:gd name="T10" fmla="*/ 43 w 202"/>
                <a:gd name="T11" fmla="*/ 1 h 76"/>
                <a:gd name="T12" fmla="*/ 44 w 202"/>
                <a:gd name="T13" fmla="*/ 0 h 76"/>
                <a:gd name="T14" fmla="*/ 0 w 202"/>
                <a:gd name="T15" fmla="*/ 0 h 76"/>
                <a:gd name="T16" fmla="*/ 14 w 202"/>
                <a:gd name="T17" fmla="*/ 25 h 76"/>
                <a:gd name="T18" fmla="*/ 32 w 202"/>
                <a:gd name="T19" fmla="*/ 65 h 76"/>
                <a:gd name="T20" fmla="*/ 45 w 202"/>
                <a:gd name="T21" fmla="*/ 76 h 76"/>
                <a:gd name="T22" fmla="*/ 156 w 202"/>
                <a:gd name="T23" fmla="*/ 76 h 76"/>
                <a:gd name="T24" fmla="*/ 171 w 202"/>
                <a:gd name="T25" fmla="*/ 65 h 76"/>
                <a:gd name="T26" fmla="*/ 187 w 202"/>
                <a:gd name="T27" fmla="*/ 27 h 76"/>
                <a:gd name="T28" fmla="*/ 202 w 202"/>
                <a:gd name="T29" fmla="*/ 0 h 76"/>
                <a:gd name="T30" fmla="*/ 61 w 202"/>
                <a:gd name="T3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76">
                  <a:moveTo>
                    <a:pt x="61" y="0"/>
                  </a:moveTo>
                  <a:cubicBezTo>
                    <a:pt x="61" y="0"/>
                    <a:pt x="61" y="0"/>
                    <a:pt x="61" y="0"/>
                  </a:cubicBezTo>
                  <a:cubicBezTo>
                    <a:pt x="64" y="3"/>
                    <a:pt x="66" y="7"/>
                    <a:pt x="66" y="12"/>
                  </a:cubicBezTo>
                  <a:cubicBezTo>
                    <a:pt x="66" y="20"/>
                    <a:pt x="60" y="26"/>
                    <a:pt x="52" y="26"/>
                  </a:cubicBezTo>
                  <a:cubicBezTo>
                    <a:pt x="44" y="26"/>
                    <a:pt x="38" y="20"/>
                    <a:pt x="38" y="12"/>
                  </a:cubicBezTo>
                  <a:cubicBezTo>
                    <a:pt x="38" y="7"/>
                    <a:pt x="40" y="3"/>
                    <a:pt x="43" y="1"/>
                  </a:cubicBezTo>
                  <a:cubicBezTo>
                    <a:pt x="44" y="0"/>
                    <a:pt x="44" y="0"/>
                    <a:pt x="44" y="0"/>
                  </a:cubicBezTo>
                  <a:cubicBezTo>
                    <a:pt x="0" y="0"/>
                    <a:pt x="0" y="0"/>
                    <a:pt x="0" y="0"/>
                  </a:cubicBezTo>
                  <a:cubicBezTo>
                    <a:pt x="5" y="7"/>
                    <a:pt x="9" y="15"/>
                    <a:pt x="14" y="25"/>
                  </a:cubicBezTo>
                  <a:cubicBezTo>
                    <a:pt x="19" y="36"/>
                    <a:pt x="32" y="65"/>
                    <a:pt x="32" y="65"/>
                  </a:cubicBezTo>
                  <a:cubicBezTo>
                    <a:pt x="34" y="71"/>
                    <a:pt x="39" y="76"/>
                    <a:pt x="45" y="76"/>
                  </a:cubicBezTo>
                  <a:cubicBezTo>
                    <a:pt x="156" y="76"/>
                    <a:pt x="156" y="76"/>
                    <a:pt x="156" y="76"/>
                  </a:cubicBezTo>
                  <a:cubicBezTo>
                    <a:pt x="162" y="76"/>
                    <a:pt x="168" y="72"/>
                    <a:pt x="171" y="65"/>
                  </a:cubicBezTo>
                  <a:cubicBezTo>
                    <a:pt x="171" y="65"/>
                    <a:pt x="181" y="41"/>
                    <a:pt x="187" y="27"/>
                  </a:cubicBezTo>
                  <a:cubicBezTo>
                    <a:pt x="192" y="17"/>
                    <a:pt x="197" y="8"/>
                    <a:pt x="202" y="0"/>
                  </a:cubicBezTo>
                  <a:cubicBezTo>
                    <a:pt x="61" y="0"/>
                    <a:pt x="61" y="0"/>
                    <a:pt x="61" y="0"/>
                  </a:cubicBezTo>
                </a:path>
              </a:pathLst>
            </a:custGeom>
            <a:solidFill>
              <a:schemeClr val="bg1">
                <a:lumMod val="75000"/>
              </a:schemeClr>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Freeform 1033"/>
            <p:cNvSpPr>
              <a:spLocks/>
            </p:cNvSpPr>
            <p:nvPr/>
          </p:nvSpPr>
          <p:spPr bwMode="auto">
            <a:xfrm>
              <a:off x="3191573" y="4057792"/>
              <a:ext cx="1111250" cy="649288"/>
            </a:xfrm>
            <a:custGeom>
              <a:avLst/>
              <a:gdLst>
                <a:gd name="T0" fmla="*/ 0 w 161"/>
                <a:gd name="T1" fmla="*/ 0 h 94"/>
                <a:gd name="T2" fmla="*/ 41 w 161"/>
                <a:gd name="T3" fmla="*/ 74 h 94"/>
                <a:gd name="T4" fmla="*/ 58 w 161"/>
                <a:gd name="T5" fmla="*/ 94 h 94"/>
                <a:gd name="T6" fmla="*/ 161 w 161"/>
                <a:gd name="T7" fmla="*/ 94 h 94"/>
                <a:gd name="T8" fmla="*/ 161 w 161"/>
                <a:gd name="T9" fmla="*/ 0 h 94"/>
                <a:gd name="T10" fmla="*/ 0 w 161"/>
                <a:gd name="T11" fmla="*/ 0 h 94"/>
              </a:gdLst>
              <a:ahLst/>
              <a:cxnLst>
                <a:cxn ang="0">
                  <a:pos x="T0" y="T1"/>
                </a:cxn>
                <a:cxn ang="0">
                  <a:pos x="T2" y="T3"/>
                </a:cxn>
                <a:cxn ang="0">
                  <a:pos x="T4" y="T5"/>
                </a:cxn>
                <a:cxn ang="0">
                  <a:pos x="T6" y="T7"/>
                </a:cxn>
                <a:cxn ang="0">
                  <a:pos x="T8" y="T9"/>
                </a:cxn>
                <a:cxn ang="0">
                  <a:pos x="T10" y="T11"/>
                </a:cxn>
              </a:cxnLst>
              <a:rect l="0" t="0" r="r" b="b"/>
              <a:pathLst>
                <a:path w="161" h="94">
                  <a:moveTo>
                    <a:pt x="0" y="0"/>
                  </a:moveTo>
                  <a:cubicBezTo>
                    <a:pt x="7" y="28"/>
                    <a:pt x="22" y="53"/>
                    <a:pt x="41" y="74"/>
                  </a:cubicBezTo>
                  <a:cubicBezTo>
                    <a:pt x="44" y="78"/>
                    <a:pt x="51" y="85"/>
                    <a:pt x="58" y="94"/>
                  </a:cubicBezTo>
                  <a:cubicBezTo>
                    <a:pt x="161" y="94"/>
                    <a:pt x="161" y="94"/>
                    <a:pt x="161" y="94"/>
                  </a:cubicBezTo>
                  <a:cubicBezTo>
                    <a:pt x="161" y="0"/>
                    <a:pt x="161" y="0"/>
                    <a:pt x="161" y="0"/>
                  </a:cubicBezTo>
                  <a:cubicBezTo>
                    <a:pt x="0" y="0"/>
                    <a:pt x="0" y="0"/>
                    <a:pt x="0" y="0"/>
                  </a:cubicBezTo>
                </a:path>
              </a:pathLst>
            </a:custGeom>
            <a:solidFill>
              <a:srgbClr val="92D050"/>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Freeform 1036"/>
            <p:cNvSpPr>
              <a:spLocks/>
            </p:cNvSpPr>
            <p:nvPr/>
          </p:nvSpPr>
          <p:spPr bwMode="auto">
            <a:xfrm>
              <a:off x="4302823" y="4224479"/>
              <a:ext cx="193675" cy="144463"/>
            </a:xfrm>
            <a:custGeom>
              <a:avLst/>
              <a:gdLst>
                <a:gd name="T0" fmla="*/ 17 w 28"/>
                <a:gd name="T1" fmla="*/ 21 h 21"/>
                <a:gd name="T2" fmla="*/ 28 w 28"/>
                <a:gd name="T3" fmla="*/ 11 h 21"/>
                <a:gd name="T4" fmla="*/ 17 w 28"/>
                <a:gd name="T5" fmla="*/ 0 h 21"/>
                <a:gd name="T6" fmla="*/ 8 w 28"/>
                <a:gd name="T7" fmla="*/ 5 h 21"/>
                <a:gd name="T8" fmla="*/ 8 w 28"/>
                <a:gd name="T9" fmla="*/ 5 h 21"/>
                <a:gd name="T10" fmla="*/ 4 w 28"/>
                <a:gd name="T11" fmla="*/ 7 h 21"/>
                <a:gd name="T12" fmla="*/ 0 w 28"/>
                <a:gd name="T13" fmla="*/ 5 h 21"/>
                <a:gd name="T14" fmla="*/ 0 w 28"/>
                <a:gd name="T15" fmla="*/ 16 h 21"/>
                <a:gd name="T16" fmla="*/ 4 w 28"/>
                <a:gd name="T17" fmla="*/ 15 h 21"/>
                <a:gd name="T18" fmla="*/ 9 w 28"/>
                <a:gd name="T19" fmla="*/ 17 h 21"/>
                <a:gd name="T20" fmla="*/ 9 w 28"/>
                <a:gd name="T21" fmla="*/ 17 h 21"/>
                <a:gd name="T22" fmla="*/ 17 w 2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1">
                  <a:moveTo>
                    <a:pt x="17" y="21"/>
                  </a:moveTo>
                  <a:cubicBezTo>
                    <a:pt x="23" y="21"/>
                    <a:pt x="28" y="17"/>
                    <a:pt x="28" y="11"/>
                  </a:cubicBezTo>
                  <a:cubicBezTo>
                    <a:pt x="28" y="5"/>
                    <a:pt x="23" y="0"/>
                    <a:pt x="17" y="0"/>
                  </a:cubicBezTo>
                  <a:cubicBezTo>
                    <a:pt x="13" y="0"/>
                    <a:pt x="10" y="2"/>
                    <a:pt x="8" y="5"/>
                  </a:cubicBezTo>
                  <a:cubicBezTo>
                    <a:pt x="8" y="5"/>
                    <a:pt x="8" y="5"/>
                    <a:pt x="8" y="5"/>
                  </a:cubicBezTo>
                  <a:cubicBezTo>
                    <a:pt x="7" y="6"/>
                    <a:pt x="6" y="7"/>
                    <a:pt x="4" y="7"/>
                  </a:cubicBezTo>
                  <a:cubicBezTo>
                    <a:pt x="2" y="7"/>
                    <a:pt x="0" y="5"/>
                    <a:pt x="0" y="5"/>
                  </a:cubicBezTo>
                  <a:cubicBezTo>
                    <a:pt x="0" y="16"/>
                    <a:pt x="0" y="16"/>
                    <a:pt x="0" y="16"/>
                  </a:cubicBezTo>
                  <a:cubicBezTo>
                    <a:pt x="0" y="16"/>
                    <a:pt x="1" y="15"/>
                    <a:pt x="4" y="15"/>
                  </a:cubicBezTo>
                  <a:cubicBezTo>
                    <a:pt x="7" y="15"/>
                    <a:pt x="8" y="16"/>
                    <a:pt x="9" y="17"/>
                  </a:cubicBezTo>
                  <a:cubicBezTo>
                    <a:pt x="9" y="17"/>
                    <a:pt x="9" y="17"/>
                    <a:pt x="9" y="17"/>
                  </a:cubicBezTo>
                  <a:cubicBezTo>
                    <a:pt x="11" y="20"/>
                    <a:pt x="14" y="21"/>
                    <a:pt x="17" y="21"/>
                  </a:cubicBezTo>
                  <a:close/>
                </a:path>
              </a:pathLst>
            </a:custGeom>
            <a:solidFill>
              <a:srgbClr val="92D050"/>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Freeform 1037"/>
            <p:cNvSpPr>
              <a:spLocks/>
            </p:cNvSpPr>
            <p:nvPr/>
          </p:nvSpPr>
          <p:spPr bwMode="auto">
            <a:xfrm>
              <a:off x="3917060" y="4707079"/>
              <a:ext cx="144463" cy="193675"/>
            </a:xfrm>
            <a:custGeom>
              <a:avLst/>
              <a:gdLst>
                <a:gd name="T0" fmla="*/ 0 w 21"/>
                <a:gd name="T1" fmla="*/ 18 h 28"/>
                <a:gd name="T2" fmla="*/ 10 w 21"/>
                <a:gd name="T3" fmla="*/ 28 h 28"/>
                <a:gd name="T4" fmla="*/ 21 w 21"/>
                <a:gd name="T5" fmla="*/ 18 h 28"/>
                <a:gd name="T6" fmla="*/ 16 w 21"/>
                <a:gd name="T7" fmla="*/ 9 h 28"/>
                <a:gd name="T8" fmla="*/ 16 w 21"/>
                <a:gd name="T9" fmla="*/ 9 h 28"/>
                <a:gd name="T10" fmla="*/ 14 w 21"/>
                <a:gd name="T11" fmla="*/ 5 h 28"/>
                <a:gd name="T12" fmla="*/ 16 w 21"/>
                <a:gd name="T13" fmla="*/ 0 h 28"/>
                <a:gd name="T14" fmla="*/ 5 w 21"/>
                <a:gd name="T15" fmla="*/ 0 h 28"/>
                <a:gd name="T16" fmla="*/ 6 w 21"/>
                <a:gd name="T17" fmla="*/ 5 h 28"/>
                <a:gd name="T18" fmla="*/ 4 w 21"/>
                <a:gd name="T19" fmla="*/ 9 h 28"/>
                <a:gd name="T20" fmla="*/ 4 w 21"/>
                <a:gd name="T21" fmla="*/ 9 h 28"/>
                <a:gd name="T22" fmla="*/ 0 w 21"/>
                <a:gd name="T23"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0" y="18"/>
                  </a:moveTo>
                  <a:cubicBezTo>
                    <a:pt x="0" y="24"/>
                    <a:pt x="4" y="28"/>
                    <a:pt x="10" y="28"/>
                  </a:cubicBezTo>
                  <a:cubicBezTo>
                    <a:pt x="16" y="28"/>
                    <a:pt x="21" y="24"/>
                    <a:pt x="21" y="18"/>
                  </a:cubicBezTo>
                  <a:cubicBezTo>
                    <a:pt x="21" y="14"/>
                    <a:pt x="19" y="11"/>
                    <a:pt x="16" y="9"/>
                  </a:cubicBezTo>
                  <a:cubicBezTo>
                    <a:pt x="16" y="9"/>
                    <a:pt x="16" y="9"/>
                    <a:pt x="16" y="9"/>
                  </a:cubicBezTo>
                  <a:cubicBezTo>
                    <a:pt x="15" y="8"/>
                    <a:pt x="14" y="7"/>
                    <a:pt x="14" y="5"/>
                  </a:cubicBezTo>
                  <a:cubicBezTo>
                    <a:pt x="14" y="2"/>
                    <a:pt x="16" y="0"/>
                    <a:pt x="16" y="0"/>
                  </a:cubicBezTo>
                  <a:cubicBezTo>
                    <a:pt x="5" y="0"/>
                    <a:pt x="5" y="0"/>
                    <a:pt x="5" y="0"/>
                  </a:cubicBezTo>
                  <a:cubicBezTo>
                    <a:pt x="5" y="0"/>
                    <a:pt x="6" y="2"/>
                    <a:pt x="6" y="5"/>
                  </a:cubicBezTo>
                  <a:cubicBezTo>
                    <a:pt x="6" y="7"/>
                    <a:pt x="5" y="8"/>
                    <a:pt x="4" y="9"/>
                  </a:cubicBezTo>
                  <a:cubicBezTo>
                    <a:pt x="4" y="9"/>
                    <a:pt x="4" y="9"/>
                    <a:pt x="4" y="9"/>
                  </a:cubicBezTo>
                  <a:cubicBezTo>
                    <a:pt x="1" y="11"/>
                    <a:pt x="0" y="14"/>
                    <a:pt x="0" y="18"/>
                  </a:cubicBezTo>
                  <a:close/>
                </a:path>
              </a:pathLst>
            </a:custGeom>
            <a:solidFill>
              <a:srgbClr val="92D050"/>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3" name="Freeform 1038"/>
            <p:cNvSpPr>
              <a:spLocks/>
            </p:cNvSpPr>
            <p:nvPr/>
          </p:nvSpPr>
          <p:spPr bwMode="auto">
            <a:xfrm>
              <a:off x="3688460" y="3872054"/>
              <a:ext cx="144463" cy="193675"/>
            </a:xfrm>
            <a:custGeom>
              <a:avLst/>
              <a:gdLst>
                <a:gd name="T0" fmla="*/ 21 w 21"/>
                <a:gd name="T1" fmla="*/ 10 h 28"/>
                <a:gd name="T2" fmla="*/ 11 w 21"/>
                <a:gd name="T3" fmla="*/ 0 h 28"/>
                <a:gd name="T4" fmla="*/ 0 w 21"/>
                <a:gd name="T5" fmla="*/ 10 h 28"/>
                <a:gd name="T6" fmla="*/ 5 w 21"/>
                <a:gd name="T7" fmla="*/ 19 h 28"/>
                <a:gd name="T8" fmla="*/ 5 w 21"/>
                <a:gd name="T9" fmla="*/ 19 h 28"/>
                <a:gd name="T10" fmla="*/ 7 w 21"/>
                <a:gd name="T11" fmla="*/ 23 h 28"/>
                <a:gd name="T12" fmla="*/ 5 w 21"/>
                <a:gd name="T13" fmla="*/ 28 h 28"/>
                <a:gd name="T14" fmla="*/ 16 w 21"/>
                <a:gd name="T15" fmla="*/ 28 h 28"/>
                <a:gd name="T16" fmla="*/ 14 w 21"/>
                <a:gd name="T17" fmla="*/ 23 h 28"/>
                <a:gd name="T18" fmla="*/ 17 w 21"/>
                <a:gd name="T19" fmla="*/ 19 h 28"/>
                <a:gd name="T20" fmla="*/ 17 w 21"/>
                <a:gd name="T21" fmla="*/ 19 h 28"/>
                <a:gd name="T22" fmla="*/ 21 w 21"/>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21" y="10"/>
                  </a:moveTo>
                  <a:cubicBezTo>
                    <a:pt x="21" y="4"/>
                    <a:pt x="16" y="0"/>
                    <a:pt x="11" y="0"/>
                  </a:cubicBezTo>
                  <a:cubicBezTo>
                    <a:pt x="5" y="0"/>
                    <a:pt x="0" y="4"/>
                    <a:pt x="0" y="10"/>
                  </a:cubicBezTo>
                  <a:cubicBezTo>
                    <a:pt x="0" y="14"/>
                    <a:pt x="2" y="17"/>
                    <a:pt x="5" y="19"/>
                  </a:cubicBezTo>
                  <a:cubicBezTo>
                    <a:pt x="5" y="19"/>
                    <a:pt x="5" y="19"/>
                    <a:pt x="5" y="19"/>
                  </a:cubicBezTo>
                  <a:cubicBezTo>
                    <a:pt x="6" y="20"/>
                    <a:pt x="7" y="21"/>
                    <a:pt x="7" y="23"/>
                  </a:cubicBezTo>
                  <a:cubicBezTo>
                    <a:pt x="7" y="26"/>
                    <a:pt x="5" y="28"/>
                    <a:pt x="5" y="28"/>
                  </a:cubicBezTo>
                  <a:cubicBezTo>
                    <a:pt x="16" y="28"/>
                    <a:pt x="16" y="28"/>
                    <a:pt x="16" y="28"/>
                  </a:cubicBezTo>
                  <a:cubicBezTo>
                    <a:pt x="16" y="28"/>
                    <a:pt x="14" y="26"/>
                    <a:pt x="14" y="23"/>
                  </a:cubicBezTo>
                  <a:cubicBezTo>
                    <a:pt x="14" y="21"/>
                    <a:pt x="16" y="20"/>
                    <a:pt x="17" y="19"/>
                  </a:cubicBezTo>
                  <a:cubicBezTo>
                    <a:pt x="17" y="19"/>
                    <a:pt x="17" y="19"/>
                    <a:pt x="17" y="19"/>
                  </a:cubicBezTo>
                  <a:cubicBezTo>
                    <a:pt x="19" y="17"/>
                    <a:pt x="21" y="14"/>
                    <a:pt x="21" y="10"/>
                  </a:cubicBezTo>
                  <a:close/>
                </a:path>
              </a:pathLst>
            </a:custGeom>
            <a:solidFill>
              <a:srgbClr val="92D050"/>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4" name="Freeform 1039"/>
            <p:cNvSpPr>
              <a:spLocks/>
            </p:cNvSpPr>
            <p:nvPr/>
          </p:nvSpPr>
          <p:spPr bwMode="auto">
            <a:xfrm>
              <a:off x="3156648" y="3332304"/>
              <a:ext cx="1146175" cy="684213"/>
            </a:xfrm>
            <a:custGeom>
              <a:avLst/>
              <a:gdLst>
                <a:gd name="T0" fmla="*/ 97 w 166"/>
                <a:gd name="T1" fmla="*/ 0 h 99"/>
                <a:gd name="T2" fmla="*/ 97 w 166"/>
                <a:gd name="T3" fmla="*/ 0 h 99"/>
                <a:gd name="T4" fmla="*/ 102 w 166"/>
                <a:gd name="T5" fmla="*/ 11 h 99"/>
                <a:gd name="T6" fmla="*/ 88 w 166"/>
                <a:gd name="T7" fmla="*/ 25 h 99"/>
                <a:gd name="T8" fmla="*/ 74 w 166"/>
                <a:gd name="T9" fmla="*/ 11 h 99"/>
                <a:gd name="T10" fmla="*/ 79 w 166"/>
                <a:gd name="T11" fmla="*/ 0 h 99"/>
                <a:gd name="T12" fmla="*/ 80 w 166"/>
                <a:gd name="T13" fmla="*/ 0 h 99"/>
                <a:gd name="T14" fmla="*/ 13 w 166"/>
                <a:gd name="T15" fmla="*/ 0 h 99"/>
                <a:gd name="T16" fmla="*/ 0 w 166"/>
                <a:gd name="T17" fmla="*/ 63 h 99"/>
                <a:gd name="T18" fmla="*/ 4 w 166"/>
                <a:gd name="T19" fmla="*/ 99 h 99"/>
                <a:gd name="T20" fmla="*/ 79 w 166"/>
                <a:gd name="T21" fmla="*/ 99 h 99"/>
                <a:gd name="T22" fmla="*/ 73 w 166"/>
                <a:gd name="T23" fmla="*/ 88 h 99"/>
                <a:gd name="T24" fmla="*/ 88 w 166"/>
                <a:gd name="T25" fmla="*/ 74 h 99"/>
                <a:gd name="T26" fmla="*/ 102 w 166"/>
                <a:gd name="T27" fmla="*/ 88 h 99"/>
                <a:gd name="T28" fmla="*/ 97 w 166"/>
                <a:gd name="T29" fmla="*/ 99 h 99"/>
                <a:gd name="T30" fmla="*/ 96 w 166"/>
                <a:gd name="T31" fmla="*/ 99 h 99"/>
                <a:gd name="T32" fmla="*/ 166 w 166"/>
                <a:gd name="T33" fmla="*/ 99 h 99"/>
                <a:gd name="T34" fmla="*/ 166 w 166"/>
                <a:gd name="T35" fmla="*/ 0 h 99"/>
                <a:gd name="T36" fmla="*/ 97 w 166"/>
                <a:gd name="T3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99">
                  <a:moveTo>
                    <a:pt x="97" y="0"/>
                  </a:moveTo>
                  <a:cubicBezTo>
                    <a:pt x="97" y="0"/>
                    <a:pt x="97" y="0"/>
                    <a:pt x="97" y="0"/>
                  </a:cubicBezTo>
                  <a:cubicBezTo>
                    <a:pt x="100" y="2"/>
                    <a:pt x="102" y="7"/>
                    <a:pt x="102" y="11"/>
                  </a:cubicBezTo>
                  <a:cubicBezTo>
                    <a:pt x="102" y="19"/>
                    <a:pt x="96" y="25"/>
                    <a:pt x="88" y="25"/>
                  </a:cubicBezTo>
                  <a:cubicBezTo>
                    <a:pt x="80" y="25"/>
                    <a:pt x="74" y="19"/>
                    <a:pt x="74" y="11"/>
                  </a:cubicBezTo>
                  <a:cubicBezTo>
                    <a:pt x="74" y="7"/>
                    <a:pt x="76" y="3"/>
                    <a:pt x="79" y="0"/>
                  </a:cubicBezTo>
                  <a:cubicBezTo>
                    <a:pt x="80" y="0"/>
                    <a:pt x="80" y="0"/>
                    <a:pt x="80" y="0"/>
                  </a:cubicBezTo>
                  <a:cubicBezTo>
                    <a:pt x="13" y="0"/>
                    <a:pt x="13" y="0"/>
                    <a:pt x="13" y="0"/>
                  </a:cubicBezTo>
                  <a:cubicBezTo>
                    <a:pt x="4" y="19"/>
                    <a:pt x="0" y="41"/>
                    <a:pt x="0" y="63"/>
                  </a:cubicBezTo>
                  <a:cubicBezTo>
                    <a:pt x="0" y="76"/>
                    <a:pt x="1" y="88"/>
                    <a:pt x="4" y="99"/>
                  </a:cubicBezTo>
                  <a:cubicBezTo>
                    <a:pt x="79" y="99"/>
                    <a:pt x="79" y="99"/>
                    <a:pt x="79" y="99"/>
                  </a:cubicBezTo>
                  <a:cubicBezTo>
                    <a:pt x="76" y="97"/>
                    <a:pt x="73" y="93"/>
                    <a:pt x="73" y="88"/>
                  </a:cubicBezTo>
                  <a:cubicBezTo>
                    <a:pt x="73" y="80"/>
                    <a:pt x="80" y="74"/>
                    <a:pt x="88" y="74"/>
                  </a:cubicBezTo>
                  <a:cubicBezTo>
                    <a:pt x="96" y="74"/>
                    <a:pt x="102" y="80"/>
                    <a:pt x="102" y="88"/>
                  </a:cubicBezTo>
                  <a:cubicBezTo>
                    <a:pt x="102" y="93"/>
                    <a:pt x="100" y="97"/>
                    <a:pt x="97" y="99"/>
                  </a:cubicBezTo>
                  <a:cubicBezTo>
                    <a:pt x="96" y="99"/>
                    <a:pt x="96" y="99"/>
                    <a:pt x="96" y="99"/>
                  </a:cubicBezTo>
                  <a:cubicBezTo>
                    <a:pt x="166" y="99"/>
                    <a:pt x="166" y="99"/>
                    <a:pt x="166" y="99"/>
                  </a:cubicBezTo>
                  <a:cubicBezTo>
                    <a:pt x="166" y="0"/>
                    <a:pt x="166" y="0"/>
                    <a:pt x="166" y="0"/>
                  </a:cubicBezTo>
                  <a:cubicBezTo>
                    <a:pt x="97" y="0"/>
                    <a:pt x="97" y="0"/>
                    <a:pt x="97" y="0"/>
                  </a:cubicBezTo>
                </a:path>
              </a:pathLst>
            </a:custGeom>
            <a:solidFill>
              <a:srgbClr val="769EBF"/>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5" name="Freeform 1042"/>
            <p:cNvSpPr>
              <a:spLocks/>
            </p:cNvSpPr>
            <p:nvPr/>
          </p:nvSpPr>
          <p:spPr bwMode="auto">
            <a:xfrm>
              <a:off x="3259835" y="2606817"/>
              <a:ext cx="1042988" cy="684213"/>
            </a:xfrm>
            <a:custGeom>
              <a:avLst/>
              <a:gdLst>
                <a:gd name="T0" fmla="*/ 0 w 151"/>
                <a:gd name="T1" fmla="*/ 99 h 99"/>
                <a:gd name="T2" fmla="*/ 151 w 151"/>
                <a:gd name="T3" fmla="*/ 99 h 99"/>
                <a:gd name="T4" fmla="*/ 151 w 151"/>
                <a:gd name="T5" fmla="*/ 0 h 99"/>
                <a:gd name="T6" fmla="*/ 0 w 151"/>
                <a:gd name="T7" fmla="*/ 99 h 99"/>
              </a:gdLst>
              <a:ahLst/>
              <a:cxnLst>
                <a:cxn ang="0">
                  <a:pos x="T0" y="T1"/>
                </a:cxn>
                <a:cxn ang="0">
                  <a:pos x="T2" y="T3"/>
                </a:cxn>
                <a:cxn ang="0">
                  <a:pos x="T4" y="T5"/>
                </a:cxn>
                <a:cxn ang="0">
                  <a:pos x="T6" y="T7"/>
                </a:cxn>
              </a:cxnLst>
              <a:rect l="0" t="0" r="r" b="b"/>
              <a:pathLst>
                <a:path w="151" h="99">
                  <a:moveTo>
                    <a:pt x="0" y="99"/>
                  </a:moveTo>
                  <a:cubicBezTo>
                    <a:pt x="151" y="99"/>
                    <a:pt x="151" y="99"/>
                    <a:pt x="151" y="99"/>
                  </a:cubicBezTo>
                  <a:cubicBezTo>
                    <a:pt x="151" y="0"/>
                    <a:pt x="151" y="0"/>
                    <a:pt x="151" y="0"/>
                  </a:cubicBezTo>
                  <a:cubicBezTo>
                    <a:pt x="84" y="1"/>
                    <a:pt x="26" y="41"/>
                    <a:pt x="0" y="99"/>
                  </a:cubicBezTo>
                </a:path>
              </a:pathLst>
            </a:custGeom>
            <a:solidFill>
              <a:srgbClr val="4ED2C9"/>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6" name="Freeform 1045"/>
            <p:cNvSpPr>
              <a:spLocks/>
            </p:cNvSpPr>
            <p:nvPr/>
          </p:nvSpPr>
          <p:spPr bwMode="auto">
            <a:xfrm>
              <a:off x="4296473" y="2932254"/>
              <a:ext cx="193675" cy="144463"/>
            </a:xfrm>
            <a:custGeom>
              <a:avLst/>
              <a:gdLst>
                <a:gd name="T0" fmla="*/ 18 w 28"/>
                <a:gd name="T1" fmla="*/ 21 h 21"/>
                <a:gd name="T2" fmla="*/ 28 w 28"/>
                <a:gd name="T3" fmla="*/ 11 h 21"/>
                <a:gd name="T4" fmla="*/ 18 w 28"/>
                <a:gd name="T5" fmla="*/ 0 h 21"/>
                <a:gd name="T6" fmla="*/ 9 w 28"/>
                <a:gd name="T7" fmla="*/ 5 h 21"/>
                <a:gd name="T8" fmla="*/ 9 w 28"/>
                <a:gd name="T9" fmla="*/ 5 h 21"/>
                <a:gd name="T10" fmla="*/ 5 w 28"/>
                <a:gd name="T11" fmla="*/ 7 h 21"/>
                <a:gd name="T12" fmla="*/ 0 w 28"/>
                <a:gd name="T13" fmla="*/ 5 h 21"/>
                <a:gd name="T14" fmla="*/ 0 w 28"/>
                <a:gd name="T15" fmla="*/ 16 h 21"/>
                <a:gd name="T16" fmla="*/ 5 w 28"/>
                <a:gd name="T17" fmla="*/ 14 h 21"/>
                <a:gd name="T18" fmla="*/ 9 w 28"/>
                <a:gd name="T19" fmla="*/ 17 h 21"/>
                <a:gd name="T20" fmla="*/ 9 w 28"/>
                <a:gd name="T21" fmla="*/ 17 h 21"/>
                <a:gd name="T22" fmla="*/ 18 w 2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1">
                  <a:moveTo>
                    <a:pt x="18" y="21"/>
                  </a:moveTo>
                  <a:cubicBezTo>
                    <a:pt x="23" y="21"/>
                    <a:pt x="28" y="16"/>
                    <a:pt x="28" y="11"/>
                  </a:cubicBezTo>
                  <a:cubicBezTo>
                    <a:pt x="28" y="5"/>
                    <a:pt x="23" y="0"/>
                    <a:pt x="18" y="0"/>
                  </a:cubicBezTo>
                  <a:cubicBezTo>
                    <a:pt x="14" y="0"/>
                    <a:pt x="11" y="2"/>
                    <a:pt x="9" y="5"/>
                  </a:cubicBezTo>
                  <a:cubicBezTo>
                    <a:pt x="9" y="5"/>
                    <a:pt x="9" y="5"/>
                    <a:pt x="9" y="5"/>
                  </a:cubicBezTo>
                  <a:cubicBezTo>
                    <a:pt x="8" y="6"/>
                    <a:pt x="7" y="7"/>
                    <a:pt x="5" y="7"/>
                  </a:cubicBezTo>
                  <a:cubicBezTo>
                    <a:pt x="2" y="7"/>
                    <a:pt x="0" y="5"/>
                    <a:pt x="0" y="5"/>
                  </a:cubicBezTo>
                  <a:cubicBezTo>
                    <a:pt x="0" y="16"/>
                    <a:pt x="0" y="16"/>
                    <a:pt x="0" y="16"/>
                  </a:cubicBezTo>
                  <a:cubicBezTo>
                    <a:pt x="0" y="16"/>
                    <a:pt x="2" y="14"/>
                    <a:pt x="5" y="14"/>
                  </a:cubicBezTo>
                  <a:cubicBezTo>
                    <a:pt x="7" y="14"/>
                    <a:pt x="8" y="16"/>
                    <a:pt x="9" y="17"/>
                  </a:cubicBezTo>
                  <a:cubicBezTo>
                    <a:pt x="9" y="17"/>
                    <a:pt x="9" y="17"/>
                    <a:pt x="9" y="17"/>
                  </a:cubicBezTo>
                  <a:cubicBezTo>
                    <a:pt x="11" y="19"/>
                    <a:pt x="14" y="21"/>
                    <a:pt x="18" y="21"/>
                  </a:cubicBezTo>
                  <a:close/>
                </a:path>
              </a:pathLst>
            </a:custGeom>
            <a:solidFill>
              <a:srgbClr val="4ED2C9"/>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7" name="Freeform 1046"/>
            <p:cNvSpPr>
              <a:spLocks/>
            </p:cNvSpPr>
            <p:nvPr/>
          </p:nvSpPr>
          <p:spPr bwMode="auto">
            <a:xfrm>
              <a:off x="3694810" y="3291029"/>
              <a:ext cx="146050" cy="193675"/>
            </a:xfrm>
            <a:custGeom>
              <a:avLst/>
              <a:gdLst>
                <a:gd name="T0" fmla="*/ 0 w 21"/>
                <a:gd name="T1" fmla="*/ 17 h 28"/>
                <a:gd name="T2" fmla="*/ 10 w 21"/>
                <a:gd name="T3" fmla="*/ 28 h 28"/>
                <a:gd name="T4" fmla="*/ 21 w 21"/>
                <a:gd name="T5" fmla="*/ 17 h 28"/>
                <a:gd name="T6" fmla="*/ 16 w 21"/>
                <a:gd name="T7" fmla="*/ 8 h 28"/>
                <a:gd name="T8" fmla="*/ 16 w 21"/>
                <a:gd name="T9" fmla="*/ 8 h 28"/>
                <a:gd name="T10" fmla="*/ 14 w 21"/>
                <a:gd name="T11" fmla="*/ 4 h 28"/>
                <a:gd name="T12" fmla="*/ 15 w 21"/>
                <a:gd name="T13" fmla="*/ 0 h 28"/>
                <a:gd name="T14" fmla="*/ 5 w 21"/>
                <a:gd name="T15" fmla="*/ 0 h 28"/>
                <a:gd name="T16" fmla="*/ 6 w 21"/>
                <a:gd name="T17" fmla="*/ 4 h 28"/>
                <a:gd name="T18" fmla="*/ 4 w 21"/>
                <a:gd name="T19" fmla="*/ 9 h 28"/>
                <a:gd name="T20" fmla="*/ 4 w 21"/>
                <a:gd name="T21" fmla="*/ 9 h 28"/>
                <a:gd name="T22" fmla="*/ 0 w 21"/>
                <a:gd name="T2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0" y="17"/>
                  </a:moveTo>
                  <a:cubicBezTo>
                    <a:pt x="0" y="23"/>
                    <a:pt x="4" y="28"/>
                    <a:pt x="10" y="28"/>
                  </a:cubicBezTo>
                  <a:cubicBezTo>
                    <a:pt x="16" y="28"/>
                    <a:pt x="21" y="23"/>
                    <a:pt x="21" y="17"/>
                  </a:cubicBezTo>
                  <a:cubicBezTo>
                    <a:pt x="21" y="14"/>
                    <a:pt x="19" y="10"/>
                    <a:pt x="16" y="8"/>
                  </a:cubicBezTo>
                  <a:cubicBezTo>
                    <a:pt x="16" y="8"/>
                    <a:pt x="16" y="8"/>
                    <a:pt x="16" y="8"/>
                  </a:cubicBezTo>
                  <a:cubicBezTo>
                    <a:pt x="14" y="7"/>
                    <a:pt x="14" y="6"/>
                    <a:pt x="14" y="4"/>
                  </a:cubicBezTo>
                  <a:cubicBezTo>
                    <a:pt x="14" y="2"/>
                    <a:pt x="15" y="0"/>
                    <a:pt x="15" y="0"/>
                  </a:cubicBezTo>
                  <a:cubicBezTo>
                    <a:pt x="5" y="0"/>
                    <a:pt x="5" y="0"/>
                    <a:pt x="5" y="0"/>
                  </a:cubicBezTo>
                  <a:cubicBezTo>
                    <a:pt x="5" y="0"/>
                    <a:pt x="6" y="1"/>
                    <a:pt x="6" y="4"/>
                  </a:cubicBezTo>
                  <a:cubicBezTo>
                    <a:pt x="6" y="7"/>
                    <a:pt x="5" y="8"/>
                    <a:pt x="4" y="9"/>
                  </a:cubicBezTo>
                  <a:cubicBezTo>
                    <a:pt x="4" y="9"/>
                    <a:pt x="4" y="9"/>
                    <a:pt x="4" y="9"/>
                  </a:cubicBezTo>
                  <a:cubicBezTo>
                    <a:pt x="1" y="11"/>
                    <a:pt x="0" y="14"/>
                    <a:pt x="0" y="17"/>
                  </a:cubicBezTo>
                  <a:close/>
                </a:path>
              </a:pathLst>
            </a:custGeom>
            <a:solidFill>
              <a:srgbClr val="4ED2C9"/>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1" name="Freeform 1212"/>
            <p:cNvSpPr>
              <a:spLocks/>
            </p:cNvSpPr>
            <p:nvPr/>
          </p:nvSpPr>
          <p:spPr bwMode="auto">
            <a:xfrm>
              <a:off x="5015610" y="3305316"/>
              <a:ext cx="158750" cy="200025"/>
            </a:xfrm>
            <a:custGeom>
              <a:avLst/>
              <a:gdLst>
                <a:gd name="T0" fmla="*/ 1 w 23"/>
                <a:gd name="T1" fmla="*/ 15 h 29"/>
                <a:gd name="T2" fmla="*/ 9 w 23"/>
                <a:gd name="T3" fmla="*/ 28 h 29"/>
                <a:gd name="T4" fmla="*/ 22 w 23"/>
                <a:gd name="T5" fmla="*/ 20 h 29"/>
                <a:gd name="T6" fmla="*/ 19 w 23"/>
                <a:gd name="T7" fmla="*/ 11 h 29"/>
                <a:gd name="T8" fmla="*/ 19 w 23"/>
                <a:gd name="T9" fmla="*/ 11 h 29"/>
                <a:gd name="T10" fmla="*/ 18 w 23"/>
                <a:gd name="T11" fmla="*/ 6 h 29"/>
                <a:gd name="T12" fmla="*/ 21 w 23"/>
                <a:gd name="T13" fmla="*/ 2 h 29"/>
                <a:gd name="T14" fmla="*/ 11 w 23"/>
                <a:gd name="T15" fmla="*/ 0 h 29"/>
                <a:gd name="T16" fmla="*/ 11 w 23"/>
                <a:gd name="T17" fmla="*/ 4 h 29"/>
                <a:gd name="T18" fmla="*/ 8 w 23"/>
                <a:gd name="T19" fmla="*/ 8 h 29"/>
                <a:gd name="T20" fmla="*/ 8 w 23"/>
                <a:gd name="T21" fmla="*/ 8 h 29"/>
                <a:gd name="T22" fmla="*/ 1 w 23"/>
                <a:gd name="T2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9">
                  <a:moveTo>
                    <a:pt x="1" y="15"/>
                  </a:moveTo>
                  <a:cubicBezTo>
                    <a:pt x="0" y="21"/>
                    <a:pt x="3" y="27"/>
                    <a:pt x="9" y="28"/>
                  </a:cubicBezTo>
                  <a:cubicBezTo>
                    <a:pt x="15" y="29"/>
                    <a:pt x="20" y="26"/>
                    <a:pt x="22" y="20"/>
                  </a:cubicBezTo>
                  <a:cubicBezTo>
                    <a:pt x="23" y="17"/>
                    <a:pt x="22" y="14"/>
                    <a:pt x="19" y="11"/>
                  </a:cubicBezTo>
                  <a:cubicBezTo>
                    <a:pt x="19" y="11"/>
                    <a:pt x="19" y="11"/>
                    <a:pt x="19" y="11"/>
                  </a:cubicBezTo>
                  <a:cubicBezTo>
                    <a:pt x="18" y="9"/>
                    <a:pt x="18" y="8"/>
                    <a:pt x="18" y="6"/>
                  </a:cubicBezTo>
                  <a:cubicBezTo>
                    <a:pt x="19" y="4"/>
                    <a:pt x="21" y="2"/>
                    <a:pt x="21" y="2"/>
                  </a:cubicBezTo>
                  <a:cubicBezTo>
                    <a:pt x="11" y="0"/>
                    <a:pt x="11" y="0"/>
                    <a:pt x="11" y="0"/>
                  </a:cubicBezTo>
                  <a:cubicBezTo>
                    <a:pt x="11" y="0"/>
                    <a:pt x="12" y="2"/>
                    <a:pt x="11" y="4"/>
                  </a:cubicBezTo>
                  <a:cubicBezTo>
                    <a:pt x="10" y="7"/>
                    <a:pt x="9" y="8"/>
                    <a:pt x="8" y="8"/>
                  </a:cubicBezTo>
                  <a:cubicBezTo>
                    <a:pt x="8" y="8"/>
                    <a:pt x="8" y="8"/>
                    <a:pt x="8" y="8"/>
                  </a:cubicBezTo>
                  <a:cubicBezTo>
                    <a:pt x="5" y="9"/>
                    <a:pt x="2" y="12"/>
                    <a:pt x="1" y="15"/>
                  </a:cubicBezTo>
                  <a:close/>
                </a:path>
              </a:pathLst>
            </a:custGeom>
            <a:solidFill>
              <a:srgbClr val="FD6753"/>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2" name="Freeform 1213"/>
            <p:cNvSpPr>
              <a:spLocks/>
            </p:cNvSpPr>
            <p:nvPr/>
          </p:nvSpPr>
          <p:spPr bwMode="auto">
            <a:xfrm>
              <a:off x="4572697" y="2159141"/>
              <a:ext cx="1195388" cy="1298575"/>
            </a:xfrm>
            <a:custGeom>
              <a:avLst/>
              <a:gdLst>
                <a:gd name="T0" fmla="*/ 37 w 173"/>
                <a:gd name="T1" fmla="*/ 0 h 188"/>
                <a:gd name="T2" fmla="*/ 25 w 173"/>
                <a:gd name="T3" fmla="*/ 47 h 188"/>
                <a:gd name="T4" fmla="*/ 37 w 173"/>
                <a:gd name="T5" fmla="*/ 45 h 188"/>
                <a:gd name="T6" fmla="*/ 47 w 173"/>
                <a:gd name="T7" fmla="*/ 62 h 188"/>
                <a:gd name="T8" fmla="*/ 30 w 173"/>
                <a:gd name="T9" fmla="*/ 73 h 188"/>
                <a:gd name="T10" fmla="*/ 21 w 173"/>
                <a:gd name="T11" fmla="*/ 65 h 188"/>
                <a:gd name="T12" fmla="*/ 0 w 173"/>
                <a:gd name="T13" fmla="*/ 147 h 188"/>
                <a:gd name="T14" fmla="*/ 160 w 173"/>
                <a:gd name="T15" fmla="*/ 188 h 188"/>
                <a:gd name="T16" fmla="*/ 37 w 173"/>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88">
                  <a:moveTo>
                    <a:pt x="37" y="0"/>
                  </a:moveTo>
                  <a:cubicBezTo>
                    <a:pt x="25" y="47"/>
                    <a:pt x="25" y="47"/>
                    <a:pt x="25" y="47"/>
                  </a:cubicBezTo>
                  <a:cubicBezTo>
                    <a:pt x="29" y="45"/>
                    <a:pt x="33" y="44"/>
                    <a:pt x="37" y="45"/>
                  </a:cubicBezTo>
                  <a:cubicBezTo>
                    <a:pt x="45" y="47"/>
                    <a:pt x="49" y="55"/>
                    <a:pt x="47" y="62"/>
                  </a:cubicBezTo>
                  <a:cubicBezTo>
                    <a:pt x="45" y="70"/>
                    <a:pt x="38" y="75"/>
                    <a:pt x="30" y="73"/>
                  </a:cubicBezTo>
                  <a:cubicBezTo>
                    <a:pt x="26" y="72"/>
                    <a:pt x="23" y="69"/>
                    <a:pt x="21" y="65"/>
                  </a:cubicBezTo>
                  <a:cubicBezTo>
                    <a:pt x="0" y="147"/>
                    <a:pt x="0" y="147"/>
                    <a:pt x="0" y="147"/>
                  </a:cubicBezTo>
                  <a:cubicBezTo>
                    <a:pt x="160" y="188"/>
                    <a:pt x="160" y="188"/>
                    <a:pt x="160" y="188"/>
                  </a:cubicBezTo>
                  <a:cubicBezTo>
                    <a:pt x="173" y="104"/>
                    <a:pt x="120" y="23"/>
                    <a:pt x="37" y="0"/>
                  </a:cubicBezTo>
                </a:path>
              </a:pathLst>
            </a:custGeom>
            <a:solidFill>
              <a:srgbClr val="FD6753"/>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6" name="Group 54"/>
          <p:cNvGrpSpPr/>
          <p:nvPr/>
        </p:nvGrpSpPr>
        <p:grpSpPr>
          <a:xfrm>
            <a:off x="6278711" y="4312098"/>
            <a:ext cx="538645" cy="539566"/>
            <a:chOff x="9145588" y="4435475"/>
            <a:chExt cx="464344" cy="465138"/>
          </a:xfrm>
          <a:solidFill>
            <a:srgbClr val="769EBF"/>
          </a:solidFill>
          <a:effectLst>
            <a:outerShdw blurRad="254000" dist="127000" dir="2700000" algn="tl" rotWithShape="0">
              <a:prstClr val="black">
                <a:alpha val="40000"/>
              </a:prstClr>
            </a:outerShdw>
          </a:effectLst>
        </p:grpSpPr>
        <p:sp>
          <p:nvSpPr>
            <p:cNvPr id="307"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08"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09"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0"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1"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2"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3"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4"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15"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6" name="Group 64"/>
          <p:cNvGrpSpPr/>
          <p:nvPr/>
        </p:nvGrpSpPr>
        <p:grpSpPr>
          <a:xfrm>
            <a:off x="6278712" y="5581292"/>
            <a:ext cx="539566" cy="453935"/>
            <a:chOff x="5368132" y="2625725"/>
            <a:chExt cx="465138" cy="391319"/>
          </a:xfrm>
          <a:solidFill>
            <a:srgbClr val="92D050"/>
          </a:solidFill>
          <a:effectLst>
            <a:outerShdw blurRad="254000" dist="127000" dir="2700000" algn="tl" rotWithShape="0">
              <a:prstClr val="black">
                <a:alpha val="40000"/>
              </a:prstClr>
            </a:outerShdw>
          </a:effectLst>
        </p:grpSpPr>
        <p:sp>
          <p:nvSpPr>
            <p:cNvPr id="317"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18"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19"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0" name="Group 68"/>
          <p:cNvGrpSpPr/>
          <p:nvPr/>
        </p:nvGrpSpPr>
        <p:grpSpPr>
          <a:xfrm>
            <a:off x="6278711" y="3043827"/>
            <a:ext cx="538645" cy="538645"/>
            <a:chOff x="4439444" y="1652588"/>
            <a:chExt cx="464344" cy="464344"/>
          </a:xfrm>
          <a:solidFill>
            <a:srgbClr val="91E3DE"/>
          </a:solidFill>
          <a:effectLst>
            <a:outerShdw blurRad="254000" dist="127000" dir="2700000" algn="tl" rotWithShape="0">
              <a:prstClr val="black">
                <a:alpha val="40000"/>
              </a:prstClr>
            </a:outerShdw>
          </a:effectLst>
        </p:grpSpPr>
        <p:sp>
          <p:nvSpPr>
            <p:cNvPr id="32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2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2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4" name="Group 72"/>
          <p:cNvGrpSpPr/>
          <p:nvPr/>
        </p:nvGrpSpPr>
        <p:grpSpPr>
          <a:xfrm>
            <a:off x="6278711" y="1893414"/>
            <a:ext cx="538645" cy="420787"/>
            <a:chOff x="2581275" y="1710532"/>
            <a:chExt cx="464344" cy="362744"/>
          </a:xfrm>
          <a:solidFill>
            <a:srgbClr val="FD543D"/>
          </a:solidFill>
          <a:effectLst>
            <a:outerShdw blurRad="254000" dist="127000" dir="2700000" algn="tl" rotWithShape="0">
              <a:prstClr val="black">
                <a:alpha val="40000"/>
              </a:prstClr>
            </a:outerShdw>
          </a:effectLst>
        </p:grpSpPr>
        <p:sp>
          <p:nvSpPr>
            <p:cNvPr id="32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2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2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2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2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3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3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582">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2" name="Group 80"/>
          <p:cNvGrpSpPr/>
          <p:nvPr/>
        </p:nvGrpSpPr>
        <p:grpSpPr>
          <a:xfrm>
            <a:off x="6982409" y="1696947"/>
            <a:ext cx="4268614" cy="920270"/>
            <a:chOff x="1513650" y="1324056"/>
            <a:chExt cx="4047778" cy="872660"/>
          </a:xfrm>
        </p:grpSpPr>
        <p:sp>
          <p:nvSpPr>
            <p:cNvPr id="333" name="TextBox 81"/>
            <p:cNvSpPr txBox="1"/>
            <p:nvPr/>
          </p:nvSpPr>
          <p:spPr>
            <a:xfrm>
              <a:off x="1513650" y="1324056"/>
              <a:ext cx="1050674" cy="429026"/>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4" name="Rectangle 82"/>
            <p:cNvSpPr/>
            <p:nvPr/>
          </p:nvSpPr>
          <p:spPr>
            <a:xfrm>
              <a:off x="1513650" y="1709867"/>
              <a:ext cx="404777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软件开发是根据用户要求建造出软件系统或者系统中的软件部分的过程</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5" name="Group 83"/>
          <p:cNvGrpSpPr/>
          <p:nvPr/>
        </p:nvGrpSpPr>
        <p:grpSpPr>
          <a:xfrm>
            <a:off x="6982409" y="2898185"/>
            <a:ext cx="4268614" cy="920270"/>
            <a:chOff x="1513650" y="1324056"/>
            <a:chExt cx="4047778" cy="872660"/>
          </a:xfrm>
        </p:grpSpPr>
        <p:sp>
          <p:nvSpPr>
            <p:cNvPr id="336" name="TextBox 84"/>
            <p:cNvSpPr txBox="1"/>
            <p:nvPr/>
          </p:nvSpPr>
          <p:spPr>
            <a:xfrm>
              <a:off x="1513650" y="1324056"/>
              <a:ext cx="175174" cy="429026"/>
            </a:xfrm>
            <a:prstGeom prst="rect">
              <a:avLst/>
            </a:prstGeom>
            <a:noFill/>
          </p:spPr>
          <p:txBody>
            <a:bodyPr wrap="none" rtlCol="0">
              <a:spAutoFit/>
            </a:bodyPr>
            <a:lstStyle/>
            <a:p>
              <a:pPr>
                <a:lnSpc>
                  <a:spcPct val="130000"/>
                </a:lnSpc>
              </a:pP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7" name="Rectangle 85"/>
            <p:cNvSpPr/>
            <p:nvPr/>
          </p:nvSpPr>
          <p:spPr>
            <a:xfrm>
              <a:off x="1513650" y="1709867"/>
              <a:ext cx="404777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软件开发是一项包括需求捕捉、需求分析、设计、实现和测试的系统工程</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8" name="Group 86"/>
          <p:cNvGrpSpPr/>
          <p:nvPr/>
        </p:nvGrpSpPr>
        <p:grpSpPr>
          <a:xfrm>
            <a:off x="6982409" y="4164263"/>
            <a:ext cx="4268614" cy="923853"/>
            <a:chOff x="1513650" y="1320658"/>
            <a:chExt cx="4047778" cy="876058"/>
          </a:xfrm>
        </p:grpSpPr>
        <p:sp>
          <p:nvSpPr>
            <p:cNvPr id="339" name="TextBox 87"/>
            <p:cNvSpPr txBox="1"/>
            <p:nvPr/>
          </p:nvSpPr>
          <p:spPr>
            <a:xfrm>
              <a:off x="1513650" y="1320658"/>
              <a:ext cx="1269564"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计算机语言</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0" name="Rectangle 88"/>
            <p:cNvSpPr/>
            <p:nvPr/>
          </p:nvSpPr>
          <p:spPr>
            <a:xfrm>
              <a:off x="1513650" y="1709867"/>
              <a:ext cx="404777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软件一般是用某种程序设计语言来实现的。通常采用软件开发工具可以进行开发</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1" name="Group 89"/>
          <p:cNvGrpSpPr/>
          <p:nvPr/>
        </p:nvGrpSpPr>
        <p:grpSpPr>
          <a:xfrm>
            <a:off x="6979721" y="5335871"/>
            <a:ext cx="4268614" cy="953482"/>
            <a:chOff x="1513650" y="1292562"/>
            <a:chExt cx="4047778" cy="904154"/>
          </a:xfrm>
        </p:grpSpPr>
        <p:sp>
          <p:nvSpPr>
            <p:cNvPr id="342" name="TextBox 90"/>
            <p:cNvSpPr txBox="1"/>
            <p:nvPr/>
          </p:nvSpPr>
          <p:spPr>
            <a:xfrm>
              <a:off x="1513650" y="1292562"/>
              <a:ext cx="1050674"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软件分类</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3" name="Rectangle 91"/>
            <p:cNvSpPr/>
            <p:nvPr/>
          </p:nvSpPr>
          <p:spPr>
            <a:xfrm>
              <a:off x="1513650" y="1709867"/>
              <a:ext cx="404777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软件分为系统软件和应用软件，并不只是包括可以在计算机上运行的程序，与这些程序相关的文件一般也被认为是软件的一部分</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8" name="矩形 267"/>
          <p:cNvSpPr/>
          <p:nvPr/>
        </p:nvSpPr>
        <p:spPr>
          <a:xfrm>
            <a:off x="0" y="375965"/>
            <a:ext cx="163885"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9" name="TextBox 89"/>
          <p:cNvSpPr txBox="1"/>
          <p:nvPr/>
        </p:nvSpPr>
        <p:spPr>
          <a:xfrm>
            <a:off x="363770" y="377765"/>
            <a:ext cx="2646878"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软件开发技术特性</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2" name="TextBox 81"/>
          <p:cNvSpPr txBox="1"/>
          <p:nvPr/>
        </p:nvSpPr>
        <p:spPr>
          <a:xfrm>
            <a:off x="7004645" y="2875860"/>
            <a:ext cx="1800493" cy="452432"/>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是一项系统工程</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0109605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fill="hold"/>
                                        <p:tgtEl>
                                          <p:spTgt spid="268"/>
                                        </p:tgtEl>
                                        <p:attrNameLst>
                                          <p:attrName>ppt_x</p:attrName>
                                        </p:attrNameLst>
                                      </p:cBhvr>
                                      <p:tavLst>
                                        <p:tav tm="0">
                                          <p:val>
                                            <p:strVal val="0-#ppt_w/2"/>
                                          </p:val>
                                        </p:tav>
                                        <p:tav tm="100000">
                                          <p:val>
                                            <p:strVal val="#ppt_x"/>
                                          </p:val>
                                        </p:tav>
                                      </p:tavLst>
                                    </p:anim>
                                    <p:anim calcmode="lin" valueType="num">
                                      <p:cBhvr additive="base">
                                        <p:cTn id="8" dur="500" fill="hold"/>
                                        <p:tgtEl>
                                          <p:spTgt spid="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
                                        </p:tgtEl>
                                        <p:attrNameLst>
                                          <p:attrName>style.visibility</p:attrName>
                                        </p:attrNameLst>
                                      </p:cBhvr>
                                      <p:to>
                                        <p:strVal val="visible"/>
                                      </p:to>
                                    </p:set>
                                    <p:anim calcmode="lin" valueType="num">
                                      <p:cBhvr additive="base">
                                        <p:cTn id="13" dur="500" fill="hold"/>
                                        <p:tgtEl>
                                          <p:spTgt spid="269"/>
                                        </p:tgtEl>
                                        <p:attrNameLst>
                                          <p:attrName>ppt_x</p:attrName>
                                        </p:attrNameLst>
                                      </p:cBhvr>
                                      <p:tavLst>
                                        <p:tav tm="0">
                                          <p:val>
                                            <p:strVal val="0-#ppt_w/2"/>
                                          </p:val>
                                        </p:tav>
                                        <p:tav tm="100000">
                                          <p:val>
                                            <p:strVal val="#ppt_x"/>
                                          </p:val>
                                        </p:tav>
                                      </p:tavLst>
                                    </p:anim>
                                    <p:anim calcmode="lin" valueType="num">
                                      <p:cBhvr additive="base">
                                        <p:cTn id="14" dur="500" fill="hold"/>
                                        <p:tgtEl>
                                          <p:spTgt spid="2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324"/>
                                        </p:tgtEl>
                                        <p:attrNameLst>
                                          <p:attrName>style.visibility</p:attrName>
                                        </p:attrNameLst>
                                      </p:cBhvr>
                                      <p:to>
                                        <p:strVal val="visible"/>
                                      </p:to>
                                    </p:set>
                                    <p:anim calcmode="lin" valueType="num">
                                      <p:cBhvr>
                                        <p:cTn id="25" dur="500" fill="hold"/>
                                        <p:tgtEl>
                                          <p:spTgt spid="324"/>
                                        </p:tgtEl>
                                        <p:attrNameLst>
                                          <p:attrName>ppt_w</p:attrName>
                                        </p:attrNameLst>
                                      </p:cBhvr>
                                      <p:tavLst>
                                        <p:tav tm="0">
                                          <p:val>
                                            <p:fltVal val="0"/>
                                          </p:val>
                                        </p:tav>
                                        <p:tav tm="100000">
                                          <p:val>
                                            <p:strVal val="#ppt_w"/>
                                          </p:val>
                                        </p:tav>
                                      </p:tavLst>
                                    </p:anim>
                                    <p:anim calcmode="lin" valueType="num">
                                      <p:cBhvr>
                                        <p:cTn id="26" dur="500" fill="hold"/>
                                        <p:tgtEl>
                                          <p:spTgt spid="324"/>
                                        </p:tgtEl>
                                        <p:attrNameLst>
                                          <p:attrName>ppt_h</p:attrName>
                                        </p:attrNameLst>
                                      </p:cBhvr>
                                      <p:tavLst>
                                        <p:tav tm="0">
                                          <p:val>
                                            <p:fltVal val="0"/>
                                          </p:val>
                                        </p:tav>
                                        <p:tav tm="100000">
                                          <p:val>
                                            <p:strVal val="#ppt_h"/>
                                          </p:val>
                                        </p:tav>
                                      </p:tavLst>
                                    </p:anim>
                                    <p:animEffect transition="in" filter="fade">
                                      <p:cBhvr>
                                        <p:cTn id="27" dur="500"/>
                                        <p:tgtEl>
                                          <p:spTgt spid="324"/>
                                        </p:tgtEl>
                                      </p:cBhvr>
                                    </p:animEffect>
                                  </p:childTnLst>
                                </p:cTn>
                              </p:par>
                            </p:childTnLst>
                          </p:cTn>
                        </p:par>
                        <p:par>
                          <p:cTn id="28" fill="hold">
                            <p:stCondLst>
                              <p:cond delay="1000"/>
                            </p:stCondLst>
                            <p:childTnLst>
                              <p:par>
                                <p:cTn id="29" presetID="12" presetClass="entr" presetSubtype="8" fill="hold" nodeType="afterEffect">
                                  <p:stCondLst>
                                    <p:cond delay="0"/>
                                  </p:stCondLst>
                                  <p:childTnLst>
                                    <p:set>
                                      <p:cBhvr>
                                        <p:cTn id="30" dur="1" fill="hold">
                                          <p:stCondLst>
                                            <p:cond delay="0"/>
                                          </p:stCondLst>
                                        </p:cTn>
                                        <p:tgtEl>
                                          <p:spTgt spid="332"/>
                                        </p:tgtEl>
                                        <p:attrNameLst>
                                          <p:attrName>style.visibility</p:attrName>
                                        </p:attrNameLst>
                                      </p:cBhvr>
                                      <p:to>
                                        <p:strVal val="visible"/>
                                      </p:to>
                                    </p:set>
                                    <p:anim calcmode="lin" valueType="num">
                                      <p:cBhvr additive="base">
                                        <p:cTn id="31" dur="500"/>
                                        <p:tgtEl>
                                          <p:spTgt spid="332"/>
                                        </p:tgtEl>
                                        <p:attrNameLst>
                                          <p:attrName>ppt_x</p:attrName>
                                        </p:attrNameLst>
                                      </p:cBhvr>
                                      <p:tavLst>
                                        <p:tav tm="0">
                                          <p:val>
                                            <p:strVal val="#ppt_x-#ppt_w*1.125000"/>
                                          </p:val>
                                        </p:tav>
                                        <p:tav tm="100000">
                                          <p:val>
                                            <p:strVal val="#ppt_x"/>
                                          </p:val>
                                        </p:tav>
                                      </p:tavLst>
                                    </p:anim>
                                    <p:animEffect transition="in" filter="wipe(right)">
                                      <p:cBhvr>
                                        <p:cTn id="32" dur="500"/>
                                        <p:tgtEl>
                                          <p:spTgt spid="332"/>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320"/>
                                        </p:tgtEl>
                                        <p:attrNameLst>
                                          <p:attrName>style.visibility</p:attrName>
                                        </p:attrNameLst>
                                      </p:cBhvr>
                                      <p:to>
                                        <p:strVal val="visible"/>
                                      </p:to>
                                    </p:set>
                                    <p:anim calcmode="lin" valueType="num">
                                      <p:cBhvr>
                                        <p:cTn id="36" dur="500" fill="hold"/>
                                        <p:tgtEl>
                                          <p:spTgt spid="320"/>
                                        </p:tgtEl>
                                        <p:attrNameLst>
                                          <p:attrName>ppt_w</p:attrName>
                                        </p:attrNameLst>
                                      </p:cBhvr>
                                      <p:tavLst>
                                        <p:tav tm="0">
                                          <p:val>
                                            <p:fltVal val="0"/>
                                          </p:val>
                                        </p:tav>
                                        <p:tav tm="100000">
                                          <p:val>
                                            <p:strVal val="#ppt_w"/>
                                          </p:val>
                                        </p:tav>
                                      </p:tavLst>
                                    </p:anim>
                                    <p:anim calcmode="lin" valueType="num">
                                      <p:cBhvr>
                                        <p:cTn id="37" dur="500" fill="hold"/>
                                        <p:tgtEl>
                                          <p:spTgt spid="320"/>
                                        </p:tgtEl>
                                        <p:attrNameLst>
                                          <p:attrName>ppt_h</p:attrName>
                                        </p:attrNameLst>
                                      </p:cBhvr>
                                      <p:tavLst>
                                        <p:tav tm="0">
                                          <p:val>
                                            <p:fltVal val="0"/>
                                          </p:val>
                                        </p:tav>
                                        <p:tav tm="100000">
                                          <p:val>
                                            <p:strVal val="#ppt_h"/>
                                          </p:val>
                                        </p:tav>
                                      </p:tavLst>
                                    </p:anim>
                                    <p:animEffect transition="in" filter="fade">
                                      <p:cBhvr>
                                        <p:cTn id="38" dur="500"/>
                                        <p:tgtEl>
                                          <p:spTgt spid="320"/>
                                        </p:tgtEl>
                                      </p:cBhvr>
                                    </p:animEffect>
                                  </p:childTnLst>
                                </p:cTn>
                              </p:par>
                            </p:childTnLst>
                          </p:cTn>
                        </p:par>
                        <p:par>
                          <p:cTn id="39" fill="hold">
                            <p:stCondLst>
                              <p:cond delay="2000"/>
                            </p:stCondLst>
                            <p:childTnLst>
                              <p:par>
                                <p:cTn id="40" presetID="12" presetClass="entr" presetSubtype="8" fill="hold" nodeType="afterEffect">
                                  <p:stCondLst>
                                    <p:cond delay="0"/>
                                  </p:stCondLst>
                                  <p:childTnLst>
                                    <p:set>
                                      <p:cBhvr>
                                        <p:cTn id="41" dur="1" fill="hold">
                                          <p:stCondLst>
                                            <p:cond delay="0"/>
                                          </p:stCondLst>
                                        </p:cTn>
                                        <p:tgtEl>
                                          <p:spTgt spid="335"/>
                                        </p:tgtEl>
                                        <p:attrNameLst>
                                          <p:attrName>style.visibility</p:attrName>
                                        </p:attrNameLst>
                                      </p:cBhvr>
                                      <p:to>
                                        <p:strVal val="visible"/>
                                      </p:to>
                                    </p:set>
                                    <p:anim calcmode="lin" valueType="num">
                                      <p:cBhvr additive="base">
                                        <p:cTn id="42" dur="500"/>
                                        <p:tgtEl>
                                          <p:spTgt spid="335"/>
                                        </p:tgtEl>
                                        <p:attrNameLst>
                                          <p:attrName>ppt_x</p:attrName>
                                        </p:attrNameLst>
                                      </p:cBhvr>
                                      <p:tavLst>
                                        <p:tav tm="0">
                                          <p:val>
                                            <p:strVal val="#ppt_x-#ppt_w*1.125000"/>
                                          </p:val>
                                        </p:tav>
                                        <p:tav tm="100000">
                                          <p:val>
                                            <p:strVal val="#ppt_x"/>
                                          </p:val>
                                        </p:tav>
                                      </p:tavLst>
                                    </p:anim>
                                    <p:animEffect transition="in" filter="wipe(right)">
                                      <p:cBhvr>
                                        <p:cTn id="43" dur="500"/>
                                        <p:tgtEl>
                                          <p:spTgt spid="335"/>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306"/>
                                        </p:tgtEl>
                                        <p:attrNameLst>
                                          <p:attrName>style.visibility</p:attrName>
                                        </p:attrNameLst>
                                      </p:cBhvr>
                                      <p:to>
                                        <p:strVal val="visible"/>
                                      </p:to>
                                    </p:set>
                                    <p:anim calcmode="lin" valueType="num">
                                      <p:cBhvr>
                                        <p:cTn id="47" dur="500" fill="hold"/>
                                        <p:tgtEl>
                                          <p:spTgt spid="306"/>
                                        </p:tgtEl>
                                        <p:attrNameLst>
                                          <p:attrName>ppt_w</p:attrName>
                                        </p:attrNameLst>
                                      </p:cBhvr>
                                      <p:tavLst>
                                        <p:tav tm="0">
                                          <p:val>
                                            <p:fltVal val="0"/>
                                          </p:val>
                                        </p:tav>
                                        <p:tav tm="100000">
                                          <p:val>
                                            <p:strVal val="#ppt_w"/>
                                          </p:val>
                                        </p:tav>
                                      </p:tavLst>
                                    </p:anim>
                                    <p:anim calcmode="lin" valueType="num">
                                      <p:cBhvr>
                                        <p:cTn id="48" dur="500" fill="hold"/>
                                        <p:tgtEl>
                                          <p:spTgt spid="306"/>
                                        </p:tgtEl>
                                        <p:attrNameLst>
                                          <p:attrName>ppt_h</p:attrName>
                                        </p:attrNameLst>
                                      </p:cBhvr>
                                      <p:tavLst>
                                        <p:tav tm="0">
                                          <p:val>
                                            <p:fltVal val="0"/>
                                          </p:val>
                                        </p:tav>
                                        <p:tav tm="100000">
                                          <p:val>
                                            <p:strVal val="#ppt_h"/>
                                          </p:val>
                                        </p:tav>
                                      </p:tavLst>
                                    </p:anim>
                                    <p:animEffect transition="in" filter="fade">
                                      <p:cBhvr>
                                        <p:cTn id="49" dur="500"/>
                                        <p:tgtEl>
                                          <p:spTgt spid="306"/>
                                        </p:tgtEl>
                                      </p:cBhvr>
                                    </p:animEffect>
                                  </p:childTnLst>
                                </p:cTn>
                              </p:par>
                            </p:childTnLst>
                          </p:cTn>
                        </p:par>
                        <p:par>
                          <p:cTn id="50" fill="hold">
                            <p:stCondLst>
                              <p:cond delay="3000"/>
                            </p:stCondLst>
                            <p:childTnLst>
                              <p:par>
                                <p:cTn id="51" presetID="12" presetClass="entr" presetSubtype="8" fill="hold" nodeType="afterEffect">
                                  <p:stCondLst>
                                    <p:cond delay="0"/>
                                  </p:stCondLst>
                                  <p:childTnLst>
                                    <p:set>
                                      <p:cBhvr>
                                        <p:cTn id="52" dur="1" fill="hold">
                                          <p:stCondLst>
                                            <p:cond delay="0"/>
                                          </p:stCondLst>
                                        </p:cTn>
                                        <p:tgtEl>
                                          <p:spTgt spid="338"/>
                                        </p:tgtEl>
                                        <p:attrNameLst>
                                          <p:attrName>style.visibility</p:attrName>
                                        </p:attrNameLst>
                                      </p:cBhvr>
                                      <p:to>
                                        <p:strVal val="visible"/>
                                      </p:to>
                                    </p:set>
                                    <p:anim calcmode="lin" valueType="num">
                                      <p:cBhvr additive="base">
                                        <p:cTn id="53" dur="500"/>
                                        <p:tgtEl>
                                          <p:spTgt spid="338"/>
                                        </p:tgtEl>
                                        <p:attrNameLst>
                                          <p:attrName>ppt_x</p:attrName>
                                        </p:attrNameLst>
                                      </p:cBhvr>
                                      <p:tavLst>
                                        <p:tav tm="0">
                                          <p:val>
                                            <p:strVal val="#ppt_x-#ppt_w*1.125000"/>
                                          </p:val>
                                        </p:tav>
                                        <p:tav tm="100000">
                                          <p:val>
                                            <p:strVal val="#ppt_x"/>
                                          </p:val>
                                        </p:tav>
                                      </p:tavLst>
                                    </p:anim>
                                    <p:animEffect transition="in" filter="wipe(right)">
                                      <p:cBhvr>
                                        <p:cTn id="54" dur="500"/>
                                        <p:tgtEl>
                                          <p:spTgt spid="338"/>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16"/>
                                        </p:tgtEl>
                                        <p:attrNameLst>
                                          <p:attrName>style.visibility</p:attrName>
                                        </p:attrNameLst>
                                      </p:cBhvr>
                                      <p:to>
                                        <p:strVal val="visible"/>
                                      </p:to>
                                    </p:set>
                                    <p:anim calcmode="lin" valueType="num">
                                      <p:cBhvr>
                                        <p:cTn id="58" dur="500" fill="hold"/>
                                        <p:tgtEl>
                                          <p:spTgt spid="316"/>
                                        </p:tgtEl>
                                        <p:attrNameLst>
                                          <p:attrName>ppt_w</p:attrName>
                                        </p:attrNameLst>
                                      </p:cBhvr>
                                      <p:tavLst>
                                        <p:tav tm="0">
                                          <p:val>
                                            <p:fltVal val="0"/>
                                          </p:val>
                                        </p:tav>
                                        <p:tav tm="100000">
                                          <p:val>
                                            <p:strVal val="#ppt_w"/>
                                          </p:val>
                                        </p:tav>
                                      </p:tavLst>
                                    </p:anim>
                                    <p:anim calcmode="lin" valueType="num">
                                      <p:cBhvr>
                                        <p:cTn id="59" dur="500" fill="hold"/>
                                        <p:tgtEl>
                                          <p:spTgt spid="316"/>
                                        </p:tgtEl>
                                        <p:attrNameLst>
                                          <p:attrName>ppt_h</p:attrName>
                                        </p:attrNameLst>
                                      </p:cBhvr>
                                      <p:tavLst>
                                        <p:tav tm="0">
                                          <p:val>
                                            <p:fltVal val="0"/>
                                          </p:val>
                                        </p:tav>
                                        <p:tav tm="100000">
                                          <p:val>
                                            <p:strVal val="#ppt_h"/>
                                          </p:val>
                                        </p:tav>
                                      </p:tavLst>
                                    </p:anim>
                                    <p:animEffect transition="in" filter="fade">
                                      <p:cBhvr>
                                        <p:cTn id="60" dur="500"/>
                                        <p:tgtEl>
                                          <p:spTgt spid="316"/>
                                        </p:tgtEl>
                                      </p:cBhvr>
                                    </p:animEffect>
                                  </p:childTnLst>
                                </p:cTn>
                              </p:par>
                            </p:childTnLst>
                          </p:cTn>
                        </p:par>
                        <p:par>
                          <p:cTn id="61" fill="hold">
                            <p:stCondLst>
                              <p:cond delay="4000"/>
                            </p:stCondLst>
                            <p:childTnLst>
                              <p:par>
                                <p:cTn id="62" presetID="12" presetClass="entr" presetSubtype="8" fill="hold" nodeType="afterEffect">
                                  <p:stCondLst>
                                    <p:cond delay="0"/>
                                  </p:stCondLst>
                                  <p:childTnLst>
                                    <p:set>
                                      <p:cBhvr>
                                        <p:cTn id="63" dur="1" fill="hold">
                                          <p:stCondLst>
                                            <p:cond delay="0"/>
                                          </p:stCondLst>
                                        </p:cTn>
                                        <p:tgtEl>
                                          <p:spTgt spid="341"/>
                                        </p:tgtEl>
                                        <p:attrNameLst>
                                          <p:attrName>style.visibility</p:attrName>
                                        </p:attrNameLst>
                                      </p:cBhvr>
                                      <p:to>
                                        <p:strVal val="visible"/>
                                      </p:to>
                                    </p:set>
                                    <p:anim calcmode="lin" valueType="num">
                                      <p:cBhvr additive="base">
                                        <p:cTn id="64" dur="500"/>
                                        <p:tgtEl>
                                          <p:spTgt spid="341"/>
                                        </p:tgtEl>
                                        <p:attrNameLst>
                                          <p:attrName>ppt_x</p:attrName>
                                        </p:attrNameLst>
                                      </p:cBhvr>
                                      <p:tavLst>
                                        <p:tav tm="0">
                                          <p:val>
                                            <p:strVal val="#ppt_x-#ppt_w*1.125000"/>
                                          </p:val>
                                        </p:tav>
                                        <p:tav tm="100000">
                                          <p:val>
                                            <p:strVal val="#ppt_x"/>
                                          </p:val>
                                        </p:tav>
                                      </p:tavLst>
                                    </p:anim>
                                    <p:animEffect transition="in" filter="wipe(right)">
                                      <p:cBhvr>
                                        <p:cTn id="65"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 y="2340468"/>
            <a:ext cx="12857163" cy="2551715"/>
            <a:chOff x="170694" y="177982"/>
            <a:chExt cx="3936003" cy="781165"/>
          </a:xfrm>
          <a:solidFill>
            <a:srgbClr val="FD482F"/>
          </a:solidFill>
        </p:grpSpPr>
        <p:sp>
          <p:nvSpPr>
            <p:cNvPr id="44" name="等腰三角形 43"/>
            <p:cNvSpPr/>
            <p:nvPr/>
          </p:nvSpPr>
          <p:spPr>
            <a:xfrm>
              <a:off x="1233863" y="177982"/>
              <a:ext cx="355284" cy="35651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6" name="矩形 45"/>
            <p:cNvSpPr/>
            <p:nvPr/>
          </p:nvSpPr>
          <p:spPr>
            <a:xfrm>
              <a:off x="170694" y="261768"/>
              <a:ext cx="3936003" cy="61198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8" name="文本框 6"/>
            <p:cNvSpPr txBox="1"/>
            <p:nvPr/>
          </p:nvSpPr>
          <p:spPr>
            <a:xfrm>
              <a:off x="650907" y="284178"/>
              <a:ext cx="569115" cy="559760"/>
            </a:xfrm>
            <a:prstGeom prst="rect">
              <a:avLst/>
            </a:prstGeom>
            <a:noFill/>
          </p:spPr>
          <p:txBody>
            <a:bodyPr wrap="square" lIns="96429" tIns="48214" rIns="96429" bIns="48214" rtlCol="0">
              <a:spAutoFit/>
            </a:bodyPr>
            <a:lstStyle/>
            <a:p>
              <a:r>
                <a:rPr lang="en-US" altLang="zh-CN" sz="11249" dirty="0" smtClean="0">
                  <a:solidFill>
                    <a:schemeClr val="bg1"/>
                  </a:solidFill>
                  <a:latin typeface="Impact" panose="020B0806030902050204" pitchFamily="34" charset="0"/>
                </a:rPr>
                <a:t>04</a:t>
              </a:r>
              <a:endParaRPr lang="zh-CN" altLang="en-US" sz="11249" dirty="0">
                <a:solidFill>
                  <a:schemeClr val="bg1"/>
                </a:solidFill>
                <a:latin typeface="Impact" panose="020B0806030902050204" pitchFamily="34" charset="0"/>
              </a:endParaRPr>
            </a:p>
          </p:txBody>
        </p:sp>
      </p:grpSp>
      <p:sp>
        <p:nvSpPr>
          <p:cNvPr id="18" name="TextBox 23"/>
          <p:cNvSpPr txBox="1"/>
          <p:nvPr/>
        </p:nvSpPr>
        <p:spPr>
          <a:xfrm>
            <a:off x="4746491" y="2392189"/>
            <a:ext cx="7370721" cy="1358257"/>
          </a:xfrm>
          <a:prstGeom prst="rect">
            <a:avLst/>
          </a:prstGeom>
          <a:noFill/>
        </p:spPr>
        <p:txBody>
          <a:bodyPr wrap="square" rtlCol="0">
            <a:spAutoFit/>
          </a:bodyPr>
          <a:lstStyle/>
          <a:p>
            <a:pPr>
              <a:lnSpc>
                <a:spcPct val="130000"/>
              </a:lnSpc>
            </a:pPr>
            <a:r>
              <a:rPr lang="zh-CN" altLang="en-US" sz="6328"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产品、项目和技术</a:t>
            </a:r>
            <a:endParaRPr lang="bg-BG" altLang="zh-CN" sz="6328"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23"/>
          <p:cNvSpPr txBox="1"/>
          <p:nvPr/>
        </p:nvSpPr>
        <p:spPr>
          <a:xfrm>
            <a:off x="468268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产品和项目</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23"/>
          <p:cNvSpPr txBox="1"/>
          <p:nvPr/>
        </p:nvSpPr>
        <p:spPr>
          <a:xfrm>
            <a:off x="736283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项目和技术</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23"/>
          <p:cNvSpPr txBox="1"/>
          <p:nvPr/>
        </p:nvSpPr>
        <p:spPr>
          <a:xfrm>
            <a:off x="468268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技术和产品</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3"/>
          <p:cNvSpPr txBox="1"/>
          <p:nvPr/>
        </p:nvSpPr>
        <p:spPr>
          <a:xfrm>
            <a:off x="7362831" y="4097162"/>
            <a:ext cx="2407667" cy="474232"/>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技术的误区</a:t>
            </a:r>
            <a:endParaRPr lang="bg-BG" altLang="zh-CN"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27143041"/>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 calcmode="lin" valueType="num">
                                      <p:cBhvr>
                                        <p:cTn id="15" dur="500" fill="hold"/>
                                        <p:tgtEl>
                                          <p:spTgt spid="18"/>
                                        </p:tgtEl>
                                        <p:attrNameLst>
                                          <p:attrName>style.rotation</p:attrName>
                                        </p:attrNameLst>
                                      </p:cBhvr>
                                      <p:tavLst>
                                        <p:tav tm="0">
                                          <p:val>
                                            <p:fltVal val="90"/>
                                          </p:val>
                                        </p:tav>
                                        <p:tav tm="100000">
                                          <p:val>
                                            <p:fltVal val="0"/>
                                          </p:val>
                                        </p:tav>
                                      </p:tavLst>
                                    </p:anim>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 calcmode="lin" valueType="num">
                                      <p:cBhvr>
                                        <p:cTn id="23" dur="500" fill="hold"/>
                                        <p:tgtEl>
                                          <p:spTgt spid="19"/>
                                        </p:tgtEl>
                                        <p:attrNameLst>
                                          <p:attrName>style.rotation</p:attrName>
                                        </p:attrNameLst>
                                      </p:cBhvr>
                                      <p:tavLst>
                                        <p:tav tm="0">
                                          <p:val>
                                            <p:fltVal val="90"/>
                                          </p:val>
                                        </p:tav>
                                        <p:tav tm="100000">
                                          <p:val>
                                            <p:fltVal val="0"/>
                                          </p:val>
                                        </p:tav>
                                      </p:tavLst>
                                    </p:anim>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 calcmode="lin" valueType="num">
                                      <p:cBhvr>
                                        <p:cTn id="31" dur="500" fill="hold"/>
                                        <p:tgtEl>
                                          <p:spTgt spid="20"/>
                                        </p:tgtEl>
                                        <p:attrNameLst>
                                          <p:attrName>style.rotation</p:attrName>
                                        </p:attrNameLst>
                                      </p:cBhvr>
                                      <p:tavLst>
                                        <p:tav tm="0">
                                          <p:val>
                                            <p:fltVal val="90"/>
                                          </p:val>
                                        </p:tav>
                                        <p:tav tm="100000">
                                          <p:val>
                                            <p:fltVal val="0"/>
                                          </p:val>
                                        </p:tav>
                                      </p:tavLst>
                                    </p:anim>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 calcmode="lin" valueType="num">
                                      <p:cBhvr>
                                        <p:cTn id="39" dur="500" fill="hold"/>
                                        <p:tgtEl>
                                          <p:spTgt spid="21"/>
                                        </p:tgtEl>
                                        <p:attrNameLst>
                                          <p:attrName>style.rotation</p:attrName>
                                        </p:attrNameLst>
                                      </p:cBhvr>
                                      <p:tavLst>
                                        <p:tav tm="0">
                                          <p:val>
                                            <p:fltVal val="90"/>
                                          </p:val>
                                        </p:tav>
                                        <p:tav tm="100000">
                                          <p:val>
                                            <p:fltVal val="0"/>
                                          </p:val>
                                        </p:tav>
                                      </p:tavLst>
                                    </p:anim>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 calcmode="lin" valueType="num">
                                      <p:cBhvr>
                                        <p:cTn id="47" dur="500" fill="hold"/>
                                        <p:tgtEl>
                                          <p:spTgt spid="22"/>
                                        </p:tgtEl>
                                        <p:attrNameLst>
                                          <p:attrName>style.rotation</p:attrName>
                                        </p:attrNameLst>
                                      </p:cBhvr>
                                      <p:tavLst>
                                        <p:tav tm="0">
                                          <p:val>
                                            <p:fltVal val="90"/>
                                          </p:val>
                                        </p:tav>
                                        <p:tav tm="100000">
                                          <p:val>
                                            <p:fltVal val="0"/>
                                          </p:val>
                                        </p:tav>
                                      </p:tavLst>
                                    </p:anim>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425429" y="2143108"/>
            <a:ext cx="5686360" cy="4433649"/>
            <a:chOff x="3399912" y="1901371"/>
            <a:chExt cx="5392177" cy="4204275"/>
          </a:xfrm>
        </p:grpSpPr>
        <p:sp>
          <p:nvSpPr>
            <p:cNvPr id="5" name="矩形 1"/>
            <p:cNvSpPr/>
            <p:nvPr/>
          </p:nvSpPr>
          <p:spPr>
            <a:xfrm rot="293950">
              <a:off x="5228497" y="5269325"/>
              <a:ext cx="3033175" cy="31386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326" fontAlgn="auto">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1"/>
            <p:cNvSpPr/>
            <p:nvPr/>
          </p:nvSpPr>
          <p:spPr>
            <a:xfrm rot="19913209">
              <a:off x="4925956" y="4614655"/>
              <a:ext cx="1836532" cy="30629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326" fontAlgn="auto">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1"/>
            <p:cNvSpPr/>
            <p:nvPr/>
          </p:nvSpPr>
          <p:spPr>
            <a:xfrm rot="708470">
              <a:off x="4566803" y="3873002"/>
              <a:ext cx="2276620" cy="30629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326" fontAlgn="auto">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
            <p:cNvSpPr/>
            <p:nvPr/>
          </p:nvSpPr>
          <p:spPr>
            <a:xfrm rot="293950">
              <a:off x="4640057" y="2296303"/>
              <a:ext cx="3033175" cy="31386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326" fontAlgn="auto">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1"/>
            <p:cNvSpPr/>
            <p:nvPr/>
          </p:nvSpPr>
          <p:spPr>
            <a:xfrm rot="20453418">
              <a:off x="3996229" y="3087308"/>
              <a:ext cx="3639468" cy="400508"/>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1"/>
            </a:solidFill>
            <a:ln w="25400" cap="flat" cmpd="sng" algn="ctr">
              <a:noFill/>
              <a:prstDash val="solid"/>
            </a:ln>
            <a:effectLst>
              <a:outerShdw blurRad="190500" dist="63500" dir="2700000" algn="tl" rotWithShape="0">
                <a:prstClr val="black">
                  <a:alpha val="40000"/>
                </a:prstClr>
              </a:outerShdw>
            </a:effectLst>
          </p:spPr>
          <p:txBody>
            <a:bodyPr rtlCol="0" anchor="ctr"/>
            <a:lstStyle/>
            <a:p>
              <a:pPr algn="ctr" defTabSz="964326" fontAlgn="auto">
                <a:spcBef>
                  <a:spcPts val="0"/>
                </a:spcBef>
                <a:spcAft>
                  <a:spcPts val="0"/>
                </a:spcAft>
                <a:defRPr/>
              </a:pPr>
              <a:endParaRPr lang="en-US" sz="2953" kern="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013152" y="1908464"/>
              <a:ext cx="724297" cy="724297"/>
              <a:chOff x="4013152" y="1908464"/>
              <a:chExt cx="724297" cy="724297"/>
            </a:xfrm>
            <a:effectLst>
              <a:outerShdw blurRad="317500" dist="63500" dir="2700000" algn="tl" rotWithShape="0">
                <a:prstClr val="black">
                  <a:alpha val="40000"/>
                </a:prstClr>
              </a:outerShdw>
            </a:effectLst>
          </p:grpSpPr>
          <p:sp>
            <p:nvSpPr>
              <p:cNvPr id="26" name="椭圆 60"/>
              <p:cNvSpPr/>
              <p:nvPr/>
            </p:nvSpPr>
            <p:spPr>
              <a:xfrm>
                <a:off x="4013152" y="1908464"/>
                <a:ext cx="724297" cy="724297"/>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61"/>
              <p:cNvSpPr/>
              <p:nvPr/>
            </p:nvSpPr>
            <p:spPr>
              <a:xfrm>
                <a:off x="4061438" y="1956750"/>
                <a:ext cx="627724" cy="627724"/>
              </a:xfrm>
              <a:prstGeom prst="ellipse">
                <a:avLst/>
              </a:prstGeom>
              <a:solidFill>
                <a:srgbClr val="FD6753"/>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flipH="1">
                <a:off x="4055341" y="2009387"/>
                <a:ext cx="639919" cy="518467"/>
              </a:xfrm>
              <a:prstGeom prst="rect">
                <a:avLst/>
              </a:prstGeom>
              <a:noFill/>
              <a:ln>
                <a:noFill/>
              </a:ln>
              <a:effectLst/>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01</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nvGrpSpPr>
            <p:cNvPr id="36" name="组合 35"/>
            <p:cNvGrpSpPr/>
            <p:nvPr/>
          </p:nvGrpSpPr>
          <p:grpSpPr>
            <a:xfrm>
              <a:off x="3399912" y="3232333"/>
              <a:ext cx="1226478" cy="1226478"/>
              <a:chOff x="3399912" y="3232333"/>
              <a:chExt cx="1226478" cy="1226478"/>
            </a:xfrm>
            <a:effectLst>
              <a:outerShdw blurRad="317500" dist="63500" dir="2700000" algn="tl" rotWithShape="0">
                <a:prstClr val="black">
                  <a:alpha val="40000"/>
                </a:prstClr>
              </a:outerShdw>
            </a:effectLst>
          </p:grpSpPr>
          <p:sp>
            <p:nvSpPr>
              <p:cNvPr id="24" name="椭圆 58"/>
              <p:cNvSpPr/>
              <p:nvPr/>
            </p:nvSpPr>
            <p:spPr>
              <a:xfrm>
                <a:off x="3399912" y="3232333"/>
                <a:ext cx="1226478" cy="1226478"/>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59"/>
              <p:cNvSpPr/>
              <p:nvPr/>
            </p:nvSpPr>
            <p:spPr>
              <a:xfrm>
                <a:off x="3481678" y="3314099"/>
                <a:ext cx="1062946" cy="1062947"/>
              </a:xfrm>
              <a:prstGeom prst="ellipse">
                <a:avLst/>
              </a:prstGeom>
              <a:solidFill>
                <a:srgbClr val="FCCB43"/>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flipH="1">
                <a:off x="3579972" y="3583962"/>
                <a:ext cx="866359" cy="51846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03</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nvGrpSpPr>
            <p:cNvPr id="3" name="组合 2"/>
            <p:cNvGrpSpPr/>
            <p:nvPr/>
          </p:nvGrpSpPr>
          <p:grpSpPr>
            <a:xfrm>
              <a:off x="7408885" y="1901371"/>
              <a:ext cx="1226478" cy="1226476"/>
              <a:chOff x="7408885" y="1901371"/>
              <a:chExt cx="1226478" cy="1226476"/>
            </a:xfrm>
            <a:effectLst>
              <a:outerShdw blurRad="317500" dist="63500" dir="2700000" algn="tl" rotWithShape="0">
                <a:prstClr val="black">
                  <a:alpha val="40000"/>
                </a:prstClr>
              </a:outerShdw>
            </a:effectLst>
          </p:grpSpPr>
          <p:sp>
            <p:nvSpPr>
              <p:cNvPr id="22" name="椭圆 56"/>
              <p:cNvSpPr/>
              <p:nvPr/>
            </p:nvSpPr>
            <p:spPr>
              <a:xfrm>
                <a:off x="7408885" y="1901371"/>
                <a:ext cx="1226478" cy="1226476"/>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57"/>
              <p:cNvSpPr/>
              <p:nvPr/>
            </p:nvSpPr>
            <p:spPr>
              <a:xfrm>
                <a:off x="7490650" y="1983136"/>
                <a:ext cx="1062948" cy="1062946"/>
              </a:xfrm>
              <a:prstGeom prst="ellipse">
                <a:avLst/>
              </a:prstGeom>
              <a:solidFill>
                <a:srgbClr val="91E3DE"/>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flipH="1">
                <a:off x="7588945" y="2253384"/>
                <a:ext cx="866359" cy="51846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02</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nvGrpSpPr>
            <p:cNvPr id="41" name="组合 40"/>
            <p:cNvGrpSpPr/>
            <p:nvPr/>
          </p:nvGrpSpPr>
          <p:grpSpPr>
            <a:xfrm>
              <a:off x="7565611" y="4879168"/>
              <a:ext cx="1226478" cy="1226478"/>
              <a:chOff x="7565611" y="4879168"/>
              <a:chExt cx="1226478" cy="1226478"/>
            </a:xfrm>
            <a:effectLst>
              <a:outerShdw blurRad="317500" dist="63500" dir="2700000" algn="tl" rotWithShape="0">
                <a:prstClr val="black">
                  <a:alpha val="40000"/>
                </a:prstClr>
              </a:outerShdw>
            </a:effectLst>
          </p:grpSpPr>
          <p:sp>
            <p:nvSpPr>
              <p:cNvPr id="16" name="椭圆 50"/>
              <p:cNvSpPr/>
              <p:nvPr/>
            </p:nvSpPr>
            <p:spPr>
              <a:xfrm>
                <a:off x="7565611" y="4879168"/>
                <a:ext cx="1226478" cy="1226478"/>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51"/>
              <p:cNvSpPr/>
              <p:nvPr/>
            </p:nvSpPr>
            <p:spPr>
              <a:xfrm>
                <a:off x="7647376" y="4960933"/>
                <a:ext cx="1062948" cy="1062948"/>
              </a:xfrm>
              <a:prstGeom prst="ellipse">
                <a:avLst/>
              </a:prstGeom>
              <a:solidFill>
                <a:srgbClr val="92D050"/>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flipH="1">
                <a:off x="7745671" y="5231182"/>
                <a:ext cx="866359" cy="51846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06</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nvGrpSpPr>
            <p:cNvPr id="37" name="组合 36"/>
            <p:cNvGrpSpPr/>
            <p:nvPr/>
          </p:nvGrpSpPr>
          <p:grpSpPr>
            <a:xfrm>
              <a:off x="6527862" y="3886570"/>
              <a:ext cx="724297" cy="724297"/>
              <a:chOff x="6527862" y="3886570"/>
              <a:chExt cx="724297" cy="724297"/>
            </a:xfrm>
            <a:effectLst>
              <a:outerShdw blurRad="317500" dist="63500" dir="2700000" algn="tl" rotWithShape="0">
                <a:prstClr val="black">
                  <a:alpha val="40000"/>
                </a:prstClr>
              </a:outerShdw>
            </a:effectLst>
          </p:grpSpPr>
          <p:sp>
            <p:nvSpPr>
              <p:cNvPr id="20" name="椭圆 54"/>
              <p:cNvSpPr/>
              <p:nvPr/>
            </p:nvSpPr>
            <p:spPr>
              <a:xfrm>
                <a:off x="6527862" y="3886570"/>
                <a:ext cx="724297" cy="724297"/>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55"/>
              <p:cNvSpPr/>
              <p:nvPr/>
            </p:nvSpPr>
            <p:spPr>
              <a:xfrm>
                <a:off x="6576148" y="3934856"/>
                <a:ext cx="627724" cy="627724"/>
              </a:xfrm>
              <a:prstGeom prst="ellipse">
                <a:avLst/>
              </a:prstGeom>
              <a:solidFill>
                <a:srgbClr val="7030A0"/>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31"/>
              <p:cNvSpPr txBox="1"/>
              <p:nvPr/>
            </p:nvSpPr>
            <p:spPr>
              <a:xfrm flipH="1">
                <a:off x="6570051" y="3987493"/>
                <a:ext cx="639919" cy="51846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04</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nvGrpSpPr>
            <p:cNvPr id="38" name="组合 37"/>
            <p:cNvGrpSpPr/>
            <p:nvPr/>
          </p:nvGrpSpPr>
          <p:grpSpPr>
            <a:xfrm>
              <a:off x="4544625" y="4867604"/>
              <a:ext cx="724297" cy="724297"/>
              <a:chOff x="4544625" y="4867604"/>
              <a:chExt cx="724297" cy="724297"/>
            </a:xfrm>
            <a:effectLst>
              <a:outerShdw blurRad="317500" dist="63500" dir="2700000" algn="tl" rotWithShape="0">
                <a:prstClr val="black">
                  <a:alpha val="40000"/>
                </a:prstClr>
              </a:outerShdw>
            </a:effectLst>
          </p:grpSpPr>
          <p:sp>
            <p:nvSpPr>
              <p:cNvPr id="18" name="椭圆 52"/>
              <p:cNvSpPr/>
              <p:nvPr/>
            </p:nvSpPr>
            <p:spPr>
              <a:xfrm>
                <a:off x="4544625" y="4867604"/>
                <a:ext cx="724297" cy="724297"/>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53"/>
              <p:cNvSpPr/>
              <p:nvPr/>
            </p:nvSpPr>
            <p:spPr>
              <a:xfrm>
                <a:off x="4592911" y="4915890"/>
                <a:ext cx="627724" cy="627724"/>
              </a:xfrm>
              <a:prstGeom prst="ellipse">
                <a:avLst/>
              </a:prstGeom>
              <a:solidFill>
                <a:srgbClr val="769EBF"/>
              </a:solidFill>
              <a:ln w="57150" cap="flat" cmpd="sng" algn="ctr">
                <a:noFill/>
                <a:prstDash val="solid"/>
              </a:ln>
              <a:effectLst/>
            </p:spPr>
            <p:txBody>
              <a:bodyPr rot="0" spcFirstLastPara="0" vertOverflow="overflow" horzOverflow="overflow" vert="horz" wrap="square" lIns="96429" tIns="48214" rIns="96429" bIns="48214" numCol="1" spcCol="0" rtlCol="0" fromWordArt="0" anchor="ctr" anchorCtr="0" forceAA="0" compatLnSpc="1">
                <a:prstTxWarp prst="textNoShape">
                  <a:avLst/>
                </a:prstTxWarp>
                <a:noAutofit/>
              </a:bodyPr>
              <a:lstStyle/>
              <a:p>
                <a:pPr algn="ctr" defTabSz="964326" fontAlgn="auto">
                  <a:spcBef>
                    <a:spcPts val="0"/>
                  </a:spcBef>
                  <a:spcAft>
                    <a:spcPts val="0"/>
                  </a:spcAft>
                  <a:defRPr/>
                </a:pPr>
                <a:endParaRPr lang="en-US" sz="2953" kern="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flipH="1">
                <a:off x="4586814" y="4968527"/>
                <a:ext cx="639919" cy="51846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64326" fontAlgn="auto">
                  <a:lnSpc>
                    <a:spcPct val="100000"/>
                  </a:lnSpc>
                  <a:spcBef>
                    <a:spcPts val="0"/>
                  </a:spcBef>
                  <a:spcAft>
                    <a:spcPts val="0"/>
                  </a:spcAft>
                  <a:defRPr/>
                </a:pPr>
                <a:r>
                  <a:rPr lang="en-US" altLang="zh-CN" sz="2953" dirty="0">
                    <a:solidFill>
                      <a:schemeClr val="bg1"/>
                    </a:solidFill>
                    <a:latin typeface="Arial" panose="020B0604020202020204" pitchFamily="34" charset="0"/>
                    <a:cs typeface="Times New Roman" pitchFamily="18" charset="0"/>
                    <a:sym typeface="Arial" panose="020B0604020202020204" pitchFamily="34" charset="0"/>
                  </a:rPr>
                  <a:t>05</a:t>
                </a:r>
                <a:endParaRPr lang="zh-CN" altLang="en-US" sz="2953" dirty="0">
                  <a:solidFill>
                    <a:schemeClr val="bg1"/>
                  </a:solidFill>
                  <a:latin typeface="Arial" panose="020B0604020202020204" pitchFamily="34" charset="0"/>
                  <a:cs typeface="Times New Roman" pitchFamily="18" charset="0"/>
                  <a:sym typeface="Arial" panose="020B0604020202020204" pitchFamily="34" charset="0"/>
                </a:endParaRPr>
              </a:p>
            </p:txBody>
          </p:sp>
        </p:grpSp>
      </p:grpSp>
      <p:grpSp>
        <p:nvGrpSpPr>
          <p:cNvPr id="40" name="Group 39"/>
          <p:cNvGrpSpPr/>
          <p:nvPr/>
        </p:nvGrpSpPr>
        <p:grpSpPr>
          <a:xfrm>
            <a:off x="1254943" y="1802116"/>
            <a:ext cx="2578464" cy="1570810"/>
            <a:chOff x="490424" y="1116043"/>
            <a:chExt cx="2776299" cy="1489545"/>
          </a:xfrm>
        </p:grpSpPr>
        <p:sp>
          <p:nvSpPr>
            <p:cNvPr id="35" name="Rectangle 34"/>
            <p:cNvSpPr/>
            <p:nvPr/>
          </p:nvSpPr>
          <p:spPr>
            <a:xfrm>
              <a:off x="490424" y="1488699"/>
              <a:ext cx="2776299" cy="1116889"/>
            </a:xfrm>
            <a:prstGeom prst="rect">
              <a:avLst/>
            </a:prstGeom>
          </p:spPr>
          <p:txBody>
            <a:bodyPr wrap="square">
              <a:spAutoFit/>
            </a:bodyPr>
            <a:lstStyle/>
            <a:p>
              <a:pPr algn="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产品和项目是相辅相成的关系，产品的开发是通过一个个项目去完成的。将产品的需求，通过项目去实现，完成产品的一个版本。不断迭代进行，进而推动产品的版本更新</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2570801" y="1116043"/>
              <a:ext cx="695922" cy="395340"/>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综述</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Group 39"/>
          <p:cNvGrpSpPr/>
          <p:nvPr/>
        </p:nvGrpSpPr>
        <p:grpSpPr>
          <a:xfrm>
            <a:off x="9181429" y="2172551"/>
            <a:ext cx="2578464" cy="928262"/>
            <a:chOff x="490424" y="1116043"/>
            <a:chExt cx="2776299" cy="880238"/>
          </a:xfrm>
        </p:grpSpPr>
        <p:sp>
          <p:nvSpPr>
            <p:cNvPr id="51" name="Rectangle 34"/>
            <p:cNvSpPr/>
            <p:nvPr/>
          </p:nvSpPr>
          <p:spPr>
            <a:xfrm>
              <a:off x="490424" y="1488699"/>
              <a:ext cx="2776299" cy="507582"/>
            </a:xfrm>
            <a:prstGeom prst="rect">
              <a:avLst/>
            </a:prstGeom>
          </p:spPr>
          <p:txBody>
            <a:bodyPr wrap="square">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项目的目标往往是创造新的产品或者是对现有产品进行改良</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38"/>
            <p:cNvSpPr txBox="1"/>
            <p:nvPr/>
          </p:nvSpPr>
          <p:spPr>
            <a:xfrm>
              <a:off x="490424" y="1116043"/>
              <a:ext cx="1690094"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项目创造产品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Group 39"/>
          <p:cNvGrpSpPr/>
          <p:nvPr/>
        </p:nvGrpSpPr>
        <p:grpSpPr>
          <a:xfrm>
            <a:off x="589174" y="3715386"/>
            <a:ext cx="2723824" cy="1149733"/>
            <a:chOff x="333911" y="1116043"/>
            <a:chExt cx="2932812" cy="1090251"/>
          </a:xfrm>
        </p:grpSpPr>
        <p:sp>
          <p:nvSpPr>
            <p:cNvPr id="57" name="Rectangle 34"/>
            <p:cNvSpPr/>
            <p:nvPr/>
          </p:nvSpPr>
          <p:spPr>
            <a:xfrm>
              <a:off x="490424" y="1488699"/>
              <a:ext cx="2776299" cy="717595"/>
            </a:xfrm>
            <a:prstGeom prst="rect">
              <a:avLst/>
            </a:prstGeom>
          </p:spPr>
          <p:txBody>
            <a:bodyPr wrap="square">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一款产品的诞生往往不单单只是一个项目，而是由多个项目的产物组合而成。</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Box 38"/>
            <p:cNvSpPr txBox="1"/>
            <p:nvPr/>
          </p:nvSpPr>
          <p:spPr>
            <a:xfrm>
              <a:off x="333911" y="1116043"/>
              <a:ext cx="2932812" cy="429026"/>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产品往往与多个项目相关</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Group 39"/>
          <p:cNvGrpSpPr/>
          <p:nvPr/>
        </p:nvGrpSpPr>
        <p:grpSpPr>
          <a:xfrm>
            <a:off x="7657279" y="3944665"/>
            <a:ext cx="2803749" cy="1127869"/>
            <a:chOff x="490424" y="1116043"/>
            <a:chExt cx="2776299" cy="1069518"/>
          </a:xfrm>
        </p:grpSpPr>
        <p:sp>
          <p:nvSpPr>
            <p:cNvPr id="60" name="Rectangle 34"/>
            <p:cNvSpPr/>
            <p:nvPr/>
          </p:nvSpPr>
          <p:spPr>
            <a:xfrm>
              <a:off x="490424" y="1488699"/>
              <a:ext cx="2776299" cy="696862"/>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产品通常有形的物品或者无形的服务</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而项目是一个活动或者说是过程</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38"/>
            <p:cNvSpPr txBox="1"/>
            <p:nvPr/>
          </p:nvSpPr>
          <p:spPr>
            <a:xfrm>
              <a:off x="490424" y="1116043"/>
              <a:ext cx="1938637" cy="429025"/>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产品和项目区分</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Group 39"/>
          <p:cNvGrpSpPr/>
          <p:nvPr/>
        </p:nvGrpSpPr>
        <p:grpSpPr>
          <a:xfrm>
            <a:off x="1859450" y="5269766"/>
            <a:ext cx="2578464" cy="1592674"/>
            <a:chOff x="490424" y="1116043"/>
            <a:chExt cx="2776299" cy="1510276"/>
          </a:xfrm>
        </p:grpSpPr>
        <p:sp>
          <p:nvSpPr>
            <p:cNvPr id="63" name="Rectangle 34"/>
            <p:cNvSpPr/>
            <p:nvPr/>
          </p:nvSpPr>
          <p:spPr>
            <a:xfrm>
              <a:off x="490424" y="1488699"/>
              <a:ext cx="2776299" cy="1137620"/>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产品生命周期往往长于项目</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项目的生存周期包括项目的启动、策划、执行监控和收尾。项目验收交付给用户，并结项后，项目生存周期</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结束</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38"/>
            <p:cNvSpPr txBox="1"/>
            <p:nvPr/>
          </p:nvSpPr>
          <p:spPr>
            <a:xfrm>
              <a:off x="1576629" y="1116043"/>
              <a:ext cx="1690094" cy="395340"/>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生命周期不同</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5" name="Group 39"/>
          <p:cNvGrpSpPr/>
          <p:nvPr/>
        </p:nvGrpSpPr>
        <p:grpSpPr>
          <a:xfrm>
            <a:off x="9275364" y="5383755"/>
            <a:ext cx="2578464" cy="1814145"/>
            <a:chOff x="490424" y="1116043"/>
            <a:chExt cx="2776299" cy="1720291"/>
          </a:xfrm>
        </p:grpSpPr>
        <p:sp>
          <p:nvSpPr>
            <p:cNvPr id="66" name="Rectangle 34"/>
            <p:cNvSpPr/>
            <p:nvPr/>
          </p:nvSpPr>
          <p:spPr>
            <a:xfrm>
              <a:off x="490424" y="1488699"/>
              <a:ext cx="2776299" cy="1347635"/>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产品的生存周期类似于人的成长，从出生（产品构思），到成长（产品的版本更新），到去世（产品中止）的过程。产品不存在完成的说法，因为产品是不断更新的，直到被新产品替代，生存周期才结束</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TextBox 38"/>
            <p:cNvSpPr txBox="1"/>
            <p:nvPr/>
          </p:nvSpPr>
          <p:spPr>
            <a:xfrm>
              <a:off x="490424" y="1116043"/>
              <a:ext cx="1690094"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产品生命周期</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0" y="375965"/>
            <a:ext cx="163885" cy="576064"/>
          </a:xfrm>
          <a:prstGeom prst="rect">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89"/>
          <p:cNvSpPr txBox="1"/>
          <p:nvPr/>
        </p:nvSpPr>
        <p:spPr>
          <a:xfrm>
            <a:off x="363770" y="377765"/>
            <a:ext cx="2646878" cy="572464"/>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产品和项目的关系</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146708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750" fill="hold"/>
                                        <p:tgtEl>
                                          <p:spTgt spid="42"/>
                                        </p:tgtEl>
                                        <p:attrNameLst>
                                          <p:attrName>ppt_w</p:attrName>
                                        </p:attrNameLst>
                                      </p:cBhvr>
                                      <p:tavLst>
                                        <p:tav tm="0">
                                          <p:val>
                                            <p:fltVal val="0"/>
                                          </p:val>
                                        </p:tav>
                                        <p:tav tm="100000">
                                          <p:val>
                                            <p:strVal val="#ppt_w"/>
                                          </p:val>
                                        </p:tav>
                                      </p:tavLst>
                                    </p:anim>
                                    <p:anim calcmode="lin" valueType="num">
                                      <p:cBhvr>
                                        <p:cTn id="20" dur="750" fill="hold"/>
                                        <p:tgtEl>
                                          <p:spTgt spid="42"/>
                                        </p:tgtEl>
                                        <p:attrNameLst>
                                          <p:attrName>ppt_h</p:attrName>
                                        </p:attrNameLst>
                                      </p:cBhvr>
                                      <p:tavLst>
                                        <p:tav tm="0">
                                          <p:val>
                                            <p:fltVal val="0"/>
                                          </p:val>
                                        </p:tav>
                                        <p:tav tm="100000">
                                          <p:val>
                                            <p:strVal val="#ppt_h"/>
                                          </p:val>
                                        </p:tav>
                                      </p:tavLst>
                                    </p:anim>
                                    <p:anim calcmode="lin" valueType="num">
                                      <p:cBhvr>
                                        <p:cTn id="21" dur="750" fill="hold"/>
                                        <p:tgtEl>
                                          <p:spTgt spid="42"/>
                                        </p:tgtEl>
                                        <p:attrNameLst>
                                          <p:attrName>ppt_x</p:attrName>
                                        </p:attrNameLst>
                                      </p:cBhvr>
                                      <p:tavLst>
                                        <p:tav tm="0" fmla="#ppt_x+(cos(-2*pi*(1-$))*-#ppt_x-sin(-2*pi*(1-$))*(1-#ppt_y))*(1-$)">
                                          <p:val>
                                            <p:fltVal val="0"/>
                                          </p:val>
                                        </p:tav>
                                        <p:tav tm="100000">
                                          <p:val>
                                            <p:fltVal val="1"/>
                                          </p:val>
                                        </p:tav>
                                      </p:tavLst>
                                    </p:anim>
                                    <p:anim calcmode="lin" valueType="num">
                                      <p:cBhvr>
                                        <p:cTn id="22" dur="750" fill="hold"/>
                                        <p:tgtEl>
                                          <p:spTgt spid="42"/>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750"/>
                            </p:stCondLst>
                            <p:childTnLst>
                              <p:par>
                                <p:cTn id="24" presetID="22" presetClass="entr" presetSubtype="2"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right)">
                                      <p:cBhvr>
                                        <p:cTn id="26" dur="500"/>
                                        <p:tgtEl>
                                          <p:spTgt spid="40"/>
                                        </p:tgtEl>
                                      </p:cBhvr>
                                    </p:animEffect>
                                  </p:childTnLst>
                                </p:cTn>
                              </p:par>
                            </p:childTnLst>
                          </p:cTn>
                        </p:par>
                        <p:par>
                          <p:cTn id="27" fill="hold">
                            <p:stCondLst>
                              <p:cond delay="1250"/>
                            </p:stCondLst>
                            <p:childTnLst>
                              <p:par>
                                <p:cTn id="28" presetID="22" presetClass="entr" presetSubtype="2"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right)">
                                      <p:cBhvr>
                                        <p:cTn id="30" dur="500"/>
                                        <p:tgtEl>
                                          <p:spTgt spid="50"/>
                                        </p:tgtEl>
                                      </p:cBhvr>
                                    </p:animEffect>
                                  </p:childTnLst>
                                </p:cTn>
                              </p:par>
                            </p:childTnLst>
                          </p:cTn>
                        </p:par>
                        <p:par>
                          <p:cTn id="31" fill="hold">
                            <p:stCondLst>
                              <p:cond delay="1750"/>
                            </p:stCondLst>
                            <p:childTnLst>
                              <p:par>
                                <p:cTn id="32" presetID="22" presetClass="entr" presetSubtype="2" fill="hold"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right)">
                                      <p:cBhvr>
                                        <p:cTn id="34" dur="500"/>
                                        <p:tgtEl>
                                          <p:spTgt spid="56"/>
                                        </p:tgtEl>
                                      </p:cBhvr>
                                    </p:animEffect>
                                  </p:childTnLst>
                                </p:cTn>
                              </p:par>
                            </p:childTnLst>
                          </p:cTn>
                        </p:par>
                        <p:par>
                          <p:cTn id="35" fill="hold">
                            <p:stCondLst>
                              <p:cond delay="2250"/>
                            </p:stCondLst>
                            <p:childTnLst>
                              <p:par>
                                <p:cTn id="36" presetID="22" presetClass="entr" presetSubtype="2"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right)">
                                      <p:cBhvr>
                                        <p:cTn id="38" dur="500"/>
                                        <p:tgtEl>
                                          <p:spTgt spid="59"/>
                                        </p:tgtEl>
                                      </p:cBhvr>
                                    </p:animEffect>
                                  </p:childTnLst>
                                </p:cTn>
                              </p:par>
                            </p:childTnLst>
                          </p:cTn>
                        </p:par>
                        <p:par>
                          <p:cTn id="39" fill="hold">
                            <p:stCondLst>
                              <p:cond delay="2750"/>
                            </p:stCondLst>
                            <p:childTnLst>
                              <p:par>
                                <p:cTn id="40" presetID="22" presetClass="entr" presetSubtype="2"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3250"/>
                            </p:stCondLst>
                            <p:childTnLst>
                              <p:par>
                                <p:cTn id="44" presetID="22" presetClass="entr" presetSubtype="2" fill="hold"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right)">
                                      <p:cBhvr>
                                        <p:cTn id="4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893646" y="5096390"/>
            <a:ext cx="1847524" cy="1362194"/>
            <a:chOff x="5220029" y="4672837"/>
            <a:chExt cx="1751943" cy="1291721"/>
          </a:xfrm>
          <a:effectLst>
            <a:outerShdw blurRad="381000" dist="127000" dir="2700000" algn="tl" rotWithShape="0">
              <a:prstClr val="black">
                <a:alpha val="40000"/>
              </a:prstClr>
            </a:outerShdw>
          </a:effectLst>
        </p:grpSpPr>
        <p:sp>
          <p:nvSpPr>
            <p:cNvPr id="4" name="Freeform 6"/>
            <p:cNvSpPr>
              <a:spLocks/>
            </p:cNvSpPr>
            <p:nvPr/>
          </p:nvSpPr>
          <p:spPr bwMode="auto">
            <a:xfrm>
              <a:off x="6096000" y="5047978"/>
              <a:ext cx="875972" cy="916580"/>
            </a:xfrm>
            <a:custGeom>
              <a:avLst/>
              <a:gdLst>
                <a:gd name="T0" fmla="*/ 453 w 453"/>
                <a:gd name="T1" fmla="*/ 0 h 474"/>
                <a:gd name="T2" fmla="*/ 0 w 453"/>
                <a:gd name="T3" fmla="*/ 197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7"/>
                  </a:lnTo>
                  <a:lnTo>
                    <a:pt x="0" y="474"/>
                  </a:lnTo>
                  <a:lnTo>
                    <a:pt x="453" y="277"/>
                  </a:lnTo>
                  <a:lnTo>
                    <a:pt x="453" y="0"/>
                  </a:lnTo>
                  <a:close/>
                </a:path>
              </a:pathLst>
            </a:custGeom>
            <a:solidFill>
              <a:srgbClr val="92D050"/>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7"/>
            <p:cNvSpPr>
              <a:spLocks/>
            </p:cNvSpPr>
            <p:nvPr/>
          </p:nvSpPr>
          <p:spPr bwMode="auto">
            <a:xfrm>
              <a:off x="5220029" y="5047978"/>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close/>
                </a:path>
              </a:pathLst>
            </a:custGeom>
            <a:solidFill>
              <a:srgbClr val="92D050"/>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8"/>
            <p:cNvSpPr>
              <a:spLocks/>
            </p:cNvSpPr>
            <p:nvPr/>
          </p:nvSpPr>
          <p:spPr bwMode="auto">
            <a:xfrm>
              <a:off x="5220029" y="5047978"/>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9"/>
            <p:cNvSpPr>
              <a:spLocks/>
            </p:cNvSpPr>
            <p:nvPr/>
          </p:nvSpPr>
          <p:spPr bwMode="auto">
            <a:xfrm>
              <a:off x="5220029" y="4672837"/>
              <a:ext cx="1751943" cy="756081"/>
            </a:xfrm>
            <a:custGeom>
              <a:avLst/>
              <a:gdLst>
                <a:gd name="T0" fmla="*/ 453 w 906"/>
                <a:gd name="T1" fmla="*/ 0 h 391"/>
                <a:gd name="T2" fmla="*/ 0 w 906"/>
                <a:gd name="T3" fmla="*/ 194 h 391"/>
                <a:gd name="T4" fmla="*/ 453 w 906"/>
                <a:gd name="T5" fmla="*/ 391 h 391"/>
                <a:gd name="T6" fmla="*/ 906 w 906"/>
                <a:gd name="T7" fmla="*/ 194 h 391"/>
                <a:gd name="T8" fmla="*/ 453 w 906"/>
                <a:gd name="T9" fmla="*/ 0 h 391"/>
              </a:gdLst>
              <a:ahLst/>
              <a:cxnLst>
                <a:cxn ang="0">
                  <a:pos x="T0" y="T1"/>
                </a:cxn>
                <a:cxn ang="0">
                  <a:pos x="T2" y="T3"/>
                </a:cxn>
                <a:cxn ang="0">
                  <a:pos x="T4" y="T5"/>
                </a:cxn>
                <a:cxn ang="0">
                  <a:pos x="T6" y="T7"/>
                </a:cxn>
                <a:cxn ang="0">
                  <a:pos x="T8" y="T9"/>
                </a:cxn>
              </a:cxnLst>
              <a:rect l="0" t="0" r="r" b="b"/>
              <a:pathLst>
                <a:path w="906" h="391">
                  <a:moveTo>
                    <a:pt x="453" y="0"/>
                  </a:moveTo>
                  <a:lnTo>
                    <a:pt x="0" y="194"/>
                  </a:lnTo>
                  <a:lnTo>
                    <a:pt x="453" y="391"/>
                  </a:lnTo>
                  <a:lnTo>
                    <a:pt x="906" y="194"/>
                  </a:lnTo>
                  <a:lnTo>
                    <a:pt x="453" y="0"/>
                  </a:lnTo>
                  <a:close/>
                </a:path>
              </a:pathLst>
            </a:custGeom>
            <a:solidFill>
              <a:schemeClr val="bg1">
                <a:lumMod val="95000"/>
              </a:schemeClr>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41"/>
            <p:cNvSpPr>
              <a:spLocks noEditPoints="1"/>
            </p:cNvSpPr>
            <p:nvPr/>
          </p:nvSpPr>
          <p:spPr bwMode="auto">
            <a:xfrm>
              <a:off x="5440472" y="5281957"/>
              <a:ext cx="353869" cy="444754"/>
            </a:xfrm>
            <a:custGeom>
              <a:avLst/>
              <a:gdLst>
                <a:gd name="T0" fmla="*/ 25 w 77"/>
                <a:gd name="T1" fmla="*/ 80 h 97"/>
                <a:gd name="T2" fmla="*/ 9 w 77"/>
                <a:gd name="T3" fmla="*/ 46 h 97"/>
                <a:gd name="T4" fmla="*/ 25 w 77"/>
                <a:gd name="T5" fmla="*/ 26 h 97"/>
                <a:gd name="T6" fmla="*/ 41 w 77"/>
                <a:gd name="T7" fmla="*/ 60 h 97"/>
                <a:gd name="T8" fmla="*/ 22 w 77"/>
                <a:gd name="T9" fmla="*/ 9 h 97"/>
                <a:gd name="T10" fmla="*/ 20 w 77"/>
                <a:gd name="T11" fmla="*/ 17 h 97"/>
                <a:gd name="T12" fmla="*/ 11 w 77"/>
                <a:gd name="T13" fmla="*/ 12 h 97"/>
                <a:gd name="T14" fmla="*/ 8 w 77"/>
                <a:gd name="T15" fmla="*/ 26 h 97"/>
                <a:gd name="T16" fmla="*/ 0 w 77"/>
                <a:gd name="T17" fmla="*/ 36 h 97"/>
                <a:gd name="T18" fmla="*/ 5 w 77"/>
                <a:gd name="T19" fmla="*/ 51 h 97"/>
                <a:gd name="T20" fmla="*/ 5 w 77"/>
                <a:gd name="T21" fmla="*/ 70 h 97"/>
                <a:gd name="T22" fmla="*/ 13 w 77"/>
                <a:gd name="T23" fmla="*/ 77 h 97"/>
                <a:gd name="T24" fmla="*/ 21 w 77"/>
                <a:gd name="T25" fmla="*/ 94 h 97"/>
                <a:gd name="T26" fmla="*/ 29 w 77"/>
                <a:gd name="T27" fmla="*/ 89 h 97"/>
                <a:gd name="T28" fmla="*/ 36 w 77"/>
                <a:gd name="T29" fmla="*/ 87 h 97"/>
                <a:gd name="T30" fmla="*/ 45 w 77"/>
                <a:gd name="T31" fmla="*/ 88 h 97"/>
                <a:gd name="T32" fmla="*/ 45 w 77"/>
                <a:gd name="T33" fmla="*/ 69 h 97"/>
                <a:gd name="T34" fmla="*/ 50 w 77"/>
                <a:gd name="T35" fmla="*/ 58 h 97"/>
                <a:gd name="T36" fmla="*/ 42 w 77"/>
                <a:gd name="T37" fmla="*/ 41 h 97"/>
                <a:gd name="T38" fmla="*/ 40 w 77"/>
                <a:gd name="T39" fmla="*/ 25 h 97"/>
                <a:gd name="T40" fmla="*/ 30 w 77"/>
                <a:gd name="T41" fmla="*/ 21 h 97"/>
                <a:gd name="T42" fmla="*/ 22 w 77"/>
                <a:gd name="T43" fmla="*/ 9 h 97"/>
                <a:gd name="T44" fmla="*/ 60 w 77"/>
                <a:gd name="T45" fmla="*/ 48 h 97"/>
                <a:gd name="T46" fmla="*/ 49 w 77"/>
                <a:gd name="T47" fmla="*/ 25 h 97"/>
                <a:gd name="T48" fmla="*/ 60 w 77"/>
                <a:gd name="T49" fmla="*/ 12 h 97"/>
                <a:gd name="T50" fmla="*/ 70 w 77"/>
                <a:gd name="T51" fmla="*/ 35 h 97"/>
                <a:gd name="T52" fmla="*/ 58 w 77"/>
                <a:gd name="T53" fmla="*/ 0 h 97"/>
                <a:gd name="T54" fmla="*/ 57 w 77"/>
                <a:gd name="T55" fmla="*/ 5 h 97"/>
                <a:gd name="T56" fmla="*/ 50 w 77"/>
                <a:gd name="T57" fmla="*/ 2 h 97"/>
                <a:gd name="T58" fmla="*/ 48 w 77"/>
                <a:gd name="T59" fmla="*/ 11 h 97"/>
                <a:gd name="T60" fmla="*/ 43 w 77"/>
                <a:gd name="T61" fmla="*/ 18 h 97"/>
                <a:gd name="T62" fmla="*/ 46 w 77"/>
                <a:gd name="T63" fmla="*/ 28 h 97"/>
                <a:gd name="T64" fmla="*/ 46 w 77"/>
                <a:gd name="T65" fmla="*/ 41 h 97"/>
                <a:gd name="T66" fmla="*/ 52 w 77"/>
                <a:gd name="T67" fmla="*/ 46 h 97"/>
                <a:gd name="T68" fmla="*/ 57 w 77"/>
                <a:gd name="T69" fmla="*/ 57 h 97"/>
                <a:gd name="T70" fmla="*/ 62 w 77"/>
                <a:gd name="T71" fmla="*/ 55 h 97"/>
                <a:gd name="T72" fmla="*/ 67 w 77"/>
                <a:gd name="T73" fmla="*/ 53 h 97"/>
                <a:gd name="T74" fmla="*/ 73 w 77"/>
                <a:gd name="T75" fmla="*/ 53 h 97"/>
                <a:gd name="T76" fmla="*/ 73 w 77"/>
                <a:gd name="T77" fmla="*/ 41 h 97"/>
                <a:gd name="T78" fmla="*/ 77 w 77"/>
                <a:gd name="T79" fmla="*/ 33 h 97"/>
                <a:gd name="T80" fmla="*/ 72 w 77"/>
                <a:gd name="T81" fmla="*/ 22 h 97"/>
                <a:gd name="T82" fmla="*/ 70 w 77"/>
                <a:gd name="T83" fmla="*/ 11 h 97"/>
                <a:gd name="T84" fmla="*/ 63 w 77"/>
                <a:gd name="T85" fmla="*/ 8 h 97"/>
                <a:gd name="T86" fmla="*/ 58 w 77"/>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4739495" y="3976865"/>
            <a:ext cx="1847524" cy="1360153"/>
            <a:chOff x="5220029" y="3611230"/>
            <a:chExt cx="1751943" cy="1289786"/>
          </a:xfrm>
          <a:effectLst>
            <a:outerShdw blurRad="381000" dist="127000" dir="2700000" algn="tl" rotWithShape="0">
              <a:prstClr val="black">
                <a:alpha val="40000"/>
              </a:prstClr>
            </a:outerShdw>
          </a:effectLst>
        </p:grpSpPr>
        <p:sp>
          <p:nvSpPr>
            <p:cNvPr id="8" name="Freeform 10"/>
            <p:cNvSpPr>
              <a:spLocks/>
            </p:cNvSpPr>
            <p:nvPr/>
          </p:nvSpPr>
          <p:spPr bwMode="auto">
            <a:xfrm>
              <a:off x="6096000" y="3986370"/>
              <a:ext cx="875972" cy="914646"/>
            </a:xfrm>
            <a:custGeom>
              <a:avLst/>
              <a:gdLst>
                <a:gd name="T0" fmla="*/ 453 w 453"/>
                <a:gd name="T1" fmla="*/ 0 h 473"/>
                <a:gd name="T2" fmla="*/ 0 w 453"/>
                <a:gd name="T3" fmla="*/ 194 h 473"/>
                <a:gd name="T4" fmla="*/ 0 w 453"/>
                <a:gd name="T5" fmla="*/ 473 h 473"/>
                <a:gd name="T6" fmla="*/ 453 w 453"/>
                <a:gd name="T7" fmla="*/ 277 h 473"/>
                <a:gd name="T8" fmla="*/ 453 w 453"/>
                <a:gd name="T9" fmla="*/ 0 h 473"/>
              </a:gdLst>
              <a:ahLst/>
              <a:cxnLst>
                <a:cxn ang="0">
                  <a:pos x="T0" y="T1"/>
                </a:cxn>
                <a:cxn ang="0">
                  <a:pos x="T2" y="T3"/>
                </a:cxn>
                <a:cxn ang="0">
                  <a:pos x="T4" y="T5"/>
                </a:cxn>
                <a:cxn ang="0">
                  <a:pos x="T6" y="T7"/>
                </a:cxn>
                <a:cxn ang="0">
                  <a:pos x="T8" y="T9"/>
                </a:cxn>
              </a:cxnLst>
              <a:rect l="0" t="0" r="r" b="b"/>
              <a:pathLst>
                <a:path w="453" h="473">
                  <a:moveTo>
                    <a:pt x="453" y="0"/>
                  </a:moveTo>
                  <a:lnTo>
                    <a:pt x="0" y="194"/>
                  </a:lnTo>
                  <a:lnTo>
                    <a:pt x="0" y="473"/>
                  </a:lnTo>
                  <a:lnTo>
                    <a:pt x="453" y="277"/>
                  </a:lnTo>
                  <a:lnTo>
                    <a:pt x="453" y="0"/>
                  </a:lnTo>
                  <a:close/>
                </a:path>
              </a:pathLst>
            </a:custGeom>
            <a:solidFill>
              <a:srgbClr val="FCCB43"/>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1"/>
            <p:cNvSpPr>
              <a:spLocks/>
            </p:cNvSpPr>
            <p:nvPr/>
          </p:nvSpPr>
          <p:spPr bwMode="auto">
            <a:xfrm>
              <a:off x="5220029" y="3986370"/>
              <a:ext cx="875972" cy="914646"/>
            </a:xfrm>
            <a:custGeom>
              <a:avLst/>
              <a:gdLst>
                <a:gd name="T0" fmla="*/ 0 w 453"/>
                <a:gd name="T1" fmla="*/ 0 h 473"/>
                <a:gd name="T2" fmla="*/ 453 w 453"/>
                <a:gd name="T3" fmla="*/ 194 h 473"/>
                <a:gd name="T4" fmla="*/ 453 w 453"/>
                <a:gd name="T5" fmla="*/ 473 h 473"/>
                <a:gd name="T6" fmla="*/ 0 w 453"/>
                <a:gd name="T7" fmla="*/ 277 h 473"/>
                <a:gd name="T8" fmla="*/ 0 w 453"/>
                <a:gd name="T9" fmla="*/ 0 h 473"/>
              </a:gdLst>
              <a:ahLst/>
              <a:cxnLst>
                <a:cxn ang="0">
                  <a:pos x="T0" y="T1"/>
                </a:cxn>
                <a:cxn ang="0">
                  <a:pos x="T2" y="T3"/>
                </a:cxn>
                <a:cxn ang="0">
                  <a:pos x="T4" y="T5"/>
                </a:cxn>
                <a:cxn ang="0">
                  <a:pos x="T6" y="T7"/>
                </a:cxn>
                <a:cxn ang="0">
                  <a:pos x="T8" y="T9"/>
                </a:cxn>
              </a:cxnLst>
              <a:rect l="0" t="0" r="r" b="b"/>
              <a:pathLst>
                <a:path w="453" h="473">
                  <a:moveTo>
                    <a:pt x="0" y="0"/>
                  </a:moveTo>
                  <a:lnTo>
                    <a:pt x="453" y="194"/>
                  </a:lnTo>
                  <a:lnTo>
                    <a:pt x="453" y="473"/>
                  </a:lnTo>
                  <a:lnTo>
                    <a:pt x="0" y="277"/>
                  </a:lnTo>
                  <a:lnTo>
                    <a:pt x="0" y="0"/>
                  </a:lnTo>
                  <a:close/>
                </a:path>
              </a:pathLst>
            </a:custGeom>
            <a:solidFill>
              <a:srgbClr val="FCCB43"/>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2"/>
            <p:cNvSpPr>
              <a:spLocks/>
            </p:cNvSpPr>
            <p:nvPr/>
          </p:nvSpPr>
          <p:spPr bwMode="auto">
            <a:xfrm>
              <a:off x="5220029" y="3611230"/>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95000"/>
              </a:schemeClr>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43"/>
            <p:cNvSpPr>
              <a:spLocks noEditPoints="1"/>
            </p:cNvSpPr>
            <p:nvPr/>
          </p:nvSpPr>
          <p:spPr bwMode="auto">
            <a:xfrm>
              <a:off x="5500417" y="4191343"/>
              <a:ext cx="320996" cy="485362"/>
            </a:xfrm>
            <a:custGeom>
              <a:avLst/>
              <a:gdLst>
                <a:gd name="T0" fmla="*/ 63 w 70"/>
                <a:gd name="T1" fmla="*/ 23 h 106"/>
                <a:gd name="T2" fmla="*/ 51 w 70"/>
                <a:gd name="T3" fmla="*/ 38 h 106"/>
                <a:gd name="T4" fmla="*/ 42 w 70"/>
                <a:gd name="T5" fmla="*/ 25 h 106"/>
                <a:gd name="T6" fmla="*/ 42 w 70"/>
                <a:gd name="T7" fmla="*/ 24 h 106"/>
                <a:gd name="T8" fmla="*/ 41 w 70"/>
                <a:gd name="T9" fmla="*/ 25 h 106"/>
                <a:gd name="T10" fmla="*/ 33 w 70"/>
                <a:gd name="T11" fmla="*/ 35 h 106"/>
                <a:gd name="T12" fmla="*/ 34 w 70"/>
                <a:gd name="T13" fmla="*/ 37 h 106"/>
                <a:gd name="T14" fmla="*/ 42 w 70"/>
                <a:gd name="T15" fmla="*/ 28 h 106"/>
                <a:gd name="T16" fmla="*/ 51 w 70"/>
                <a:gd name="T17" fmla="*/ 40 h 106"/>
                <a:gd name="T18" fmla="*/ 51 w 70"/>
                <a:gd name="T19" fmla="*/ 41 h 106"/>
                <a:gd name="T20" fmla="*/ 52 w 70"/>
                <a:gd name="T21" fmla="*/ 41 h 106"/>
                <a:gd name="T22" fmla="*/ 64 w 70"/>
                <a:gd name="T23" fmla="*/ 26 h 106"/>
                <a:gd name="T24" fmla="*/ 63 w 70"/>
                <a:gd name="T25" fmla="*/ 23 h 106"/>
                <a:gd name="T26" fmla="*/ 18 w 70"/>
                <a:gd name="T27" fmla="*/ 13 h 106"/>
                <a:gd name="T28" fmla="*/ 8 w 70"/>
                <a:gd name="T29" fmla="*/ 26 h 106"/>
                <a:gd name="T30" fmla="*/ 13 w 70"/>
                <a:gd name="T31" fmla="*/ 43 h 106"/>
                <a:gd name="T32" fmla="*/ 5 w 70"/>
                <a:gd name="T33" fmla="*/ 52 h 106"/>
                <a:gd name="T34" fmla="*/ 29 w 70"/>
                <a:gd name="T35" fmla="*/ 62 h 106"/>
                <a:gd name="T36" fmla="*/ 29 w 70"/>
                <a:gd name="T37" fmla="*/ 98 h 106"/>
                <a:gd name="T38" fmla="*/ 47 w 70"/>
                <a:gd name="T39" fmla="*/ 78 h 106"/>
                <a:gd name="T40" fmla="*/ 47 w 70"/>
                <a:gd name="T41" fmla="*/ 68 h 106"/>
                <a:gd name="T42" fmla="*/ 44 w 70"/>
                <a:gd name="T43" fmla="*/ 66 h 106"/>
                <a:gd name="T44" fmla="*/ 41 w 70"/>
                <a:gd name="T45" fmla="*/ 67 h 106"/>
                <a:gd name="T46" fmla="*/ 33 w 70"/>
                <a:gd name="T47" fmla="*/ 73 h 106"/>
                <a:gd name="T48" fmla="*/ 24 w 70"/>
                <a:gd name="T49" fmla="*/ 48 h 106"/>
                <a:gd name="T50" fmla="*/ 29 w 70"/>
                <a:gd name="T51" fmla="*/ 35 h 106"/>
                <a:gd name="T52" fmla="*/ 18 w 70"/>
                <a:gd name="T53" fmla="*/ 13 h 106"/>
                <a:gd name="T54" fmla="*/ 28 w 70"/>
                <a:gd name="T55" fmla="*/ 64 h 106"/>
                <a:gd name="T56" fmla="*/ 0 w 70"/>
                <a:gd name="T57" fmla="*/ 52 h 106"/>
                <a:gd name="T58" fmla="*/ 0 w 70"/>
                <a:gd name="T59" fmla="*/ 94 h 106"/>
                <a:gd name="T60" fmla="*/ 3 w 70"/>
                <a:gd name="T61" fmla="*/ 96 h 106"/>
                <a:gd name="T62" fmla="*/ 3 w 70"/>
                <a:gd name="T63" fmla="*/ 59 h 106"/>
                <a:gd name="T64" fmla="*/ 25 w 70"/>
                <a:gd name="T65" fmla="*/ 68 h 106"/>
                <a:gd name="T66" fmla="*/ 25 w 70"/>
                <a:gd name="T67" fmla="*/ 105 h 106"/>
                <a:gd name="T68" fmla="*/ 28 w 70"/>
                <a:gd name="T69" fmla="*/ 106 h 106"/>
                <a:gd name="T70" fmla="*/ 28 w 70"/>
                <a:gd name="T71" fmla="*/ 64 h 106"/>
                <a:gd name="T72" fmla="*/ 70 w 70"/>
                <a:gd name="T73" fmla="*/ 17 h 106"/>
                <a:gd name="T74" fmla="*/ 27 w 70"/>
                <a:gd name="T75" fmla="*/ 0 h 106"/>
                <a:gd name="T76" fmla="*/ 27 w 70"/>
                <a:gd name="T77" fmla="*/ 16 h 106"/>
                <a:gd name="T78" fmla="*/ 30 w 70"/>
                <a:gd name="T79" fmla="*/ 23 h 106"/>
                <a:gd name="T80" fmla="*/ 30 w 70"/>
                <a:gd name="T81" fmla="*/ 6 h 106"/>
                <a:gd name="T82" fmla="*/ 67 w 70"/>
                <a:gd name="T83" fmla="*/ 21 h 106"/>
                <a:gd name="T84" fmla="*/ 67 w 70"/>
                <a:gd name="T85" fmla="*/ 53 h 106"/>
                <a:gd name="T86" fmla="*/ 32 w 70"/>
                <a:gd name="T87" fmla="*/ 39 h 106"/>
                <a:gd name="T88" fmla="*/ 31 w 70"/>
                <a:gd name="T89" fmla="*/ 44 h 106"/>
                <a:gd name="T90" fmla="*/ 47 w 70"/>
                <a:gd name="T91" fmla="*/ 50 h 106"/>
                <a:gd name="T92" fmla="*/ 47 w 70"/>
                <a:gd name="T93" fmla="*/ 54 h 106"/>
                <a:gd name="T94" fmla="*/ 43 w 70"/>
                <a:gd name="T95" fmla="*/ 52 h 106"/>
                <a:gd name="T96" fmla="*/ 43 w 70"/>
                <a:gd name="T97" fmla="*/ 57 h 106"/>
                <a:gd name="T98" fmla="*/ 55 w 70"/>
                <a:gd name="T99" fmla="*/ 63 h 106"/>
                <a:gd name="T100" fmla="*/ 55 w 70"/>
                <a:gd name="T101" fmla="*/ 57 h 106"/>
                <a:gd name="T102" fmla="*/ 50 w 70"/>
                <a:gd name="T103" fmla="*/ 55 h 106"/>
                <a:gd name="T104" fmla="*/ 50 w 70"/>
                <a:gd name="T105" fmla="*/ 52 h 106"/>
                <a:gd name="T106" fmla="*/ 70 w 70"/>
                <a:gd name="T107" fmla="*/ 60 h 106"/>
                <a:gd name="T108" fmla="*/ 70 w 70"/>
                <a:gd name="T109" fmla="*/ 1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p:cNvGrpSpPr/>
          <p:nvPr/>
        </p:nvGrpSpPr>
        <p:grpSpPr>
          <a:xfrm>
            <a:off x="5893646" y="2855298"/>
            <a:ext cx="1847524" cy="1362193"/>
            <a:chOff x="5220029" y="2547688"/>
            <a:chExt cx="1751943" cy="1291720"/>
          </a:xfrm>
          <a:effectLst>
            <a:outerShdw blurRad="381000" dist="127000" dir="2700000" algn="tl" rotWithShape="0">
              <a:prstClr val="black">
                <a:alpha val="40000"/>
              </a:prstClr>
            </a:outerShdw>
          </a:effectLst>
        </p:grpSpPr>
        <p:sp>
          <p:nvSpPr>
            <p:cNvPr id="11" name="Freeform 13"/>
            <p:cNvSpPr>
              <a:spLocks/>
            </p:cNvSpPr>
            <p:nvPr/>
          </p:nvSpPr>
          <p:spPr bwMode="auto">
            <a:xfrm>
              <a:off x="6096000" y="2922828"/>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91E3DE"/>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4"/>
            <p:cNvSpPr>
              <a:spLocks/>
            </p:cNvSpPr>
            <p:nvPr/>
          </p:nvSpPr>
          <p:spPr bwMode="auto">
            <a:xfrm>
              <a:off x="5220029" y="292282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91E3DE"/>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5"/>
            <p:cNvSpPr>
              <a:spLocks/>
            </p:cNvSpPr>
            <p:nvPr/>
          </p:nvSpPr>
          <p:spPr bwMode="auto">
            <a:xfrm>
              <a:off x="5220029" y="292282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p:cNvSpPr>
            <p:nvPr/>
          </p:nvSpPr>
          <p:spPr bwMode="auto">
            <a:xfrm>
              <a:off x="5220029" y="2547688"/>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95000"/>
              </a:schemeClr>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42"/>
            <p:cNvSpPr>
              <a:spLocks noEditPoints="1"/>
            </p:cNvSpPr>
            <p:nvPr/>
          </p:nvSpPr>
          <p:spPr bwMode="auto">
            <a:xfrm>
              <a:off x="5523622" y="3106531"/>
              <a:ext cx="261051" cy="535638"/>
            </a:xfrm>
            <a:custGeom>
              <a:avLst/>
              <a:gdLst>
                <a:gd name="T0" fmla="*/ 42 w 57"/>
                <a:gd name="T1" fmla="*/ 64 h 117"/>
                <a:gd name="T2" fmla="*/ 43 w 57"/>
                <a:gd name="T3" fmla="*/ 68 h 117"/>
                <a:gd name="T4" fmla="*/ 42 w 57"/>
                <a:gd name="T5" fmla="*/ 71 h 117"/>
                <a:gd name="T6" fmla="*/ 33 w 57"/>
                <a:gd name="T7" fmla="*/ 83 h 117"/>
                <a:gd name="T8" fmla="*/ 32 w 57"/>
                <a:gd name="T9" fmla="*/ 85 h 117"/>
                <a:gd name="T10" fmla="*/ 30 w 57"/>
                <a:gd name="T11" fmla="*/ 83 h 117"/>
                <a:gd name="T12" fmla="*/ 28 w 57"/>
                <a:gd name="T13" fmla="*/ 81 h 117"/>
                <a:gd name="T14" fmla="*/ 29 w 57"/>
                <a:gd name="T15" fmla="*/ 92 h 117"/>
                <a:gd name="T16" fmla="*/ 30 w 57"/>
                <a:gd name="T17" fmla="*/ 92 h 117"/>
                <a:gd name="T18" fmla="*/ 32 w 57"/>
                <a:gd name="T19" fmla="*/ 91 h 117"/>
                <a:gd name="T20" fmla="*/ 33 w 57"/>
                <a:gd name="T21" fmla="*/ 94 h 117"/>
                <a:gd name="T22" fmla="*/ 51 w 57"/>
                <a:gd name="T23" fmla="*/ 117 h 117"/>
                <a:gd name="T24" fmla="*/ 57 w 57"/>
                <a:gd name="T25" fmla="*/ 109 h 117"/>
                <a:gd name="T26" fmla="*/ 48 w 57"/>
                <a:gd name="T27" fmla="*/ 74 h 117"/>
                <a:gd name="T28" fmla="*/ 48 w 57"/>
                <a:gd name="T29" fmla="*/ 70 h 117"/>
                <a:gd name="T30" fmla="*/ 45 w 57"/>
                <a:gd name="T31" fmla="*/ 60 h 117"/>
                <a:gd name="T32" fmla="*/ 11 w 57"/>
                <a:gd name="T33" fmla="*/ 46 h 117"/>
                <a:gd name="T34" fmla="*/ 9 w 57"/>
                <a:gd name="T35" fmla="*/ 54 h 117"/>
                <a:gd name="T36" fmla="*/ 9 w 57"/>
                <a:gd name="T37" fmla="*/ 58 h 117"/>
                <a:gd name="T38" fmla="*/ 0 w 57"/>
                <a:gd name="T39" fmla="*/ 54 h 117"/>
                <a:gd name="T40" fmla="*/ 0 w 57"/>
                <a:gd name="T41" fmla="*/ 70 h 117"/>
                <a:gd name="T42" fmla="*/ 1 w 57"/>
                <a:gd name="T43" fmla="*/ 70 h 117"/>
                <a:gd name="T44" fmla="*/ 3 w 57"/>
                <a:gd name="T45" fmla="*/ 69 h 117"/>
                <a:gd name="T46" fmla="*/ 8 w 57"/>
                <a:gd name="T47" fmla="*/ 78 h 117"/>
                <a:gd name="T48" fmla="*/ 4 w 57"/>
                <a:gd name="T49" fmla="*/ 84 h 117"/>
                <a:gd name="T50" fmla="*/ 1 w 57"/>
                <a:gd name="T51" fmla="*/ 80 h 117"/>
                <a:gd name="T52" fmla="*/ 0 w 57"/>
                <a:gd name="T53" fmla="*/ 80 h 117"/>
                <a:gd name="T54" fmla="*/ 0 w 57"/>
                <a:gd name="T55" fmla="*/ 85 h 117"/>
                <a:gd name="T56" fmla="*/ 24 w 57"/>
                <a:gd name="T57" fmla="*/ 106 h 117"/>
                <a:gd name="T58" fmla="*/ 24 w 57"/>
                <a:gd name="T59" fmla="*/ 89 h 117"/>
                <a:gd name="T60" fmla="*/ 23 w 57"/>
                <a:gd name="T61" fmla="*/ 89 h 117"/>
                <a:gd name="T62" fmla="*/ 21 w 57"/>
                <a:gd name="T63" fmla="*/ 90 h 117"/>
                <a:gd name="T64" fmla="*/ 16 w 57"/>
                <a:gd name="T65" fmla="*/ 81 h 117"/>
                <a:gd name="T66" fmla="*/ 20 w 57"/>
                <a:gd name="T67" fmla="*/ 76 h 117"/>
                <a:gd name="T68" fmla="*/ 23 w 57"/>
                <a:gd name="T69" fmla="*/ 79 h 117"/>
                <a:gd name="T70" fmla="*/ 24 w 57"/>
                <a:gd name="T71" fmla="*/ 80 h 117"/>
                <a:gd name="T72" fmla="*/ 24 w 57"/>
                <a:gd name="T73" fmla="*/ 64 h 117"/>
                <a:gd name="T74" fmla="*/ 14 w 57"/>
                <a:gd name="T75" fmla="*/ 57 h 117"/>
                <a:gd name="T76" fmla="*/ 15 w 57"/>
                <a:gd name="T77" fmla="*/ 53 h 117"/>
                <a:gd name="T78" fmla="*/ 11 w 57"/>
                <a:gd name="T79" fmla="*/ 46 h 117"/>
                <a:gd name="T80" fmla="*/ 0 w 57"/>
                <a:gd name="T81" fmla="*/ 8 h 117"/>
                <a:gd name="T82" fmla="*/ 9 w 57"/>
                <a:gd name="T83" fmla="*/ 43 h 117"/>
                <a:gd name="T84" fmla="*/ 9 w 57"/>
                <a:gd name="T85" fmla="*/ 41 h 117"/>
                <a:gd name="T86" fmla="*/ 8 w 57"/>
                <a:gd name="T87" fmla="*/ 35 h 117"/>
                <a:gd name="T88" fmla="*/ 12 w 57"/>
                <a:gd name="T89" fmla="*/ 30 h 117"/>
                <a:gd name="T90" fmla="*/ 15 w 57"/>
                <a:gd name="T91" fmla="*/ 42 h 117"/>
                <a:gd name="T92" fmla="*/ 15 w 57"/>
                <a:gd name="T93" fmla="*/ 45 h 117"/>
                <a:gd name="T94" fmla="*/ 24 w 57"/>
                <a:gd name="T95" fmla="*/ 49 h 117"/>
                <a:gd name="T96" fmla="*/ 24 w 57"/>
                <a:gd name="T97" fmla="*/ 33 h 117"/>
                <a:gd name="T98" fmla="*/ 23 w 57"/>
                <a:gd name="T99" fmla="*/ 33 h 117"/>
                <a:gd name="T100" fmla="*/ 21 w 57"/>
                <a:gd name="T101" fmla="*/ 34 h 117"/>
                <a:gd name="T102" fmla="*/ 16 w 57"/>
                <a:gd name="T103" fmla="*/ 25 h 117"/>
                <a:gd name="T104" fmla="*/ 20 w 57"/>
                <a:gd name="T105" fmla="*/ 20 h 117"/>
                <a:gd name="T106" fmla="*/ 23 w 57"/>
                <a:gd name="T107" fmla="*/ 23 h 117"/>
                <a:gd name="T108" fmla="*/ 24 w 57"/>
                <a:gd name="T109" fmla="*/ 24 h 117"/>
                <a:gd name="T110" fmla="*/ 24 w 57"/>
                <a:gd name="T111" fmla="*/ 7 h 117"/>
                <a:gd name="T112" fmla="*/ 4 w 57"/>
                <a:gd name="T11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p:cNvGrpSpPr/>
          <p:nvPr/>
        </p:nvGrpSpPr>
        <p:grpSpPr>
          <a:xfrm>
            <a:off x="4739495" y="1735772"/>
            <a:ext cx="1847524" cy="1362193"/>
            <a:chOff x="5220029" y="1486080"/>
            <a:chExt cx="1751943" cy="1291720"/>
          </a:xfrm>
          <a:effectLst>
            <a:outerShdw blurRad="381000" dist="127000" dir="2700000" algn="tl" rotWithShape="0">
              <a:prstClr val="black">
                <a:alpha val="40000"/>
              </a:prstClr>
            </a:outerShdw>
          </a:effectLst>
        </p:grpSpPr>
        <p:sp>
          <p:nvSpPr>
            <p:cNvPr id="15" name="Freeform 17"/>
            <p:cNvSpPr>
              <a:spLocks/>
            </p:cNvSpPr>
            <p:nvPr/>
          </p:nvSpPr>
          <p:spPr bwMode="auto">
            <a:xfrm>
              <a:off x="6096000" y="1861220"/>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FD6753"/>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en-US" altLang="zh-CN"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8"/>
            <p:cNvSpPr>
              <a:spLocks/>
            </p:cNvSpPr>
            <p:nvPr/>
          </p:nvSpPr>
          <p:spPr bwMode="auto">
            <a:xfrm>
              <a:off x="5220029" y="1861220"/>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FD6753"/>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9"/>
            <p:cNvSpPr>
              <a:spLocks/>
            </p:cNvSpPr>
            <p:nvPr/>
          </p:nvSpPr>
          <p:spPr bwMode="auto">
            <a:xfrm>
              <a:off x="5220029" y="1861220"/>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0"/>
            <p:cNvSpPr>
              <a:spLocks/>
            </p:cNvSpPr>
            <p:nvPr/>
          </p:nvSpPr>
          <p:spPr bwMode="auto">
            <a:xfrm>
              <a:off x="5220029" y="1486080"/>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chemeClr val="bg1">
                <a:lumMod val="95000"/>
              </a:schemeClr>
            </a:solidFill>
            <a:ln>
              <a:noFill/>
            </a:ln>
            <a:extLst/>
          </p:spPr>
          <p:txBody>
            <a:bodyPr vert="horz" wrap="square" lIns="96429" tIns="48214" rIns="96429" bIns="48214" numCol="1" anchor="t" anchorCtr="0" compatLnSpc="1">
              <a:prstTxWarp prst="textNoShape">
                <a:avLst/>
              </a:prstTxWarp>
            </a:bodyPr>
            <a:lstStyle/>
            <a:p>
              <a:pPr>
                <a:lnSpc>
                  <a:spcPct val="13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44"/>
            <p:cNvSpPr>
              <a:spLocks noEditPoints="1"/>
            </p:cNvSpPr>
            <p:nvPr/>
          </p:nvSpPr>
          <p:spPr bwMode="auto">
            <a:xfrm>
              <a:off x="5463677" y="2085531"/>
              <a:ext cx="421549" cy="471826"/>
            </a:xfrm>
            <a:custGeom>
              <a:avLst/>
              <a:gdLst>
                <a:gd name="T0" fmla="*/ 62 w 92"/>
                <a:gd name="T1" fmla="*/ 36 h 103"/>
                <a:gd name="T2" fmla="*/ 52 w 92"/>
                <a:gd name="T3" fmla="*/ 48 h 103"/>
                <a:gd name="T4" fmla="*/ 50 w 92"/>
                <a:gd name="T5" fmla="*/ 51 h 103"/>
                <a:gd name="T6" fmla="*/ 62 w 92"/>
                <a:gd name="T7" fmla="*/ 77 h 103"/>
                <a:gd name="T8" fmla="*/ 66 w 92"/>
                <a:gd name="T9" fmla="*/ 71 h 103"/>
                <a:gd name="T10" fmla="*/ 62 w 92"/>
                <a:gd name="T11" fmla="*/ 62 h 103"/>
                <a:gd name="T12" fmla="*/ 92 w 92"/>
                <a:gd name="T13" fmla="*/ 74 h 103"/>
                <a:gd name="T14" fmla="*/ 92 w 92"/>
                <a:gd name="T15" fmla="*/ 63 h 103"/>
                <a:gd name="T16" fmla="*/ 62 w 92"/>
                <a:gd name="T17" fmla="*/ 51 h 103"/>
                <a:gd name="T18" fmla="*/ 66 w 92"/>
                <a:gd name="T19" fmla="*/ 45 h 103"/>
                <a:gd name="T20" fmla="*/ 62 w 92"/>
                <a:gd name="T21" fmla="*/ 36 h 103"/>
                <a:gd name="T22" fmla="*/ 35 w 92"/>
                <a:gd name="T23" fmla="*/ 0 h 103"/>
                <a:gd name="T24" fmla="*/ 22 w 92"/>
                <a:gd name="T25" fmla="*/ 21 h 103"/>
                <a:gd name="T26" fmla="*/ 22 w 92"/>
                <a:gd name="T27" fmla="*/ 35 h 103"/>
                <a:gd name="T28" fmla="*/ 13 w 92"/>
                <a:gd name="T29" fmla="*/ 31 h 103"/>
                <a:gd name="T30" fmla="*/ 17 w 92"/>
                <a:gd name="T31" fmla="*/ 25 h 103"/>
                <a:gd name="T32" fmla="*/ 12 w 92"/>
                <a:gd name="T33" fmla="*/ 16 h 103"/>
                <a:gd name="T34" fmla="*/ 3 w 92"/>
                <a:gd name="T35" fmla="*/ 28 h 103"/>
                <a:gd name="T36" fmla="*/ 3 w 92"/>
                <a:gd name="T37" fmla="*/ 28 h 103"/>
                <a:gd name="T38" fmla="*/ 0 w 92"/>
                <a:gd name="T39" fmla="*/ 31 h 103"/>
                <a:gd name="T40" fmla="*/ 12 w 92"/>
                <a:gd name="T41" fmla="*/ 56 h 103"/>
                <a:gd name="T42" fmla="*/ 17 w 92"/>
                <a:gd name="T43" fmla="*/ 51 h 103"/>
                <a:gd name="T44" fmla="*/ 13 w 92"/>
                <a:gd name="T45" fmla="*/ 42 h 103"/>
                <a:gd name="T46" fmla="*/ 22 w 92"/>
                <a:gd name="T47" fmla="*/ 46 h 103"/>
                <a:gd name="T48" fmla="*/ 22 w 92"/>
                <a:gd name="T49" fmla="*/ 59 h 103"/>
                <a:gd name="T50" fmla="*/ 38 w 92"/>
                <a:gd name="T51" fmla="*/ 93 h 103"/>
                <a:gd name="T52" fmla="*/ 61 w 92"/>
                <a:gd name="T53" fmla="*/ 102 h 103"/>
                <a:gd name="T54" fmla="*/ 65 w 92"/>
                <a:gd name="T55" fmla="*/ 103 h 103"/>
                <a:gd name="T56" fmla="*/ 77 w 92"/>
                <a:gd name="T57" fmla="*/ 82 h 103"/>
                <a:gd name="T58" fmla="*/ 77 w 92"/>
                <a:gd name="T59" fmla="*/ 77 h 103"/>
                <a:gd name="T60" fmla="*/ 71 w 92"/>
                <a:gd name="T61" fmla="*/ 74 h 103"/>
                <a:gd name="T62" fmla="*/ 71 w 92"/>
                <a:gd name="T63" fmla="*/ 79 h 103"/>
                <a:gd name="T64" fmla="*/ 63 w 92"/>
                <a:gd name="T65" fmla="*/ 92 h 103"/>
                <a:gd name="T66" fmla="*/ 61 w 92"/>
                <a:gd name="T67" fmla="*/ 91 h 103"/>
                <a:gd name="T68" fmla="*/ 38 w 92"/>
                <a:gd name="T69" fmla="*/ 82 h 103"/>
                <a:gd name="T70" fmla="*/ 29 w 92"/>
                <a:gd name="T71" fmla="*/ 62 h 103"/>
                <a:gd name="T72" fmla="*/ 29 w 92"/>
                <a:gd name="T73" fmla="*/ 24 h 103"/>
                <a:gd name="T74" fmla="*/ 36 w 92"/>
                <a:gd name="T75" fmla="*/ 11 h 103"/>
                <a:gd name="T76" fmla="*/ 38 w 92"/>
                <a:gd name="T77" fmla="*/ 11 h 103"/>
                <a:gd name="T78" fmla="*/ 61 w 92"/>
                <a:gd name="T79" fmla="*/ 21 h 103"/>
                <a:gd name="T80" fmla="*/ 71 w 92"/>
                <a:gd name="T81" fmla="*/ 41 h 103"/>
                <a:gd name="T82" fmla="*/ 71 w 92"/>
                <a:gd name="T83" fmla="*/ 46 h 103"/>
                <a:gd name="T84" fmla="*/ 77 w 92"/>
                <a:gd name="T85" fmla="*/ 48 h 103"/>
                <a:gd name="T86" fmla="*/ 77 w 92"/>
                <a:gd name="T87" fmla="*/ 44 h 103"/>
                <a:gd name="T88" fmla="*/ 61 w 92"/>
                <a:gd name="T89" fmla="*/ 10 h 103"/>
                <a:gd name="T90" fmla="*/ 38 w 92"/>
                <a:gd name="T91" fmla="*/ 0 h 103"/>
                <a:gd name="T92" fmla="*/ 35 w 92"/>
                <a:gd name="T9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4" name="Group 53"/>
          <p:cNvGrpSpPr/>
          <p:nvPr/>
        </p:nvGrpSpPr>
        <p:grpSpPr>
          <a:xfrm>
            <a:off x="7970878" y="3015855"/>
            <a:ext cx="3070347" cy="979003"/>
            <a:chOff x="8614471" y="2503731"/>
            <a:chExt cx="3234236" cy="928354"/>
          </a:xfrm>
        </p:grpSpPr>
        <p:sp>
          <p:nvSpPr>
            <p:cNvPr id="55" name="TextBox 54"/>
            <p:cNvSpPr txBox="1"/>
            <p:nvPr/>
          </p:nvSpPr>
          <p:spPr>
            <a:xfrm>
              <a:off x="8614471" y="2503731"/>
              <a:ext cx="1896600" cy="429025"/>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技术为产品服务</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55"/>
            <p:cNvSpPr/>
            <p:nvPr/>
          </p:nvSpPr>
          <p:spPr>
            <a:xfrm>
              <a:off x="8614471" y="2924503"/>
              <a:ext cx="3234236" cy="507582"/>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一切的技术手段均为产品而服务</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不</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依托于产品的技术没有任何价值</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Group 59"/>
          <p:cNvGrpSpPr/>
          <p:nvPr/>
        </p:nvGrpSpPr>
        <p:grpSpPr>
          <a:xfrm>
            <a:off x="1377536" y="4125809"/>
            <a:ext cx="3041581" cy="1397032"/>
            <a:chOff x="8614471" y="2527355"/>
            <a:chExt cx="3234236" cy="1324756"/>
          </a:xfrm>
        </p:grpSpPr>
        <p:sp>
          <p:nvSpPr>
            <p:cNvPr id="61" name="TextBox 60"/>
            <p:cNvSpPr txBox="1"/>
            <p:nvPr/>
          </p:nvSpPr>
          <p:spPr>
            <a:xfrm>
              <a:off x="10424434" y="2527355"/>
              <a:ext cx="1423631" cy="395340"/>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技术的价值</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Rectangle 61"/>
            <p:cNvSpPr/>
            <p:nvPr/>
          </p:nvSpPr>
          <p:spPr>
            <a:xfrm>
              <a:off x="8614471" y="2924503"/>
              <a:ext cx="3234236" cy="927608"/>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技术的价值通过所创造的产品的价值而来，或者说产品价值凌驾于技术的之上</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高价值</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产品依赖于于高超的技术，但高超的技术并不一定会创造出有价值的产品</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Group 62"/>
          <p:cNvGrpSpPr/>
          <p:nvPr/>
        </p:nvGrpSpPr>
        <p:grpSpPr>
          <a:xfrm>
            <a:off x="7970879" y="5216343"/>
            <a:ext cx="3071026" cy="974929"/>
            <a:chOff x="8613756" y="2507594"/>
            <a:chExt cx="3234951" cy="924491"/>
          </a:xfrm>
        </p:grpSpPr>
        <p:sp>
          <p:nvSpPr>
            <p:cNvPr id="64" name="TextBox 63"/>
            <p:cNvSpPr txBox="1"/>
            <p:nvPr/>
          </p:nvSpPr>
          <p:spPr>
            <a:xfrm>
              <a:off x="8613756" y="2507594"/>
              <a:ext cx="1410292"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技术的误区</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Rectangle 64"/>
            <p:cNvSpPr/>
            <p:nvPr/>
          </p:nvSpPr>
          <p:spPr>
            <a:xfrm>
              <a:off x="8614471" y="2924503"/>
              <a:ext cx="3234236" cy="507582"/>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纯粹的技术至上</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为了技术而技术</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Group 65"/>
          <p:cNvGrpSpPr/>
          <p:nvPr/>
        </p:nvGrpSpPr>
        <p:grpSpPr>
          <a:xfrm>
            <a:off x="1377536" y="1945305"/>
            <a:ext cx="3041581" cy="1850392"/>
            <a:chOff x="8614471" y="2517475"/>
            <a:chExt cx="3234236" cy="1754663"/>
          </a:xfrm>
        </p:grpSpPr>
        <p:sp>
          <p:nvSpPr>
            <p:cNvPr id="67" name="TextBox 66"/>
            <p:cNvSpPr txBox="1"/>
            <p:nvPr/>
          </p:nvSpPr>
          <p:spPr>
            <a:xfrm>
              <a:off x="8706260" y="2517475"/>
              <a:ext cx="3141805" cy="395340"/>
            </a:xfrm>
            <a:prstGeom prst="rect">
              <a:avLst/>
            </a:prstGeom>
            <a:noFill/>
          </p:spPr>
          <p:txBody>
            <a:bodyPr wrap="none" rtlCol="0">
              <a:spAutoFit/>
            </a:bodyPr>
            <a:lstStyle/>
            <a:p>
              <a:pPr algn="r">
                <a:lnSpc>
                  <a:spcPct val="130000"/>
                </a:lnSpc>
              </a:pPr>
              <a:r>
                <a:rPr lang="zh-CN" altLang="en-US"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项目依托于技术实现全过程</a:t>
              </a:r>
              <a:endParaRPr lang="en-GB" altLang="zh-CN"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Rectangle 67"/>
            <p:cNvSpPr/>
            <p:nvPr/>
          </p:nvSpPr>
          <p:spPr>
            <a:xfrm>
              <a:off x="8614471" y="2924503"/>
              <a:ext cx="3234236" cy="1347635"/>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需求分析技术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产品定义技术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软件开发技术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硬件开发技术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测试技术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项目管理本身也</a:t>
              </a: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是一种技术</a:t>
              </a:r>
              <a:endPar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36"/>
          <p:cNvSpPr/>
          <p:nvPr/>
        </p:nvSpPr>
        <p:spPr>
          <a:xfrm>
            <a:off x="0" y="375965"/>
            <a:ext cx="163885" cy="5760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89"/>
          <p:cNvSpPr txBox="1"/>
          <p:nvPr/>
        </p:nvSpPr>
        <p:spPr>
          <a:xfrm>
            <a:off x="363770" y="377765"/>
            <a:ext cx="2646878" cy="525016"/>
          </a:xfrm>
          <a:prstGeom prst="rect">
            <a:avLst/>
          </a:prstGeom>
          <a:noFill/>
        </p:spPr>
        <p:txBody>
          <a:bodyPr wrap="none" rtlCol="0">
            <a:spAutoFit/>
          </a:bodyPr>
          <a:lstStyle/>
          <a:p>
            <a:pPr>
              <a:lnSpc>
                <a:spcPct val="130000"/>
              </a:lnSpc>
            </a:pPr>
            <a:r>
              <a:rPr lang="zh-CN" altLang="en-US"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技术贯穿项目始终</a:t>
            </a:r>
            <a:endParaRPr lang="en-GB" altLang="zh-CN"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003170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48000" fill="hold" nodeType="clickEffect" p14:presetBounceEnd="46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46000">
                                          <p:cBhvr additive="base">
                                            <p:cTn id="19" dur="500" fill="hold"/>
                                            <p:tgtEl>
                                              <p:spTgt spid="2"/>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p:tgtEl>
                                              <p:spTgt spid="66"/>
                                            </p:tgtEl>
                                            <p:attrNameLst>
                                              <p:attrName>ppt_x</p:attrName>
                                            </p:attrNameLst>
                                          </p:cBhvr>
                                          <p:tavLst>
                                            <p:tav tm="0">
                                              <p:val>
                                                <p:strVal val="#ppt_x-#ppt_w*1.125000"/>
                                              </p:val>
                                            </p:tav>
                                            <p:tav tm="100000">
                                              <p:val>
                                                <p:strVal val="#ppt_x"/>
                                              </p:val>
                                            </p:tav>
                                          </p:tavLst>
                                        </p:anim>
                                        <p:animEffect transition="in" filter="wipe(right)">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accel="48000" fill="hold" nodeType="clickEffect" p14:presetBounceEnd="46000">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14:bounceEnd="46000">
                                          <p:cBhvr additive="base">
                                            <p:cTn id="30" dur="500" fill="hold"/>
                                            <p:tgtEl>
                                              <p:spTgt spid="3"/>
                                            </p:tgtEl>
                                            <p:attrNameLst>
                                              <p:attrName>ppt_x</p:attrName>
                                            </p:attrNameLst>
                                          </p:cBhvr>
                                          <p:tavLst>
                                            <p:tav tm="0">
                                              <p:val>
                                                <p:strVal val="#ppt_x"/>
                                              </p:val>
                                            </p:tav>
                                            <p:tav tm="100000">
                                              <p:val>
                                                <p:strVal val="#ppt_x"/>
                                              </p:val>
                                            </p:tav>
                                          </p:tavLst>
                                        </p:anim>
                                        <p:anim calcmode="lin" valueType="num" p14:bounceEnd="46000">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2" presetClass="entr" presetSubtype="2"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ppt_x</p:attrName>
                                            </p:attrNameLst>
                                          </p:cBhvr>
                                          <p:tavLst>
                                            <p:tav tm="0">
                                              <p:val>
                                                <p:strVal val="#ppt_x+#ppt_w*1.125000"/>
                                              </p:val>
                                            </p:tav>
                                            <p:tav tm="100000">
                                              <p:val>
                                                <p:strVal val="#ppt_x"/>
                                              </p:val>
                                            </p:tav>
                                          </p:tavLst>
                                        </p:anim>
                                        <p:animEffect transition="in" filter="wipe(left)">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accel="48000" fill="hold" nodeType="clickEffect" p14:presetBounceEnd="46000">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14:bounceEnd="46000">
                                          <p:cBhvr additive="base">
                                            <p:cTn id="41" dur="500" fill="hold"/>
                                            <p:tgtEl>
                                              <p:spTgt spid="20"/>
                                            </p:tgtEl>
                                            <p:attrNameLst>
                                              <p:attrName>ppt_x</p:attrName>
                                            </p:attrNameLst>
                                          </p:cBhvr>
                                          <p:tavLst>
                                            <p:tav tm="0">
                                              <p:val>
                                                <p:strVal val="#ppt_x"/>
                                              </p:val>
                                            </p:tav>
                                            <p:tav tm="100000">
                                              <p:val>
                                                <p:strVal val="#ppt_x"/>
                                              </p:val>
                                            </p:tav>
                                          </p:tavLst>
                                        </p:anim>
                                        <p:anim calcmode="lin" valueType="num" p14:bounceEnd="46000">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2" presetClass="entr" presetSubtype="8" fill="hold" nodeType="after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p:tgtEl>
                                              <p:spTgt spid="60"/>
                                            </p:tgtEl>
                                            <p:attrNameLst>
                                              <p:attrName>ppt_x</p:attrName>
                                            </p:attrNameLst>
                                          </p:cBhvr>
                                          <p:tavLst>
                                            <p:tav tm="0">
                                              <p:val>
                                                <p:strVal val="#ppt_x-#ppt_w*1.125000"/>
                                              </p:val>
                                            </p:tav>
                                            <p:tav tm="100000">
                                              <p:val>
                                                <p:strVal val="#ppt_x"/>
                                              </p:val>
                                            </p:tav>
                                          </p:tavLst>
                                        </p:anim>
                                        <p:animEffect transition="in" filter="wipe(righ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48000" fill="hold" nodeType="clickEffect" p14:presetBounceEnd="46000">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14:bounceEnd="46000">
                                          <p:cBhvr additive="base">
                                            <p:cTn id="52" dur="500" fill="hold"/>
                                            <p:tgtEl>
                                              <p:spTgt spid="21"/>
                                            </p:tgtEl>
                                            <p:attrNameLst>
                                              <p:attrName>ppt_x</p:attrName>
                                            </p:attrNameLst>
                                          </p:cBhvr>
                                          <p:tavLst>
                                            <p:tav tm="0">
                                              <p:val>
                                                <p:strVal val="#ppt_x"/>
                                              </p:val>
                                            </p:tav>
                                            <p:tav tm="100000">
                                              <p:val>
                                                <p:strVal val="#ppt_x"/>
                                              </p:val>
                                            </p:tav>
                                          </p:tavLst>
                                        </p:anim>
                                        <p:anim calcmode="lin" valueType="num" p14:bounceEnd="46000">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12" presetClass="entr" presetSubtype="2"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additive="base">
                                            <p:cTn id="57" dur="500"/>
                                            <p:tgtEl>
                                              <p:spTgt spid="63"/>
                                            </p:tgtEl>
                                            <p:attrNameLst>
                                              <p:attrName>ppt_x</p:attrName>
                                            </p:attrNameLst>
                                          </p:cBhvr>
                                          <p:tavLst>
                                            <p:tav tm="0">
                                              <p:val>
                                                <p:strVal val="#ppt_x+#ppt_w*1.125000"/>
                                              </p:val>
                                            </p:tav>
                                            <p:tav tm="100000">
                                              <p:val>
                                                <p:strVal val="#ppt_x"/>
                                              </p:val>
                                            </p:tav>
                                          </p:tavLst>
                                        </p:anim>
                                        <p:animEffect transition="in" filter="wipe(left)">
                                          <p:cBhvr>
                                            <p:cTn id="5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48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p:tgtEl>
                                              <p:spTgt spid="66"/>
                                            </p:tgtEl>
                                            <p:attrNameLst>
                                              <p:attrName>ppt_x</p:attrName>
                                            </p:attrNameLst>
                                          </p:cBhvr>
                                          <p:tavLst>
                                            <p:tav tm="0">
                                              <p:val>
                                                <p:strVal val="#ppt_x-#ppt_w*1.125000"/>
                                              </p:val>
                                            </p:tav>
                                            <p:tav tm="100000">
                                              <p:val>
                                                <p:strVal val="#ppt_x"/>
                                              </p:val>
                                            </p:tav>
                                          </p:tavLst>
                                        </p:anim>
                                        <p:animEffect transition="in" filter="wipe(right)">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accel="4800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2" presetClass="entr" presetSubtype="2"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ppt_x</p:attrName>
                                            </p:attrNameLst>
                                          </p:cBhvr>
                                          <p:tavLst>
                                            <p:tav tm="0">
                                              <p:val>
                                                <p:strVal val="#ppt_x+#ppt_w*1.125000"/>
                                              </p:val>
                                            </p:tav>
                                            <p:tav tm="100000">
                                              <p:val>
                                                <p:strVal val="#ppt_x"/>
                                              </p:val>
                                            </p:tav>
                                          </p:tavLst>
                                        </p:anim>
                                        <p:animEffect transition="in" filter="wipe(left)">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accel="4800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12" presetClass="entr" presetSubtype="8" fill="hold" nodeType="after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p:tgtEl>
                                              <p:spTgt spid="60"/>
                                            </p:tgtEl>
                                            <p:attrNameLst>
                                              <p:attrName>ppt_x</p:attrName>
                                            </p:attrNameLst>
                                          </p:cBhvr>
                                          <p:tavLst>
                                            <p:tav tm="0">
                                              <p:val>
                                                <p:strVal val="#ppt_x-#ppt_w*1.125000"/>
                                              </p:val>
                                            </p:tav>
                                            <p:tav tm="100000">
                                              <p:val>
                                                <p:strVal val="#ppt_x"/>
                                              </p:val>
                                            </p:tav>
                                          </p:tavLst>
                                        </p:anim>
                                        <p:animEffect transition="in" filter="wipe(righ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4800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12" presetClass="entr" presetSubtype="2"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additive="base">
                                            <p:cTn id="57" dur="500"/>
                                            <p:tgtEl>
                                              <p:spTgt spid="63"/>
                                            </p:tgtEl>
                                            <p:attrNameLst>
                                              <p:attrName>ppt_x</p:attrName>
                                            </p:attrNameLst>
                                          </p:cBhvr>
                                          <p:tavLst>
                                            <p:tav tm="0">
                                              <p:val>
                                                <p:strVal val="#ppt_x+#ppt_w*1.125000"/>
                                              </p:val>
                                            </p:tav>
                                            <p:tav tm="100000">
                                              <p:val>
                                                <p:strVal val="#ppt_x"/>
                                              </p:val>
                                            </p:tav>
                                          </p:tavLst>
                                        </p:anim>
                                        <p:animEffect transition="in" filter="wipe(left)">
                                          <p:cBhvr>
                                            <p:cTn id="5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5827" y="3966138"/>
            <a:ext cx="572414" cy="572412"/>
            <a:chOff x="1801408" y="2944628"/>
            <a:chExt cx="2090618" cy="2090618"/>
          </a:xfrm>
          <a:effectLst>
            <a:outerShdw blurRad="381000" dist="177800" dir="2460000" algn="ctr" rotWithShape="0">
              <a:srgbClr val="000000">
                <a:alpha val="43137"/>
              </a:srgbClr>
            </a:outerShdw>
          </a:effectLst>
        </p:grpSpPr>
        <p:sp>
          <p:nvSpPr>
            <p:cNvPr id="4" name="椭圆 3"/>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椭圆 4"/>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椭圆 5"/>
            <p:cNvSpPr/>
            <p:nvPr/>
          </p:nvSpPr>
          <p:spPr>
            <a:xfrm>
              <a:off x="2069880" y="3213100"/>
              <a:ext cx="1553674" cy="1553674"/>
            </a:xfrm>
            <a:prstGeom prst="ellipse">
              <a:avLst/>
            </a:prstGeom>
            <a:solidFill>
              <a:srgbClr val="FD675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 name="TextBox 18"/>
          <p:cNvSpPr txBox="1"/>
          <p:nvPr/>
        </p:nvSpPr>
        <p:spPr>
          <a:xfrm>
            <a:off x="2380456" y="1384077"/>
            <a:ext cx="8096250" cy="2590709"/>
          </a:xfrm>
          <a:prstGeom prst="rect">
            <a:avLst/>
          </a:prstGeom>
          <a:noFill/>
        </p:spPr>
        <p:txBody>
          <a:bodyPr wrap="square">
            <a:spAutoFit/>
          </a:bodyPr>
          <a:lstStyle/>
          <a:p>
            <a:pPr algn="ctr" fontAlgn="auto">
              <a:lnSpc>
                <a:spcPct val="130000"/>
              </a:lnSpc>
              <a:spcBef>
                <a:spcPts val="0"/>
              </a:spcBef>
              <a:spcAft>
                <a:spcPts val="0"/>
              </a:spcAft>
              <a:defRPr/>
            </a:pPr>
            <a:r>
              <a:rPr lang="zh-CN" altLang="en-US" sz="13800" b="1" dirty="0" smtClean="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感谢聆听</a:t>
            </a:r>
            <a:endParaRPr lang="en-US" sz="13800" b="1"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7" name="组合 16"/>
          <p:cNvGrpSpPr/>
          <p:nvPr/>
        </p:nvGrpSpPr>
        <p:grpSpPr>
          <a:xfrm>
            <a:off x="5222970" y="3966138"/>
            <a:ext cx="572414" cy="572412"/>
            <a:chOff x="1801408" y="2944628"/>
            <a:chExt cx="2090618" cy="2090618"/>
          </a:xfrm>
          <a:effectLst>
            <a:outerShdw blurRad="381000" dist="177800" dir="2460000" algn="ctr" rotWithShape="0">
              <a:srgbClr val="000000">
                <a:alpha val="43137"/>
              </a:srgbClr>
            </a:outerShdw>
          </a:effectLst>
        </p:grpSpPr>
        <p:sp>
          <p:nvSpPr>
            <p:cNvPr id="18" name="椭圆 17"/>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椭圆 18"/>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椭圆 19"/>
            <p:cNvSpPr/>
            <p:nvPr/>
          </p:nvSpPr>
          <p:spPr>
            <a:xfrm>
              <a:off x="2069880" y="3213100"/>
              <a:ext cx="1553674" cy="1553674"/>
            </a:xfrm>
            <a:prstGeom prst="ellipse">
              <a:avLst/>
            </a:prstGeom>
            <a:solidFill>
              <a:srgbClr val="91E3D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组合 20"/>
          <p:cNvGrpSpPr/>
          <p:nvPr/>
        </p:nvGrpSpPr>
        <p:grpSpPr>
          <a:xfrm>
            <a:off x="6130113" y="3966138"/>
            <a:ext cx="572414" cy="572412"/>
            <a:chOff x="1801408" y="2944628"/>
            <a:chExt cx="2090618" cy="2090618"/>
          </a:xfrm>
          <a:effectLst>
            <a:outerShdw blurRad="381000" dist="177800" dir="2460000" algn="ctr" rotWithShape="0">
              <a:srgbClr val="000000">
                <a:alpha val="43137"/>
              </a:srgbClr>
            </a:outerShdw>
          </a:effectLst>
        </p:grpSpPr>
        <p:sp>
          <p:nvSpPr>
            <p:cNvPr id="22" name="椭圆 21"/>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椭圆 23"/>
            <p:cNvSpPr/>
            <p:nvPr/>
          </p:nvSpPr>
          <p:spPr>
            <a:xfrm>
              <a:off x="2069880" y="3213100"/>
              <a:ext cx="1553674" cy="1553674"/>
            </a:xfrm>
            <a:prstGeom prst="ellipse">
              <a:avLst/>
            </a:prstGeom>
            <a:solidFill>
              <a:srgbClr val="FCCB4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5" name="组合 24"/>
          <p:cNvGrpSpPr/>
          <p:nvPr/>
        </p:nvGrpSpPr>
        <p:grpSpPr>
          <a:xfrm>
            <a:off x="7037256" y="3966138"/>
            <a:ext cx="572414" cy="572412"/>
            <a:chOff x="1801408" y="2944628"/>
            <a:chExt cx="2090618" cy="2090618"/>
          </a:xfrm>
          <a:effectLst>
            <a:outerShdw blurRad="381000" dist="177800" dir="2460000" algn="ctr" rotWithShape="0">
              <a:srgbClr val="000000">
                <a:alpha val="43137"/>
              </a:srgbClr>
            </a:outerShdw>
          </a:effectLst>
        </p:grpSpPr>
        <p:sp>
          <p:nvSpPr>
            <p:cNvPr id="26" name="椭圆 25"/>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椭圆 27"/>
            <p:cNvSpPr/>
            <p:nvPr/>
          </p:nvSpPr>
          <p:spPr>
            <a:xfrm>
              <a:off x="2069880" y="3213100"/>
              <a:ext cx="1553674" cy="1553674"/>
            </a:xfrm>
            <a:prstGeom prst="ellipse">
              <a:avLst/>
            </a:prstGeom>
            <a:solidFill>
              <a:srgbClr val="769EBF"/>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9" name="组合 28"/>
          <p:cNvGrpSpPr/>
          <p:nvPr/>
        </p:nvGrpSpPr>
        <p:grpSpPr>
          <a:xfrm>
            <a:off x="7944399" y="3966138"/>
            <a:ext cx="572414" cy="572412"/>
            <a:chOff x="1801408" y="2944628"/>
            <a:chExt cx="2090618" cy="2090618"/>
          </a:xfrm>
          <a:effectLst>
            <a:outerShdw blurRad="381000" dist="177800" dir="2460000" algn="ctr" rotWithShape="0">
              <a:srgbClr val="000000">
                <a:alpha val="43137"/>
              </a:srgbClr>
            </a:outerShdw>
          </a:effectLst>
        </p:grpSpPr>
        <p:sp>
          <p:nvSpPr>
            <p:cNvPr id="30" name="椭圆 29"/>
            <p:cNvSpPr/>
            <p:nvPr/>
          </p:nvSpPr>
          <p:spPr>
            <a:xfrm>
              <a:off x="1801408" y="2944628"/>
              <a:ext cx="2090618" cy="2090618"/>
            </a:xfrm>
            <a:prstGeom prst="ellipse">
              <a:avLst/>
            </a:prstGeom>
            <a:gradFill flip="none" rotWithShape="1">
              <a:gsLst>
                <a:gs pos="0">
                  <a:schemeClr val="bg1">
                    <a:lumMod val="85000"/>
                  </a:schemeClr>
                </a:gs>
                <a:gs pos="10000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30"/>
            <p:cNvSpPr/>
            <p:nvPr/>
          </p:nvSpPr>
          <p:spPr>
            <a:xfrm>
              <a:off x="1842427" y="2985647"/>
              <a:ext cx="2008580" cy="2008580"/>
            </a:xfrm>
            <a:prstGeom prst="ellipse">
              <a:avLst/>
            </a:prstGeom>
            <a:gradFill flip="none" rotWithShape="1">
              <a:gsLst>
                <a:gs pos="100000">
                  <a:schemeClr val="bg1">
                    <a:lumMod val="85000"/>
                  </a:schemeClr>
                </a:gs>
                <a:gs pos="0">
                  <a:schemeClr val="bg1"/>
                </a:gs>
              </a:gsLst>
              <a:lin ang="540000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椭圆 31"/>
            <p:cNvSpPr/>
            <p:nvPr/>
          </p:nvSpPr>
          <p:spPr>
            <a:xfrm>
              <a:off x="2069880" y="3213100"/>
              <a:ext cx="1553674" cy="1553674"/>
            </a:xfrm>
            <a:prstGeom prst="ellipse">
              <a:avLst/>
            </a:prstGeom>
            <a:solidFill>
              <a:srgbClr val="92D05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6600" b="1">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val="1157893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accel="10000" fill="hold" nodeType="clickEffect" p14:presetBounceEnd="30000">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14:bounceEnd="30000">
                                          <p:cBhvr additive="base">
                                            <p:cTn id="16" dur="300" fill="hold"/>
                                            <p:tgtEl>
                                              <p:spTgt spid="3"/>
                                            </p:tgtEl>
                                            <p:attrNameLst>
                                              <p:attrName>ppt_x</p:attrName>
                                            </p:attrNameLst>
                                          </p:cBhvr>
                                          <p:tavLst>
                                            <p:tav tm="0">
                                              <p:val>
                                                <p:strVal val="#ppt_x"/>
                                              </p:val>
                                            </p:tav>
                                            <p:tav tm="100000">
                                              <p:val>
                                                <p:strVal val="#ppt_x"/>
                                              </p:val>
                                            </p:tav>
                                          </p:tavLst>
                                        </p:anim>
                                        <p:anim calcmode="lin" valueType="num" p14:bounceEnd="30000">
                                          <p:cBhvr additive="base">
                                            <p:cTn id="17"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accel="10000" fill="hold" nodeType="clickEffect" p14:presetBounceEnd="30000">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14:bounceEnd="30000">
                                          <p:cBhvr additive="base">
                                            <p:cTn id="22" dur="300" fill="hold"/>
                                            <p:tgtEl>
                                              <p:spTgt spid="17"/>
                                            </p:tgtEl>
                                            <p:attrNameLst>
                                              <p:attrName>ppt_x</p:attrName>
                                            </p:attrNameLst>
                                          </p:cBhvr>
                                          <p:tavLst>
                                            <p:tav tm="0">
                                              <p:val>
                                                <p:strVal val="#ppt_x"/>
                                              </p:val>
                                            </p:tav>
                                            <p:tav tm="100000">
                                              <p:val>
                                                <p:strVal val="#ppt_x"/>
                                              </p:val>
                                            </p:tav>
                                          </p:tavLst>
                                        </p:anim>
                                        <p:anim calcmode="lin" valueType="num" p14:bounceEnd="30000">
                                          <p:cBhvr additive="base">
                                            <p:cTn id="23"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accel="10000" fill="hold" nodeType="clickEffect" p14:presetBounceEnd="30000">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14:bounceEnd="30000">
                                          <p:cBhvr additive="base">
                                            <p:cTn id="28" dur="300" fill="hold"/>
                                            <p:tgtEl>
                                              <p:spTgt spid="21"/>
                                            </p:tgtEl>
                                            <p:attrNameLst>
                                              <p:attrName>ppt_x</p:attrName>
                                            </p:attrNameLst>
                                          </p:cBhvr>
                                          <p:tavLst>
                                            <p:tav tm="0">
                                              <p:val>
                                                <p:strVal val="#ppt_x"/>
                                              </p:val>
                                            </p:tav>
                                            <p:tav tm="100000">
                                              <p:val>
                                                <p:strVal val="#ppt_x"/>
                                              </p:val>
                                            </p:tav>
                                          </p:tavLst>
                                        </p:anim>
                                        <p:anim calcmode="lin" valueType="num" p14:bounceEnd="30000">
                                          <p:cBhvr additive="base">
                                            <p:cTn id="29"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accel="10000" fill="hold" nodeType="clickEffect" p14:presetBounceEnd="30000">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14:bounceEnd="30000">
                                          <p:cBhvr additive="base">
                                            <p:cTn id="34" dur="300" fill="hold"/>
                                            <p:tgtEl>
                                              <p:spTgt spid="25"/>
                                            </p:tgtEl>
                                            <p:attrNameLst>
                                              <p:attrName>ppt_x</p:attrName>
                                            </p:attrNameLst>
                                          </p:cBhvr>
                                          <p:tavLst>
                                            <p:tav tm="0">
                                              <p:val>
                                                <p:strVal val="#ppt_x"/>
                                              </p:val>
                                            </p:tav>
                                            <p:tav tm="100000">
                                              <p:val>
                                                <p:strVal val="#ppt_x"/>
                                              </p:val>
                                            </p:tav>
                                          </p:tavLst>
                                        </p:anim>
                                        <p:anim calcmode="lin" valueType="num" p14:bounceEnd="30000">
                                          <p:cBhvr additive="base">
                                            <p:cTn id="35"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accel="10000" fill="hold" nodeType="clickEffect" p14:presetBounceEnd="30000">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14:bounceEnd="30000">
                                          <p:cBhvr additive="base">
                                            <p:cTn id="40" dur="300" fill="hold"/>
                                            <p:tgtEl>
                                              <p:spTgt spid="29"/>
                                            </p:tgtEl>
                                            <p:attrNameLst>
                                              <p:attrName>ppt_x</p:attrName>
                                            </p:attrNameLst>
                                          </p:cBhvr>
                                          <p:tavLst>
                                            <p:tav tm="0">
                                              <p:val>
                                                <p:strVal val="#ppt_x"/>
                                              </p:val>
                                            </p:tav>
                                            <p:tav tm="100000">
                                              <p:val>
                                                <p:strVal val="#ppt_x"/>
                                              </p:val>
                                            </p:tav>
                                          </p:tavLst>
                                        </p:anim>
                                        <p:anim calcmode="lin" valueType="num" p14:bounceEnd="30000">
                                          <p:cBhvr additive="base">
                                            <p:cTn id="41"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accel="1000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300" fill="hold"/>
                                            <p:tgtEl>
                                              <p:spTgt spid="3"/>
                                            </p:tgtEl>
                                            <p:attrNameLst>
                                              <p:attrName>ppt_x</p:attrName>
                                            </p:attrNameLst>
                                          </p:cBhvr>
                                          <p:tavLst>
                                            <p:tav tm="0">
                                              <p:val>
                                                <p:strVal val="#ppt_x"/>
                                              </p:val>
                                            </p:tav>
                                            <p:tav tm="100000">
                                              <p:val>
                                                <p:strVal val="#ppt_x"/>
                                              </p:val>
                                            </p:tav>
                                          </p:tavLst>
                                        </p:anim>
                                        <p:anim calcmode="lin" valueType="num">
                                          <p:cBhvr additive="base">
                                            <p:cTn id="17" dur="3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accel="1000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300" fill="hold"/>
                                            <p:tgtEl>
                                              <p:spTgt spid="17"/>
                                            </p:tgtEl>
                                            <p:attrNameLst>
                                              <p:attrName>ppt_x</p:attrName>
                                            </p:attrNameLst>
                                          </p:cBhvr>
                                          <p:tavLst>
                                            <p:tav tm="0">
                                              <p:val>
                                                <p:strVal val="#ppt_x"/>
                                              </p:val>
                                            </p:tav>
                                            <p:tav tm="100000">
                                              <p:val>
                                                <p:strVal val="#ppt_x"/>
                                              </p:val>
                                            </p:tav>
                                          </p:tavLst>
                                        </p:anim>
                                        <p:anim calcmode="lin" valueType="num">
                                          <p:cBhvr additive="base">
                                            <p:cTn id="23" dur="3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accel="1000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300" fill="hold"/>
                                            <p:tgtEl>
                                              <p:spTgt spid="21"/>
                                            </p:tgtEl>
                                            <p:attrNameLst>
                                              <p:attrName>ppt_x</p:attrName>
                                            </p:attrNameLst>
                                          </p:cBhvr>
                                          <p:tavLst>
                                            <p:tav tm="0">
                                              <p:val>
                                                <p:strVal val="#ppt_x"/>
                                              </p:val>
                                            </p:tav>
                                            <p:tav tm="100000">
                                              <p:val>
                                                <p:strVal val="#ppt_x"/>
                                              </p:val>
                                            </p:tav>
                                          </p:tavLst>
                                        </p:anim>
                                        <p:anim calcmode="lin" valueType="num">
                                          <p:cBhvr additive="base">
                                            <p:cTn id="29" dur="3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accel="1000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300" fill="hold"/>
                                            <p:tgtEl>
                                              <p:spTgt spid="25"/>
                                            </p:tgtEl>
                                            <p:attrNameLst>
                                              <p:attrName>ppt_x</p:attrName>
                                            </p:attrNameLst>
                                          </p:cBhvr>
                                          <p:tavLst>
                                            <p:tav tm="0">
                                              <p:val>
                                                <p:strVal val="#ppt_x"/>
                                              </p:val>
                                            </p:tav>
                                            <p:tav tm="100000">
                                              <p:val>
                                                <p:strVal val="#ppt_x"/>
                                              </p:val>
                                            </p:tav>
                                          </p:tavLst>
                                        </p:anim>
                                        <p:anim calcmode="lin" valueType="num">
                                          <p:cBhvr additive="base">
                                            <p:cTn id="35" dur="3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accel="1000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300" fill="hold"/>
                                            <p:tgtEl>
                                              <p:spTgt spid="29"/>
                                            </p:tgtEl>
                                            <p:attrNameLst>
                                              <p:attrName>ppt_x</p:attrName>
                                            </p:attrNameLst>
                                          </p:cBhvr>
                                          <p:tavLst>
                                            <p:tav tm="0">
                                              <p:val>
                                                <p:strVal val="#ppt_x"/>
                                              </p:val>
                                            </p:tav>
                                            <p:tav tm="100000">
                                              <p:val>
                                                <p:strVal val="#ppt_x"/>
                                              </p:val>
                                            </p:tav>
                                          </p:tavLst>
                                        </p:anim>
                                        <p:anim calcmode="lin" valueType="num">
                                          <p:cBhvr additive="base">
                                            <p:cTn id="41" dur="3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 y="694"/>
            <a:ext cx="12857163" cy="728865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矩形 6"/>
          <p:cNvSpPr/>
          <p:nvPr/>
        </p:nvSpPr>
        <p:spPr>
          <a:xfrm>
            <a:off x="-12698" y="694"/>
            <a:ext cx="4281306" cy="7288652"/>
          </a:xfrm>
          <a:prstGeom prst="rect">
            <a:avLst/>
          </a:prstGeom>
          <a:solidFill>
            <a:srgbClr val="FD675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 name="组合 1"/>
          <p:cNvGrpSpPr/>
          <p:nvPr/>
        </p:nvGrpSpPr>
        <p:grpSpPr>
          <a:xfrm>
            <a:off x="616420" y="2238774"/>
            <a:ext cx="3023069" cy="1564003"/>
            <a:chOff x="1819275" y="1143000"/>
            <a:chExt cx="2867025" cy="1483273"/>
          </a:xfrm>
        </p:grpSpPr>
        <p:sp>
          <p:nvSpPr>
            <p:cNvPr id="3" name="矩形 2"/>
            <p:cNvSpPr/>
            <p:nvPr/>
          </p:nvSpPr>
          <p:spPr>
            <a:xfrm>
              <a:off x="1819275" y="1143000"/>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95500" y="1359448"/>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327" b="1" dirty="0">
                <a:solidFill>
                  <a:srgbClr val="4EB796"/>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666893" y="3989307"/>
            <a:ext cx="2922123" cy="707799"/>
          </a:xfrm>
          <a:prstGeom prst="rect">
            <a:avLst/>
          </a:prstGeom>
          <a:noFill/>
        </p:spPr>
        <p:txBody>
          <a:bodyPr wrap="square" rtlCol="0">
            <a:spAutoFit/>
          </a:bodyPr>
          <a:lstStyle/>
          <a:p>
            <a:pPr algn="ctr"/>
            <a:r>
              <a:rPr lang="en-US" altLang="zh-CN" sz="4000" b="1" dirty="0">
                <a:solidFill>
                  <a:schemeClr val="bg1"/>
                </a:solidFill>
                <a:latin typeface="Kozuka Gothic Pro M" panose="020B0700000000000000" pitchFamily="34" charset="-128"/>
                <a:ea typeface="Kozuka Gothic Pro M" panose="020B0700000000000000" pitchFamily="34" charset="-128"/>
              </a:rPr>
              <a:t>CONTENTS</a:t>
            </a:r>
            <a:endParaRPr lang="zh-CN" altLang="en-US" sz="4000" dirty="0">
              <a:solidFill>
                <a:schemeClr val="bg1"/>
              </a:solidFill>
              <a:latin typeface="Kozuka Gothic Pro M" panose="020B0700000000000000" pitchFamily="34" charset="-128"/>
              <a:ea typeface="Kozuka Gothic Pro M" panose="020B0700000000000000" pitchFamily="34" charset="-128"/>
            </a:endParaRPr>
          </a:p>
        </p:txBody>
      </p:sp>
      <p:sp>
        <p:nvSpPr>
          <p:cNvPr id="23" name="剪去单角的矩形 22"/>
          <p:cNvSpPr/>
          <p:nvPr/>
        </p:nvSpPr>
        <p:spPr>
          <a:xfrm>
            <a:off x="6236745" y="1883991"/>
            <a:ext cx="4368886" cy="657322"/>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5515273" y="1815092"/>
            <a:ext cx="922339" cy="795121"/>
          </a:xfrm>
          <a:prstGeom prst="hexagon">
            <a:avLst/>
          </a:prstGeom>
          <a:solidFill>
            <a:srgbClr val="91E3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sp>
        <p:nvSpPr>
          <p:cNvPr id="46" name="矩形 45"/>
          <p:cNvSpPr/>
          <p:nvPr/>
        </p:nvSpPr>
        <p:spPr>
          <a:xfrm>
            <a:off x="6777726" y="1934684"/>
            <a:ext cx="902811" cy="523220"/>
          </a:xfrm>
          <a:prstGeom prst="rect">
            <a:avLst/>
          </a:prstGeom>
          <a:effectLst/>
        </p:spPr>
        <p:txBody>
          <a:bodyPr wrap="none">
            <a:spAutoFit/>
          </a:bodyPr>
          <a:lstStyle/>
          <a:p>
            <a:pPr fontAlgn="auto">
              <a:spcBef>
                <a:spcPts val="0"/>
              </a:spcBef>
              <a:spcAft>
                <a:spcPts val="0"/>
              </a:spcAft>
              <a:defRPr/>
            </a:pPr>
            <a:r>
              <a:rPr lang="zh-CN" altLang="en-US" sz="2800" dirty="0">
                <a:solidFill>
                  <a:schemeClr val="bg1"/>
                </a:solidFill>
                <a:latin typeface="Franklin Gothic Medium" panose="020B0603020102020204" pitchFamily="34" charset="0"/>
                <a:ea typeface="微软雅黑" panose="020B0503020204020204" pitchFamily="34" charset="-122"/>
              </a:rPr>
              <a:t>产品</a:t>
            </a:r>
          </a:p>
        </p:txBody>
      </p:sp>
      <p:sp>
        <p:nvSpPr>
          <p:cNvPr id="53" name="剪去单角的矩形 22"/>
          <p:cNvSpPr/>
          <p:nvPr/>
        </p:nvSpPr>
        <p:spPr>
          <a:xfrm>
            <a:off x="6236745" y="2962343"/>
            <a:ext cx="4368886" cy="657322"/>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5515273" y="2893443"/>
            <a:ext cx="922339" cy="795121"/>
          </a:xfrm>
          <a:prstGeom prst="hexagon">
            <a:avLst/>
          </a:prstGeom>
          <a:solidFill>
            <a:srgbClr val="FCCB4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sp>
        <p:nvSpPr>
          <p:cNvPr id="55" name="矩形 54"/>
          <p:cNvSpPr/>
          <p:nvPr/>
        </p:nvSpPr>
        <p:spPr>
          <a:xfrm>
            <a:off x="6777726" y="3013035"/>
            <a:ext cx="902811" cy="523220"/>
          </a:xfrm>
          <a:prstGeom prst="rect">
            <a:avLst/>
          </a:prstGeom>
          <a:effectLst/>
        </p:spPr>
        <p:txBody>
          <a:bodyPr wrap="none">
            <a:spAutoFit/>
          </a:bodyPr>
          <a:lstStyle/>
          <a:p>
            <a:pPr fontAlgn="auto">
              <a:spcBef>
                <a:spcPts val="0"/>
              </a:spcBef>
              <a:spcAft>
                <a:spcPts val="0"/>
              </a:spcAft>
              <a:defRPr/>
            </a:pPr>
            <a:r>
              <a:rPr lang="zh-CN" altLang="en-US" sz="2800" dirty="0">
                <a:solidFill>
                  <a:schemeClr val="bg1"/>
                </a:solidFill>
                <a:latin typeface="Franklin Gothic Medium" panose="020B0603020102020204" pitchFamily="34" charset="0"/>
                <a:ea typeface="微软雅黑" panose="020B0503020204020204" pitchFamily="34" charset="-122"/>
              </a:rPr>
              <a:t>项目</a:t>
            </a:r>
          </a:p>
        </p:txBody>
      </p:sp>
      <p:sp>
        <p:nvSpPr>
          <p:cNvPr id="56" name="剪去单角的矩形 22"/>
          <p:cNvSpPr/>
          <p:nvPr/>
        </p:nvSpPr>
        <p:spPr>
          <a:xfrm>
            <a:off x="6236745" y="4042347"/>
            <a:ext cx="4368886" cy="657322"/>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5515273" y="3973448"/>
            <a:ext cx="922339" cy="795121"/>
          </a:xfrm>
          <a:prstGeom prst="hexagon">
            <a:avLst/>
          </a:prstGeom>
          <a:solidFill>
            <a:srgbClr val="769EB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sp>
        <p:nvSpPr>
          <p:cNvPr id="58" name="矩形 57"/>
          <p:cNvSpPr/>
          <p:nvPr/>
        </p:nvSpPr>
        <p:spPr>
          <a:xfrm>
            <a:off x="6777726" y="4093040"/>
            <a:ext cx="902811" cy="523220"/>
          </a:xfrm>
          <a:prstGeom prst="rect">
            <a:avLst/>
          </a:prstGeom>
          <a:effectLst/>
        </p:spPr>
        <p:txBody>
          <a:bodyPr wrap="none">
            <a:spAutoFit/>
          </a:bodyPr>
          <a:lstStyle/>
          <a:p>
            <a:pPr fontAlgn="auto">
              <a:spcBef>
                <a:spcPts val="0"/>
              </a:spcBef>
              <a:spcAft>
                <a:spcPts val="0"/>
              </a:spcAft>
              <a:defRPr/>
            </a:pPr>
            <a:r>
              <a:rPr lang="zh-CN" altLang="en-US" sz="2800" dirty="0">
                <a:solidFill>
                  <a:schemeClr val="bg1"/>
                </a:solidFill>
                <a:latin typeface="Franklin Gothic Medium" panose="020B0603020102020204" pitchFamily="34" charset="0"/>
                <a:ea typeface="微软雅黑" panose="020B0503020204020204" pitchFamily="34" charset="-122"/>
              </a:rPr>
              <a:t>技术</a:t>
            </a:r>
          </a:p>
        </p:txBody>
      </p:sp>
      <p:sp>
        <p:nvSpPr>
          <p:cNvPr id="59" name="剪去单角的矩形 22"/>
          <p:cNvSpPr/>
          <p:nvPr/>
        </p:nvSpPr>
        <p:spPr>
          <a:xfrm>
            <a:off x="6236745" y="5122351"/>
            <a:ext cx="4368886" cy="657322"/>
          </a:xfrm>
          <a:custGeom>
            <a:avLst/>
            <a:gdLst>
              <a:gd name="connsiteX0" fmla="*/ 0 w 4648200"/>
              <a:gd name="connsiteY0" fmla="*/ 0 h 476250"/>
              <a:gd name="connsiteX1" fmla="*/ 4568823 w 4648200"/>
              <a:gd name="connsiteY1" fmla="*/ 0 h 476250"/>
              <a:gd name="connsiteX2" fmla="*/ 4648200 w 4648200"/>
              <a:gd name="connsiteY2" fmla="*/ 79377 h 476250"/>
              <a:gd name="connsiteX3" fmla="*/ 4648200 w 4648200"/>
              <a:gd name="connsiteY3" fmla="*/ 476250 h 476250"/>
              <a:gd name="connsiteX4" fmla="*/ 0 w 4648200"/>
              <a:gd name="connsiteY4" fmla="*/ 476250 h 476250"/>
              <a:gd name="connsiteX5" fmla="*/ 0 w 4648200"/>
              <a:gd name="connsiteY5" fmla="*/ 0 h 476250"/>
              <a:gd name="connsiteX0" fmla="*/ 0 w 4772025"/>
              <a:gd name="connsiteY0" fmla="*/ 0 h 476250"/>
              <a:gd name="connsiteX1" fmla="*/ 4568823 w 4772025"/>
              <a:gd name="connsiteY1" fmla="*/ 0 h 476250"/>
              <a:gd name="connsiteX2" fmla="*/ 4772025 w 4772025"/>
              <a:gd name="connsiteY2" fmla="*/ 241302 h 476250"/>
              <a:gd name="connsiteX3" fmla="*/ 4648200 w 4772025"/>
              <a:gd name="connsiteY3" fmla="*/ 476250 h 476250"/>
              <a:gd name="connsiteX4" fmla="*/ 0 w 4772025"/>
              <a:gd name="connsiteY4" fmla="*/ 476250 h 476250"/>
              <a:gd name="connsiteX5" fmla="*/ 0 w 4772025"/>
              <a:gd name="connsiteY5" fmla="*/ 0 h 476250"/>
              <a:gd name="connsiteX0" fmla="*/ 0 w 4767262"/>
              <a:gd name="connsiteY0" fmla="*/ 0 h 476250"/>
              <a:gd name="connsiteX1" fmla="*/ 4568823 w 4767262"/>
              <a:gd name="connsiteY1" fmla="*/ 0 h 476250"/>
              <a:gd name="connsiteX2" fmla="*/ 4767262 w 4767262"/>
              <a:gd name="connsiteY2" fmla="*/ 207964 h 476250"/>
              <a:gd name="connsiteX3" fmla="*/ 4648200 w 4767262"/>
              <a:gd name="connsiteY3" fmla="*/ 476250 h 476250"/>
              <a:gd name="connsiteX4" fmla="*/ 0 w 4767262"/>
              <a:gd name="connsiteY4" fmla="*/ 476250 h 476250"/>
              <a:gd name="connsiteX5" fmla="*/ 0 w 4767262"/>
              <a:gd name="connsiteY5" fmla="*/ 0 h 476250"/>
              <a:gd name="connsiteX0" fmla="*/ 0 w 4872037"/>
              <a:gd name="connsiteY0" fmla="*/ 0 h 476250"/>
              <a:gd name="connsiteX1" fmla="*/ 4568823 w 4872037"/>
              <a:gd name="connsiteY1" fmla="*/ 0 h 476250"/>
              <a:gd name="connsiteX2" fmla="*/ 4872037 w 4872037"/>
              <a:gd name="connsiteY2" fmla="*/ 231777 h 476250"/>
              <a:gd name="connsiteX3" fmla="*/ 4648200 w 4872037"/>
              <a:gd name="connsiteY3" fmla="*/ 476250 h 476250"/>
              <a:gd name="connsiteX4" fmla="*/ 0 w 4872037"/>
              <a:gd name="connsiteY4" fmla="*/ 476250 h 476250"/>
              <a:gd name="connsiteX5" fmla="*/ 0 w 4872037"/>
              <a:gd name="connsiteY5" fmla="*/ 0 h 476250"/>
              <a:gd name="connsiteX0" fmla="*/ 0 w 4872037"/>
              <a:gd name="connsiteY0" fmla="*/ 0 h 481012"/>
              <a:gd name="connsiteX1" fmla="*/ 4568823 w 4872037"/>
              <a:gd name="connsiteY1" fmla="*/ 0 h 481012"/>
              <a:gd name="connsiteX2" fmla="*/ 4872037 w 4872037"/>
              <a:gd name="connsiteY2" fmla="*/ 231777 h 481012"/>
              <a:gd name="connsiteX3" fmla="*/ 4586288 w 4872037"/>
              <a:gd name="connsiteY3" fmla="*/ 481012 h 481012"/>
              <a:gd name="connsiteX4" fmla="*/ 0 w 4872037"/>
              <a:gd name="connsiteY4" fmla="*/ 476250 h 481012"/>
              <a:gd name="connsiteX5" fmla="*/ 0 w 4872037"/>
              <a:gd name="connsiteY5" fmla="*/ 0 h 481012"/>
              <a:gd name="connsiteX0" fmla="*/ 0 w 4872037"/>
              <a:gd name="connsiteY0" fmla="*/ 0 h 485775"/>
              <a:gd name="connsiteX1" fmla="*/ 4568823 w 4872037"/>
              <a:gd name="connsiteY1" fmla="*/ 0 h 485775"/>
              <a:gd name="connsiteX2" fmla="*/ 4872037 w 4872037"/>
              <a:gd name="connsiteY2" fmla="*/ 231777 h 485775"/>
              <a:gd name="connsiteX3" fmla="*/ 4581525 w 4872037"/>
              <a:gd name="connsiteY3" fmla="*/ 485775 h 485775"/>
              <a:gd name="connsiteX4" fmla="*/ 0 w 4872037"/>
              <a:gd name="connsiteY4" fmla="*/ 476250 h 485775"/>
              <a:gd name="connsiteX5" fmla="*/ 0 w 4872037"/>
              <a:gd name="connsiteY5" fmla="*/ 0 h 485775"/>
              <a:gd name="connsiteX0" fmla="*/ 0 w 4872037"/>
              <a:gd name="connsiteY0" fmla="*/ 0 h 490538"/>
              <a:gd name="connsiteX1" fmla="*/ 4568823 w 4872037"/>
              <a:gd name="connsiteY1" fmla="*/ 0 h 490538"/>
              <a:gd name="connsiteX2" fmla="*/ 4872037 w 4872037"/>
              <a:gd name="connsiteY2" fmla="*/ 231777 h 490538"/>
              <a:gd name="connsiteX3" fmla="*/ 4567237 w 4872037"/>
              <a:gd name="connsiteY3" fmla="*/ 490538 h 490538"/>
              <a:gd name="connsiteX4" fmla="*/ 0 w 4872037"/>
              <a:gd name="connsiteY4" fmla="*/ 476250 h 490538"/>
              <a:gd name="connsiteX5" fmla="*/ 0 w 4872037"/>
              <a:gd name="connsiteY5" fmla="*/ 0 h 490538"/>
              <a:gd name="connsiteX0" fmla="*/ 0 w 4876800"/>
              <a:gd name="connsiteY0" fmla="*/ 0 h 490538"/>
              <a:gd name="connsiteX1" fmla="*/ 4568823 w 4876800"/>
              <a:gd name="connsiteY1" fmla="*/ 0 h 490538"/>
              <a:gd name="connsiteX2" fmla="*/ 4876800 w 4876800"/>
              <a:gd name="connsiteY2" fmla="*/ 236540 h 490538"/>
              <a:gd name="connsiteX3" fmla="*/ 4567237 w 4876800"/>
              <a:gd name="connsiteY3" fmla="*/ 490538 h 490538"/>
              <a:gd name="connsiteX4" fmla="*/ 0 w 4876800"/>
              <a:gd name="connsiteY4" fmla="*/ 476250 h 490538"/>
              <a:gd name="connsiteX5" fmla="*/ 0 w 4876800"/>
              <a:gd name="connsiteY5" fmla="*/ 0 h 49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800" h="490538">
                <a:moveTo>
                  <a:pt x="0" y="0"/>
                </a:moveTo>
                <a:lnTo>
                  <a:pt x="4568823" y="0"/>
                </a:lnTo>
                <a:lnTo>
                  <a:pt x="4876800" y="236540"/>
                </a:lnTo>
                <a:lnTo>
                  <a:pt x="4567237" y="490538"/>
                </a:lnTo>
                <a:lnTo>
                  <a:pt x="0" y="47625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5515273" y="5053452"/>
            <a:ext cx="922339" cy="795121"/>
          </a:xfrm>
          <a:prstGeom prst="hexagon">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sp>
        <p:nvSpPr>
          <p:cNvPr id="61" name="矩形 60"/>
          <p:cNvSpPr/>
          <p:nvPr/>
        </p:nvSpPr>
        <p:spPr>
          <a:xfrm>
            <a:off x="6777726" y="5173044"/>
            <a:ext cx="3057247" cy="523220"/>
          </a:xfrm>
          <a:prstGeom prst="rect">
            <a:avLst/>
          </a:prstGeom>
          <a:effectLst/>
        </p:spPr>
        <p:txBody>
          <a:bodyPr wrap="none">
            <a:spAutoFit/>
          </a:bodyPr>
          <a:lstStyle/>
          <a:p>
            <a:pPr fontAlgn="auto">
              <a:spcBef>
                <a:spcPts val="0"/>
              </a:spcBef>
              <a:spcAft>
                <a:spcPts val="0"/>
              </a:spcAft>
              <a:defRPr/>
            </a:pPr>
            <a:r>
              <a:rPr lang="zh-CN" altLang="en-US" sz="2800" dirty="0" smtClean="0">
                <a:solidFill>
                  <a:schemeClr val="bg1"/>
                </a:solidFill>
                <a:latin typeface="Franklin Gothic Medium" panose="020B0603020102020204" pitchFamily="34" charset="0"/>
                <a:ea typeface="微软雅黑" panose="020B0503020204020204" pitchFamily="34" charset="-122"/>
              </a:rPr>
              <a:t>产品、项目和技术</a:t>
            </a:r>
            <a:endParaRPr lang="zh-CN" altLang="en-US" sz="2800" dirty="0">
              <a:solidFill>
                <a:schemeClr val="bg1"/>
              </a:solidFill>
              <a:latin typeface="Franklin Gothic Medium" panose="020B0603020102020204" pitchFamily="34" charset="0"/>
              <a:ea typeface="微软雅黑" panose="020B0503020204020204" pitchFamily="34" charset="-122"/>
            </a:endParaRPr>
          </a:p>
        </p:txBody>
      </p:sp>
      <p:sp>
        <p:nvSpPr>
          <p:cNvPr id="24" name="文本框 23"/>
          <p:cNvSpPr txBox="1"/>
          <p:nvPr/>
        </p:nvSpPr>
        <p:spPr>
          <a:xfrm>
            <a:off x="1143149" y="2468256"/>
            <a:ext cx="1969611" cy="1065994"/>
          </a:xfrm>
          <a:prstGeom prst="rect">
            <a:avLst/>
          </a:prstGeom>
          <a:noFill/>
        </p:spPr>
        <p:txBody>
          <a:bodyPr wrap="square" rtlCol="0">
            <a:spAutoFit/>
          </a:bodyPr>
          <a:lstStyle/>
          <a:p>
            <a:pPr algn="ctr"/>
            <a:r>
              <a:rPr lang="zh-CN" altLang="en-US" sz="6327" b="1" dirty="0">
                <a:solidFill>
                  <a:schemeClr val="bg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414260162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anim calcmode="lin" valueType="num">
                                      <p:cBhvr>
                                        <p:cTn id="14" dur="500" fill="hold"/>
                                        <p:tgtEl>
                                          <p:spTgt spid="25"/>
                                        </p:tgtEl>
                                        <p:attrNameLst>
                                          <p:attrName>ppt_x</p:attrName>
                                        </p:attrNameLst>
                                      </p:cBhvr>
                                      <p:tavLst>
                                        <p:tav tm="0">
                                          <p:val>
                                            <p:strVal val="#ppt_x"/>
                                          </p:val>
                                        </p:tav>
                                        <p:tav tm="100000">
                                          <p:val>
                                            <p:strVal val="#ppt_x"/>
                                          </p:val>
                                        </p:tav>
                                      </p:tavLst>
                                    </p:anim>
                                    <p:anim calcmode="lin" valueType="num">
                                      <p:cBhvr>
                                        <p:cTn id="15" dur="5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500"/>
                            </p:stCondLst>
                            <p:childTnLst>
                              <p:par>
                                <p:cTn id="31" presetID="2" presetClass="entr" presetSubtype="1"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0-#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par>
                          <p:cTn id="43" fill="hold">
                            <p:stCondLst>
                              <p:cond delay="3500"/>
                            </p:stCondLst>
                            <p:childTnLst>
                              <p:par>
                                <p:cTn id="44" presetID="2" presetClass="entr" presetSubtype="1"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fill="hold"/>
                                        <p:tgtEl>
                                          <p:spTgt spid="54"/>
                                        </p:tgtEl>
                                        <p:attrNameLst>
                                          <p:attrName>ppt_x</p:attrName>
                                        </p:attrNameLst>
                                      </p:cBhvr>
                                      <p:tavLst>
                                        <p:tav tm="0">
                                          <p:val>
                                            <p:strVal val="#ppt_x"/>
                                          </p:val>
                                        </p:tav>
                                        <p:tav tm="100000">
                                          <p:val>
                                            <p:strVal val="#ppt_x"/>
                                          </p:val>
                                        </p:tav>
                                      </p:tavLst>
                                    </p:anim>
                                    <p:anim calcmode="lin" valueType="num">
                                      <p:cBhvr additive="base">
                                        <p:cTn id="47" dur="500" fill="hold"/>
                                        <p:tgtEl>
                                          <p:spTgt spid="54"/>
                                        </p:tgtEl>
                                        <p:attrNameLst>
                                          <p:attrName>ppt_y</p:attrName>
                                        </p:attrNameLst>
                                      </p:cBhvr>
                                      <p:tavLst>
                                        <p:tav tm="0">
                                          <p:val>
                                            <p:strVal val="0-#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4500"/>
                            </p:stCondLst>
                            <p:childTnLst>
                              <p:par>
                                <p:cTn id="57" presetID="2" presetClass="entr" presetSubtype="1"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ppt_x"/>
                                          </p:val>
                                        </p:tav>
                                        <p:tav tm="100000">
                                          <p:val>
                                            <p:strVal val="#ppt_x"/>
                                          </p:val>
                                        </p:tav>
                                      </p:tavLst>
                                    </p:anim>
                                    <p:anim calcmode="lin" valueType="num">
                                      <p:cBhvr additive="base">
                                        <p:cTn id="60" dur="500" fill="hold"/>
                                        <p:tgtEl>
                                          <p:spTgt spid="57"/>
                                        </p:tgtEl>
                                        <p:attrNameLst>
                                          <p:attrName>ppt_y</p:attrName>
                                        </p:attrNameLst>
                                      </p:cBhvr>
                                      <p:tavLst>
                                        <p:tav tm="0">
                                          <p:val>
                                            <p:strVal val="0-#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left)">
                                      <p:cBhvr>
                                        <p:cTn id="68" dur="500"/>
                                        <p:tgtEl>
                                          <p:spTgt spid="58"/>
                                        </p:tgtEl>
                                      </p:cBhvr>
                                    </p:animEffect>
                                  </p:childTnLst>
                                </p:cTn>
                              </p:par>
                            </p:childTnLst>
                          </p:cTn>
                        </p:par>
                        <p:par>
                          <p:cTn id="69" fill="hold">
                            <p:stCondLst>
                              <p:cond delay="5500"/>
                            </p:stCondLst>
                            <p:childTnLst>
                              <p:par>
                                <p:cTn id="70" presetID="2" presetClass="entr" presetSubtype="1"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0-#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P spid="19" grpId="0"/>
      <p:bldP spid="23" grpId="0" animBg="1"/>
      <p:bldP spid="21" grpId="0" animBg="1"/>
      <p:bldP spid="46" grpId="0"/>
      <p:bldP spid="53" grpId="0" animBg="1"/>
      <p:bldP spid="54" grpId="0" animBg="1"/>
      <p:bldP spid="55" grpId="0"/>
      <p:bldP spid="56" grpId="0" animBg="1"/>
      <p:bldP spid="57" grpId="0" animBg="1"/>
      <p:bldP spid="58" grpId="0"/>
      <p:bldP spid="59" grpId="0" animBg="1"/>
      <p:bldP spid="60" grpId="0" animBg="1"/>
      <p:bldP spid="6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 y="2340468"/>
            <a:ext cx="12857163" cy="2551715"/>
            <a:chOff x="170694" y="177982"/>
            <a:chExt cx="3936003" cy="781165"/>
          </a:xfrm>
          <a:solidFill>
            <a:srgbClr val="FD482F"/>
          </a:solidFill>
        </p:grpSpPr>
        <p:sp>
          <p:nvSpPr>
            <p:cNvPr id="44" name="等腰三角形 43"/>
            <p:cNvSpPr/>
            <p:nvPr/>
          </p:nvSpPr>
          <p:spPr>
            <a:xfrm>
              <a:off x="1233863" y="177982"/>
              <a:ext cx="355284" cy="3565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5" name="等腰三角形 44"/>
            <p:cNvSpPr/>
            <p:nvPr/>
          </p:nvSpPr>
          <p:spPr>
            <a:xfrm flipV="1">
              <a:off x="200258" y="602633"/>
              <a:ext cx="355284" cy="3565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6" name="矩形 45"/>
            <p:cNvSpPr/>
            <p:nvPr/>
          </p:nvSpPr>
          <p:spPr>
            <a:xfrm>
              <a:off x="170694" y="261768"/>
              <a:ext cx="3936003" cy="611981"/>
            </a:xfrm>
            <a:prstGeom prst="rect">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8" name="文本框 6"/>
            <p:cNvSpPr txBox="1"/>
            <p:nvPr/>
          </p:nvSpPr>
          <p:spPr>
            <a:xfrm>
              <a:off x="650907" y="284178"/>
              <a:ext cx="569115" cy="559760"/>
            </a:xfrm>
            <a:prstGeom prst="rect">
              <a:avLst/>
            </a:prstGeom>
            <a:noFill/>
          </p:spPr>
          <p:txBody>
            <a:bodyPr wrap="square" lIns="96429" tIns="48214" rIns="96429" bIns="48214" rtlCol="0">
              <a:spAutoFit/>
            </a:bodyPr>
            <a:lstStyle/>
            <a:p>
              <a:r>
                <a:rPr lang="en-US" altLang="zh-CN" sz="11249" dirty="0">
                  <a:solidFill>
                    <a:schemeClr val="bg1"/>
                  </a:solidFill>
                  <a:latin typeface="Impact" panose="020B0806030902050204" pitchFamily="34" charset="0"/>
                </a:rPr>
                <a:t>01</a:t>
              </a:r>
              <a:endParaRPr lang="zh-CN" altLang="en-US" sz="11249" dirty="0">
                <a:solidFill>
                  <a:schemeClr val="bg1"/>
                </a:solidFill>
                <a:latin typeface="Impact" panose="020B0806030902050204" pitchFamily="34" charset="0"/>
              </a:endParaRPr>
            </a:p>
          </p:txBody>
        </p:sp>
      </p:grpSp>
      <p:sp>
        <p:nvSpPr>
          <p:cNvPr id="11" name="TextBox 23"/>
          <p:cNvSpPr txBox="1"/>
          <p:nvPr/>
        </p:nvSpPr>
        <p:spPr>
          <a:xfrm>
            <a:off x="4746492" y="2392189"/>
            <a:ext cx="5087818" cy="1233223"/>
          </a:xfrm>
          <a:prstGeom prst="rect">
            <a:avLst/>
          </a:prstGeom>
          <a:noFill/>
        </p:spPr>
        <p:txBody>
          <a:bodyPr wrap="square" rtlCol="0">
            <a:spAutoFit/>
          </a:bodyPr>
          <a:lstStyle/>
          <a:p>
            <a:pPr>
              <a:lnSpc>
                <a:spcPct val="130000"/>
              </a:lnSpc>
            </a:pPr>
            <a:r>
              <a:rPr lang="zh-CN" altLang="en-US" sz="6328"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a:t>
            </a:r>
            <a:endParaRPr lang="bg-BG" sz="6328"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23"/>
          <p:cNvSpPr txBox="1"/>
          <p:nvPr/>
        </p:nvSpPr>
        <p:spPr>
          <a:xfrm>
            <a:off x="468268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产品是什么</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p:nvPr/>
        </p:nvSpPr>
        <p:spPr>
          <a:xfrm>
            <a:off x="736283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产品分类</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extBox 23"/>
          <p:cNvSpPr txBox="1"/>
          <p:nvPr/>
        </p:nvSpPr>
        <p:spPr>
          <a:xfrm>
            <a:off x="468268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产品层次</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23"/>
          <p:cNvSpPr txBox="1"/>
          <p:nvPr/>
        </p:nvSpPr>
        <p:spPr>
          <a:xfrm>
            <a:off x="736283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产品复合</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54070922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 calcmode="lin" valueType="num">
                                      <p:cBhvr>
                                        <p:cTn id="15" dur="500" fill="hold"/>
                                        <p:tgtEl>
                                          <p:spTgt spid="11"/>
                                        </p:tgtEl>
                                        <p:attrNameLst>
                                          <p:attrName>style.rotation</p:attrName>
                                        </p:attrNameLst>
                                      </p:cBhvr>
                                      <p:tavLst>
                                        <p:tav tm="0">
                                          <p:val>
                                            <p:fltVal val="90"/>
                                          </p:val>
                                        </p:tav>
                                        <p:tav tm="100000">
                                          <p:val>
                                            <p:fltVal val="0"/>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90"/>
                                          </p:val>
                                        </p:tav>
                                        <p:tav tm="100000">
                                          <p:val>
                                            <p:fltVal val="0"/>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 calcmode="lin" valueType="num">
                                      <p:cBhvr>
                                        <p:cTn id="31" dur="500" fill="hold"/>
                                        <p:tgtEl>
                                          <p:spTgt spid="13"/>
                                        </p:tgtEl>
                                        <p:attrNameLst>
                                          <p:attrName>style.rotation</p:attrName>
                                        </p:attrNameLst>
                                      </p:cBhvr>
                                      <p:tavLst>
                                        <p:tav tm="0">
                                          <p:val>
                                            <p:fltVal val="90"/>
                                          </p:val>
                                        </p:tav>
                                        <p:tav tm="100000">
                                          <p:val>
                                            <p:fltVal val="0"/>
                                          </p:val>
                                        </p:tav>
                                      </p:tavLst>
                                    </p:anim>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 calcmode="lin" valueType="num">
                                      <p:cBhvr>
                                        <p:cTn id="39" dur="500" fill="hold"/>
                                        <p:tgtEl>
                                          <p:spTgt spid="14"/>
                                        </p:tgtEl>
                                        <p:attrNameLst>
                                          <p:attrName>style.rotation</p:attrName>
                                        </p:attrNameLst>
                                      </p:cBhvr>
                                      <p:tavLst>
                                        <p:tav tm="0">
                                          <p:val>
                                            <p:fltVal val="90"/>
                                          </p:val>
                                        </p:tav>
                                        <p:tav tm="100000">
                                          <p:val>
                                            <p:fltVal val="0"/>
                                          </p:val>
                                        </p:tav>
                                      </p:tavLst>
                                    </p:anim>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 calcmode="lin" valueType="num">
                                      <p:cBhvr>
                                        <p:cTn id="47" dur="500" fill="hold"/>
                                        <p:tgtEl>
                                          <p:spTgt spid="15"/>
                                        </p:tgtEl>
                                        <p:attrNameLst>
                                          <p:attrName>style.rotation</p:attrName>
                                        </p:attrNameLst>
                                      </p:cBhvr>
                                      <p:tavLst>
                                        <p:tav tm="0">
                                          <p:val>
                                            <p:fltVal val="90"/>
                                          </p:val>
                                        </p:tav>
                                        <p:tav tm="100000">
                                          <p:val>
                                            <p:fltVal val="0"/>
                                          </p:val>
                                        </p:tav>
                                      </p:tavLst>
                                    </p:anim>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556" y="2200332"/>
            <a:ext cx="12851607" cy="4613536"/>
            <a:chOff x="3951" y="971550"/>
            <a:chExt cx="9140050" cy="3400836"/>
          </a:xfrm>
        </p:grpSpPr>
        <p:grpSp>
          <p:nvGrpSpPr>
            <p:cNvPr id="7" name="Group 6"/>
            <p:cNvGrpSpPr/>
            <p:nvPr/>
          </p:nvGrpSpPr>
          <p:grpSpPr>
            <a:xfrm>
              <a:off x="7316582" y="971550"/>
              <a:ext cx="1827419" cy="850209"/>
              <a:chOff x="7316582" y="971550"/>
              <a:chExt cx="1827419" cy="850209"/>
            </a:xfrm>
          </p:grpSpPr>
          <p:sp>
            <p:nvSpPr>
              <p:cNvPr id="31" name="Round Single Corner Rectangle 30"/>
              <p:cNvSpPr/>
              <p:nvPr/>
            </p:nvSpPr>
            <p:spPr>
              <a:xfrm flipH="1">
                <a:off x="7316582" y="971550"/>
                <a:ext cx="913710" cy="850209"/>
              </a:xfrm>
              <a:prstGeom prst="round1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Rectangle 31"/>
              <p:cNvSpPr/>
              <p:nvPr/>
            </p:nvSpPr>
            <p:spPr>
              <a:xfrm>
                <a:off x="8230291" y="971550"/>
                <a:ext cx="913710" cy="8502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8"/>
            <p:cNvGrpSpPr/>
            <p:nvPr/>
          </p:nvGrpSpPr>
          <p:grpSpPr>
            <a:xfrm>
              <a:off x="5486206" y="1821759"/>
              <a:ext cx="2744086" cy="850209"/>
              <a:chOff x="5486206" y="1821759"/>
              <a:chExt cx="2744086" cy="850209"/>
            </a:xfrm>
          </p:grpSpPr>
          <p:sp>
            <p:nvSpPr>
              <p:cNvPr id="25" name="Round Single Corner Rectangle 24"/>
              <p:cNvSpPr/>
              <p:nvPr/>
            </p:nvSpPr>
            <p:spPr>
              <a:xfrm flipH="1">
                <a:off x="5486206" y="1821759"/>
                <a:ext cx="913710" cy="850209"/>
              </a:xfrm>
              <a:prstGeom prst="round1Rect">
                <a:avLst>
                  <a:gd name="adj" fmla="val 50000"/>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Rectangle 25"/>
              <p:cNvSpPr/>
              <p:nvPr/>
            </p:nvSpPr>
            <p:spPr>
              <a:xfrm>
                <a:off x="6402590" y="1821759"/>
                <a:ext cx="913710" cy="850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Round Single Corner Rectangle 26"/>
              <p:cNvSpPr/>
              <p:nvPr/>
            </p:nvSpPr>
            <p:spPr>
              <a:xfrm flipV="1">
                <a:off x="7316582" y="1821759"/>
                <a:ext cx="913710" cy="850209"/>
              </a:xfrm>
              <a:prstGeom prst="round1Rect">
                <a:avLst>
                  <a:gd name="adj" fmla="val 50000"/>
                </a:avLst>
              </a:prstGeom>
              <a:solidFill>
                <a:srgbClr val="769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Isosceles Triangle 27"/>
              <p:cNvSpPr/>
              <p:nvPr/>
            </p:nvSpPr>
            <p:spPr>
              <a:xfrm rot="5400000">
                <a:off x="7273447" y="2198347"/>
                <a:ext cx="208428" cy="12272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9"/>
            <p:cNvGrpSpPr/>
            <p:nvPr/>
          </p:nvGrpSpPr>
          <p:grpSpPr>
            <a:xfrm>
              <a:off x="3658788" y="2671968"/>
              <a:ext cx="2741129" cy="850209"/>
              <a:chOff x="3658788" y="2671968"/>
              <a:chExt cx="2741129" cy="850209"/>
            </a:xfrm>
          </p:grpSpPr>
          <p:sp>
            <p:nvSpPr>
              <p:cNvPr id="21" name="Round Single Corner Rectangle 20"/>
              <p:cNvSpPr/>
              <p:nvPr/>
            </p:nvSpPr>
            <p:spPr>
              <a:xfrm flipH="1">
                <a:off x="3658788" y="2671968"/>
                <a:ext cx="913710" cy="850209"/>
              </a:xfrm>
              <a:prstGeom prst="round1Rect">
                <a:avLst>
                  <a:gd name="adj" fmla="val 50000"/>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1"/>
              <p:cNvSpPr/>
              <p:nvPr/>
            </p:nvSpPr>
            <p:spPr>
              <a:xfrm>
                <a:off x="4572497" y="2671968"/>
                <a:ext cx="913710" cy="85020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Round Single Corner Rectangle 22"/>
              <p:cNvSpPr/>
              <p:nvPr/>
            </p:nvSpPr>
            <p:spPr>
              <a:xfrm flipV="1">
                <a:off x="5486207" y="2671968"/>
                <a:ext cx="913710" cy="850209"/>
              </a:xfrm>
              <a:prstGeom prst="round1Rect">
                <a:avLst>
                  <a:gd name="adj" fmla="val 50000"/>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Isosceles Triangle 23"/>
              <p:cNvSpPr/>
              <p:nvPr/>
            </p:nvSpPr>
            <p:spPr>
              <a:xfrm rot="5400000">
                <a:off x="5443548" y="3035711"/>
                <a:ext cx="208428" cy="12272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10"/>
            <p:cNvGrpSpPr/>
            <p:nvPr/>
          </p:nvGrpSpPr>
          <p:grpSpPr>
            <a:xfrm>
              <a:off x="1831370" y="3522177"/>
              <a:ext cx="2741128" cy="850209"/>
              <a:chOff x="1831370" y="3522177"/>
              <a:chExt cx="2741128" cy="850209"/>
            </a:xfrm>
          </p:grpSpPr>
          <p:sp>
            <p:nvSpPr>
              <p:cNvPr id="17" name="Rectangle 16"/>
              <p:cNvSpPr/>
              <p:nvPr/>
            </p:nvSpPr>
            <p:spPr>
              <a:xfrm>
                <a:off x="2745079" y="3522177"/>
                <a:ext cx="913710" cy="850209"/>
              </a:xfrm>
              <a:prstGeom prst="rect">
                <a:avLst/>
              </a:prstGeom>
              <a:solidFill>
                <a:srgbClr val="5FD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Round Single Corner Rectangle 17"/>
              <p:cNvSpPr/>
              <p:nvPr/>
            </p:nvSpPr>
            <p:spPr>
              <a:xfrm flipH="1" flipV="1">
                <a:off x="1831370" y="3522177"/>
                <a:ext cx="913710" cy="850209"/>
              </a:xfrm>
              <a:prstGeom prst="round1Rect">
                <a:avLst>
                  <a:gd name="adj" fmla="val 50000"/>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Round Single Corner Rectangle 18"/>
              <p:cNvSpPr/>
              <p:nvPr/>
            </p:nvSpPr>
            <p:spPr>
              <a:xfrm flipV="1">
                <a:off x="3658788" y="3522177"/>
                <a:ext cx="913710" cy="850209"/>
              </a:xfrm>
              <a:prstGeom prst="round1Rect">
                <a:avLst>
                  <a:gd name="adj" fmla="val 50000"/>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Isosceles Triangle 19"/>
              <p:cNvSpPr/>
              <p:nvPr/>
            </p:nvSpPr>
            <p:spPr>
              <a:xfrm rot="5400000">
                <a:off x="3615935" y="3908056"/>
                <a:ext cx="208428" cy="122723"/>
              </a:xfrm>
              <a:prstGeom prst="triangle">
                <a:avLst/>
              </a:prstGeom>
              <a:solidFill>
                <a:srgbClr val="5FD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11"/>
            <p:cNvGrpSpPr/>
            <p:nvPr/>
          </p:nvGrpSpPr>
          <p:grpSpPr>
            <a:xfrm>
              <a:off x="3951" y="2671968"/>
              <a:ext cx="2741129" cy="850209"/>
              <a:chOff x="3951" y="2671968"/>
              <a:chExt cx="2741129" cy="850209"/>
            </a:xfrm>
          </p:grpSpPr>
          <p:sp>
            <p:nvSpPr>
              <p:cNvPr id="13" name="Rectangle 12"/>
              <p:cNvSpPr/>
              <p:nvPr/>
            </p:nvSpPr>
            <p:spPr>
              <a:xfrm>
                <a:off x="917661" y="2671968"/>
                <a:ext cx="913710" cy="850209"/>
              </a:xfrm>
              <a:prstGeom prst="rect">
                <a:avLst/>
              </a:prstGeom>
              <a:solidFill>
                <a:srgbClr val="FD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Round Single Corner Rectangle 13"/>
              <p:cNvSpPr/>
              <p:nvPr/>
            </p:nvSpPr>
            <p:spPr>
              <a:xfrm>
                <a:off x="1831370" y="2671968"/>
                <a:ext cx="913710" cy="850209"/>
              </a:xfrm>
              <a:prstGeom prst="round1Rect">
                <a:avLst>
                  <a:gd name="adj" fmla="val 50000"/>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nvSpPr>
            <p:spPr>
              <a:xfrm>
                <a:off x="3951" y="2671968"/>
                <a:ext cx="913710" cy="850209"/>
              </a:xfrm>
              <a:prstGeom prst="rect">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Isosceles Triangle 15"/>
              <p:cNvSpPr/>
              <p:nvPr/>
            </p:nvSpPr>
            <p:spPr>
              <a:xfrm rot="5400000">
                <a:off x="1785948" y="3035711"/>
                <a:ext cx="208428" cy="122723"/>
              </a:xfrm>
              <a:prstGeom prst="triangle">
                <a:avLst/>
              </a:prstGeom>
              <a:solidFill>
                <a:srgbClr val="FD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Freeform 6"/>
          <p:cNvSpPr>
            <a:spLocks noChangeAspect="1" noEditPoints="1"/>
          </p:cNvSpPr>
          <p:nvPr/>
        </p:nvSpPr>
        <p:spPr bwMode="auto">
          <a:xfrm>
            <a:off x="1746126" y="4710098"/>
            <a:ext cx="346448" cy="38109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11"/>
          <p:cNvSpPr>
            <a:spLocks noChangeAspect="1"/>
          </p:cNvSpPr>
          <p:nvPr/>
        </p:nvSpPr>
        <p:spPr bwMode="auto">
          <a:xfrm>
            <a:off x="6869874" y="4767480"/>
            <a:ext cx="427311" cy="277797"/>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16"/>
          <p:cNvSpPr>
            <a:spLocks noChangeAspect="1" noEditPoints="1"/>
          </p:cNvSpPr>
          <p:nvPr/>
        </p:nvSpPr>
        <p:spPr bwMode="auto">
          <a:xfrm>
            <a:off x="4299830" y="5893046"/>
            <a:ext cx="395274" cy="394826"/>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21"/>
          <p:cNvSpPr>
            <a:spLocks noChangeAspect="1" noEditPoints="1"/>
          </p:cNvSpPr>
          <p:nvPr/>
        </p:nvSpPr>
        <p:spPr bwMode="auto">
          <a:xfrm>
            <a:off x="12017997" y="2464518"/>
            <a:ext cx="393589" cy="350367"/>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26"/>
          <p:cNvSpPr>
            <a:spLocks noChangeAspect="1" noEditPoints="1"/>
          </p:cNvSpPr>
          <p:nvPr/>
        </p:nvSpPr>
        <p:spPr bwMode="auto">
          <a:xfrm>
            <a:off x="9522999" y="3599292"/>
            <a:ext cx="289957" cy="363020"/>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pPr>
              <a:lnSpc>
                <a:spcPct val="130000"/>
              </a:lnSpc>
            </a:pPr>
            <a:endParaRPr lang="en-US" sz="1687"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Title 13"/>
          <p:cNvSpPr txBox="1">
            <a:spLocks/>
          </p:cNvSpPr>
          <p:nvPr/>
        </p:nvSpPr>
        <p:spPr>
          <a:xfrm>
            <a:off x="1233966" y="5112294"/>
            <a:ext cx="1370766" cy="492050"/>
          </a:xfrm>
          <a:prstGeom prst="rect">
            <a:avLst/>
          </a:prstGeom>
        </p:spPr>
        <p:txBody>
          <a:bodyPr vert="horz" lIns="96429" tIns="48214" rIns="96429" bIns="48214"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30000"/>
              </a:lnSpc>
            </a:pPr>
            <a:r>
              <a:rPr lang="zh-CN" altLang="en-US" sz="168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核心产品</a:t>
            </a:r>
            <a:endParaRPr lang="en-US" sz="168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itle 13"/>
          <p:cNvSpPr txBox="1">
            <a:spLocks/>
          </p:cNvSpPr>
          <p:nvPr/>
        </p:nvSpPr>
        <p:spPr>
          <a:xfrm>
            <a:off x="3812083" y="6241756"/>
            <a:ext cx="1370766" cy="492050"/>
          </a:xfrm>
          <a:prstGeom prst="rect">
            <a:avLst/>
          </a:prstGeom>
        </p:spPr>
        <p:txBody>
          <a:bodyPr vert="horz" lIns="96429" tIns="48214" rIns="96429" bIns="48214"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30000"/>
              </a:lnSpc>
            </a:pPr>
            <a:r>
              <a:rPr lang="zh-CN" altLang="en-US" sz="1800" b="1" dirty="0" smtClean="0">
                <a:latin typeface="Arial" panose="020B0604020202020204" pitchFamily="34" charset="0"/>
                <a:ea typeface="微软雅黑" panose="020B0503020204020204" pitchFamily="34" charset="-122"/>
                <a:sym typeface="Arial" panose="020B0604020202020204" pitchFamily="34" charset="0"/>
              </a:rPr>
              <a:t>  形式产品</a:t>
            </a:r>
            <a:endParaRPr lang="en-GB" altLang="zh-CN"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Title 13"/>
          <p:cNvSpPr txBox="1">
            <a:spLocks/>
          </p:cNvSpPr>
          <p:nvPr/>
        </p:nvSpPr>
        <p:spPr>
          <a:xfrm>
            <a:off x="6383324" y="5061233"/>
            <a:ext cx="1370766" cy="492050"/>
          </a:xfrm>
          <a:prstGeom prst="rect">
            <a:avLst/>
          </a:prstGeom>
        </p:spPr>
        <p:txBody>
          <a:bodyPr vert="horz" lIns="96429" tIns="48214" rIns="96429" bIns="48214"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30000"/>
              </a:lnSpc>
            </a:pPr>
            <a:r>
              <a:rPr lang="zh-CN" altLang="en-US" sz="1687" dirty="0">
                <a:solidFill>
                  <a:schemeClr val="bg1"/>
                </a:solidFill>
                <a:latin typeface="Arial" panose="020B0604020202020204" pitchFamily="34" charset="0"/>
                <a:ea typeface="微软雅黑" panose="020B0503020204020204" pitchFamily="34" charset="-122"/>
                <a:sym typeface="Arial" panose="020B0604020202020204" pitchFamily="34" charset="0"/>
              </a:rPr>
              <a:t>标题文字</a:t>
            </a:r>
            <a:endParaRPr lang="en-US" sz="168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itle 13"/>
          <p:cNvSpPr txBox="1">
            <a:spLocks/>
          </p:cNvSpPr>
          <p:nvPr/>
        </p:nvSpPr>
        <p:spPr>
          <a:xfrm>
            <a:off x="8982594" y="3937793"/>
            <a:ext cx="1370766" cy="492050"/>
          </a:xfrm>
          <a:prstGeom prst="rect">
            <a:avLst/>
          </a:prstGeom>
        </p:spPr>
        <p:txBody>
          <a:bodyPr vert="horz" lIns="96429" tIns="48214" rIns="96429" bIns="48214"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30000"/>
              </a:lnSpc>
            </a:pPr>
            <a:r>
              <a:rPr lang="zh-CN" altLang="en-US" sz="168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附件产品</a:t>
            </a:r>
            <a:endParaRPr lang="en-US" sz="168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itle 13"/>
          <p:cNvSpPr txBox="1">
            <a:spLocks/>
          </p:cNvSpPr>
          <p:nvPr/>
        </p:nvSpPr>
        <p:spPr>
          <a:xfrm>
            <a:off x="11523552" y="2814885"/>
            <a:ext cx="1370766" cy="492050"/>
          </a:xfrm>
          <a:prstGeom prst="rect">
            <a:avLst/>
          </a:prstGeom>
        </p:spPr>
        <p:txBody>
          <a:bodyPr vert="horz" lIns="96429" tIns="48214" rIns="96429" bIns="48214"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30000"/>
              </a:lnSpc>
            </a:pPr>
            <a:r>
              <a:rPr lang="zh-CN" altLang="en-US" sz="1687"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潜在产品</a:t>
            </a:r>
            <a:endParaRPr lang="en-US" sz="1687"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4" name="Group 88"/>
          <p:cNvGrpSpPr/>
          <p:nvPr/>
        </p:nvGrpSpPr>
        <p:grpSpPr>
          <a:xfrm>
            <a:off x="347469" y="3122421"/>
            <a:ext cx="2869950" cy="886697"/>
            <a:chOff x="3816825" y="5468753"/>
            <a:chExt cx="2242158" cy="840824"/>
          </a:xfrm>
        </p:grpSpPr>
        <p:sp>
          <p:nvSpPr>
            <p:cNvPr id="45" name="TextBox 89"/>
            <p:cNvSpPr txBox="1"/>
            <p:nvPr/>
          </p:nvSpPr>
          <p:spPr>
            <a:xfrm>
              <a:off x="3829560" y="5468753"/>
              <a:ext cx="865626" cy="395340"/>
            </a:xfrm>
            <a:prstGeom prst="rect">
              <a:avLst/>
            </a:prstGeom>
            <a:noFill/>
          </p:spPr>
          <p:txBody>
            <a:bodyPr wrap="none" rtlCol="0">
              <a:spAutoFit/>
            </a:bodyPr>
            <a:lstStyle/>
            <a:p>
              <a:pPr>
                <a:lnSpc>
                  <a:spcPct val="130000"/>
                </a:lnSpc>
              </a:pPr>
              <a:r>
                <a:rPr lang="zh-CN" altLang="en-US"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核心产品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Rectangle 90"/>
            <p:cNvSpPr/>
            <p:nvPr/>
          </p:nvSpPr>
          <p:spPr>
            <a:xfrm>
              <a:off x="3816825" y="5822728"/>
              <a:ext cx="224215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rPr>
                <a:t>核心产品是指整体产品提供给购买者的直接利益和效用</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Group 88"/>
          <p:cNvGrpSpPr/>
          <p:nvPr/>
        </p:nvGrpSpPr>
        <p:grpSpPr>
          <a:xfrm>
            <a:off x="6615221" y="5859408"/>
            <a:ext cx="3413366" cy="886698"/>
            <a:chOff x="3816825" y="5468753"/>
            <a:chExt cx="2242158" cy="840825"/>
          </a:xfrm>
        </p:grpSpPr>
        <p:sp>
          <p:nvSpPr>
            <p:cNvPr id="48" name="TextBox 89"/>
            <p:cNvSpPr txBox="1"/>
            <p:nvPr/>
          </p:nvSpPr>
          <p:spPr>
            <a:xfrm>
              <a:off x="3829560" y="5468753"/>
              <a:ext cx="727816" cy="395341"/>
            </a:xfrm>
            <a:prstGeom prst="rect">
              <a:avLst/>
            </a:prstGeom>
            <a:noFill/>
          </p:spPr>
          <p:txBody>
            <a:bodyPr wrap="none" rtlCol="0">
              <a:spAutoFit/>
            </a:bodyPr>
            <a:lstStyle/>
            <a:p>
              <a:pPr>
                <a:lnSpc>
                  <a:spcPct val="130000"/>
                </a:lnSpc>
              </a:pPr>
              <a:r>
                <a:rPr lang="zh-CN" altLang="en-US"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形式</a:t>
              </a: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Rectangle 90"/>
            <p:cNvSpPr/>
            <p:nvPr/>
          </p:nvSpPr>
          <p:spPr>
            <a:xfrm>
              <a:off x="3816825" y="5822729"/>
              <a:ext cx="224215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形式产品是指核心产品借以实现的形式。有五个特征构成，即品质、式样、特征、商标及包装。</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Group 88"/>
          <p:cNvGrpSpPr/>
          <p:nvPr/>
        </p:nvGrpSpPr>
        <p:grpSpPr>
          <a:xfrm>
            <a:off x="4449517" y="3122421"/>
            <a:ext cx="2869950" cy="886697"/>
            <a:chOff x="3816825" y="5468753"/>
            <a:chExt cx="2242158" cy="840824"/>
          </a:xfrm>
        </p:grpSpPr>
        <p:sp>
          <p:nvSpPr>
            <p:cNvPr id="51" name="TextBox 89"/>
            <p:cNvSpPr txBox="1"/>
            <p:nvPr/>
          </p:nvSpPr>
          <p:spPr>
            <a:xfrm>
              <a:off x="3829560" y="5468753"/>
              <a:ext cx="865626"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期望产品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Rectangle 90"/>
            <p:cNvSpPr/>
            <p:nvPr/>
          </p:nvSpPr>
          <p:spPr>
            <a:xfrm>
              <a:off x="3816825" y="5822728"/>
              <a:ext cx="224215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期望产品是指顾客在购买产品时，一般会期望得到的一组特性或条件</a:t>
              </a:r>
              <a:endParaRPr lang="en-GB"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Group 88"/>
          <p:cNvGrpSpPr/>
          <p:nvPr/>
        </p:nvGrpSpPr>
        <p:grpSpPr>
          <a:xfrm>
            <a:off x="6990336" y="1989764"/>
            <a:ext cx="2869950" cy="665226"/>
            <a:chOff x="3816825" y="5468753"/>
            <a:chExt cx="2242158" cy="630811"/>
          </a:xfrm>
        </p:grpSpPr>
        <p:sp>
          <p:nvSpPr>
            <p:cNvPr id="54" name="TextBox 89"/>
            <p:cNvSpPr txBox="1"/>
            <p:nvPr/>
          </p:nvSpPr>
          <p:spPr>
            <a:xfrm>
              <a:off x="3829560" y="5468753"/>
              <a:ext cx="865626"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附件产品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Rectangle 90"/>
            <p:cNvSpPr/>
            <p:nvPr/>
          </p:nvSpPr>
          <p:spPr>
            <a:xfrm>
              <a:off x="3816825" y="5822728"/>
              <a:ext cx="2242158" cy="276836"/>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rPr>
                <a:t>附件产品是指超过顾客期望的产品</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Group 88"/>
          <p:cNvGrpSpPr/>
          <p:nvPr/>
        </p:nvGrpSpPr>
        <p:grpSpPr>
          <a:xfrm>
            <a:off x="9821974" y="857111"/>
            <a:ext cx="2869950" cy="886697"/>
            <a:chOff x="3816825" y="5468753"/>
            <a:chExt cx="2242158" cy="840824"/>
          </a:xfrm>
        </p:grpSpPr>
        <p:sp>
          <p:nvSpPr>
            <p:cNvPr id="57" name="TextBox 89"/>
            <p:cNvSpPr txBox="1"/>
            <p:nvPr/>
          </p:nvSpPr>
          <p:spPr>
            <a:xfrm>
              <a:off x="3829560" y="5468753"/>
              <a:ext cx="865626"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潜在产品</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Rectangle 90"/>
            <p:cNvSpPr/>
            <p:nvPr/>
          </p:nvSpPr>
          <p:spPr>
            <a:xfrm>
              <a:off x="3816825" y="5822728"/>
              <a:ext cx="2242158"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潜在产品指产品或开发物在未来可能产生的改进和变革</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矩形 1"/>
          <p:cNvSpPr/>
          <p:nvPr/>
        </p:nvSpPr>
        <p:spPr>
          <a:xfrm>
            <a:off x="0" y="375965"/>
            <a:ext cx="163885" cy="576064"/>
          </a:xfrm>
          <a:prstGeom prst="rect">
            <a:avLst/>
          </a:prstGeom>
          <a:solidFill>
            <a:srgbClr val="FD6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89"/>
          <p:cNvSpPr txBox="1"/>
          <p:nvPr/>
        </p:nvSpPr>
        <p:spPr>
          <a:xfrm>
            <a:off x="363770" y="377765"/>
            <a:ext cx="1723549" cy="525016"/>
          </a:xfrm>
          <a:prstGeom prst="rect">
            <a:avLst/>
          </a:prstGeom>
          <a:noFill/>
        </p:spPr>
        <p:txBody>
          <a:bodyPr wrap="none" rtlCol="0">
            <a:spAutoFit/>
          </a:bodyPr>
          <a:lstStyle/>
          <a:p>
            <a:pPr>
              <a:lnSpc>
                <a:spcPct val="130000"/>
              </a:lnSpc>
            </a:pPr>
            <a:r>
              <a:rPr lang="zh-CN" altLang="en-US"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a:t>
            </a: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是什么</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250149" y="1263368"/>
            <a:ext cx="8494633" cy="646331"/>
          </a:xfrm>
          <a:prstGeom prst="rect">
            <a:avLst/>
          </a:prstGeom>
          <a:noFill/>
        </p:spPr>
        <p:txBody>
          <a:bodyPr wrap="none" rtlCol="0">
            <a:spAutoFit/>
          </a:bodyPr>
          <a:lstStyle/>
          <a:p>
            <a:r>
              <a:rPr lang="zh-CN" altLang="en-US" dirty="0"/>
              <a:t>产品是指能够供给市场，被人们使用和消费，并能满足人们某种需求的任何东西</a:t>
            </a:r>
            <a:r>
              <a:rPr lang="zh-CN" altLang="en-US" dirty="0" smtClean="0"/>
              <a:t>，</a:t>
            </a:r>
            <a:endParaRPr lang="en-US" altLang="zh-CN" dirty="0" smtClean="0"/>
          </a:p>
          <a:p>
            <a:r>
              <a:rPr lang="zh-CN" altLang="en-US" dirty="0" smtClean="0"/>
              <a:t>包括</a:t>
            </a:r>
            <a:r>
              <a:rPr lang="zh-CN" altLang="en-US" dirty="0"/>
              <a:t>有形的物品、无形的服务、组织、观念或它们的</a:t>
            </a:r>
            <a:r>
              <a:rPr lang="zh-CN" altLang="en-US" dirty="0" smtClean="0"/>
              <a:t>组合。</a:t>
            </a:r>
            <a:endParaRPr lang="zh-CN" altLang="en-US" dirty="0"/>
          </a:p>
        </p:txBody>
      </p:sp>
      <p:pic>
        <p:nvPicPr>
          <p:cNvPr id="5" name="图片 4"/>
          <p:cNvPicPr>
            <a:picLocks noChangeAspect="1"/>
          </p:cNvPicPr>
          <p:nvPr/>
        </p:nvPicPr>
        <p:blipFill>
          <a:blip r:embed="rId3"/>
          <a:stretch>
            <a:fillRect/>
          </a:stretch>
        </p:blipFill>
        <p:spPr>
          <a:xfrm>
            <a:off x="9970268" y="5064075"/>
            <a:ext cx="2867025" cy="2152650"/>
          </a:xfrm>
          <a:prstGeom prst="rect">
            <a:avLst/>
          </a:prstGeom>
        </p:spPr>
      </p:pic>
    </p:spTree>
    <p:extLst>
      <p:ext uri="{BB962C8B-B14F-4D97-AF65-F5344CB8AC3E}">
        <p14:creationId xmlns:p14="http://schemas.microsoft.com/office/powerpoint/2010/main" val="67981990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0-#ppt_w/2"/>
                                          </p:val>
                                        </p:tav>
                                        <p:tav tm="100000">
                                          <p:val>
                                            <p:strVal val="#ppt_x"/>
                                          </p:val>
                                        </p:tav>
                                      </p:tavLst>
                                    </p:anim>
                                    <p:anim calcmode="lin" valueType="num">
                                      <p:cBhvr additive="base">
                                        <p:cTn id="14" dur="500" fill="hold"/>
                                        <p:tgtEl>
                                          <p:spTgt spid="60"/>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1000"/>
                                        <p:tgtEl>
                                          <p:spTgt spid="6"/>
                                        </p:tgtEl>
                                      </p:cBhvr>
                                    </p:animEffect>
                                  </p:childTnLst>
                                </p:cTn>
                              </p:par>
                            </p:childTnLst>
                          </p:cTn>
                        </p:par>
                        <p:par>
                          <p:cTn id="19" fill="hold">
                            <p:stCondLst>
                              <p:cond delay="1500"/>
                            </p:stCondLst>
                            <p:childTnLst>
                              <p:par>
                                <p:cTn id="20" presetID="21" presetClass="entr" presetSubtype="1"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heel(1)">
                                      <p:cBhvr>
                                        <p:cTn id="22" dur="1000"/>
                                        <p:tgtEl>
                                          <p:spTgt spid="34"/>
                                        </p:tgtEl>
                                      </p:cBhvr>
                                    </p:animEffect>
                                  </p:childTnLst>
                                </p:cTn>
                              </p:par>
                            </p:childTnLst>
                          </p:cTn>
                        </p:par>
                        <p:par>
                          <p:cTn id="23" fill="hold">
                            <p:stCondLst>
                              <p:cond delay="2500"/>
                            </p:stCondLst>
                            <p:childTnLst>
                              <p:par>
                                <p:cTn id="24" presetID="16" presetClass="entr" presetSubtype="2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arn(inVertical)">
                                      <p:cBhvr>
                                        <p:cTn id="26" dur="750"/>
                                        <p:tgtEl>
                                          <p:spTgt spid="39"/>
                                        </p:tgtEl>
                                      </p:cBhvr>
                                    </p:animEffect>
                                  </p:childTnLst>
                                </p:cTn>
                              </p:par>
                            </p:childTnLst>
                          </p:cTn>
                        </p:par>
                        <p:par>
                          <p:cTn id="27" fill="hold">
                            <p:stCondLst>
                              <p:cond delay="3250"/>
                            </p:stCondLst>
                            <p:childTnLst>
                              <p:par>
                                <p:cTn id="28" presetID="21" presetClass="entr" presetSubtype="1"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heel(1)">
                                      <p:cBhvr>
                                        <p:cTn id="30" dur="1000"/>
                                        <p:tgtEl>
                                          <p:spTgt spid="36"/>
                                        </p:tgtEl>
                                      </p:cBhvr>
                                    </p:animEffect>
                                  </p:childTnLst>
                                </p:cTn>
                              </p:par>
                            </p:childTnLst>
                          </p:cTn>
                        </p:par>
                        <p:par>
                          <p:cTn id="31" fill="hold">
                            <p:stCondLst>
                              <p:cond delay="4250"/>
                            </p:stCondLst>
                            <p:childTnLst>
                              <p:par>
                                <p:cTn id="32" presetID="16" presetClass="entr" presetSubtype="21"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arn(inVertical)">
                                      <p:cBhvr>
                                        <p:cTn id="34" dur="750"/>
                                        <p:tgtEl>
                                          <p:spTgt spid="40"/>
                                        </p:tgtEl>
                                      </p:cBhvr>
                                    </p:animEffect>
                                  </p:childTnLst>
                                </p:cTn>
                              </p:par>
                            </p:childTnLst>
                          </p:cTn>
                        </p:par>
                        <p:par>
                          <p:cTn id="35" fill="hold">
                            <p:stCondLst>
                              <p:cond delay="5000"/>
                            </p:stCondLst>
                            <p:childTnLst>
                              <p:par>
                                <p:cTn id="36" presetID="21" presetClass="entr" presetSubtype="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heel(1)">
                                      <p:cBhvr>
                                        <p:cTn id="38" dur="1000"/>
                                        <p:tgtEl>
                                          <p:spTgt spid="35"/>
                                        </p:tgtEl>
                                      </p:cBhvr>
                                    </p:animEffect>
                                  </p:childTnLst>
                                </p:cTn>
                              </p:par>
                            </p:childTnLst>
                          </p:cTn>
                        </p:par>
                        <p:par>
                          <p:cTn id="39" fill="hold">
                            <p:stCondLst>
                              <p:cond delay="6000"/>
                            </p:stCondLst>
                            <p:childTnLst>
                              <p:par>
                                <p:cTn id="40" presetID="16" presetClass="entr" presetSubtype="21"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arn(inVertical)">
                                      <p:cBhvr>
                                        <p:cTn id="42" dur="750"/>
                                        <p:tgtEl>
                                          <p:spTgt spid="41"/>
                                        </p:tgtEl>
                                      </p:cBhvr>
                                    </p:animEffect>
                                  </p:childTnLst>
                                </p:cTn>
                              </p:par>
                            </p:childTnLst>
                          </p:cTn>
                        </p:par>
                        <p:par>
                          <p:cTn id="43" fill="hold">
                            <p:stCondLst>
                              <p:cond delay="6750"/>
                            </p:stCondLst>
                            <p:childTnLst>
                              <p:par>
                                <p:cTn id="44" presetID="21" presetClass="entr" presetSubtype="1"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heel(1)">
                                      <p:cBhvr>
                                        <p:cTn id="46" dur="1000"/>
                                        <p:tgtEl>
                                          <p:spTgt spid="38"/>
                                        </p:tgtEl>
                                      </p:cBhvr>
                                    </p:animEffect>
                                  </p:childTnLst>
                                </p:cTn>
                              </p:par>
                            </p:childTnLst>
                          </p:cTn>
                        </p:par>
                        <p:par>
                          <p:cTn id="47" fill="hold">
                            <p:stCondLst>
                              <p:cond delay="7750"/>
                            </p:stCondLst>
                            <p:childTnLst>
                              <p:par>
                                <p:cTn id="48" presetID="16" presetClass="entr" presetSubtype="21"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inVertical)">
                                      <p:cBhvr>
                                        <p:cTn id="50" dur="750"/>
                                        <p:tgtEl>
                                          <p:spTgt spid="42"/>
                                        </p:tgtEl>
                                      </p:cBhvr>
                                    </p:animEffect>
                                  </p:childTnLst>
                                </p:cTn>
                              </p:par>
                            </p:childTnLst>
                          </p:cTn>
                        </p:par>
                        <p:par>
                          <p:cTn id="51" fill="hold">
                            <p:stCondLst>
                              <p:cond delay="8500"/>
                            </p:stCondLst>
                            <p:childTnLst>
                              <p:par>
                                <p:cTn id="52" presetID="21" presetClass="entr" presetSubtype="1"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heel(1)">
                                      <p:cBhvr>
                                        <p:cTn id="54" dur="1000"/>
                                        <p:tgtEl>
                                          <p:spTgt spid="37"/>
                                        </p:tgtEl>
                                      </p:cBhvr>
                                    </p:animEffect>
                                  </p:childTnLst>
                                </p:cTn>
                              </p:par>
                            </p:childTnLst>
                          </p:cTn>
                        </p:par>
                        <p:par>
                          <p:cTn id="55" fill="hold">
                            <p:stCondLst>
                              <p:cond delay="9500"/>
                            </p:stCondLst>
                            <p:childTnLst>
                              <p:par>
                                <p:cTn id="56" presetID="16" presetClass="entr" presetSubtype="21"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arn(inVertical)">
                                      <p:cBhvr>
                                        <p:cTn id="58" dur="750"/>
                                        <p:tgtEl>
                                          <p:spTgt spid="43"/>
                                        </p:tgtEl>
                                      </p:cBhvr>
                                    </p:animEffect>
                                  </p:childTnLst>
                                </p:cTn>
                              </p:par>
                            </p:childTnLst>
                          </p:cTn>
                        </p:par>
                        <p:par>
                          <p:cTn id="59" fill="hold">
                            <p:stCondLst>
                              <p:cond delay="10250"/>
                            </p:stCondLst>
                            <p:childTnLst>
                              <p:par>
                                <p:cTn id="60" presetID="12" presetClass="entr" presetSubtype="4"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p:tgtEl>
                                          <p:spTgt spid="44"/>
                                        </p:tgtEl>
                                        <p:attrNameLst>
                                          <p:attrName>ppt_y</p:attrName>
                                        </p:attrNameLst>
                                      </p:cBhvr>
                                      <p:tavLst>
                                        <p:tav tm="0">
                                          <p:val>
                                            <p:strVal val="#ppt_y+#ppt_h*1.125000"/>
                                          </p:val>
                                        </p:tav>
                                        <p:tav tm="100000">
                                          <p:val>
                                            <p:strVal val="#ppt_y"/>
                                          </p:val>
                                        </p:tav>
                                      </p:tavLst>
                                    </p:anim>
                                    <p:animEffect transition="in" filter="wipe(up)">
                                      <p:cBhvr>
                                        <p:cTn id="63" dur="500"/>
                                        <p:tgtEl>
                                          <p:spTgt spid="44"/>
                                        </p:tgtEl>
                                      </p:cBhvr>
                                    </p:animEffect>
                                  </p:childTnLst>
                                </p:cTn>
                              </p:par>
                            </p:childTnLst>
                          </p:cTn>
                        </p:par>
                        <p:par>
                          <p:cTn id="64" fill="hold">
                            <p:stCondLst>
                              <p:cond delay="10750"/>
                            </p:stCondLst>
                            <p:childTnLst>
                              <p:par>
                                <p:cTn id="65" presetID="12" presetClass="entr" presetSubtype="4"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p:tgtEl>
                                          <p:spTgt spid="47"/>
                                        </p:tgtEl>
                                        <p:attrNameLst>
                                          <p:attrName>ppt_y</p:attrName>
                                        </p:attrNameLst>
                                      </p:cBhvr>
                                      <p:tavLst>
                                        <p:tav tm="0">
                                          <p:val>
                                            <p:strVal val="#ppt_y+#ppt_h*1.125000"/>
                                          </p:val>
                                        </p:tav>
                                        <p:tav tm="100000">
                                          <p:val>
                                            <p:strVal val="#ppt_y"/>
                                          </p:val>
                                        </p:tav>
                                      </p:tavLst>
                                    </p:anim>
                                    <p:animEffect transition="in" filter="wipe(up)">
                                      <p:cBhvr>
                                        <p:cTn id="68" dur="500"/>
                                        <p:tgtEl>
                                          <p:spTgt spid="47"/>
                                        </p:tgtEl>
                                      </p:cBhvr>
                                    </p:animEffect>
                                  </p:childTnLst>
                                </p:cTn>
                              </p:par>
                            </p:childTnLst>
                          </p:cTn>
                        </p:par>
                        <p:par>
                          <p:cTn id="69" fill="hold">
                            <p:stCondLst>
                              <p:cond delay="11250"/>
                            </p:stCondLst>
                            <p:childTnLst>
                              <p:par>
                                <p:cTn id="70" presetID="12" presetClass="entr" presetSubtype="4"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additive="base">
                                        <p:cTn id="72" dur="500"/>
                                        <p:tgtEl>
                                          <p:spTgt spid="50"/>
                                        </p:tgtEl>
                                        <p:attrNameLst>
                                          <p:attrName>ppt_y</p:attrName>
                                        </p:attrNameLst>
                                      </p:cBhvr>
                                      <p:tavLst>
                                        <p:tav tm="0">
                                          <p:val>
                                            <p:strVal val="#ppt_y+#ppt_h*1.125000"/>
                                          </p:val>
                                        </p:tav>
                                        <p:tav tm="100000">
                                          <p:val>
                                            <p:strVal val="#ppt_y"/>
                                          </p:val>
                                        </p:tav>
                                      </p:tavLst>
                                    </p:anim>
                                    <p:animEffect transition="in" filter="wipe(up)">
                                      <p:cBhvr>
                                        <p:cTn id="73" dur="500"/>
                                        <p:tgtEl>
                                          <p:spTgt spid="50"/>
                                        </p:tgtEl>
                                      </p:cBhvr>
                                    </p:animEffect>
                                  </p:childTnLst>
                                </p:cTn>
                              </p:par>
                            </p:childTnLst>
                          </p:cTn>
                        </p:par>
                        <p:par>
                          <p:cTn id="74" fill="hold">
                            <p:stCondLst>
                              <p:cond delay="11750"/>
                            </p:stCondLst>
                            <p:childTnLst>
                              <p:par>
                                <p:cTn id="75" presetID="12" presetClass="entr" presetSubtype="4" fill="hold"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p:tgtEl>
                                          <p:spTgt spid="53"/>
                                        </p:tgtEl>
                                        <p:attrNameLst>
                                          <p:attrName>ppt_y</p:attrName>
                                        </p:attrNameLst>
                                      </p:cBhvr>
                                      <p:tavLst>
                                        <p:tav tm="0">
                                          <p:val>
                                            <p:strVal val="#ppt_y+#ppt_h*1.125000"/>
                                          </p:val>
                                        </p:tav>
                                        <p:tav tm="100000">
                                          <p:val>
                                            <p:strVal val="#ppt_y"/>
                                          </p:val>
                                        </p:tav>
                                      </p:tavLst>
                                    </p:anim>
                                    <p:animEffect transition="in" filter="wipe(up)">
                                      <p:cBhvr>
                                        <p:cTn id="78" dur="500"/>
                                        <p:tgtEl>
                                          <p:spTgt spid="53"/>
                                        </p:tgtEl>
                                      </p:cBhvr>
                                    </p:animEffect>
                                  </p:childTnLst>
                                </p:cTn>
                              </p:par>
                            </p:childTnLst>
                          </p:cTn>
                        </p:par>
                        <p:par>
                          <p:cTn id="79" fill="hold">
                            <p:stCondLst>
                              <p:cond delay="12250"/>
                            </p:stCondLst>
                            <p:childTnLst>
                              <p:par>
                                <p:cTn id="80" presetID="12" presetClass="entr" presetSubtype="4"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additive="base">
                                        <p:cTn id="82" dur="500"/>
                                        <p:tgtEl>
                                          <p:spTgt spid="56"/>
                                        </p:tgtEl>
                                        <p:attrNameLst>
                                          <p:attrName>ppt_y</p:attrName>
                                        </p:attrNameLst>
                                      </p:cBhvr>
                                      <p:tavLst>
                                        <p:tav tm="0">
                                          <p:val>
                                            <p:strVal val="#ppt_y+#ppt_h*1.125000"/>
                                          </p:val>
                                        </p:tav>
                                        <p:tav tm="100000">
                                          <p:val>
                                            <p:strVal val="#ppt_y"/>
                                          </p:val>
                                        </p:tav>
                                      </p:tavLst>
                                    </p:anim>
                                    <p:animEffect transition="in" filter="wipe(up)">
                                      <p:cBhvr>
                                        <p:cTn id="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p:bldP spid="40" grpId="0"/>
      <p:bldP spid="41" grpId="0"/>
      <p:bldP spid="42" grpId="0"/>
      <p:bldP spid="43" grpId="0"/>
      <p:bldP spid="2" grpId="0" animBg="1"/>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02422" y="3688333"/>
            <a:ext cx="1581603" cy="417954"/>
            <a:chOff x="1424694" y="3437117"/>
            <a:chExt cx="1499779" cy="396331"/>
          </a:xfrm>
          <a:solidFill>
            <a:srgbClr val="FD6753"/>
          </a:solidFill>
        </p:grpSpPr>
        <p:sp>
          <p:nvSpPr>
            <p:cNvPr id="5"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10"/>
          <p:cNvGrpSpPr/>
          <p:nvPr/>
        </p:nvGrpSpPr>
        <p:grpSpPr>
          <a:xfrm>
            <a:off x="3156565" y="3842963"/>
            <a:ext cx="1581603" cy="406350"/>
            <a:chOff x="2993261" y="3583747"/>
            <a:chExt cx="1499779" cy="385328"/>
          </a:xfrm>
          <a:solidFill>
            <a:srgbClr val="91E3DE"/>
          </a:solidFill>
        </p:grpSpPr>
        <p:sp>
          <p:nvSpPr>
            <p:cNvPr id="7"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11"/>
          <p:cNvGrpSpPr/>
          <p:nvPr/>
        </p:nvGrpSpPr>
        <p:grpSpPr>
          <a:xfrm>
            <a:off x="4810708" y="3688333"/>
            <a:ext cx="1581603" cy="417953"/>
            <a:chOff x="4561827" y="3437117"/>
            <a:chExt cx="1499779" cy="396330"/>
          </a:xfrm>
          <a:solidFill>
            <a:srgbClr val="FCCB43"/>
          </a:solidFill>
        </p:grpSpPr>
        <p:sp>
          <p:nvSpPr>
            <p:cNvPr id="8"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12"/>
          <p:cNvGrpSpPr/>
          <p:nvPr/>
        </p:nvGrpSpPr>
        <p:grpSpPr>
          <a:xfrm>
            <a:off x="6464851" y="3842963"/>
            <a:ext cx="1581603" cy="406350"/>
            <a:chOff x="6130393" y="3583747"/>
            <a:chExt cx="1499779" cy="385328"/>
          </a:xfrm>
          <a:solidFill>
            <a:srgbClr val="769EBF"/>
          </a:solidFill>
        </p:grpSpPr>
        <p:sp>
          <p:nvSpPr>
            <p:cNvPr id="9"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5"/>
          <p:cNvGrpSpPr/>
          <p:nvPr/>
        </p:nvGrpSpPr>
        <p:grpSpPr>
          <a:xfrm>
            <a:off x="9773137" y="3842964"/>
            <a:ext cx="1581603" cy="406349"/>
            <a:chOff x="9267526" y="3583748"/>
            <a:chExt cx="1499779" cy="385327"/>
          </a:xfrm>
          <a:solidFill>
            <a:srgbClr val="7030A0"/>
          </a:solidFill>
        </p:grpSpPr>
        <p:sp>
          <p:nvSpPr>
            <p:cNvPr id="6"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Group 19"/>
          <p:cNvGrpSpPr/>
          <p:nvPr/>
        </p:nvGrpSpPr>
        <p:grpSpPr>
          <a:xfrm>
            <a:off x="8118995" y="3688333"/>
            <a:ext cx="1581603" cy="417954"/>
            <a:chOff x="7698960" y="3437117"/>
            <a:chExt cx="1499779" cy="396331"/>
          </a:xfrm>
          <a:solidFill>
            <a:srgbClr val="92D050"/>
          </a:solidFill>
        </p:grpSpPr>
        <p:sp>
          <p:nvSpPr>
            <p:cNvPr id="10"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0"/>
          <p:cNvGrpSpPr/>
          <p:nvPr/>
        </p:nvGrpSpPr>
        <p:grpSpPr>
          <a:xfrm>
            <a:off x="10319099" y="4339658"/>
            <a:ext cx="489677" cy="490515"/>
            <a:chOff x="9145588" y="4435475"/>
            <a:chExt cx="464344" cy="465138"/>
          </a:xfrm>
          <a:solidFill>
            <a:srgbClr val="7030A0"/>
          </a:solidFill>
        </p:grpSpPr>
        <p:sp>
          <p:nvSpPr>
            <p:cNvPr id="22"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Group 30"/>
          <p:cNvGrpSpPr/>
          <p:nvPr/>
        </p:nvGrpSpPr>
        <p:grpSpPr>
          <a:xfrm>
            <a:off x="8737495" y="3124277"/>
            <a:ext cx="489677" cy="489677"/>
            <a:chOff x="7287419" y="2577307"/>
            <a:chExt cx="464344" cy="464344"/>
          </a:xfrm>
          <a:solidFill>
            <a:srgbClr val="92D050"/>
          </a:solidFill>
        </p:grpSpPr>
        <p:sp>
          <p:nvSpPr>
            <p:cNvPr id="32"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3"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AutoShape 59"/>
          <p:cNvSpPr>
            <a:spLocks/>
          </p:cNvSpPr>
          <p:nvPr/>
        </p:nvSpPr>
        <p:spPr bwMode="auto">
          <a:xfrm>
            <a:off x="3625841" y="4329717"/>
            <a:ext cx="490515" cy="48967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91E3D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Group 38"/>
          <p:cNvGrpSpPr/>
          <p:nvPr/>
        </p:nvGrpSpPr>
        <p:grpSpPr>
          <a:xfrm>
            <a:off x="5428791" y="3040261"/>
            <a:ext cx="490515" cy="412668"/>
            <a:chOff x="5368132" y="2625725"/>
            <a:chExt cx="465138" cy="391319"/>
          </a:xfrm>
          <a:solidFill>
            <a:srgbClr val="FCCB43"/>
          </a:solidFill>
        </p:grpSpPr>
        <p:sp>
          <p:nvSpPr>
            <p:cNvPr id="40"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Group 42"/>
          <p:cNvGrpSpPr/>
          <p:nvPr/>
        </p:nvGrpSpPr>
        <p:grpSpPr>
          <a:xfrm>
            <a:off x="2048385" y="3123859"/>
            <a:ext cx="489677" cy="382534"/>
            <a:chOff x="2581275" y="1710532"/>
            <a:chExt cx="464344" cy="362744"/>
          </a:xfrm>
          <a:solidFill>
            <a:srgbClr val="FD6753"/>
          </a:solidFill>
        </p:grpSpPr>
        <p:sp>
          <p:nvSpPr>
            <p:cNvPr id="44"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6"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7"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8"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0"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Group 52"/>
          <p:cNvGrpSpPr/>
          <p:nvPr/>
        </p:nvGrpSpPr>
        <p:grpSpPr>
          <a:xfrm>
            <a:off x="7088144" y="4329717"/>
            <a:ext cx="336497" cy="490515"/>
            <a:chOff x="5441157" y="4440238"/>
            <a:chExt cx="319088" cy="465138"/>
          </a:xfrm>
          <a:solidFill>
            <a:srgbClr val="769EBF"/>
          </a:solidFill>
        </p:grpSpPr>
        <p:sp>
          <p:nvSpPr>
            <p:cNvPr id="54"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5"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6"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Group 56"/>
          <p:cNvGrpSpPr/>
          <p:nvPr/>
        </p:nvGrpSpPr>
        <p:grpSpPr>
          <a:xfrm>
            <a:off x="4524311" y="1397867"/>
            <a:ext cx="2623778" cy="2002434"/>
            <a:chOff x="5108913" y="2443649"/>
            <a:chExt cx="1974166" cy="1898840"/>
          </a:xfrm>
        </p:grpSpPr>
        <p:sp>
          <p:nvSpPr>
            <p:cNvPr id="58" name="TextBox 57"/>
            <p:cNvSpPr txBox="1"/>
            <p:nvPr/>
          </p:nvSpPr>
          <p:spPr>
            <a:xfrm>
              <a:off x="5108913" y="2443649"/>
              <a:ext cx="464598"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服务</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58"/>
            <p:cNvSpPr/>
            <p:nvPr/>
          </p:nvSpPr>
          <p:spPr>
            <a:xfrm>
              <a:off x="5108913" y="2784840"/>
              <a:ext cx="1974166" cy="15576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通常是无形的，是为满足顾客的需求，供方</a:t>
              </a:r>
              <a:r>
                <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提供产品的组织和个人</a:t>
              </a:r>
              <a:r>
                <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和顾客</a:t>
              </a:r>
              <a:r>
                <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接受产品的组织和个人</a:t>
              </a:r>
              <a:r>
                <a:rPr lang="en-US" altLang="zh-CN"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之间在接触时的活动以及供方内部活动所产生的结果，并且是在供方和顾客接触上至少需要完成一项活动的结果。如医疗、运输、咨询、金融贸易、旅游、教育</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等。</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Group 59"/>
          <p:cNvGrpSpPr/>
          <p:nvPr/>
        </p:nvGrpSpPr>
        <p:grpSpPr>
          <a:xfrm>
            <a:off x="1143487" y="1864020"/>
            <a:ext cx="2623778" cy="1094687"/>
            <a:chOff x="5108913" y="2443649"/>
            <a:chExt cx="1974166" cy="1038054"/>
          </a:xfrm>
        </p:grpSpPr>
        <p:sp>
          <p:nvSpPr>
            <p:cNvPr id="61" name="TextBox 60"/>
            <p:cNvSpPr txBox="1"/>
            <p:nvPr/>
          </p:nvSpPr>
          <p:spPr>
            <a:xfrm>
              <a:off x="5126790" y="2443649"/>
              <a:ext cx="953077"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广义的产品</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Rectangle 61"/>
            <p:cNvSpPr/>
            <p:nvPr/>
          </p:nvSpPr>
          <p:spPr>
            <a:xfrm>
              <a:off x="5108913" y="2784840"/>
              <a:ext cx="1974166" cy="696863"/>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rPr>
                <a:t>产品是“一组将输入转化为输出的相互关联或相互作用的活动”的结果，即“过程”的结果。</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Group 62"/>
          <p:cNvGrpSpPr/>
          <p:nvPr/>
        </p:nvGrpSpPr>
        <p:grpSpPr>
          <a:xfrm>
            <a:off x="9231631" y="4887095"/>
            <a:ext cx="2663774" cy="1116552"/>
            <a:chOff x="5108913" y="2443649"/>
            <a:chExt cx="1974166" cy="1058787"/>
          </a:xfrm>
        </p:grpSpPr>
        <p:sp>
          <p:nvSpPr>
            <p:cNvPr id="64" name="TextBox 63"/>
            <p:cNvSpPr txBox="1"/>
            <p:nvPr/>
          </p:nvSpPr>
          <p:spPr>
            <a:xfrm>
              <a:off x="5108913" y="2443649"/>
              <a:ext cx="778385"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产品组合</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Rectangle 64"/>
            <p:cNvSpPr/>
            <p:nvPr/>
          </p:nvSpPr>
          <p:spPr>
            <a:xfrm>
              <a:off x="5108913" y="2784840"/>
              <a:ext cx="1974166" cy="717596"/>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一</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款产品往往由多款产品复合而成，比如说汽车的组成，有轮子、发动机、车壳等等</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Group 65"/>
          <p:cNvGrpSpPr/>
          <p:nvPr/>
        </p:nvGrpSpPr>
        <p:grpSpPr>
          <a:xfrm>
            <a:off x="7832598" y="1865259"/>
            <a:ext cx="2623778" cy="895081"/>
            <a:chOff x="5108913" y="2443649"/>
            <a:chExt cx="1974166" cy="848774"/>
          </a:xfrm>
        </p:grpSpPr>
        <p:sp>
          <p:nvSpPr>
            <p:cNvPr id="67" name="TextBox 66"/>
            <p:cNvSpPr txBox="1"/>
            <p:nvPr/>
          </p:nvSpPr>
          <p:spPr>
            <a:xfrm>
              <a:off x="5171189" y="2443649"/>
              <a:ext cx="464598"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软件</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Rectangle 67"/>
            <p:cNvSpPr/>
            <p:nvPr/>
          </p:nvSpPr>
          <p:spPr>
            <a:xfrm>
              <a:off x="5108913" y="2784840"/>
              <a:ext cx="1974166" cy="507583"/>
            </a:xfrm>
            <a:prstGeom prst="rect">
              <a:avLst/>
            </a:prstGeom>
          </p:spPr>
          <p:txBody>
            <a:bodyPr wrap="square">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开发过程产生的代码是一种产品</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编译后产物也是一种产品</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Group 68"/>
          <p:cNvGrpSpPr/>
          <p:nvPr/>
        </p:nvGrpSpPr>
        <p:grpSpPr>
          <a:xfrm>
            <a:off x="2615480" y="4887092"/>
            <a:ext cx="2663774" cy="873215"/>
            <a:chOff x="5108913" y="2443649"/>
            <a:chExt cx="1974166" cy="828040"/>
          </a:xfrm>
        </p:grpSpPr>
        <p:sp>
          <p:nvSpPr>
            <p:cNvPr id="70" name="TextBox 69"/>
            <p:cNvSpPr txBox="1"/>
            <p:nvPr/>
          </p:nvSpPr>
          <p:spPr>
            <a:xfrm>
              <a:off x="5109272" y="2443649"/>
              <a:ext cx="457622"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硬件</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Rectangle 70"/>
            <p:cNvSpPr/>
            <p:nvPr/>
          </p:nvSpPr>
          <p:spPr>
            <a:xfrm>
              <a:off x="5108913" y="2784840"/>
              <a:ext cx="1974166" cy="48684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硬件通常是有形产品，是不连续的具有特定形状的产品。</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2" name="Group 71"/>
          <p:cNvGrpSpPr/>
          <p:nvPr/>
        </p:nvGrpSpPr>
        <p:grpSpPr>
          <a:xfrm>
            <a:off x="5923765" y="4887093"/>
            <a:ext cx="2663774" cy="1537628"/>
            <a:chOff x="5108913" y="2443649"/>
            <a:chExt cx="1974166" cy="1458080"/>
          </a:xfrm>
        </p:grpSpPr>
        <p:sp>
          <p:nvSpPr>
            <p:cNvPr id="73" name="TextBox 72"/>
            <p:cNvSpPr txBox="1"/>
            <p:nvPr/>
          </p:nvSpPr>
          <p:spPr>
            <a:xfrm>
              <a:off x="5166399" y="2443649"/>
              <a:ext cx="938767"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流程性材料</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Rectangle 73"/>
            <p:cNvSpPr/>
            <p:nvPr/>
          </p:nvSpPr>
          <p:spPr>
            <a:xfrm>
              <a:off x="5108913" y="2784840"/>
              <a:ext cx="1974166" cy="111688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流程性材料通常是有形产品，是将原材料转化成某一特定状态的有形产品，其状态可能是流体、气体、粒状、带状。如润滑油、布匹，其量具有连续的特性，往往用计量特性描述。</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矩形 74"/>
          <p:cNvSpPr/>
          <p:nvPr/>
        </p:nvSpPr>
        <p:spPr>
          <a:xfrm>
            <a:off x="0" y="375965"/>
            <a:ext cx="163885" cy="576064"/>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89"/>
          <p:cNvSpPr txBox="1"/>
          <p:nvPr/>
        </p:nvSpPr>
        <p:spPr>
          <a:xfrm>
            <a:off x="363770" y="377765"/>
            <a:ext cx="1415772"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产品分类</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1959120"/>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0-#ppt_w/2"/>
                                          </p:val>
                                        </p:tav>
                                        <p:tav tm="100000">
                                          <p:val>
                                            <p:strVal val="#ppt_x"/>
                                          </p:val>
                                        </p:tav>
                                      </p:tavLst>
                                    </p:anim>
                                    <p:anim calcmode="lin" valueType="num">
                                      <p:cBhvr additive="base">
                                        <p:cTn id="14" dur="500" fill="hold"/>
                                        <p:tgtEl>
                                          <p:spTgt spid="7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1500"/>
                            </p:stCondLst>
                            <p:childTnLst>
                              <p:par>
                                <p:cTn id="27" presetID="12" presetClass="entr" presetSubtype="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500"/>
                                        <p:tgtEl>
                                          <p:spTgt spid="63"/>
                                        </p:tgtEl>
                                        <p:attrNameLst>
                                          <p:attrName>ppt_y</p:attrName>
                                        </p:attrNameLst>
                                      </p:cBhvr>
                                      <p:tavLst>
                                        <p:tav tm="0">
                                          <p:val>
                                            <p:strVal val="#ppt_y-#ppt_h*1.125000"/>
                                          </p:val>
                                        </p:tav>
                                        <p:tav tm="100000">
                                          <p:val>
                                            <p:strVal val="#ppt_y"/>
                                          </p:val>
                                        </p:tav>
                                      </p:tavLst>
                                    </p:anim>
                                    <p:animEffect transition="in" filter="wipe(down)">
                                      <p:cBhvr>
                                        <p:cTn id="30" dur="500"/>
                                        <p:tgtEl>
                                          <p:spTgt spid="63"/>
                                        </p:tgtEl>
                                      </p:cBhvr>
                                    </p:animEffect>
                                  </p:childTnLst>
                                </p:cTn>
                              </p:par>
                            </p:childTnLst>
                          </p:cTn>
                        </p:par>
                        <p:par>
                          <p:cTn id="31" fill="hold">
                            <p:stCondLst>
                              <p:cond delay="2000"/>
                            </p:stCondLst>
                            <p:childTnLst>
                              <p:par>
                                <p:cTn id="32" presetID="2" presetClass="entr" presetSubtype="8"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childTnLst>
                          </p:cTn>
                        </p:par>
                        <p:par>
                          <p:cTn id="42" fill="hold">
                            <p:stCondLst>
                              <p:cond delay="3000"/>
                            </p:stCondLst>
                            <p:childTnLst>
                              <p:par>
                                <p:cTn id="43" presetID="12" presetClass="entr" presetSubtype="4" fill="hold" nodeType="afterEffect">
                                  <p:stCondLst>
                                    <p:cond delay="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500"/>
                                        <p:tgtEl>
                                          <p:spTgt spid="66"/>
                                        </p:tgtEl>
                                        <p:attrNameLst>
                                          <p:attrName>ppt_y</p:attrName>
                                        </p:attrNameLst>
                                      </p:cBhvr>
                                      <p:tavLst>
                                        <p:tav tm="0">
                                          <p:val>
                                            <p:strVal val="#ppt_y+#ppt_h*1.125000"/>
                                          </p:val>
                                        </p:tav>
                                        <p:tav tm="100000">
                                          <p:val>
                                            <p:strVal val="#ppt_y"/>
                                          </p:val>
                                        </p:tav>
                                      </p:tavLst>
                                    </p:anim>
                                    <p:animEffect transition="in" filter="wipe(up)">
                                      <p:cBhvr>
                                        <p:cTn id="46" dur="500"/>
                                        <p:tgtEl>
                                          <p:spTgt spid="66"/>
                                        </p:tgtEl>
                                      </p:cBhvr>
                                    </p:animEffect>
                                  </p:childTnLst>
                                </p:cTn>
                              </p:par>
                            </p:childTnLst>
                          </p:cTn>
                        </p:par>
                        <p:par>
                          <p:cTn id="47" fill="hold">
                            <p:stCondLst>
                              <p:cond delay="3500"/>
                            </p:stCondLst>
                            <p:childTnLst>
                              <p:par>
                                <p:cTn id="48" presetID="2" presetClass="entr" presetSubtype="8"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0-#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12" presetClass="entr" presetSubtype="1" fill="hold" nodeType="afterEffect">
                                  <p:stCondLst>
                                    <p:cond delay="0"/>
                                  </p:stCondLst>
                                  <p:childTnLst>
                                    <p:set>
                                      <p:cBhvr>
                                        <p:cTn id="60" dur="1" fill="hold">
                                          <p:stCondLst>
                                            <p:cond delay="0"/>
                                          </p:stCondLst>
                                        </p:cTn>
                                        <p:tgtEl>
                                          <p:spTgt spid="72"/>
                                        </p:tgtEl>
                                        <p:attrNameLst>
                                          <p:attrName>style.visibility</p:attrName>
                                        </p:attrNameLst>
                                      </p:cBhvr>
                                      <p:to>
                                        <p:strVal val="visible"/>
                                      </p:to>
                                    </p:set>
                                    <p:anim calcmode="lin" valueType="num">
                                      <p:cBhvr additive="base">
                                        <p:cTn id="61" dur="500"/>
                                        <p:tgtEl>
                                          <p:spTgt spid="72"/>
                                        </p:tgtEl>
                                        <p:attrNameLst>
                                          <p:attrName>ppt_y</p:attrName>
                                        </p:attrNameLst>
                                      </p:cBhvr>
                                      <p:tavLst>
                                        <p:tav tm="0">
                                          <p:val>
                                            <p:strVal val="#ppt_y-#ppt_h*1.125000"/>
                                          </p:val>
                                        </p:tav>
                                        <p:tav tm="100000">
                                          <p:val>
                                            <p:strVal val="#ppt_y"/>
                                          </p:val>
                                        </p:tav>
                                      </p:tavLst>
                                    </p:anim>
                                    <p:animEffect transition="in" filter="wipe(down)">
                                      <p:cBhvr>
                                        <p:cTn id="62" dur="500"/>
                                        <p:tgtEl>
                                          <p:spTgt spid="72"/>
                                        </p:tgtEl>
                                      </p:cBhvr>
                                    </p:animEffect>
                                  </p:childTnLst>
                                </p:cTn>
                              </p:par>
                            </p:childTnLst>
                          </p:cTn>
                        </p:par>
                        <p:par>
                          <p:cTn id="63" fill="hold">
                            <p:stCondLst>
                              <p:cond delay="5000"/>
                            </p:stCondLst>
                            <p:childTnLst>
                              <p:par>
                                <p:cTn id="64" presetID="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additive="base">
                                        <p:cTn id="66" dur="500" fill="hold"/>
                                        <p:tgtEl>
                                          <p:spTgt spid="12"/>
                                        </p:tgtEl>
                                        <p:attrNameLst>
                                          <p:attrName>ppt_x</p:attrName>
                                        </p:attrNameLst>
                                      </p:cBhvr>
                                      <p:tavLst>
                                        <p:tav tm="0">
                                          <p:val>
                                            <p:strVal val="0-#ppt_w/2"/>
                                          </p:val>
                                        </p:tav>
                                        <p:tav tm="100000">
                                          <p:val>
                                            <p:strVal val="#ppt_x"/>
                                          </p:val>
                                        </p:tav>
                                      </p:tavLst>
                                    </p:anim>
                                    <p:anim calcmode="lin" valueType="num">
                                      <p:cBhvr additive="base">
                                        <p:cTn id="67" dur="500" fill="hold"/>
                                        <p:tgtEl>
                                          <p:spTgt spid="12"/>
                                        </p:tgtEl>
                                        <p:attrNameLst>
                                          <p:attrName>ppt_y</p:attrName>
                                        </p:attrNameLst>
                                      </p:cBhvr>
                                      <p:tavLst>
                                        <p:tav tm="0">
                                          <p:val>
                                            <p:strVal val="#ppt_y"/>
                                          </p:val>
                                        </p:tav>
                                        <p:tav tm="100000">
                                          <p:val>
                                            <p:strVal val="#ppt_y"/>
                                          </p:val>
                                        </p:tav>
                                      </p:tavLst>
                                    </p:anim>
                                  </p:childTnLst>
                                </p:cTn>
                              </p:par>
                            </p:childTnLst>
                          </p:cTn>
                        </p:par>
                        <p:par>
                          <p:cTn id="68" fill="hold">
                            <p:stCondLst>
                              <p:cond delay="5500"/>
                            </p:stCondLst>
                            <p:childTnLst>
                              <p:par>
                                <p:cTn id="69" presetID="53" presetClass="entr" presetSubtype="16"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childTnLst>
                          </p:cTn>
                        </p:par>
                        <p:par>
                          <p:cTn id="74" fill="hold">
                            <p:stCondLst>
                              <p:cond delay="6000"/>
                            </p:stCondLst>
                            <p:childTnLst>
                              <p:par>
                                <p:cTn id="75" presetID="12" presetClass="entr" presetSubtype="4"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p:tgtEl>
                                          <p:spTgt spid="57"/>
                                        </p:tgtEl>
                                        <p:attrNameLst>
                                          <p:attrName>ppt_y</p:attrName>
                                        </p:attrNameLst>
                                      </p:cBhvr>
                                      <p:tavLst>
                                        <p:tav tm="0">
                                          <p:val>
                                            <p:strVal val="#ppt_y+#ppt_h*1.125000"/>
                                          </p:val>
                                        </p:tav>
                                        <p:tav tm="100000">
                                          <p:val>
                                            <p:strVal val="#ppt_y"/>
                                          </p:val>
                                        </p:tav>
                                      </p:tavLst>
                                    </p:anim>
                                    <p:animEffect transition="in" filter="wipe(up)">
                                      <p:cBhvr>
                                        <p:cTn id="78" dur="500"/>
                                        <p:tgtEl>
                                          <p:spTgt spid="57"/>
                                        </p:tgtEl>
                                      </p:cBhvr>
                                    </p:animEffect>
                                  </p:childTnLst>
                                </p:cTn>
                              </p:par>
                            </p:childTnLst>
                          </p:cTn>
                        </p:par>
                        <p:par>
                          <p:cTn id="79" fill="hold">
                            <p:stCondLst>
                              <p:cond delay="6500"/>
                            </p:stCondLst>
                            <p:childTnLst>
                              <p:par>
                                <p:cTn id="80" presetID="2" presetClass="entr" presetSubtype="8" fill="hold"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500" fill="hold"/>
                                        <p:tgtEl>
                                          <p:spTgt spid="11"/>
                                        </p:tgtEl>
                                        <p:attrNameLst>
                                          <p:attrName>ppt_x</p:attrName>
                                        </p:attrNameLst>
                                      </p:cBhvr>
                                      <p:tavLst>
                                        <p:tav tm="0">
                                          <p:val>
                                            <p:strVal val="0-#ppt_w/2"/>
                                          </p:val>
                                        </p:tav>
                                        <p:tav tm="100000">
                                          <p:val>
                                            <p:strVal val="#ppt_x"/>
                                          </p:val>
                                        </p:tav>
                                      </p:tavLst>
                                    </p:anim>
                                    <p:anim calcmode="lin" valueType="num">
                                      <p:cBhvr additive="base">
                                        <p:cTn id="83" dur="500" fill="hold"/>
                                        <p:tgtEl>
                                          <p:spTgt spid="11"/>
                                        </p:tgtEl>
                                        <p:attrNameLst>
                                          <p:attrName>ppt_y</p:attrName>
                                        </p:attrNameLst>
                                      </p:cBhvr>
                                      <p:tavLst>
                                        <p:tav tm="0">
                                          <p:val>
                                            <p:strVal val="#ppt_y"/>
                                          </p:val>
                                        </p:tav>
                                        <p:tav tm="100000">
                                          <p:val>
                                            <p:strVal val="#ppt_y"/>
                                          </p:val>
                                        </p:tav>
                                      </p:tavLst>
                                    </p:anim>
                                  </p:childTnLst>
                                </p:cTn>
                              </p:par>
                            </p:childTnLst>
                          </p:cTn>
                        </p:par>
                        <p:par>
                          <p:cTn id="84" fill="hold">
                            <p:stCondLst>
                              <p:cond delay="7000"/>
                            </p:stCondLst>
                            <p:childTnLst>
                              <p:par>
                                <p:cTn id="85" presetID="53" presetClass="entr" presetSubtype="16"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p:cTn id="87" dur="500" fill="hold"/>
                                        <p:tgtEl>
                                          <p:spTgt spid="35"/>
                                        </p:tgtEl>
                                        <p:attrNameLst>
                                          <p:attrName>ppt_w</p:attrName>
                                        </p:attrNameLst>
                                      </p:cBhvr>
                                      <p:tavLst>
                                        <p:tav tm="0">
                                          <p:val>
                                            <p:fltVal val="0"/>
                                          </p:val>
                                        </p:tav>
                                        <p:tav tm="100000">
                                          <p:val>
                                            <p:strVal val="#ppt_w"/>
                                          </p:val>
                                        </p:tav>
                                      </p:tavLst>
                                    </p:anim>
                                    <p:anim calcmode="lin" valueType="num">
                                      <p:cBhvr>
                                        <p:cTn id="88" dur="500" fill="hold"/>
                                        <p:tgtEl>
                                          <p:spTgt spid="35"/>
                                        </p:tgtEl>
                                        <p:attrNameLst>
                                          <p:attrName>ppt_h</p:attrName>
                                        </p:attrNameLst>
                                      </p:cBhvr>
                                      <p:tavLst>
                                        <p:tav tm="0">
                                          <p:val>
                                            <p:fltVal val="0"/>
                                          </p:val>
                                        </p:tav>
                                        <p:tav tm="100000">
                                          <p:val>
                                            <p:strVal val="#ppt_h"/>
                                          </p:val>
                                        </p:tav>
                                      </p:tavLst>
                                    </p:anim>
                                    <p:animEffect transition="in" filter="fade">
                                      <p:cBhvr>
                                        <p:cTn id="89" dur="500"/>
                                        <p:tgtEl>
                                          <p:spTgt spid="35"/>
                                        </p:tgtEl>
                                      </p:cBhvr>
                                    </p:animEffect>
                                  </p:childTnLst>
                                </p:cTn>
                              </p:par>
                            </p:childTnLst>
                          </p:cTn>
                        </p:par>
                        <p:par>
                          <p:cTn id="90" fill="hold">
                            <p:stCondLst>
                              <p:cond delay="7500"/>
                            </p:stCondLst>
                            <p:childTnLst>
                              <p:par>
                                <p:cTn id="91" presetID="12" presetClass="entr" presetSubtype="1" fill="hold" nodeType="afterEffect">
                                  <p:stCondLst>
                                    <p:cond delay="0"/>
                                  </p:stCondLst>
                                  <p:childTnLst>
                                    <p:set>
                                      <p:cBhvr>
                                        <p:cTn id="92" dur="1" fill="hold">
                                          <p:stCondLst>
                                            <p:cond delay="0"/>
                                          </p:stCondLst>
                                        </p:cTn>
                                        <p:tgtEl>
                                          <p:spTgt spid="69"/>
                                        </p:tgtEl>
                                        <p:attrNameLst>
                                          <p:attrName>style.visibility</p:attrName>
                                        </p:attrNameLst>
                                      </p:cBhvr>
                                      <p:to>
                                        <p:strVal val="visible"/>
                                      </p:to>
                                    </p:set>
                                    <p:anim calcmode="lin" valueType="num">
                                      <p:cBhvr additive="base">
                                        <p:cTn id="93" dur="500"/>
                                        <p:tgtEl>
                                          <p:spTgt spid="69"/>
                                        </p:tgtEl>
                                        <p:attrNameLst>
                                          <p:attrName>ppt_y</p:attrName>
                                        </p:attrNameLst>
                                      </p:cBhvr>
                                      <p:tavLst>
                                        <p:tav tm="0">
                                          <p:val>
                                            <p:strVal val="#ppt_y-#ppt_h*1.125000"/>
                                          </p:val>
                                        </p:tav>
                                        <p:tav tm="100000">
                                          <p:val>
                                            <p:strVal val="#ppt_y"/>
                                          </p:val>
                                        </p:tav>
                                      </p:tavLst>
                                    </p:anim>
                                    <p:animEffect transition="in" filter="wipe(down)">
                                      <p:cBhvr>
                                        <p:cTn id="94" dur="500"/>
                                        <p:tgtEl>
                                          <p:spTgt spid="69"/>
                                        </p:tgtEl>
                                      </p:cBhvr>
                                    </p:animEffect>
                                  </p:childTnLst>
                                </p:cTn>
                              </p:par>
                            </p:childTnLst>
                          </p:cTn>
                        </p:par>
                        <p:par>
                          <p:cTn id="95" fill="hold">
                            <p:stCondLst>
                              <p:cond delay="8000"/>
                            </p:stCondLst>
                            <p:childTnLst>
                              <p:par>
                                <p:cTn id="96" presetID="2" presetClass="entr" presetSubtype="8" fill="hold" nodeType="afterEffect">
                                  <p:stCondLst>
                                    <p:cond delay="0"/>
                                  </p:stCondLst>
                                  <p:childTnLst>
                                    <p:set>
                                      <p:cBhvr>
                                        <p:cTn id="97" dur="1" fill="hold">
                                          <p:stCondLst>
                                            <p:cond delay="0"/>
                                          </p:stCondLst>
                                        </p:cTn>
                                        <p:tgtEl>
                                          <p:spTgt spid="4"/>
                                        </p:tgtEl>
                                        <p:attrNameLst>
                                          <p:attrName>style.visibility</p:attrName>
                                        </p:attrNameLst>
                                      </p:cBhvr>
                                      <p:to>
                                        <p:strVal val="visible"/>
                                      </p:to>
                                    </p:set>
                                    <p:anim calcmode="lin" valueType="num">
                                      <p:cBhvr additive="base">
                                        <p:cTn id="98" dur="500" fill="hold"/>
                                        <p:tgtEl>
                                          <p:spTgt spid="4"/>
                                        </p:tgtEl>
                                        <p:attrNameLst>
                                          <p:attrName>ppt_x</p:attrName>
                                        </p:attrNameLst>
                                      </p:cBhvr>
                                      <p:tavLst>
                                        <p:tav tm="0">
                                          <p:val>
                                            <p:strVal val="0-#ppt_w/2"/>
                                          </p:val>
                                        </p:tav>
                                        <p:tav tm="100000">
                                          <p:val>
                                            <p:strVal val="#ppt_x"/>
                                          </p:val>
                                        </p:tav>
                                      </p:tavLst>
                                    </p:anim>
                                    <p:anim calcmode="lin" valueType="num">
                                      <p:cBhvr additive="base">
                                        <p:cTn id="99" dur="500" fill="hold"/>
                                        <p:tgtEl>
                                          <p:spTgt spid="4"/>
                                        </p:tgtEl>
                                        <p:attrNameLst>
                                          <p:attrName>ppt_y</p:attrName>
                                        </p:attrNameLst>
                                      </p:cBhvr>
                                      <p:tavLst>
                                        <p:tav tm="0">
                                          <p:val>
                                            <p:strVal val="#ppt_y"/>
                                          </p:val>
                                        </p:tav>
                                        <p:tav tm="100000">
                                          <p:val>
                                            <p:strVal val="#ppt_y"/>
                                          </p:val>
                                        </p:tav>
                                      </p:tavLst>
                                    </p:anim>
                                  </p:childTnLst>
                                </p:cTn>
                              </p:par>
                            </p:childTnLst>
                          </p:cTn>
                        </p:par>
                        <p:par>
                          <p:cTn id="100" fill="hold">
                            <p:stCondLst>
                              <p:cond delay="8500"/>
                            </p:stCondLst>
                            <p:childTnLst>
                              <p:par>
                                <p:cTn id="101" presetID="53" presetClass="entr" presetSubtype="16" fill="hold" nodeType="after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fltVal val="0"/>
                                          </p:val>
                                        </p:tav>
                                        <p:tav tm="100000">
                                          <p:val>
                                            <p:strVal val="#ppt_h"/>
                                          </p:val>
                                        </p:tav>
                                      </p:tavLst>
                                    </p:anim>
                                    <p:animEffect transition="in" filter="fade">
                                      <p:cBhvr>
                                        <p:cTn id="105" dur="500"/>
                                        <p:tgtEl>
                                          <p:spTgt spid="43"/>
                                        </p:tgtEl>
                                      </p:cBhvr>
                                    </p:animEffect>
                                  </p:childTnLst>
                                </p:cTn>
                              </p:par>
                            </p:childTnLst>
                          </p:cTn>
                        </p:par>
                        <p:par>
                          <p:cTn id="106" fill="hold">
                            <p:stCondLst>
                              <p:cond delay="9000"/>
                            </p:stCondLst>
                            <p:childTnLst>
                              <p:par>
                                <p:cTn id="107" presetID="12" presetClass="entr" presetSubtype="4" fill="hold" nodeType="after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p:tgtEl>
                                          <p:spTgt spid="60"/>
                                        </p:tgtEl>
                                        <p:attrNameLst>
                                          <p:attrName>ppt_y</p:attrName>
                                        </p:attrNameLst>
                                      </p:cBhvr>
                                      <p:tavLst>
                                        <p:tav tm="0">
                                          <p:val>
                                            <p:strVal val="#ppt_y+#ppt_h*1.125000"/>
                                          </p:val>
                                        </p:tav>
                                        <p:tav tm="100000">
                                          <p:val>
                                            <p:strVal val="#ppt_y"/>
                                          </p:val>
                                        </p:tav>
                                      </p:tavLst>
                                    </p:anim>
                                    <p:animEffect transition="in" filter="wipe(up)">
                                      <p:cBhvr>
                                        <p:cTn id="1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75" grpId="0" animBg="1"/>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02422" y="3688333"/>
            <a:ext cx="1581603" cy="417954"/>
            <a:chOff x="1424694" y="3437117"/>
            <a:chExt cx="1499779" cy="396331"/>
          </a:xfrm>
          <a:solidFill>
            <a:srgbClr val="FD6753"/>
          </a:solidFill>
        </p:grpSpPr>
        <p:sp>
          <p:nvSpPr>
            <p:cNvPr id="5"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10"/>
          <p:cNvGrpSpPr/>
          <p:nvPr/>
        </p:nvGrpSpPr>
        <p:grpSpPr>
          <a:xfrm>
            <a:off x="3156565" y="3842963"/>
            <a:ext cx="1581603" cy="406350"/>
            <a:chOff x="2993261" y="3583747"/>
            <a:chExt cx="1499779" cy="385328"/>
          </a:xfrm>
          <a:solidFill>
            <a:srgbClr val="91E3DE"/>
          </a:solidFill>
        </p:grpSpPr>
        <p:sp>
          <p:nvSpPr>
            <p:cNvPr id="7"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11"/>
          <p:cNvGrpSpPr/>
          <p:nvPr/>
        </p:nvGrpSpPr>
        <p:grpSpPr>
          <a:xfrm>
            <a:off x="4810708" y="3688333"/>
            <a:ext cx="1581603" cy="417953"/>
            <a:chOff x="4561827" y="3437117"/>
            <a:chExt cx="1499779" cy="396330"/>
          </a:xfrm>
          <a:solidFill>
            <a:srgbClr val="FCCB43"/>
          </a:solidFill>
        </p:grpSpPr>
        <p:sp>
          <p:nvSpPr>
            <p:cNvPr id="8"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12"/>
          <p:cNvGrpSpPr/>
          <p:nvPr/>
        </p:nvGrpSpPr>
        <p:grpSpPr>
          <a:xfrm>
            <a:off x="6464851" y="3842963"/>
            <a:ext cx="1581603" cy="406350"/>
            <a:chOff x="6130393" y="3583747"/>
            <a:chExt cx="1499779" cy="385328"/>
          </a:xfrm>
          <a:solidFill>
            <a:srgbClr val="769EBF"/>
          </a:solidFill>
        </p:grpSpPr>
        <p:sp>
          <p:nvSpPr>
            <p:cNvPr id="9"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Group 19"/>
          <p:cNvGrpSpPr/>
          <p:nvPr/>
        </p:nvGrpSpPr>
        <p:grpSpPr>
          <a:xfrm>
            <a:off x="8118995" y="3688333"/>
            <a:ext cx="1581603" cy="417954"/>
            <a:chOff x="7698960" y="3437117"/>
            <a:chExt cx="1499779" cy="396331"/>
          </a:xfrm>
          <a:solidFill>
            <a:srgbClr val="92D050"/>
          </a:solidFill>
        </p:grpSpPr>
        <p:sp>
          <p:nvSpPr>
            <p:cNvPr id="10"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Group 30"/>
          <p:cNvGrpSpPr/>
          <p:nvPr/>
        </p:nvGrpSpPr>
        <p:grpSpPr>
          <a:xfrm>
            <a:off x="8737495" y="3124277"/>
            <a:ext cx="489677" cy="489677"/>
            <a:chOff x="7287419" y="2577307"/>
            <a:chExt cx="464344" cy="464344"/>
          </a:xfrm>
          <a:solidFill>
            <a:srgbClr val="92D050"/>
          </a:solidFill>
        </p:grpSpPr>
        <p:sp>
          <p:nvSpPr>
            <p:cNvPr id="32"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3"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AutoShape 59"/>
          <p:cNvSpPr>
            <a:spLocks/>
          </p:cNvSpPr>
          <p:nvPr/>
        </p:nvSpPr>
        <p:spPr bwMode="auto">
          <a:xfrm>
            <a:off x="3625841" y="4329717"/>
            <a:ext cx="490515" cy="48967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91E3DE"/>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47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9" name="Group 38"/>
          <p:cNvGrpSpPr/>
          <p:nvPr/>
        </p:nvGrpSpPr>
        <p:grpSpPr>
          <a:xfrm>
            <a:off x="5428791" y="3040261"/>
            <a:ext cx="490515" cy="412668"/>
            <a:chOff x="5368132" y="2625725"/>
            <a:chExt cx="465138" cy="391319"/>
          </a:xfrm>
          <a:solidFill>
            <a:srgbClr val="FCCB43"/>
          </a:solidFill>
        </p:grpSpPr>
        <p:sp>
          <p:nvSpPr>
            <p:cNvPr id="40"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Group 42"/>
          <p:cNvGrpSpPr/>
          <p:nvPr/>
        </p:nvGrpSpPr>
        <p:grpSpPr>
          <a:xfrm>
            <a:off x="2048385" y="3123859"/>
            <a:ext cx="489677" cy="382534"/>
            <a:chOff x="2581275" y="1710532"/>
            <a:chExt cx="464344" cy="362744"/>
          </a:xfrm>
          <a:solidFill>
            <a:srgbClr val="FD6753"/>
          </a:solidFill>
        </p:grpSpPr>
        <p:sp>
          <p:nvSpPr>
            <p:cNvPr id="44"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6"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7"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8"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0"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 name="Group 52"/>
          <p:cNvGrpSpPr/>
          <p:nvPr/>
        </p:nvGrpSpPr>
        <p:grpSpPr>
          <a:xfrm>
            <a:off x="7088144" y="4329717"/>
            <a:ext cx="336497" cy="490515"/>
            <a:chOff x="5441157" y="4440238"/>
            <a:chExt cx="319088" cy="465138"/>
          </a:xfrm>
          <a:solidFill>
            <a:srgbClr val="769EBF"/>
          </a:solidFill>
        </p:grpSpPr>
        <p:sp>
          <p:nvSpPr>
            <p:cNvPr id="54"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5"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6"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7" name="Group 56"/>
          <p:cNvGrpSpPr/>
          <p:nvPr/>
        </p:nvGrpSpPr>
        <p:grpSpPr>
          <a:xfrm>
            <a:off x="4524311" y="1397867"/>
            <a:ext cx="2623778" cy="1316157"/>
            <a:chOff x="5108913" y="2443649"/>
            <a:chExt cx="1974166" cy="1248067"/>
          </a:xfrm>
        </p:grpSpPr>
        <p:sp>
          <p:nvSpPr>
            <p:cNvPr id="58" name="TextBox 57"/>
            <p:cNvSpPr txBox="1"/>
            <p:nvPr/>
          </p:nvSpPr>
          <p:spPr>
            <a:xfrm>
              <a:off x="5108913" y="2443649"/>
              <a:ext cx="627425" cy="376005"/>
            </a:xfrm>
            <a:prstGeom prst="rect">
              <a:avLst/>
            </a:prstGeom>
            <a:noFill/>
          </p:spPr>
          <p:txBody>
            <a:bodyPr wrap="none" rtlCol="0">
              <a:spAutoFit/>
            </a:bodyPr>
            <a:lstStyle/>
            <a:p>
              <a:pPr>
                <a:lnSpc>
                  <a:spcPct val="130000"/>
                </a:lnSpc>
              </a:pPr>
              <a:r>
                <a:rPr lang="zh-CN" altLang="en-US"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成</a:t>
              </a: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长期</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58"/>
            <p:cNvSpPr/>
            <p:nvPr/>
          </p:nvSpPr>
          <p:spPr>
            <a:xfrm>
              <a:off x="5108913" y="2784840"/>
              <a:ext cx="1974166" cy="906876"/>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产品经过一段时间已有相当知名度，销售快速增长，利润也显著增加。但由于市场及利润成长较快，容易吸引更多的竞争者。</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Group 59"/>
          <p:cNvGrpSpPr/>
          <p:nvPr/>
        </p:nvGrpSpPr>
        <p:grpSpPr>
          <a:xfrm>
            <a:off x="1143487" y="1864018"/>
            <a:ext cx="2623778" cy="895080"/>
            <a:chOff x="5108913" y="2443649"/>
            <a:chExt cx="1974166" cy="848774"/>
          </a:xfrm>
        </p:grpSpPr>
        <p:sp>
          <p:nvSpPr>
            <p:cNvPr id="61" name="TextBox 60"/>
            <p:cNvSpPr txBox="1"/>
            <p:nvPr/>
          </p:nvSpPr>
          <p:spPr>
            <a:xfrm>
              <a:off x="5126790" y="2443649"/>
              <a:ext cx="627425" cy="407622"/>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开发期</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Rectangle 61"/>
            <p:cNvSpPr/>
            <p:nvPr/>
          </p:nvSpPr>
          <p:spPr>
            <a:xfrm>
              <a:off x="5108913" y="2784840"/>
              <a:ext cx="1974166" cy="507583"/>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rPr>
                <a:t>从开发产品的设想到产品制造成功的</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rPr>
                <a:t>时期。</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Group 65"/>
          <p:cNvGrpSpPr/>
          <p:nvPr/>
        </p:nvGrpSpPr>
        <p:grpSpPr>
          <a:xfrm>
            <a:off x="7832598" y="1865260"/>
            <a:ext cx="2623778" cy="1094687"/>
            <a:chOff x="5108913" y="2443649"/>
            <a:chExt cx="1974166" cy="1038053"/>
          </a:xfrm>
        </p:grpSpPr>
        <p:sp>
          <p:nvSpPr>
            <p:cNvPr id="67" name="TextBox 66"/>
            <p:cNvSpPr txBox="1"/>
            <p:nvPr/>
          </p:nvSpPr>
          <p:spPr>
            <a:xfrm>
              <a:off x="5171189" y="2443649"/>
              <a:ext cx="627425"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衰退期</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Rectangle 67"/>
            <p:cNvSpPr/>
            <p:nvPr/>
          </p:nvSpPr>
          <p:spPr>
            <a:xfrm>
              <a:off x="5108913" y="2784840"/>
              <a:ext cx="1974166" cy="696862"/>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这期间产品销售量显著衰退，利润也大幅度滑落。优胜劣汰，市场竞争者也越来越少。</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Group 68"/>
          <p:cNvGrpSpPr/>
          <p:nvPr/>
        </p:nvGrpSpPr>
        <p:grpSpPr>
          <a:xfrm>
            <a:off x="2615480" y="4887093"/>
            <a:ext cx="2663774" cy="1116551"/>
            <a:chOff x="5108913" y="2443649"/>
            <a:chExt cx="1974166" cy="1058787"/>
          </a:xfrm>
        </p:grpSpPr>
        <p:sp>
          <p:nvSpPr>
            <p:cNvPr id="70" name="TextBox 69"/>
            <p:cNvSpPr txBox="1"/>
            <p:nvPr/>
          </p:nvSpPr>
          <p:spPr>
            <a:xfrm>
              <a:off x="5109272" y="2443649"/>
              <a:ext cx="618004"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引进期</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Rectangle 70"/>
            <p:cNvSpPr/>
            <p:nvPr/>
          </p:nvSpPr>
          <p:spPr>
            <a:xfrm>
              <a:off x="5108913" y="2784840"/>
              <a:ext cx="1974166" cy="717596"/>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新产品新上市，销售缓慢。由于引进产品的费用太高，初期通常利润偏低或为负数，但此时没有或只有极少的</a:t>
              </a: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竞争者。</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2" name="Group 71"/>
          <p:cNvGrpSpPr/>
          <p:nvPr/>
        </p:nvGrpSpPr>
        <p:grpSpPr>
          <a:xfrm>
            <a:off x="5923765" y="4887093"/>
            <a:ext cx="2663774" cy="1537628"/>
            <a:chOff x="5108913" y="2443649"/>
            <a:chExt cx="1974166" cy="1458080"/>
          </a:xfrm>
        </p:grpSpPr>
        <p:sp>
          <p:nvSpPr>
            <p:cNvPr id="73" name="TextBox 72"/>
            <p:cNvSpPr txBox="1"/>
            <p:nvPr/>
          </p:nvSpPr>
          <p:spPr>
            <a:xfrm>
              <a:off x="5166399" y="2443649"/>
              <a:ext cx="618004" cy="376005"/>
            </a:xfrm>
            <a:prstGeom prst="rect">
              <a:avLst/>
            </a:prstGeom>
            <a:noFill/>
          </p:spPr>
          <p:txBody>
            <a:bodyPr wrap="none" rtlCol="0">
              <a:spAutoFit/>
            </a:bodyPr>
            <a:lstStyle/>
            <a:p>
              <a:pPr>
                <a:lnSpc>
                  <a:spcPct val="130000"/>
                </a:lnSpc>
              </a:pPr>
              <a:r>
                <a:rPr lang="zh-CN" altLang="en-US" sz="1687"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成熟期</a:t>
              </a:r>
              <a:endParaRPr lang="en-GB" sz="1687"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Rectangle 73"/>
            <p:cNvSpPr/>
            <p:nvPr/>
          </p:nvSpPr>
          <p:spPr>
            <a:xfrm>
              <a:off x="5108913" y="2784840"/>
              <a:ext cx="1974166" cy="1116889"/>
            </a:xfrm>
            <a:prstGeom prst="rect">
              <a:avLst/>
            </a:prstGeom>
          </p:spPr>
          <p:txBody>
            <a:bodyPr wrap="square">
              <a:spAutoFit/>
            </a:bodyPr>
            <a:lstStyle/>
            <a:p>
              <a:pPr>
                <a:lnSpc>
                  <a:spcPct val="130000"/>
                </a:lnSpc>
              </a:pPr>
              <a:r>
                <a:rPr lang="zh-CN" altLang="en-US" sz="1107" dirty="0">
                  <a:solidFill>
                    <a:schemeClr val="tx1">
                      <a:lumMod val="65000"/>
                      <a:lumOff val="35000"/>
                    </a:schemeClr>
                  </a:solidFill>
                  <a:latin typeface="Arial" panose="020B0604020202020204" pitchFamily="34" charset="0"/>
                  <a:ea typeface="微软雅黑" panose="020B0503020204020204" pitchFamily="34" charset="-122"/>
                </a:rPr>
                <a:t>此时市场成长趋势减缓或饱和，产品已被大多数潜在购买者所接受，利润在达到顶点后逐渐走下坡路。此时市场竞争激烈，公司为保持产品地位需投入大量的营销费用。</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5" name="矩形 74"/>
          <p:cNvSpPr/>
          <p:nvPr/>
        </p:nvSpPr>
        <p:spPr>
          <a:xfrm>
            <a:off x="0" y="375965"/>
            <a:ext cx="163885" cy="576064"/>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89"/>
          <p:cNvSpPr txBox="1"/>
          <p:nvPr/>
        </p:nvSpPr>
        <p:spPr>
          <a:xfrm>
            <a:off x="363770" y="377765"/>
            <a:ext cx="2031325"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产品生命周期</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665106" y="4180940"/>
            <a:ext cx="4146443" cy="2961587"/>
          </a:xfrm>
          <a:prstGeom prst="rect">
            <a:avLst/>
          </a:prstGeom>
        </p:spPr>
      </p:pic>
    </p:spTree>
    <p:extLst>
      <p:ext uri="{BB962C8B-B14F-4D97-AF65-F5344CB8AC3E}">
        <p14:creationId xmlns:p14="http://schemas.microsoft.com/office/powerpoint/2010/main" val="2060249913"/>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0-#ppt_w/2"/>
                                          </p:val>
                                        </p:tav>
                                        <p:tav tm="100000">
                                          <p:val>
                                            <p:strVal val="#ppt_x"/>
                                          </p:val>
                                        </p:tav>
                                      </p:tavLst>
                                    </p:anim>
                                    <p:anim calcmode="lin" valueType="num">
                                      <p:cBhvr additive="base">
                                        <p:cTn id="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0-#ppt_w/2"/>
                                          </p:val>
                                        </p:tav>
                                        <p:tav tm="100000">
                                          <p:val>
                                            <p:strVal val="#ppt_x"/>
                                          </p:val>
                                        </p:tav>
                                      </p:tavLst>
                                    </p:anim>
                                    <p:anim calcmode="lin" valueType="num">
                                      <p:cBhvr additive="base">
                                        <p:cTn id="14" dur="500" fill="hold"/>
                                        <p:tgtEl>
                                          <p:spTgt spid="7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ppt_w</p:attrName>
                                        </p:attrNameLst>
                                      </p:cBhvr>
                                      <p:tavLst>
                                        <p:tav tm="0">
                                          <p:val>
                                            <p:fltVal val="0"/>
                                          </p:val>
                                        </p:tav>
                                        <p:tav tm="100000">
                                          <p:val>
                                            <p:strVal val="#ppt_w"/>
                                          </p:val>
                                        </p:tav>
                                      </p:tavLst>
                                    </p:anim>
                                    <p:anim calcmode="lin" valueType="num">
                                      <p:cBhvr>
                                        <p:cTn id="24" dur="500" fill="hold"/>
                                        <p:tgtEl>
                                          <p:spTgt spid="31"/>
                                        </p:tgtEl>
                                        <p:attrNameLst>
                                          <p:attrName>ppt_h</p:attrName>
                                        </p:attrNameLst>
                                      </p:cBhvr>
                                      <p:tavLst>
                                        <p:tav tm="0">
                                          <p:val>
                                            <p:fltVal val="0"/>
                                          </p:val>
                                        </p:tav>
                                        <p:tav tm="100000">
                                          <p:val>
                                            <p:strVal val="#ppt_h"/>
                                          </p:val>
                                        </p:tav>
                                      </p:tavLst>
                                    </p:anim>
                                    <p:animEffect transition="in" filter="fade">
                                      <p:cBhvr>
                                        <p:cTn id="25" dur="500"/>
                                        <p:tgtEl>
                                          <p:spTgt spid="31"/>
                                        </p:tgtEl>
                                      </p:cBhvr>
                                    </p:animEffect>
                                  </p:childTnLst>
                                </p:cTn>
                              </p:par>
                            </p:childTnLst>
                          </p:cTn>
                        </p:par>
                        <p:par>
                          <p:cTn id="26" fill="hold">
                            <p:stCondLst>
                              <p:cond delay="1500"/>
                            </p:stCondLst>
                            <p:childTnLst>
                              <p:par>
                                <p:cTn id="27" presetID="12" presetClass="entr" presetSubtype="4"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p:tgtEl>
                                          <p:spTgt spid="66"/>
                                        </p:tgtEl>
                                        <p:attrNameLst>
                                          <p:attrName>ppt_y</p:attrName>
                                        </p:attrNameLst>
                                      </p:cBhvr>
                                      <p:tavLst>
                                        <p:tav tm="0">
                                          <p:val>
                                            <p:strVal val="#ppt_y+#ppt_h*1.125000"/>
                                          </p:val>
                                        </p:tav>
                                        <p:tav tm="100000">
                                          <p:val>
                                            <p:strVal val="#ppt_y"/>
                                          </p:val>
                                        </p:tav>
                                      </p:tavLst>
                                    </p:anim>
                                    <p:animEffect transition="in" filter="wipe(up)">
                                      <p:cBhvr>
                                        <p:cTn id="30" dur="500"/>
                                        <p:tgtEl>
                                          <p:spTgt spid="66"/>
                                        </p:tgtEl>
                                      </p:cBhvr>
                                    </p:animEffect>
                                  </p:childTnLst>
                                </p:cTn>
                              </p:par>
                            </p:childTnLst>
                          </p:cTn>
                        </p:par>
                        <p:par>
                          <p:cTn id="31" fill="hold">
                            <p:stCondLst>
                              <p:cond delay="2000"/>
                            </p:stCondLst>
                            <p:childTnLst>
                              <p:par>
                                <p:cTn id="32" presetID="2" presetClass="entr" presetSubtype="8"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3000"/>
                            </p:stCondLst>
                            <p:childTnLst>
                              <p:par>
                                <p:cTn id="43" presetID="12" presetClass="entr" presetSubtype="1"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additive="base">
                                        <p:cTn id="45" dur="500"/>
                                        <p:tgtEl>
                                          <p:spTgt spid="72"/>
                                        </p:tgtEl>
                                        <p:attrNameLst>
                                          <p:attrName>ppt_y</p:attrName>
                                        </p:attrNameLst>
                                      </p:cBhvr>
                                      <p:tavLst>
                                        <p:tav tm="0">
                                          <p:val>
                                            <p:strVal val="#ppt_y-#ppt_h*1.125000"/>
                                          </p:val>
                                        </p:tav>
                                        <p:tav tm="100000">
                                          <p:val>
                                            <p:strVal val="#ppt_y"/>
                                          </p:val>
                                        </p:tav>
                                      </p:tavLst>
                                    </p:anim>
                                    <p:animEffect transition="in" filter="wipe(down)">
                                      <p:cBhvr>
                                        <p:cTn id="46" dur="500"/>
                                        <p:tgtEl>
                                          <p:spTgt spid="72"/>
                                        </p:tgtEl>
                                      </p:cBhvr>
                                    </p:animEffect>
                                  </p:childTnLst>
                                </p:cTn>
                              </p:par>
                            </p:childTnLst>
                          </p:cTn>
                        </p:par>
                        <p:par>
                          <p:cTn id="47" fill="hold">
                            <p:stCondLst>
                              <p:cond delay="3500"/>
                            </p:stCondLst>
                            <p:childTnLst>
                              <p:par>
                                <p:cTn id="48" presetID="2" presetClass="entr" presetSubtype="8"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0-#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4500"/>
                            </p:stCondLst>
                            <p:childTnLst>
                              <p:par>
                                <p:cTn id="59" presetID="12" presetClass="entr" presetSubtype="4"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p:tgtEl>
                                          <p:spTgt spid="57"/>
                                        </p:tgtEl>
                                        <p:attrNameLst>
                                          <p:attrName>ppt_y</p:attrName>
                                        </p:attrNameLst>
                                      </p:cBhvr>
                                      <p:tavLst>
                                        <p:tav tm="0">
                                          <p:val>
                                            <p:strVal val="#ppt_y+#ppt_h*1.125000"/>
                                          </p:val>
                                        </p:tav>
                                        <p:tav tm="100000">
                                          <p:val>
                                            <p:strVal val="#ppt_y"/>
                                          </p:val>
                                        </p:tav>
                                      </p:tavLst>
                                    </p:anim>
                                    <p:animEffect transition="in" filter="wipe(up)">
                                      <p:cBhvr>
                                        <p:cTn id="62" dur="500"/>
                                        <p:tgtEl>
                                          <p:spTgt spid="57"/>
                                        </p:tgtEl>
                                      </p:cBhvr>
                                    </p:animEffect>
                                  </p:childTnLst>
                                </p:cTn>
                              </p:par>
                            </p:childTnLst>
                          </p:cTn>
                        </p:par>
                        <p:par>
                          <p:cTn id="63" fill="hold">
                            <p:stCondLst>
                              <p:cond delay="5000"/>
                            </p:stCondLst>
                            <p:childTnLst>
                              <p:par>
                                <p:cTn id="64" presetID="2" presetClass="entr" presetSubtype="8"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additive="base">
                                        <p:cTn id="66" dur="500" fill="hold"/>
                                        <p:tgtEl>
                                          <p:spTgt spid="11"/>
                                        </p:tgtEl>
                                        <p:attrNameLst>
                                          <p:attrName>ppt_x</p:attrName>
                                        </p:attrNameLst>
                                      </p:cBhvr>
                                      <p:tavLst>
                                        <p:tav tm="0">
                                          <p:val>
                                            <p:strVal val="0-#ppt_w/2"/>
                                          </p:val>
                                        </p:tav>
                                        <p:tav tm="100000">
                                          <p:val>
                                            <p:strVal val="#ppt_x"/>
                                          </p:val>
                                        </p:tav>
                                      </p:tavLst>
                                    </p:anim>
                                    <p:anim calcmode="lin" valueType="num">
                                      <p:cBhvr additive="base">
                                        <p:cTn id="67" dur="500" fill="hold"/>
                                        <p:tgtEl>
                                          <p:spTgt spid="11"/>
                                        </p:tgtEl>
                                        <p:attrNameLst>
                                          <p:attrName>ppt_y</p:attrName>
                                        </p:attrNameLst>
                                      </p:cBhvr>
                                      <p:tavLst>
                                        <p:tav tm="0">
                                          <p:val>
                                            <p:strVal val="#ppt_y"/>
                                          </p:val>
                                        </p:tav>
                                        <p:tav tm="100000">
                                          <p:val>
                                            <p:strVal val="#ppt_y"/>
                                          </p:val>
                                        </p:tav>
                                      </p:tavLst>
                                    </p:anim>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par>
                          <p:cTn id="74" fill="hold">
                            <p:stCondLst>
                              <p:cond delay="6000"/>
                            </p:stCondLst>
                            <p:childTnLst>
                              <p:par>
                                <p:cTn id="75" presetID="12" presetClass="entr" presetSubtype="1"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 calcmode="lin" valueType="num">
                                      <p:cBhvr additive="base">
                                        <p:cTn id="77" dur="500"/>
                                        <p:tgtEl>
                                          <p:spTgt spid="69"/>
                                        </p:tgtEl>
                                        <p:attrNameLst>
                                          <p:attrName>ppt_y</p:attrName>
                                        </p:attrNameLst>
                                      </p:cBhvr>
                                      <p:tavLst>
                                        <p:tav tm="0">
                                          <p:val>
                                            <p:strVal val="#ppt_y-#ppt_h*1.125000"/>
                                          </p:val>
                                        </p:tav>
                                        <p:tav tm="100000">
                                          <p:val>
                                            <p:strVal val="#ppt_y"/>
                                          </p:val>
                                        </p:tav>
                                      </p:tavLst>
                                    </p:anim>
                                    <p:animEffect transition="in" filter="wipe(down)">
                                      <p:cBhvr>
                                        <p:cTn id="78" dur="500"/>
                                        <p:tgtEl>
                                          <p:spTgt spid="69"/>
                                        </p:tgtEl>
                                      </p:cBhvr>
                                    </p:animEffect>
                                  </p:childTnLst>
                                </p:cTn>
                              </p:par>
                            </p:childTnLst>
                          </p:cTn>
                        </p:par>
                        <p:par>
                          <p:cTn id="79" fill="hold">
                            <p:stCondLst>
                              <p:cond delay="6500"/>
                            </p:stCondLst>
                            <p:childTnLst>
                              <p:par>
                                <p:cTn id="80" presetID="2" presetClass="entr" presetSubtype="8"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0-#ppt_w/2"/>
                                          </p:val>
                                        </p:tav>
                                        <p:tav tm="100000">
                                          <p:val>
                                            <p:strVal val="#ppt_x"/>
                                          </p:val>
                                        </p:tav>
                                      </p:tavLst>
                                    </p:anim>
                                    <p:anim calcmode="lin" valueType="num">
                                      <p:cBhvr additive="base">
                                        <p:cTn id="83" dur="500" fill="hold"/>
                                        <p:tgtEl>
                                          <p:spTgt spid="4"/>
                                        </p:tgtEl>
                                        <p:attrNameLst>
                                          <p:attrName>ppt_y</p:attrName>
                                        </p:attrNameLst>
                                      </p:cBhvr>
                                      <p:tavLst>
                                        <p:tav tm="0">
                                          <p:val>
                                            <p:strVal val="#ppt_y"/>
                                          </p:val>
                                        </p:tav>
                                        <p:tav tm="100000">
                                          <p:val>
                                            <p:strVal val="#ppt_y"/>
                                          </p:val>
                                        </p:tav>
                                      </p:tavLst>
                                    </p:anim>
                                  </p:childTnLst>
                                </p:cTn>
                              </p:par>
                            </p:childTnLst>
                          </p:cTn>
                        </p:par>
                        <p:par>
                          <p:cTn id="84" fill="hold">
                            <p:stCondLst>
                              <p:cond delay="7000"/>
                            </p:stCondLst>
                            <p:childTnLst>
                              <p:par>
                                <p:cTn id="85" presetID="53" presetClass="entr" presetSubtype="16"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fltVal val="0"/>
                                          </p:val>
                                        </p:tav>
                                        <p:tav tm="100000">
                                          <p:val>
                                            <p:strVal val="#ppt_w"/>
                                          </p:val>
                                        </p:tav>
                                      </p:tavLst>
                                    </p:anim>
                                    <p:anim calcmode="lin" valueType="num">
                                      <p:cBhvr>
                                        <p:cTn id="88" dur="500" fill="hold"/>
                                        <p:tgtEl>
                                          <p:spTgt spid="43"/>
                                        </p:tgtEl>
                                        <p:attrNameLst>
                                          <p:attrName>ppt_h</p:attrName>
                                        </p:attrNameLst>
                                      </p:cBhvr>
                                      <p:tavLst>
                                        <p:tav tm="0">
                                          <p:val>
                                            <p:fltVal val="0"/>
                                          </p:val>
                                        </p:tav>
                                        <p:tav tm="100000">
                                          <p:val>
                                            <p:strVal val="#ppt_h"/>
                                          </p:val>
                                        </p:tav>
                                      </p:tavLst>
                                    </p:anim>
                                    <p:animEffect transition="in" filter="fade">
                                      <p:cBhvr>
                                        <p:cTn id="89" dur="500"/>
                                        <p:tgtEl>
                                          <p:spTgt spid="43"/>
                                        </p:tgtEl>
                                      </p:cBhvr>
                                    </p:animEffect>
                                  </p:childTnLst>
                                </p:cTn>
                              </p:par>
                            </p:childTnLst>
                          </p:cTn>
                        </p:par>
                        <p:par>
                          <p:cTn id="90" fill="hold">
                            <p:stCondLst>
                              <p:cond delay="7500"/>
                            </p:stCondLst>
                            <p:childTnLst>
                              <p:par>
                                <p:cTn id="91" presetID="12" presetClass="entr" presetSubtype="4" fill="hold" nodeType="afterEffect">
                                  <p:stCondLst>
                                    <p:cond delay="0"/>
                                  </p:stCondLst>
                                  <p:childTnLst>
                                    <p:set>
                                      <p:cBhvr>
                                        <p:cTn id="92" dur="1" fill="hold">
                                          <p:stCondLst>
                                            <p:cond delay="0"/>
                                          </p:stCondLst>
                                        </p:cTn>
                                        <p:tgtEl>
                                          <p:spTgt spid="60"/>
                                        </p:tgtEl>
                                        <p:attrNameLst>
                                          <p:attrName>style.visibility</p:attrName>
                                        </p:attrNameLst>
                                      </p:cBhvr>
                                      <p:to>
                                        <p:strVal val="visible"/>
                                      </p:to>
                                    </p:set>
                                    <p:anim calcmode="lin" valueType="num">
                                      <p:cBhvr additive="base">
                                        <p:cTn id="93" dur="500"/>
                                        <p:tgtEl>
                                          <p:spTgt spid="60"/>
                                        </p:tgtEl>
                                        <p:attrNameLst>
                                          <p:attrName>ppt_y</p:attrName>
                                        </p:attrNameLst>
                                      </p:cBhvr>
                                      <p:tavLst>
                                        <p:tav tm="0">
                                          <p:val>
                                            <p:strVal val="#ppt_y+#ppt_h*1.125000"/>
                                          </p:val>
                                        </p:tav>
                                        <p:tav tm="100000">
                                          <p:val>
                                            <p:strVal val="#ppt_y"/>
                                          </p:val>
                                        </p:tav>
                                      </p:tavLst>
                                    </p:anim>
                                    <p:animEffect transition="in" filter="wipe(up)">
                                      <p:cBhvr>
                                        <p:cTn id="9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75" grpId="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 y="2340468"/>
            <a:ext cx="12857163" cy="2551715"/>
            <a:chOff x="170694" y="177982"/>
            <a:chExt cx="3936003" cy="781165"/>
          </a:xfrm>
          <a:solidFill>
            <a:srgbClr val="FD482F"/>
          </a:solidFill>
        </p:grpSpPr>
        <p:sp>
          <p:nvSpPr>
            <p:cNvPr id="44" name="等腰三角形 43"/>
            <p:cNvSpPr/>
            <p:nvPr/>
          </p:nvSpPr>
          <p:spPr>
            <a:xfrm>
              <a:off x="1233863" y="177982"/>
              <a:ext cx="355284" cy="356514"/>
            </a:xfrm>
            <a:prstGeom prst="triangle">
              <a:avLst/>
            </a:prstGeom>
            <a:solidFill>
              <a:srgbClr val="5CD6CD"/>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rgbClr val="5CD6CD"/>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6" name="矩形 45"/>
            <p:cNvSpPr/>
            <p:nvPr/>
          </p:nvSpPr>
          <p:spPr>
            <a:xfrm>
              <a:off x="170694" y="261768"/>
              <a:ext cx="3936003" cy="611981"/>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rgbClr val="5CD6CD"/>
            </a:solidFill>
            <a:ln>
              <a:noFill/>
            </a:ln>
          </p:spPr>
          <p:style>
            <a:lnRef idx="2">
              <a:schemeClr val="accent1">
                <a:shade val="50000"/>
              </a:schemeClr>
            </a:lnRef>
            <a:fillRef idx="1">
              <a:schemeClr val="accent1"/>
            </a:fillRef>
            <a:effectRef idx="0">
              <a:schemeClr val="accent1"/>
            </a:effectRef>
            <a:fontRef idx="minor">
              <a:schemeClr val="lt1"/>
            </a:fontRef>
          </p:style>
          <p:txBody>
            <a:bodyPr lIns="96429" tIns="48214" rIns="96429" bIns="48214" rtlCol="0" anchor="ctr"/>
            <a:lstStyle/>
            <a:p>
              <a:pPr algn="ctr"/>
              <a:endParaRPr lang="zh-CN" altLang="en-US"/>
            </a:p>
          </p:txBody>
        </p:sp>
        <p:sp>
          <p:nvSpPr>
            <p:cNvPr id="48" name="文本框 6"/>
            <p:cNvSpPr txBox="1"/>
            <p:nvPr/>
          </p:nvSpPr>
          <p:spPr>
            <a:xfrm>
              <a:off x="650907" y="284178"/>
              <a:ext cx="569115" cy="559760"/>
            </a:xfrm>
            <a:prstGeom prst="rect">
              <a:avLst/>
            </a:prstGeom>
            <a:noFill/>
          </p:spPr>
          <p:txBody>
            <a:bodyPr wrap="square" lIns="96429" tIns="48214" rIns="96429" bIns="48214" rtlCol="0">
              <a:spAutoFit/>
            </a:bodyPr>
            <a:lstStyle/>
            <a:p>
              <a:r>
                <a:rPr lang="en-US" altLang="zh-CN" sz="11249" dirty="0" smtClean="0">
                  <a:solidFill>
                    <a:schemeClr val="bg1"/>
                  </a:solidFill>
                  <a:latin typeface="Impact" panose="020B0806030902050204" pitchFamily="34" charset="0"/>
                </a:rPr>
                <a:t>02</a:t>
              </a:r>
              <a:endParaRPr lang="zh-CN" altLang="en-US" sz="11249" dirty="0">
                <a:solidFill>
                  <a:schemeClr val="bg1"/>
                </a:solidFill>
                <a:latin typeface="Impact" panose="020B0806030902050204" pitchFamily="34" charset="0"/>
              </a:endParaRPr>
            </a:p>
          </p:txBody>
        </p:sp>
      </p:grpSp>
      <p:sp>
        <p:nvSpPr>
          <p:cNvPr id="21" name="TextBox 23"/>
          <p:cNvSpPr txBox="1"/>
          <p:nvPr/>
        </p:nvSpPr>
        <p:spPr>
          <a:xfrm>
            <a:off x="4746492" y="2392189"/>
            <a:ext cx="5087818" cy="1233223"/>
          </a:xfrm>
          <a:prstGeom prst="rect">
            <a:avLst/>
          </a:prstGeom>
          <a:noFill/>
        </p:spPr>
        <p:txBody>
          <a:bodyPr wrap="square" rtlCol="0">
            <a:spAutoFit/>
          </a:bodyPr>
          <a:lstStyle/>
          <a:p>
            <a:pPr>
              <a:lnSpc>
                <a:spcPct val="130000"/>
              </a:lnSpc>
            </a:pPr>
            <a:r>
              <a:rPr lang="zh-CN" altLang="en-US" sz="6328"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a:t>
            </a:r>
            <a:endParaRPr lang="bg-BG" sz="6328"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3"/>
          <p:cNvSpPr txBox="1"/>
          <p:nvPr/>
        </p:nvSpPr>
        <p:spPr>
          <a:xfrm>
            <a:off x="468268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什么是项目</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3"/>
          <p:cNvSpPr txBox="1"/>
          <p:nvPr/>
        </p:nvSpPr>
        <p:spPr>
          <a:xfrm>
            <a:off x="7362831" y="3660548"/>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项目组合</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468268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项目集</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23"/>
          <p:cNvSpPr txBox="1"/>
          <p:nvPr/>
        </p:nvSpPr>
        <p:spPr>
          <a:xfrm>
            <a:off x="7362831" y="4097162"/>
            <a:ext cx="2407667" cy="472630"/>
          </a:xfrm>
          <a:prstGeom prst="rect">
            <a:avLst/>
          </a:prstGeom>
          <a:noFill/>
        </p:spPr>
        <p:txBody>
          <a:bodyPr wrap="square" rtlCol="0">
            <a:spAutoFit/>
          </a:bodyPr>
          <a:lstStyle/>
          <a:p>
            <a:pPr marL="482163" indent="-482163">
              <a:lnSpc>
                <a:spcPct val="130000"/>
              </a:lnSpc>
              <a:buFont typeface="Arial" panose="020B0604020202020204" pitchFamily="34" charset="0"/>
              <a:buChar char="•"/>
            </a:pPr>
            <a:r>
              <a:rPr lang="zh-CN" altLang="en-US" sz="2109"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项目管理</a:t>
            </a:r>
            <a:endParaRPr lang="bg-BG" sz="2109"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96708720"/>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90"/>
                                          </p:val>
                                        </p:tav>
                                        <p:tav tm="100000">
                                          <p:val>
                                            <p:fltVal val="0"/>
                                          </p:val>
                                        </p:tav>
                                      </p:tavLst>
                                    </p:anim>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9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 calcmode="lin" valueType="num">
                                      <p:cBhvr>
                                        <p:cTn id="31" dur="500" fill="hold"/>
                                        <p:tgtEl>
                                          <p:spTgt spid="23"/>
                                        </p:tgtEl>
                                        <p:attrNameLst>
                                          <p:attrName>style.rotation</p:attrName>
                                        </p:attrNameLst>
                                      </p:cBhvr>
                                      <p:tavLst>
                                        <p:tav tm="0">
                                          <p:val>
                                            <p:fltVal val="90"/>
                                          </p:val>
                                        </p:tav>
                                        <p:tav tm="100000">
                                          <p:val>
                                            <p:fltVal val="0"/>
                                          </p:val>
                                        </p:tav>
                                      </p:tavLst>
                                    </p:anim>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 calcmode="lin" valueType="num">
                                      <p:cBhvr>
                                        <p:cTn id="39" dur="500" fill="hold"/>
                                        <p:tgtEl>
                                          <p:spTgt spid="24"/>
                                        </p:tgtEl>
                                        <p:attrNameLst>
                                          <p:attrName>style.rotation</p:attrName>
                                        </p:attrNameLst>
                                      </p:cBhvr>
                                      <p:tavLst>
                                        <p:tav tm="0">
                                          <p:val>
                                            <p:fltVal val="90"/>
                                          </p:val>
                                        </p:tav>
                                        <p:tav tm="100000">
                                          <p:val>
                                            <p:fltVal val="0"/>
                                          </p:val>
                                        </p:tav>
                                      </p:tavLst>
                                    </p:anim>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 calcmode="lin" valueType="num">
                                      <p:cBhvr>
                                        <p:cTn id="47" dur="500" fill="hold"/>
                                        <p:tgtEl>
                                          <p:spTgt spid="25"/>
                                        </p:tgtEl>
                                        <p:attrNameLst>
                                          <p:attrName>style.rotation</p:attrName>
                                        </p:attrNameLst>
                                      </p:cBhvr>
                                      <p:tavLst>
                                        <p:tav tm="0">
                                          <p:val>
                                            <p:fltVal val="90"/>
                                          </p:val>
                                        </p:tav>
                                        <p:tav tm="100000">
                                          <p:val>
                                            <p:fltVal val="0"/>
                                          </p:val>
                                        </p:tav>
                                      </p:tavLst>
                                    </p:anim>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806463" y="1717008"/>
            <a:ext cx="4913360" cy="4572614"/>
            <a:chOff x="3442858" y="1612670"/>
            <a:chExt cx="4659168" cy="4336051"/>
          </a:xfrm>
          <a:solidFill>
            <a:schemeClr val="bg1"/>
          </a:solidFill>
        </p:grpSpPr>
        <p:grpSp>
          <p:nvGrpSpPr>
            <p:cNvPr id="38" name="Group 37"/>
            <p:cNvGrpSpPr/>
            <p:nvPr/>
          </p:nvGrpSpPr>
          <p:grpSpPr>
            <a:xfrm>
              <a:off x="3442858" y="1612670"/>
              <a:ext cx="4659168" cy="4336051"/>
              <a:chOff x="3372577" y="418419"/>
              <a:chExt cx="6821486" cy="6348412"/>
            </a:xfrm>
            <a:grpFill/>
          </p:grpSpPr>
          <p:sp>
            <p:nvSpPr>
              <p:cNvPr id="4" name="梯形 2"/>
              <p:cNvSpPr/>
              <p:nvPr/>
            </p:nvSpPr>
            <p:spPr>
              <a:xfrm rot="9515397">
                <a:off x="8798652" y="4987244"/>
                <a:ext cx="654050" cy="452437"/>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梯形 2"/>
              <p:cNvSpPr/>
              <p:nvPr/>
            </p:nvSpPr>
            <p:spPr>
              <a:xfrm rot="12193735">
                <a:off x="7077802" y="5007881"/>
                <a:ext cx="825500" cy="571500"/>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梯形 2"/>
              <p:cNvSpPr/>
              <p:nvPr/>
            </p:nvSpPr>
            <p:spPr>
              <a:xfrm rot="15420804">
                <a:off x="5346633" y="3421175"/>
                <a:ext cx="1333500" cy="922338"/>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梯形 2"/>
              <p:cNvSpPr/>
              <p:nvPr/>
            </p:nvSpPr>
            <p:spPr>
              <a:xfrm rot="18285329">
                <a:off x="5954645" y="1657463"/>
                <a:ext cx="1019175" cy="706438"/>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24"/>
              <p:cNvSpPr/>
              <p:nvPr/>
            </p:nvSpPr>
            <p:spPr bwMode="auto">
              <a:xfrm>
                <a:off x="6266588" y="1342344"/>
                <a:ext cx="3927475" cy="3925887"/>
              </a:xfrm>
              <a:prstGeom prst="ellipse">
                <a:avLst/>
              </a:prstGeom>
              <a:solidFill>
                <a:schemeClr val="bg1"/>
              </a:solidFill>
              <a:ln w="25400" cap="flat" cmpd="sng" algn="ctr">
                <a:no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25"/>
              <p:cNvSpPr/>
              <p:nvPr/>
            </p:nvSpPr>
            <p:spPr bwMode="auto">
              <a:xfrm>
                <a:off x="6652517" y="1728115"/>
                <a:ext cx="3155618" cy="3154342"/>
              </a:xfrm>
              <a:prstGeom prst="ellipse">
                <a:avLst/>
              </a:prstGeom>
              <a:gradFill flip="none" rotWithShape="1">
                <a:gsLst>
                  <a:gs pos="0">
                    <a:srgbClr val="FD6753">
                      <a:shade val="67500"/>
                      <a:satMod val="115000"/>
                    </a:srgbClr>
                  </a:gs>
                  <a:gs pos="100000">
                    <a:srgbClr val="FF8C7D"/>
                  </a:gs>
                </a:gsLst>
                <a:lin ang="2700000" scaled="1"/>
                <a:tileRect/>
              </a:gradFill>
              <a:ln w="57150" cap="flat" cmpd="sng" algn="ctr">
                <a:solidFill>
                  <a:srgbClr val="FD6753"/>
                </a:solidFill>
                <a:prstDash val="solid"/>
              </a:ln>
              <a:effectLst>
                <a:outerShdw blurRad="254000" dist="1016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6"/>
              <p:cNvSpPr/>
              <p:nvPr/>
            </p:nvSpPr>
            <p:spPr bwMode="auto">
              <a:xfrm>
                <a:off x="4683852" y="418419"/>
                <a:ext cx="1765300" cy="1765300"/>
              </a:xfrm>
              <a:prstGeom prst="ellipse">
                <a:avLst/>
              </a:prstGeom>
              <a:solidFill>
                <a:srgbClr val="91E3DE"/>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椭圆 27"/>
              <p:cNvSpPr/>
              <p:nvPr/>
            </p:nvSpPr>
            <p:spPr bwMode="auto">
              <a:xfrm>
                <a:off x="3372577" y="2886981"/>
                <a:ext cx="2500312" cy="2500313"/>
              </a:xfrm>
              <a:prstGeom prst="ellipse">
                <a:avLst/>
              </a:prstGeom>
              <a:solidFill>
                <a:srgbClr val="FCCB43"/>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椭圆 28"/>
              <p:cNvSpPr/>
              <p:nvPr/>
            </p:nvSpPr>
            <p:spPr bwMode="auto">
              <a:xfrm>
                <a:off x="6439627" y="5371419"/>
                <a:ext cx="1395412" cy="1395412"/>
              </a:xfrm>
              <a:prstGeom prst="ellipse">
                <a:avLst/>
              </a:prstGeom>
              <a:solidFill>
                <a:srgbClr val="769EBF"/>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29"/>
              <p:cNvSpPr/>
              <p:nvPr/>
            </p:nvSpPr>
            <p:spPr bwMode="auto">
              <a:xfrm>
                <a:off x="8874852" y="5233306"/>
                <a:ext cx="1022350" cy="1022350"/>
              </a:xfrm>
              <a:prstGeom prst="ellipse">
                <a:avLst/>
              </a:prstGeom>
              <a:solidFill>
                <a:srgbClr val="92D050"/>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66"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39"/>
            <p:cNvGrpSpPr/>
            <p:nvPr/>
          </p:nvGrpSpPr>
          <p:grpSpPr bwMode="auto">
            <a:xfrm>
              <a:off x="6266934" y="3133790"/>
              <a:ext cx="987664" cy="901298"/>
              <a:chOff x="4121150" y="192088"/>
              <a:chExt cx="752475" cy="755650"/>
            </a:xfrm>
            <a:grpFill/>
          </p:grpSpPr>
          <p:sp>
            <p:nvSpPr>
              <p:cNvPr id="13" name="Freeform 50"/>
              <p:cNvSpPr>
                <a:spLocks noEditPoints="1"/>
              </p:cNvSpPr>
              <p:nvPr/>
            </p:nvSpPr>
            <p:spPr bwMode="auto">
              <a:xfrm>
                <a:off x="4121150" y="192088"/>
                <a:ext cx="752475" cy="755650"/>
              </a:xfrm>
              <a:custGeom>
                <a:avLst/>
                <a:gdLst>
                  <a:gd name="T0" fmla="*/ 160 w 474"/>
                  <a:gd name="T1" fmla="*/ 2 h 476"/>
                  <a:gd name="T2" fmla="*/ 130 w 474"/>
                  <a:gd name="T3" fmla="*/ 26 h 476"/>
                  <a:gd name="T4" fmla="*/ 102 w 474"/>
                  <a:gd name="T5" fmla="*/ 72 h 476"/>
                  <a:gd name="T6" fmla="*/ 74 w 474"/>
                  <a:gd name="T7" fmla="*/ 120 h 476"/>
                  <a:gd name="T8" fmla="*/ 172 w 474"/>
                  <a:gd name="T9" fmla="*/ 174 h 476"/>
                  <a:gd name="T10" fmla="*/ 240 w 474"/>
                  <a:gd name="T11" fmla="*/ 58 h 476"/>
                  <a:gd name="T12" fmla="*/ 216 w 474"/>
                  <a:gd name="T13" fmla="*/ 18 h 476"/>
                  <a:gd name="T14" fmla="*/ 188 w 474"/>
                  <a:gd name="T15" fmla="*/ 0 h 476"/>
                  <a:gd name="T16" fmla="*/ 226 w 474"/>
                  <a:gd name="T17" fmla="*/ 26 h 476"/>
                  <a:gd name="T18" fmla="*/ 254 w 474"/>
                  <a:gd name="T19" fmla="*/ 74 h 476"/>
                  <a:gd name="T20" fmla="*/ 274 w 474"/>
                  <a:gd name="T21" fmla="*/ 130 h 476"/>
                  <a:gd name="T22" fmla="*/ 252 w 474"/>
                  <a:gd name="T23" fmla="*/ 142 h 476"/>
                  <a:gd name="T24" fmla="*/ 360 w 474"/>
                  <a:gd name="T25" fmla="*/ 144 h 476"/>
                  <a:gd name="T26" fmla="*/ 416 w 474"/>
                  <a:gd name="T27" fmla="*/ 46 h 476"/>
                  <a:gd name="T28" fmla="*/ 390 w 474"/>
                  <a:gd name="T29" fmla="*/ 62 h 476"/>
                  <a:gd name="T30" fmla="*/ 372 w 474"/>
                  <a:gd name="T31" fmla="*/ 52 h 476"/>
                  <a:gd name="T32" fmla="*/ 350 w 474"/>
                  <a:gd name="T33" fmla="*/ 10 h 476"/>
                  <a:gd name="T34" fmla="*/ 340 w 474"/>
                  <a:gd name="T35" fmla="*/ 4 h 476"/>
                  <a:gd name="T36" fmla="*/ 290 w 474"/>
                  <a:gd name="T37" fmla="*/ 0 h 476"/>
                  <a:gd name="T38" fmla="*/ 200 w 474"/>
                  <a:gd name="T39" fmla="*/ 2 h 476"/>
                  <a:gd name="T40" fmla="*/ 222 w 474"/>
                  <a:gd name="T41" fmla="*/ 18 h 476"/>
                  <a:gd name="T42" fmla="*/ 442 w 474"/>
                  <a:gd name="T43" fmla="*/ 318 h 476"/>
                  <a:gd name="T44" fmla="*/ 470 w 474"/>
                  <a:gd name="T45" fmla="*/ 270 h 476"/>
                  <a:gd name="T46" fmla="*/ 474 w 474"/>
                  <a:gd name="T47" fmla="*/ 254 h 476"/>
                  <a:gd name="T48" fmla="*/ 460 w 474"/>
                  <a:gd name="T49" fmla="*/ 220 h 476"/>
                  <a:gd name="T50" fmla="*/ 426 w 474"/>
                  <a:gd name="T51" fmla="*/ 156 h 476"/>
                  <a:gd name="T52" fmla="*/ 318 w 474"/>
                  <a:gd name="T53" fmla="*/ 196 h 476"/>
                  <a:gd name="T54" fmla="*/ 362 w 474"/>
                  <a:gd name="T55" fmla="*/ 276 h 476"/>
                  <a:gd name="T56" fmla="*/ 390 w 474"/>
                  <a:gd name="T57" fmla="*/ 324 h 476"/>
                  <a:gd name="T58" fmla="*/ 406 w 474"/>
                  <a:gd name="T59" fmla="*/ 378 h 476"/>
                  <a:gd name="T60" fmla="*/ 442 w 474"/>
                  <a:gd name="T61" fmla="*/ 318 h 476"/>
                  <a:gd name="T62" fmla="*/ 34 w 474"/>
                  <a:gd name="T63" fmla="*/ 188 h 476"/>
                  <a:gd name="T64" fmla="*/ 12 w 474"/>
                  <a:gd name="T65" fmla="*/ 222 h 476"/>
                  <a:gd name="T66" fmla="*/ 0 w 474"/>
                  <a:gd name="T67" fmla="*/ 248 h 476"/>
                  <a:gd name="T68" fmla="*/ 2 w 474"/>
                  <a:gd name="T69" fmla="*/ 268 h 476"/>
                  <a:gd name="T70" fmla="*/ 18 w 474"/>
                  <a:gd name="T71" fmla="*/ 298 h 476"/>
                  <a:gd name="T72" fmla="*/ 66 w 474"/>
                  <a:gd name="T73" fmla="*/ 384 h 476"/>
                  <a:gd name="T74" fmla="*/ 70 w 474"/>
                  <a:gd name="T75" fmla="*/ 350 h 476"/>
                  <a:gd name="T76" fmla="*/ 102 w 474"/>
                  <a:gd name="T77" fmla="*/ 296 h 476"/>
                  <a:gd name="T78" fmla="*/ 132 w 474"/>
                  <a:gd name="T79" fmla="*/ 244 h 476"/>
                  <a:gd name="T80" fmla="*/ 136 w 474"/>
                  <a:gd name="T81" fmla="*/ 214 h 476"/>
                  <a:gd name="T82" fmla="*/ 0 w 474"/>
                  <a:gd name="T83" fmla="*/ 164 h 476"/>
                  <a:gd name="T84" fmla="*/ 16 w 474"/>
                  <a:gd name="T85" fmla="*/ 176 h 476"/>
                  <a:gd name="T86" fmla="*/ 34 w 474"/>
                  <a:gd name="T87" fmla="*/ 188 h 476"/>
                  <a:gd name="T88" fmla="*/ 274 w 474"/>
                  <a:gd name="T89" fmla="*/ 428 h 476"/>
                  <a:gd name="T90" fmla="*/ 302 w 474"/>
                  <a:gd name="T91" fmla="*/ 454 h 476"/>
                  <a:gd name="T92" fmla="*/ 324 w 474"/>
                  <a:gd name="T93" fmla="*/ 434 h 476"/>
                  <a:gd name="T94" fmla="*/ 374 w 474"/>
                  <a:gd name="T95" fmla="*/ 422 h 476"/>
                  <a:gd name="T96" fmla="*/ 400 w 474"/>
                  <a:gd name="T97" fmla="*/ 388 h 476"/>
                  <a:gd name="T98" fmla="*/ 400 w 474"/>
                  <a:gd name="T99" fmla="*/ 356 h 476"/>
                  <a:gd name="T100" fmla="*/ 382 w 474"/>
                  <a:gd name="T101" fmla="*/ 318 h 476"/>
                  <a:gd name="T102" fmla="*/ 302 w 474"/>
                  <a:gd name="T103" fmla="*/ 316 h 476"/>
                  <a:gd name="T104" fmla="*/ 302 w 474"/>
                  <a:gd name="T105" fmla="*/ 290 h 476"/>
                  <a:gd name="T106" fmla="*/ 288 w 474"/>
                  <a:gd name="T107" fmla="*/ 306 h 476"/>
                  <a:gd name="T108" fmla="*/ 248 w 474"/>
                  <a:gd name="T109" fmla="*/ 378 h 476"/>
                  <a:gd name="T110" fmla="*/ 80 w 474"/>
                  <a:gd name="T111" fmla="*/ 340 h 476"/>
                  <a:gd name="T112" fmla="*/ 70 w 474"/>
                  <a:gd name="T113" fmla="*/ 372 h 476"/>
                  <a:gd name="T114" fmla="*/ 74 w 474"/>
                  <a:gd name="T115" fmla="*/ 404 h 476"/>
                  <a:gd name="T116" fmla="*/ 86 w 474"/>
                  <a:gd name="T117" fmla="*/ 418 h 476"/>
                  <a:gd name="T118" fmla="*/ 118 w 474"/>
                  <a:gd name="T119" fmla="*/ 432 h 476"/>
                  <a:gd name="T120" fmla="*/ 180 w 474"/>
                  <a:gd name="T121" fmla="*/ 434 h 476"/>
                  <a:gd name="T122" fmla="*/ 222 w 474"/>
                  <a:gd name="T123" fmla="*/ 320 h 476"/>
                  <a:gd name="T124" fmla="*/ 92 w 474"/>
                  <a:gd name="T125" fmla="*/ 32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6">
                    <a:moveTo>
                      <a:pt x="174" y="0"/>
                    </a:moveTo>
                    <a:lnTo>
                      <a:pt x="174" y="0"/>
                    </a:lnTo>
                    <a:lnTo>
                      <a:pt x="160" y="2"/>
                    </a:lnTo>
                    <a:lnTo>
                      <a:pt x="148" y="8"/>
                    </a:lnTo>
                    <a:lnTo>
                      <a:pt x="138" y="16"/>
                    </a:lnTo>
                    <a:lnTo>
                      <a:pt x="130" y="26"/>
                    </a:lnTo>
                    <a:lnTo>
                      <a:pt x="122" y="38"/>
                    </a:lnTo>
                    <a:lnTo>
                      <a:pt x="114" y="48"/>
                    </a:lnTo>
                    <a:lnTo>
                      <a:pt x="102" y="72"/>
                    </a:lnTo>
                    <a:lnTo>
                      <a:pt x="102" y="72"/>
                    </a:lnTo>
                    <a:lnTo>
                      <a:pt x="88" y="96"/>
                    </a:lnTo>
                    <a:lnTo>
                      <a:pt x="74" y="120"/>
                    </a:lnTo>
                    <a:lnTo>
                      <a:pt x="74" y="120"/>
                    </a:lnTo>
                    <a:lnTo>
                      <a:pt x="172" y="174"/>
                    </a:lnTo>
                    <a:lnTo>
                      <a:pt x="172" y="174"/>
                    </a:lnTo>
                    <a:lnTo>
                      <a:pt x="206" y="116"/>
                    </a:lnTo>
                    <a:lnTo>
                      <a:pt x="240" y="58"/>
                    </a:lnTo>
                    <a:lnTo>
                      <a:pt x="240" y="58"/>
                    </a:lnTo>
                    <a:lnTo>
                      <a:pt x="230" y="36"/>
                    </a:lnTo>
                    <a:lnTo>
                      <a:pt x="224" y="26"/>
                    </a:lnTo>
                    <a:lnTo>
                      <a:pt x="216" y="18"/>
                    </a:lnTo>
                    <a:lnTo>
                      <a:pt x="208" y="10"/>
                    </a:lnTo>
                    <a:lnTo>
                      <a:pt x="200" y="4"/>
                    </a:lnTo>
                    <a:lnTo>
                      <a:pt x="188" y="0"/>
                    </a:lnTo>
                    <a:lnTo>
                      <a:pt x="174" y="0"/>
                    </a:lnTo>
                    <a:lnTo>
                      <a:pt x="174" y="0"/>
                    </a:lnTo>
                    <a:close/>
                    <a:moveTo>
                      <a:pt x="226" y="26"/>
                    </a:moveTo>
                    <a:lnTo>
                      <a:pt x="226" y="26"/>
                    </a:lnTo>
                    <a:lnTo>
                      <a:pt x="240" y="48"/>
                    </a:lnTo>
                    <a:lnTo>
                      <a:pt x="254" y="74"/>
                    </a:lnTo>
                    <a:lnTo>
                      <a:pt x="280" y="124"/>
                    </a:lnTo>
                    <a:lnTo>
                      <a:pt x="280" y="124"/>
                    </a:lnTo>
                    <a:lnTo>
                      <a:pt x="274" y="130"/>
                    </a:lnTo>
                    <a:lnTo>
                      <a:pt x="266" y="134"/>
                    </a:lnTo>
                    <a:lnTo>
                      <a:pt x="258" y="138"/>
                    </a:lnTo>
                    <a:lnTo>
                      <a:pt x="252" y="142"/>
                    </a:lnTo>
                    <a:lnTo>
                      <a:pt x="252" y="142"/>
                    </a:lnTo>
                    <a:lnTo>
                      <a:pt x="308" y="144"/>
                    </a:lnTo>
                    <a:lnTo>
                      <a:pt x="360" y="144"/>
                    </a:lnTo>
                    <a:lnTo>
                      <a:pt x="360" y="144"/>
                    </a:lnTo>
                    <a:lnTo>
                      <a:pt x="416" y="46"/>
                    </a:lnTo>
                    <a:lnTo>
                      <a:pt x="416" y="46"/>
                    </a:lnTo>
                    <a:lnTo>
                      <a:pt x="406" y="52"/>
                    </a:lnTo>
                    <a:lnTo>
                      <a:pt x="398" y="56"/>
                    </a:lnTo>
                    <a:lnTo>
                      <a:pt x="390" y="62"/>
                    </a:lnTo>
                    <a:lnTo>
                      <a:pt x="380" y="66"/>
                    </a:lnTo>
                    <a:lnTo>
                      <a:pt x="380" y="66"/>
                    </a:lnTo>
                    <a:lnTo>
                      <a:pt x="372" y="52"/>
                    </a:lnTo>
                    <a:lnTo>
                      <a:pt x="364" y="38"/>
                    </a:lnTo>
                    <a:lnTo>
                      <a:pt x="358" y="24"/>
                    </a:lnTo>
                    <a:lnTo>
                      <a:pt x="350" y="10"/>
                    </a:lnTo>
                    <a:lnTo>
                      <a:pt x="350" y="10"/>
                    </a:lnTo>
                    <a:lnTo>
                      <a:pt x="344" y="6"/>
                    </a:lnTo>
                    <a:lnTo>
                      <a:pt x="340" y="4"/>
                    </a:lnTo>
                    <a:lnTo>
                      <a:pt x="324" y="2"/>
                    </a:lnTo>
                    <a:lnTo>
                      <a:pt x="290" y="0"/>
                    </a:lnTo>
                    <a:lnTo>
                      <a:pt x="290" y="0"/>
                    </a:lnTo>
                    <a:lnTo>
                      <a:pt x="240" y="0"/>
                    </a:lnTo>
                    <a:lnTo>
                      <a:pt x="200" y="2"/>
                    </a:lnTo>
                    <a:lnTo>
                      <a:pt x="200" y="2"/>
                    </a:lnTo>
                    <a:lnTo>
                      <a:pt x="208" y="6"/>
                    </a:lnTo>
                    <a:lnTo>
                      <a:pt x="216" y="10"/>
                    </a:lnTo>
                    <a:lnTo>
                      <a:pt x="222" y="18"/>
                    </a:lnTo>
                    <a:lnTo>
                      <a:pt x="226" y="26"/>
                    </a:lnTo>
                    <a:lnTo>
                      <a:pt x="226" y="26"/>
                    </a:lnTo>
                    <a:close/>
                    <a:moveTo>
                      <a:pt x="442" y="318"/>
                    </a:moveTo>
                    <a:lnTo>
                      <a:pt x="442" y="318"/>
                    </a:lnTo>
                    <a:lnTo>
                      <a:pt x="460" y="288"/>
                    </a:lnTo>
                    <a:lnTo>
                      <a:pt x="470" y="270"/>
                    </a:lnTo>
                    <a:lnTo>
                      <a:pt x="472" y="262"/>
                    </a:lnTo>
                    <a:lnTo>
                      <a:pt x="474" y="254"/>
                    </a:lnTo>
                    <a:lnTo>
                      <a:pt x="474" y="254"/>
                    </a:lnTo>
                    <a:lnTo>
                      <a:pt x="472" y="244"/>
                    </a:lnTo>
                    <a:lnTo>
                      <a:pt x="470" y="236"/>
                    </a:lnTo>
                    <a:lnTo>
                      <a:pt x="460" y="220"/>
                    </a:lnTo>
                    <a:lnTo>
                      <a:pt x="460" y="220"/>
                    </a:lnTo>
                    <a:lnTo>
                      <a:pt x="438" y="178"/>
                    </a:lnTo>
                    <a:lnTo>
                      <a:pt x="426" y="156"/>
                    </a:lnTo>
                    <a:lnTo>
                      <a:pt x="416" y="138"/>
                    </a:lnTo>
                    <a:lnTo>
                      <a:pt x="416" y="138"/>
                    </a:lnTo>
                    <a:lnTo>
                      <a:pt x="318" y="196"/>
                    </a:lnTo>
                    <a:lnTo>
                      <a:pt x="318" y="196"/>
                    </a:lnTo>
                    <a:lnTo>
                      <a:pt x="340" y="236"/>
                    </a:lnTo>
                    <a:lnTo>
                      <a:pt x="362" y="276"/>
                    </a:lnTo>
                    <a:lnTo>
                      <a:pt x="362" y="276"/>
                    </a:lnTo>
                    <a:lnTo>
                      <a:pt x="376" y="298"/>
                    </a:lnTo>
                    <a:lnTo>
                      <a:pt x="390" y="324"/>
                    </a:lnTo>
                    <a:lnTo>
                      <a:pt x="400" y="350"/>
                    </a:lnTo>
                    <a:lnTo>
                      <a:pt x="404" y="364"/>
                    </a:lnTo>
                    <a:lnTo>
                      <a:pt x="406" y="378"/>
                    </a:lnTo>
                    <a:lnTo>
                      <a:pt x="406" y="378"/>
                    </a:lnTo>
                    <a:lnTo>
                      <a:pt x="422" y="348"/>
                    </a:lnTo>
                    <a:lnTo>
                      <a:pt x="442" y="318"/>
                    </a:lnTo>
                    <a:lnTo>
                      <a:pt x="442" y="318"/>
                    </a:lnTo>
                    <a:close/>
                    <a:moveTo>
                      <a:pt x="34" y="188"/>
                    </a:moveTo>
                    <a:lnTo>
                      <a:pt x="34" y="188"/>
                    </a:lnTo>
                    <a:lnTo>
                      <a:pt x="28" y="196"/>
                    </a:lnTo>
                    <a:lnTo>
                      <a:pt x="24" y="204"/>
                    </a:lnTo>
                    <a:lnTo>
                      <a:pt x="12" y="222"/>
                    </a:lnTo>
                    <a:lnTo>
                      <a:pt x="6" y="230"/>
                    </a:lnTo>
                    <a:lnTo>
                      <a:pt x="2" y="238"/>
                    </a:lnTo>
                    <a:lnTo>
                      <a:pt x="0" y="248"/>
                    </a:lnTo>
                    <a:lnTo>
                      <a:pt x="0" y="258"/>
                    </a:lnTo>
                    <a:lnTo>
                      <a:pt x="0" y="258"/>
                    </a:lnTo>
                    <a:lnTo>
                      <a:pt x="2" y="268"/>
                    </a:lnTo>
                    <a:lnTo>
                      <a:pt x="6" y="278"/>
                    </a:lnTo>
                    <a:lnTo>
                      <a:pt x="18" y="298"/>
                    </a:lnTo>
                    <a:lnTo>
                      <a:pt x="18" y="298"/>
                    </a:lnTo>
                    <a:lnTo>
                      <a:pt x="42" y="342"/>
                    </a:lnTo>
                    <a:lnTo>
                      <a:pt x="66" y="384"/>
                    </a:lnTo>
                    <a:lnTo>
                      <a:pt x="66" y="384"/>
                    </a:lnTo>
                    <a:lnTo>
                      <a:pt x="66" y="376"/>
                    </a:lnTo>
                    <a:lnTo>
                      <a:pt x="66" y="366"/>
                    </a:lnTo>
                    <a:lnTo>
                      <a:pt x="70" y="350"/>
                    </a:lnTo>
                    <a:lnTo>
                      <a:pt x="70" y="350"/>
                    </a:lnTo>
                    <a:lnTo>
                      <a:pt x="86" y="324"/>
                    </a:lnTo>
                    <a:lnTo>
                      <a:pt x="102" y="296"/>
                    </a:lnTo>
                    <a:lnTo>
                      <a:pt x="116" y="270"/>
                    </a:lnTo>
                    <a:lnTo>
                      <a:pt x="132" y="244"/>
                    </a:lnTo>
                    <a:lnTo>
                      <a:pt x="132" y="244"/>
                    </a:lnTo>
                    <a:lnTo>
                      <a:pt x="160" y="260"/>
                    </a:lnTo>
                    <a:lnTo>
                      <a:pt x="160" y="260"/>
                    </a:lnTo>
                    <a:lnTo>
                      <a:pt x="136" y="214"/>
                    </a:lnTo>
                    <a:lnTo>
                      <a:pt x="110" y="164"/>
                    </a:lnTo>
                    <a:lnTo>
                      <a:pt x="110" y="164"/>
                    </a:lnTo>
                    <a:lnTo>
                      <a:pt x="0" y="164"/>
                    </a:lnTo>
                    <a:lnTo>
                      <a:pt x="0" y="164"/>
                    </a:lnTo>
                    <a:lnTo>
                      <a:pt x="8" y="170"/>
                    </a:lnTo>
                    <a:lnTo>
                      <a:pt x="16" y="176"/>
                    </a:lnTo>
                    <a:lnTo>
                      <a:pt x="26" y="180"/>
                    </a:lnTo>
                    <a:lnTo>
                      <a:pt x="34" y="188"/>
                    </a:lnTo>
                    <a:lnTo>
                      <a:pt x="34" y="188"/>
                    </a:lnTo>
                    <a:close/>
                    <a:moveTo>
                      <a:pt x="248" y="378"/>
                    </a:moveTo>
                    <a:lnTo>
                      <a:pt x="248" y="378"/>
                    </a:lnTo>
                    <a:lnTo>
                      <a:pt x="274" y="428"/>
                    </a:lnTo>
                    <a:lnTo>
                      <a:pt x="302" y="476"/>
                    </a:lnTo>
                    <a:lnTo>
                      <a:pt x="302" y="476"/>
                    </a:lnTo>
                    <a:lnTo>
                      <a:pt x="302" y="454"/>
                    </a:lnTo>
                    <a:lnTo>
                      <a:pt x="302" y="432"/>
                    </a:lnTo>
                    <a:lnTo>
                      <a:pt x="302" y="432"/>
                    </a:lnTo>
                    <a:lnTo>
                      <a:pt x="324" y="434"/>
                    </a:lnTo>
                    <a:lnTo>
                      <a:pt x="342" y="432"/>
                    </a:lnTo>
                    <a:lnTo>
                      <a:pt x="358" y="428"/>
                    </a:lnTo>
                    <a:lnTo>
                      <a:pt x="374" y="422"/>
                    </a:lnTo>
                    <a:lnTo>
                      <a:pt x="384" y="414"/>
                    </a:lnTo>
                    <a:lnTo>
                      <a:pt x="394" y="402"/>
                    </a:lnTo>
                    <a:lnTo>
                      <a:pt x="400" y="388"/>
                    </a:lnTo>
                    <a:lnTo>
                      <a:pt x="402" y="372"/>
                    </a:lnTo>
                    <a:lnTo>
                      <a:pt x="402" y="372"/>
                    </a:lnTo>
                    <a:lnTo>
                      <a:pt x="400" y="356"/>
                    </a:lnTo>
                    <a:lnTo>
                      <a:pt x="394" y="342"/>
                    </a:lnTo>
                    <a:lnTo>
                      <a:pt x="382" y="318"/>
                    </a:lnTo>
                    <a:lnTo>
                      <a:pt x="382" y="318"/>
                    </a:lnTo>
                    <a:lnTo>
                      <a:pt x="342" y="318"/>
                    </a:lnTo>
                    <a:lnTo>
                      <a:pt x="322" y="318"/>
                    </a:lnTo>
                    <a:lnTo>
                      <a:pt x="302" y="316"/>
                    </a:lnTo>
                    <a:lnTo>
                      <a:pt x="302" y="316"/>
                    </a:lnTo>
                    <a:lnTo>
                      <a:pt x="302" y="298"/>
                    </a:lnTo>
                    <a:lnTo>
                      <a:pt x="302" y="290"/>
                    </a:lnTo>
                    <a:lnTo>
                      <a:pt x="302" y="282"/>
                    </a:lnTo>
                    <a:lnTo>
                      <a:pt x="302" y="282"/>
                    </a:lnTo>
                    <a:lnTo>
                      <a:pt x="288" y="306"/>
                    </a:lnTo>
                    <a:lnTo>
                      <a:pt x="274" y="330"/>
                    </a:lnTo>
                    <a:lnTo>
                      <a:pt x="248" y="378"/>
                    </a:lnTo>
                    <a:lnTo>
                      <a:pt x="248" y="378"/>
                    </a:lnTo>
                    <a:close/>
                    <a:moveTo>
                      <a:pt x="92" y="320"/>
                    </a:moveTo>
                    <a:lnTo>
                      <a:pt x="92" y="320"/>
                    </a:lnTo>
                    <a:lnTo>
                      <a:pt x="80" y="340"/>
                    </a:lnTo>
                    <a:lnTo>
                      <a:pt x="76" y="350"/>
                    </a:lnTo>
                    <a:lnTo>
                      <a:pt x="72" y="360"/>
                    </a:lnTo>
                    <a:lnTo>
                      <a:pt x="70" y="372"/>
                    </a:lnTo>
                    <a:lnTo>
                      <a:pt x="68" y="382"/>
                    </a:lnTo>
                    <a:lnTo>
                      <a:pt x="70" y="394"/>
                    </a:lnTo>
                    <a:lnTo>
                      <a:pt x="74" y="404"/>
                    </a:lnTo>
                    <a:lnTo>
                      <a:pt x="74" y="404"/>
                    </a:lnTo>
                    <a:lnTo>
                      <a:pt x="80" y="412"/>
                    </a:lnTo>
                    <a:lnTo>
                      <a:pt x="86" y="418"/>
                    </a:lnTo>
                    <a:lnTo>
                      <a:pt x="92" y="422"/>
                    </a:lnTo>
                    <a:lnTo>
                      <a:pt x="100" y="426"/>
                    </a:lnTo>
                    <a:lnTo>
                      <a:pt x="118" y="432"/>
                    </a:lnTo>
                    <a:lnTo>
                      <a:pt x="138" y="434"/>
                    </a:lnTo>
                    <a:lnTo>
                      <a:pt x="158" y="434"/>
                    </a:lnTo>
                    <a:lnTo>
                      <a:pt x="180" y="434"/>
                    </a:lnTo>
                    <a:lnTo>
                      <a:pt x="222" y="432"/>
                    </a:lnTo>
                    <a:lnTo>
                      <a:pt x="222" y="432"/>
                    </a:lnTo>
                    <a:lnTo>
                      <a:pt x="222" y="320"/>
                    </a:lnTo>
                    <a:lnTo>
                      <a:pt x="222" y="320"/>
                    </a:lnTo>
                    <a:lnTo>
                      <a:pt x="92" y="320"/>
                    </a:lnTo>
                    <a:lnTo>
                      <a:pt x="92"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51"/>
              <p:cNvSpPr>
                <a:spLocks/>
              </p:cNvSpPr>
              <p:nvPr/>
            </p:nvSpPr>
            <p:spPr bwMode="auto">
              <a:xfrm>
                <a:off x="4238625" y="192088"/>
                <a:ext cx="263525" cy="276225"/>
              </a:xfrm>
              <a:custGeom>
                <a:avLst/>
                <a:gdLst>
                  <a:gd name="T0" fmla="*/ 166 w 166"/>
                  <a:gd name="T1" fmla="*/ 58 h 174"/>
                  <a:gd name="T2" fmla="*/ 166 w 166"/>
                  <a:gd name="T3" fmla="*/ 58 h 174"/>
                  <a:gd name="T4" fmla="*/ 132 w 166"/>
                  <a:gd name="T5" fmla="*/ 116 h 174"/>
                  <a:gd name="T6" fmla="*/ 98 w 166"/>
                  <a:gd name="T7" fmla="*/ 174 h 174"/>
                  <a:gd name="T8" fmla="*/ 98 w 166"/>
                  <a:gd name="T9" fmla="*/ 174 h 174"/>
                  <a:gd name="T10" fmla="*/ 0 w 166"/>
                  <a:gd name="T11" fmla="*/ 120 h 174"/>
                  <a:gd name="T12" fmla="*/ 0 w 166"/>
                  <a:gd name="T13" fmla="*/ 120 h 174"/>
                  <a:gd name="T14" fmla="*/ 14 w 166"/>
                  <a:gd name="T15" fmla="*/ 96 h 174"/>
                  <a:gd name="T16" fmla="*/ 28 w 166"/>
                  <a:gd name="T17" fmla="*/ 72 h 174"/>
                  <a:gd name="T18" fmla="*/ 28 w 166"/>
                  <a:gd name="T19" fmla="*/ 72 h 174"/>
                  <a:gd name="T20" fmla="*/ 40 w 166"/>
                  <a:gd name="T21" fmla="*/ 48 h 174"/>
                  <a:gd name="T22" fmla="*/ 48 w 166"/>
                  <a:gd name="T23" fmla="*/ 38 h 174"/>
                  <a:gd name="T24" fmla="*/ 56 w 166"/>
                  <a:gd name="T25" fmla="*/ 26 h 174"/>
                  <a:gd name="T26" fmla="*/ 64 w 166"/>
                  <a:gd name="T27" fmla="*/ 16 h 174"/>
                  <a:gd name="T28" fmla="*/ 74 w 166"/>
                  <a:gd name="T29" fmla="*/ 8 h 174"/>
                  <a:gd name="T30" fmla="*/ 86 w 166"/>
                  <a:gd name="T31" fmla="*/ 2 h 174"/>
                  <a:gd name="T32" fmla="*/ 100 w 166"/>
                  <a:gd name="T33" fmla="*/ 0 h 174"/>
                  <a:gd name="T34" fmla="*/ 100 w 166"/>
                  <a:gd name="T35" fmla="*/ 0 h 174"/>
                  <a:gd name="T36" fmla="*/ 114 w 166"/>
                  <a:gd name="T37" fmla="*/ 0 h 174"/>
                  <a:gd name="T38" fmla="*/ 126 w 166"/>
                  <a:gd name="T39" fmla="*/ 4 h 174"/>
                  <a:gd name="T40" fmla="*/ 134 w 166"/>
                  <a:gd name="T41" fmla="*/ 10 h 174"/>
                  <a:gd name="T42" fmla="*/ 142 w 166"/>
                  <a:gd name="T43" fmla="*/ 18 h 174"/>
                  <a:gd name="T44" fmla="*/ 150 w 166"/>
                  <a:gd name="T45" fmla="*/ 26 h 174"/>
                  <a:gd name="T46" fmla="*/ 156 w 166"/>
                  <a:gd name="T47" fmla="*/ 36 h 174"/>
                  <a:gd name="T48" fmla="*/ 166 w 166"/>
                  <a:gd name="T49" fmla="*/ 58 h 174"/>
                  <a:gd name="T50" fmla="*/ 166 w 166"/>
                  <a:gd name="T51"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74">
                    <a:moveTo>
                      <a:pt x="166" y="58"/>
                    </a:moveTo>
                    <a:lnTo>
                      <a:pt x="166" y="58"/>
                    </a:lnTo>
                    <a:lnTo>
                      <a:pt x="132" y="116"/>
                    </a:lnTo>
                    <a:lnTo>
                      <a:pt x="98" y="174"/>
                    </a:lnTo>
                    <a:lnTo>
                      <a:pt x="98" y="174"/>
                    </a:lnTo>
                    <a:lnTo>
                      <a:pt x="0" y="120"/>
                    </a:lnTo>
                    <a:lnTo>
                      <a:pt x="0" y="120"/>
                    </a:lnTo>
                    <a:lnTo>
                      <a:pt x="14" y="96"/>
                    </a:lnTo>
                    <a:lnTo>
                      <a:pt x="28" y="72"/>
                    </a:lnTo>
                    <a:lnTo>
                      <a:pt x="28" y="72"/>
                    </a:lnTo>
                    <a:lnTo>
                      <a:pt x="40" y="48"/>
                    </a:lnTo>
                    <a:lnTo>
                      <a:pt x="48" y="38"/>
                    </a:lnTo>
                    <a:lnTo>
                      <a:pt x="56" y="26"/>
                    </a:lnTo>
                    <a:lnTo>
                      <a:pt x="64" y="16"/>
                    </a:lnTo>
                    <a:lnTo>
                      <a:pt x="74" y="8"/>
                    </a:lnTo>
                    <a:lnTo>
                      <a:pt x="86" y="2"/>
                    </a:lnTo>
                    <a:lnTo>
                      <a:pt x="100" y="0"/>
                    </a:lnTo>
                    <a:lnTo>
                      <a:pt x="100" y="0"/>
                    </a:lnTo>
                    <a:lnTo>
                      <a:pt x="114" y="0"/>
                    </a:lnTo>
                    <a:lnTo>
                      <a:pt x="126" y="4"/>
                    </a:lnTo>
                    <a:lnTo>
                      <a:pt x="134" y="10"/>
                    </a:lnTo>
                    <a:lnTo>
                      <a:pt x="142" y="18"/>
                    </a:lnTo>
                    <a:lnTo>
                      <a:pt x="150" y="26"/>
                    </a:lnTo>
                    <a:lnTo>
                      <a:pt x="156" y="36"/>
                    </a:lnTo>
                    <a:lnTo>
                      <a:pt x="166" y="58"/>
                    </a:lnTo>
                    <a:lnTo>
                      <a:pt x="166"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52"/>
              <p:cNvSpPr>
                <a:spLocks/>
              </p:cNvSpPr>
              <p:nvPr/>
            </p:nvSpPr>
            <p:spPr bwMode="auto">
              <a:xfrm>
                <a:off x="4438650" y="192088"/>
                <a:ext cx="342900" cy="228600"/>
              </a:xfrm>
              <a:custGeom>
                <a:avLst/>
                <a:gdLst>
                  <a:gd name="T0" fmla="*/ 0 w 216"/>
                  <a:gd name="T1" fmla="*/ 2 h 144"/>
                  <a:gd name="T2" fmla="*/ 0 w 216"/>
                  <a:gd name="T3" fmla="*/ 2 h 144"/>
                  <a:gd name="T4" fmla="*/ 40 w 216"/>
                  <a:gd name="T5" fmla="*/ 0 h 144"/>
                  <a:gd name="T6" fmla="*/ 90 w 216"/>
                  <a:gd name="T7" fmla="*/ 0 h 144"/>
                  <a:gd name="T8" fmla="*/ 90 w 216"/>
                  <a:gd name="T9" fmla="*/ 0 h 144"/>
                  <a:gd name="T10" fmla="*/ 124 w 216"/>
                  <a:gd name="T11" fmla="*/ 2 h 144"/>
                  <a:gd name="T12" fmla="*/ 140 w 216"/>
                  <a:gd name="T13" fmla="*/ 4 h 144"/>
                  <a:gd name="T14" fmla="*/ 144 w 216"/>
                  <a:gd name="T15" fmla="*/ 6 h 144"/>
                  <a:gd name="T16" fmla="*/ 150 w 216"/>
                  <a:gd name="T17" fmla="*/ 10 h 144"/>
                  <a:gd name="T18" fmla="*/ 150 w 216"/>
                  <a:gd name="T19" fmla="*/ 10 h 144"/>
                  <a:gd name="T20" fmla="*/ 158 w 216"/>
                  <a:gd name="T21" fmla="*/ 24 h 144"/>
                  <a:gd name="T22" fmla="*/ 164 w 216"/>
                  <a:gd name="T23" fmla="*/ 38 h 144"/>
                  <a:gd name="T24" fmla="*/ 172 w 216"/>
                  <a:gd name="T25" fmla="*/ 52 h 144"/>
                  <a:gd name="T26" fmla="*/ 180 w 216"/>
                  <a:gd name="T27" fmla="*/ 66 h 144"/>
                  <a:gd name="T28" fmla="*/ 180 w 216"/>
                  <a:gd name="T29" fmla="*/ 66 h 144"/>
                  <a:gd name="T30" fmla="*/ 190 w 216"/>
                  <a:gd name="T31" fmla="*/ 62 h 144"/>
                  <a:gd name="T32" fmla="*/ 198 w 216"/>
                  <a:gd name="T33" fmla="*/ 56 h 144"/>
                  <a:gd name="T34" fmla="*/ 206 w 216"/>
                  <a:gd name="T35" fmla="*/ 52 h 144"/>
                  <a:gd name="T36" fmla="*/ 216 w 216"/>
                  <a:gd name="T37" fmla="*/ 46 h 144"/>
                  <a:gd name="T38" fmla="*/ 216 w 216"/>
                  <a:gd name="T39" fmla="*/ 46 h 144"/>
                  <a:gd name="T40" fmla="*/ 160 w 216"/>
                  <a:gd name="T41" fmla="*/ 144 h 144"/>
                  <a:gd name="T42" fmla="*/ 160 w 216"/>
                  <a:gd name="T43" fmla="*/ 144 h 144"/>
                  <a:gd name="T44" fmla="*/ 108 w 216"/>
                  <a:gd name="T45" fmla="*/ 144 h 144"/>
                  <a:gd name="T46" fmla="*/ 52 w 216"/>
                  <a:gd name="T47" fmla="*/ 142 h 144"/>
                  <a:gd name="T48" fmla="*/ 52 w 216"/>
                  <a:gd name="T49" fmla="*/ 142 h 144"/>
                  <a:gd name="T50" fmla="*/ 58 w 216"/>
                  <a:gd name="T51" fmla="*/ 138 h 144"/>
                  <a:gd name="T52" fmla="*/ 66 w 216"/>
                  <a:gd name="T53" fmla="*/ 134 h 144"/>
                  <a:gd name="T54" fmla="*/ 74 w 216"/>
                  <a:gd name="T55" fmla="*/ 130 h 144"/>
                  <a:gd name="T56" fmla="*/ 80 w 216"/>
                  <a:gd name="T57" fmla="*/ 124 h 144"/>
                  <a:gd name="T58" fmla="*/ 80 w 216"/>
                  <a:gd name="T59" fmla="*/ 124 h 144"/>
                  <a:gd name="T60" fmla="*/ 54 w 216"/>
                  <a:gd name="T61" fmla="*/ 74 h 144"/>
                  <a:gd name="T62" fmla="*/ 40 w 216"/>
                  <a:gd name="T63" fmla="*/ 48 h 144"/>
                  <a:gd name="T64" fmla="*/ 26 w 216"/>
                  <a:gd name="T65" fmla="*/ 26 h 144"/>
                  <a:gd name="T66" fmla="*/ 26 w 216"/>
                  <a:gd name="T67" fmla="*/ 26 h 144"/>
                  <a:gd name="T68" fmla="*/ 22 w 216"/>
                  <a:gd name="T69" fmla="*/ 18 h 144"/>
                  <a:gd name="T70" fmla="*/ 16 w 216"/>
                  <a:gd name="T71" fmla="*/ 10 h 144"/>
                  <a:gd name="T72" fmla="*/ 8 w 216"/>
                  <a:gd name="T73" fmla="*/ 6 h 144"/>
                  <a:gd name="T74" fmla="*/ 0 w 216"/>
                  <a:gd name="T75" fmla="*/ 2 h 144"/>
                  <a:gd name="T76" fmla="*/ 0 w 216"/>
                  <a:gd name="T77"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44">
                    <a:moveTo>
                      <a:pt x="0" y="2"/>
                    </a:moveTo>
                    <a:lnTo>
                      <a:pt x="0" y="2"/>
                    </a:lnTo>
                    <a:lnTo>
                      <a:pt x="40" y="0"/>
                    </a:lnTo>
                    <a:lnTo>
                      <a:pt x="90" y="0"/>
                    </a:lnTo>
                    <a:lnTo>
                      <a:pt x="90" y="0"/>
                    </a:lnTo>
                    <a:lnTo>
                      <a:pt x="124" y="2"/>
                    </a:lnTo>
                    <a:lnTo>
                      <a:pt x="140" y="4"/>
                    </a:lnTo>
                    <a:lnTo>
                      <a:pt x="144" y="6"/>
                    </a:lnTo>
                    <a:lnTo>
                      <a:pt x="150" y="10"/>
                    </a:lnTo>
                    <a:lnTo>
                      <a:pt x="150" y="10"/>
                    </a:lnTo>
                    <a:lnTo>
                      <a:pt x="158" y="24"/>
                    </a:lnTo>
                    <a:lnTo>
                      <a:pt x="164" y="38"/>
                    </a:lnTo>
                    <a:lnTo>
                      <a:pt x="172" y="52"/>
                    </a:lnTo>
                    <a:lnTo>
                      <a:pt x="180" y="66"/>
                    </a:lnTo>
                    <a:lnTo>
                      <a:pt x="180" y="66"/>
                    </a:lnTo>
                    <a:lnTo>
                      <a:pt x="190" y="62"/>
                    </a:lnTo>
                    <a:lnTo>
                      <a:pt x="198" y="56"/>
                    </a:lnTo>
                    <a:lnTo>
                      <a:pt x="206" y="52"/>
                    </a:lnTo>
                    <a:lnTo>
                      <a:pt x="216" y="46"/>
                    </a:lnTo>
                    <a:lnTo>
                      <a:pt x="216" y="46"/>
                    </a:lnTo>
                    <a:lnTo>
                      <a:pt x="160" y="144"/>
                    </a:lnTo>
                    <a:lnTo>
                      <a:pt x="160" y="144"/>
                    </a:lnTo>
                    <a:lnTo>
                      <a:pt x="108" y="144"/>
                    </a:lnTo>
                    <a:lnTo>
                      <a:pt x="52" y="142"/>
                    </a:lnTo>
                    <a:lnTo>
                      <a:pt x="52" y="142"/>
                    </a:lnTo>
                    <a:lnTo>
                      <a:pt x="58" y="138"/>
                    </a:lnTo>
                    <a:lnTo>
                      <a:pt x="66" y="134"/>
                    </a:lnTo>
                    <a:lnTo>
                      <a:pt x="74" y="130"/>
                    </a:lnTo>
                    <a:lnTo>
                      <a:pt x="80" y="124"/>
                    </a:lnTo>
                    <a:lnTo>
                      <a:pt x="80" y="124"/>
                    </a:lnTo>
                    <a:lnTo>
                      <a:pt x="54" y="74"/>
                    </a:lnTo>
                    <a:lnTo>
                      <a:pt x="40" y="48"/>
                    </a:lnTo>
                    <a:lnTo>
                      <a:pt x="26" y="26"/>
                    </a:lnTo>
                    <a:lnTo>
                      <a:pt x="26" y="26"/>
                    </a:lnTo>
                    <a:lnTo>
                      <a:pt x="22" y="18"/>
                    </a:lnTo>
                    <a:lnTo>
                      <a:pt x="16" y="10"/>
                    </a:lnTo>
                    <a:lnTo>
                      <a:pt x="8" y="6"/>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53"/>
              <p:cNvSpPr>
                <a:spLocks/>
              </p:cNvSpPr>
              <p:nvPr/>
            </p:nvSpPr>
            <p:spPr bwMode="auto">
              <a:xfrm>
                <a:off x="4625975" y="411163"/>
                <a:ext cx="247650" cy="381000"/>
              </a:xfrm>
              <a:custGeom>
                <a:avLst/>
                <a:gdLst>
                  <a:gd name="T0" fmla="*/ 88 w 156"/>
                  <a:gd name="T1" fmla="*/ 240 h 240"/>
                  <a:gd name="T2" fmla="*/ 88 w 156"/>
                  <a:gd name="T3" fmla="*/ 240 h 240"/>
                  <a:gd name="T4" fmla="*/ 86 w 156"/>
                  <a:gd name="T5" fmla="*/ 226 h 240"/>
                  <a:gd name="T6" fmla="*/ 82 w 156"/>
                  <a:gd name="T7" fmla="*/ 212 h 240"/>
                  <a:gd name="T8" fmla="*/ 72 w 156"/>
                  <a:gd name="T9" fmla="*/ 186 h 240"/>
                  <a:gd name="T10" fmla="*/ 58 w 156"/>
                  <a:gd name="T11" fmla="*/ 160 h 240"/>
                  <a:gd name="T12" fmla="*/ 44 w 156"/>
                  <a:gd name="T13" fmla="*/ 138 h 240"/>
                  <a:gd name="T14" fmla="*/ 44 w 156"/>
                  <a:gd name="T15" fmla="*/ 138 h 240"/>
                  <a:gd name="T16" fmla="*/ 22 w 156"/>
                  <a:gd name="T17" fmla="*/ 98 h 240"/>
                  <a:gd name="T18" fmla="*/ 0 w 156"/>
                  <a:gd name="T19" fmla="*/ 58 h 240"/>
                  <a:gd name="T20" fmla="*/ 0 w 156"/>
                  <a:gd name="T21" fmla="*/ 58 h 240"/>
                  <a:gd name="T22" fmla="*/ 98 w 156"/>
                  <a:gd name="T23" fmla="*/ 0 h 240"/>
                  <a:gd name="T24" fmla="*/ 98 w 156"/>
                  <a:gd name="T25" fmla="*/ 0 h 240"/>
                  <a:gd name="T26" fmla="*/ 108 w 156"/>
                  <a:gd name="T27" fmla="*/ 18 h 240"/>
                  <a:gd name="T28" fmla="*/ 120 w 156"/>
                  <a:gd name="T29" fmla="*/ 40 h 240"/>
                  <a:gd name="T30" fmla="*/ 142 w 156"/>
                  <a:gd name="T31" fmla="*/ 82 h 240"/>
                  <a:gd name="T32" fmla="*/ 142 w 156"/>
                  <a:gd name="T33" fmla="*/ 82 h 240"/>
                  <a:gd name="T34" fmla="*/ 152 w 156"/>
                  <a:gd name="T35" fmla="*/ 98 h 240"/>
                  <a:gd name="T36" fmla="*/ 154 w 156"/>
                  <a:gd name="T37" fmla="*/ 106 h 240"/>
                  <a:gd name="T38" fmla="*/ 156 w 156"/>
                  <a:gd name="T39" fmla="*/ 116 h 240"/>
                  <a:gd name="T40" fmla="*/ 156 w 156"/>
                  <a:gd name="T41" fmla="*/ 116 h 240"/>
                  <a:gd name="T42" fmla="*/ 154 w 156"/>
                  <a:gd name="T43" fmla="*/ 124 h 240"/>
                  <a:gd name="T44" fmla="*/ 152 w 156"/>
                  <a:gd name="T45" fmla="*/ 132 h 240"/>
                  <a:gd name="T46" fmla="*/ 142 w 156"/>
                  <a:gd name="T47" fmla="*/ 150 h 240"/>
                  <a:gd name="T48" fmla="*/ 124 w 156"/>
                  <a:gd name="T49" fmla="*/ 180 h 240"/>
                  <a:gd name="T50" fmla="*/ 124 w 156"/>
                  <a:gd name="T51" fmla="*/ 180 h 240"/>
                  <a:gd name="T52" fmla="*/ 104 w 156"/>
                  <a:gd name="T53" fmla="*/ 210 h 240"/>
                  <a:gd name="T54" fmla="*/ 88 w 156"/>
                  <a:gd name="T55" fmla="*/ 240 h 240"/>
                  <a:gd name="T56" fmla="*/ 88 w 156"/>
                  <a:gd name="T5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40">
                    <a:moveTo>
                      <a:pt x="88" y="240"/>
                    </a:moveTo>
                    <a:lnTo>
                      <a:pt x="88" y="240"/>
                    </a:lnTo>
                    <a:lnTo>
                      <a:pt x="86" y="226"/>
                    </a:lnTo>
                    <a:lnTo>
                      <a:pt x="82" y="212"/>
                    </a:lnTo>
                    <a:lnTo>
                      <a:pt x="72" y="186"/>
                    </a:lnTo>
                    <a:lnTo>
                      <a:pt x="58" y="160"/>
                    </a:lnTo>
                    <a:lnTo>
                      <a:pt x="44" y="138"/>
                    </a:lnTo>
                    <a:lnTo>
                      <a:pt x="44" y="138"/>
                    </a:lnTo>
                    <a:lnTo>
                      <a:pt x="22" y="98"/>
                    </a:lnTo>
                    <a:lnTo>
                      <a:pt x="0" y="58"/>
                    </a:lnTo>
                    <a:lnTo>
                      <a:pt x="0" y="58"/>
                    </a:lnTo>
                    <a:lnTo>
                      <a:pt x="98" y="0"/>
                    </a:lnTo>
                    <a:lnTo>
                      <a:pt x="98" y="0"/>
                    </a:lnTo>
                    <a:lnTo>
                      <a:pt x="108" y="18"/>
                    </a:lnTo>
                    <a:lnTo>
                      <a:pt x="120" y="40"/>
                    </a:lnTo>
                    <a:lnTo>
                      <a:pt x="142" y="82"/>
                    </a:lnTo>
                    <a:lnTo>
                      <a:pt x="142" y="82"/>
                    </a:lnTo>
                    <a:lnTo>
                      <a:pt x="152" y="98"/>
                    </a:lnTo>
                    <a:lnTo>
                      <a:pt x="154" y="106"/>
                    </a:lnTo>
                    <a:lnTo>
                      <a:pt x="156" y="116"/>
                    </a:lnTo>
                    <a:lnTo>
                      <a:pt x="156" y="116"/>
                    </a:lnTo>
                    <a:lnTo>
                      <a:pt x="154" y="124"/>
                    </a:lnTo>
                    <a:lnTo>
                      <a:pt x="152" y="132"/>
                    </a:lnTo>
                    <a:lnTo>
                      <a:pt x="142" y="150"/>
                    </a:lnTo>
                    <a:lnTo>
                      <a:pt x="124" y="180"/>
                    </a:lnTo>
                    <a:lnTo>
                      <a:pt x="124" y="180"/>
                    </a:lnTo>
                    <a:lnTo>
                      <a:pt x="104" y="210"/>
                    </a:lnTo>
                    <a:lnTo>
                      <a:pt x="88" y="240"/>
                    </a:lnTo>
                    <a:lnTo>
                      <a:pt x="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54"/>
              <p:cNvSpPr>
                <a:spLocks/>
              </p:cNvSpPr>
              <p:nvPr/>
            </p:nvSpPr>
            <p:spPr bwMode="auto">
              <a:xfrm>
                <a:off x="4121150" y="452438"/>
                <a:ext cx="254000" cy="349250"/>
              </a:xfrm>
              <a:custGeom>
                <a:avLst/>
                <a:gdLst>
                  <a:gd name="T0" fmla="*/ 0 w 160"/>
                  <a:gd name="T1" fmla="*/ 0 h 220"/>
                  <a:gd name="T2" fmla="*/ 0 w 160"/>
                  <a:gd name="T3" fmla="*/ 0 h 220"/>
                  <a:gd name="T4" fmla="*/ 110 w 160"/>
                  <a:gd name="T5" fmla="*/ 0 h 220"/>
                  <a:gd name="T6" fmla="*/ 110 w 160"/>
                  <a:gd name="T7" fmla="*/ 0 h 220"/>
                  <a:gd name="T8" fmla="*/ 136 w 160"/>
                  <a:gd name="T9" fmla="*/ 50 h 220"/>
                  <a:gd name="T10" fmla="*/ 160 w 160"/>
                  <a:gd name="T11" fmla="*/ 96 h 220"/>
                  <a:gd name="T12" fmla="*/ 160 w 160"/>
                  <a:gd name="T13" fmla="*/ 96 h 220"/>
                  <a:gd name="T14" fmla="*/ 132 w 160"/>
                  <a:gd name="T15" fmla="*/ 80 h 220"/>
                  <a:gd name="T16" fmla="*/ 132 w 160"/>
                  <a:gd name="T17" fmla="*/ 80 h 220"/>
                  <a:gd name="T18" fmla="*/ 116 w 160"/>
                  <a:gd name="T19" fmla="*/ 106 h 220"/>
                  <a:gd name="T20" fmla="*/ 102 w 160"/>
                  <a:gd name="T21" fmla="*/ 132 h 220"/>
                  <a:gd name="T22" fmla="*/ 86 w 160"/>
                  <a:gd name="T23" fmla="*/ 160 h 220"/>
                  <a:gd name="T24" fmla="*/ 70 w 160"/>
                  <a:gd name="T25" fmla="*/ 186 h 220"/>
                  <a:gd name="T26" fmla="*/ 70 w 160"/>
                  <a:gd name="T27" fmla="*/ 186 h 220"/>
                  <a:gd name="T28" fmla="*/ 66 w 160"/>
                  <a:gd name="T29" fmla="*/ 202 h 220"/>
                  <a:gd name="T30" fmla="*/ 66 w 160"/>
                  <a:gd name="T31" fmla="*/ 212 h 220"/>
                  <a:gd name="T32" fmla="*/ 66 w 160"/>
                  <a:gd name="T33" fmla="*/ 220 h 220"/>
                  <a:gd name="T34" fmla="*/ 66 w 160"/>
                  <a:gd name="T35" fmla="*/ 220 h 220"/>
                  <a:gd name="T36" fmla="*/ 42 w 160"/>
                  <a:gd name="T37" fmla="*/ 178 h 220"/>
                  <a:gd name="T38" fmla="*/ 18 w 160"/>
                  <a:gd name="T39" fmla="*/ 134 h 220"/>
                  <a:gd name="T40" fmla="*/ 18 w 160"/>
                  <a:gd name="T41" fmla="*/ 134 h 220"/>
                  <a:gd name="T42" fmla="*/ 6 w 160"/>
                  <a:gd name="T43" fmla="*/ 114 h 220"/>
                  <a:gd name="T44" fmla="*/ 2 w 160"/>
                  <a:gd name="T45" fmla="*/ 104 h 220"/>
                  <a:gd name="T46" fmla="*/ 0 w 160"/>
                  <a:gd name="T47" fmla="*/ 94 h 220"/>
                  <a:gd name="T48" fmla="*/ 0 w 160"/>
                  <a:gd name="T49" fmla="*/ 94 h 220"/>
                  <a:gd name="T50" fmla="*/ 0 w 160"/>
                  <a:gd name="T51" fmla="*/ 84 h 220"/>
                  <a:gd name="T52" fmla="*/ 2 w 160"/>
                  <a:gd name="T53" fmla="*/ 74 h 220"/>
                  <a:gd name="T54" fmla="*/ 6 w 160"/>
                  <a:gd name="T55" fmla="*/ 66 h 220"/>
                  <a:gd name="T56" fmla="*/ 12 w 160"/>
                  <a:gd name="T57" fmla="*/ 58 h 220"/>
                  <a:gd name="T58" fmla="*/ 24 w 160"/>
                  <a:gd name="T59" fmla="*/ 40 h 220"/>
                  <a:gd name="T60" fmla="*/ 28 w 160"/>
                  <a:gd name="T61" fmla="*/ 32 h 220"/>
                  <a:gd name="T62" fmla="*/ 34 w 160"/>
                  <a:gd name="T63" fmla="*/ 24 h 220"/>
                  <a:gd name="T64" fmla="*/ 34 w 160"/>
                  <a:gd name="T65" fmla="*/ 24 h 220"/>
                  <a:gd name="T66" fmla="*/ 26 w 160"/>
                  <a:gd name="T67" fmla="*/ 16 h 220"/>
                  <a:gd name="T68" fmla="*/ 16 w 160"/>
                  <a:gd name="T69" fmla="*/ 12 h 220"/>
                  <a:gd name="T70" fmla="*/ 8 w 160"/>
                  <a:gd name="T71" fmla="*/ 6 h 220"/>
                  <a:gd name="T72" fmla="*/ 0 w 160"/>
                  <a:gd name="T73" fmla="*/ 0 h 220"/>
                  <a:gd name="T74" fmla="*/ 0 w 160"/>
                  <a:gd name="T7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220">
                    <a:moveTo>
                      <a:pt x="0" y="0"/>
                    </a:moveTo>
                    <a:lnTo>
                      <a:pt x="0" y="0"/>
                    </a:lnTo>
                    <a:lnTo>
                      <a:pt x="110" y="0"/>
                    </a:lnTo>
                    <a:lnTo>
                      <a:pt x="110" y="0"/>
                    </a:lnTo>
                    <a:lnTo>
                      <a:pt x="136" y="50"/>
                    </a:lnTo>
                    <a:lnTo>
                      <a:pt x="160" y="96"/>
                    </a:lnTo>
                    <a:lnTo>
                      <a:pt x="160" y="96"/>
                    </a:lnTo>
                    <a:lnTo>
                      <a:pt x="132" y="80"/>
                    </a:lnTo>
                    <a:lnTo>
                      <a:pt x="132" y="80"/>
                    </a:lnTo>
                    <a:lnTo>
                      <a:pt x="116" y="106"/>
                    </a:lnTo>
                    <a:lnTo>
                      <a:pt x="102" y="132"/>
                    </a:lnTo>
                    <a:lnTo>
                      <a:pt x="86" y="160"/>
                    </a:lnTo>
                    <a:lnTo>
                      <a:pt x="70" y="186"/>
                    </a:lnTo>
                    <a:lnTo>
                      <a:pt x="70" y="186"/>
                    </a:lnTo>
                    <a:lnTo>
                      <a:pt x="66" y="202"/>
                    </a:lnTo>
                    <a:lnTo>
                      <a:pt x="66" y="212"/>
                    </a:lnTo>
                    <a:lnTo>
                      <a:pt x="66" y="220"/>
                    </a:lnTo>
                    <a:lnTo>
                      <a:pt x="66" y="220"/>
                    </a:lnTo>
                    <a:lnTo>
                      <a:pt x="42" y="178"/>
                    </a:lnTo>
                    <a:lnTo>
                      <a:pt x="18" y="134"/>
                    </a:lnTo>
                    <a:lnTo>
                      <a:pt x="18" y="134"/>
                    </a:lnTo>
                    <a:lnTo>
                      <a:pt x="6" y="114"/>
                    </a:lnTo>
                    <a:lnTo>
                      <a:pt x="2" y="104"/>
                    </a:lnTo>
                    <a:lnTo>
                      <a:pt x="0" y="94"/>
                    </a:lnTo>
                    <a:lnTo>
                      <a:pt x="0" y="94"/>
                    </a:lnTo>
                    <a:lnTo>
                      <a:pt x="0" y="84"/>
                    </a:lnTo>
                    <a:lnTo>
                      <a:pt x="2" y="74"/>
                    </a:lnTo>
                    <a:lnTo>
                      <a:pt x="6" y="66"/>
                    </a:lnTo>
                    <a:lnTo>
                      <a:pt x="12" y="58"/>
                    </a:lnTo>
                    <a:lnTo>
                      <a:pt x="24" y="40"/>
                    </a:lnTo>
                    <a:lnTo>
                      <a:pt x="28" y="32"/>
                    </a:lnTo>
                    <a:lnTo>
                      <a:pt x="34" y="24"/>
                    </a:lnTo>
                    <a:lnTo>
                      <a:pt x="34" y="24"/>
                    </a:lnTo>
                    <a:lnTo>
                      <a:pt x="26" y="16"/>
                    </a:lnTo>
                    <a:lnTo>
                      <a:pt x="16" y="12"/>
                    </a:lnTo>
                    <a:lnTo>
                      <a:pt x="8" y="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55"/>
              <p:cNvSpPr>
                <a:spLocks/>
              </p:cNvSpPr>
              <p:nvPr/>
            </p:nvSpPr>
            <p:spPr bwMode="auto">
              <a:xfrm>
                <a:off x="4514850" y="639763"/>
                <a:ext cx="244475" cy="307975"/>
              </a:xfrm>
              <a:custGeom>
                <a:avLst/>
                <a:gdLst>
                  <a:gd name="T0" fmla="*/ 54 w 154"/>
                  <a:gd name="T1" fmla="*/ 0 h 194"/>
                  <a:gd name="T2" fmla="*/ 54 w 154"/>
                  <a:gd name="T3" fmla="*/ 0 h 194"/>
                  <a:gd name="T4" fmla="*/ 54 w 154"/>
                  <a:gd name="T5" fmla="*/ 8 h 194"/>
                  <a:gd name="T6" fmla="*/ 54 w 154"/>
                  <a:gd name="T7" fmla="*/ 16 h 194"/>
                  <a:gd name="T8" fmla="*/ 54 w 154"/>
                  <a:gd name="T9" fmla="*/ 34 h 194"/>
                  <a:gd name="T10" fmla="*/ 54 w 154"/>
                  <a:gd name="T11" fmla="*/ 34 h 194"/>
                  <a:gd name="T12" fmla="*/ 74 w 154"/>
                  <a:gd name="T13" fmla="*/ 36 h 194"/>
                  <a:gd name="T14" fmla="*/ 94 w 154"/>
                  <a:gd name="T15" fmla="*/ 36 h 194"/>
                  <a:gd name="T16" fmla="*/ 134 w 154"/>
                  <a:gd name="T17" fmla="*/ 36 h 194"/>
                  <a:gd name="T18" fmla="*/ 134 w 154"/>
                  <a:gd name="T19" fmla="*/ 36 h 194"/>
                  <a:gd name="T20" fmla="*/ 146 w 154"/>
                  <a:gd name="T21" fmla="*/ 60 h 194"/>
                  <a:gd name="T22" fmla="*/ 152 w 154"/>
                  <a:gd name="T23" fmla="*/ 74 h 194"/>
                  <a:gd name="T24" fmla="*/ 154 w 154"/>
                  <a:gd name="T25" fmla="*/ 90 h 194"/>
                  <a:gd name="T26" fmla="*/ 154 w 154"/>
                  <a:gd name="T27" fmla="*/ 90 h 194"/>
                  <a:gd name="T28" fmla="*/ 152 w 154"/>
                  <a:gd name="T29" fmla="*/ 106 h 194"/>
                  <a:gd name="T30" fmla="*/ 146 w 154"/>
                  <a:gd name="T31" fmla="*/ 120 h 194"/>
                  <a:gd name="T32" fmla="*/ 136 w 154"/>
                  <a:gd name="T33" fmla="*/ 132 h 194"/>
                  <a:gd name="T34" fmla="*/ 126 w 154"/>
                  <a:gd name="T35" fmla="*/ 140 h 194"/>
                  <a:gd name="T36" fmla="*/ 110 w 154"/>
                  <a:gd name="T37" fmla="*/ 146 h 194"/>
                  <a:gd name="T38" fmla="*/ 94 w 154"/>
                  <a:gd name="T39" fmla="*/ 150 h 194"/>
                  <a:gd name="T40" fmla="*/ 76 w 154"/>
                  <a:gd name="T41" fmla="*/ 152 h 194"/>
                  <a:gd name="T42" fmla="*/ 54 w 154"/>
                  <a:gd name="T43" fmla="*/ 150 h 194"/>
                  <a:gd name="T44" fmla="*/ 54 w 154"/>
                  <a:gd name="T45" fmla="*/ 150 h 194"/>
                  <a:gd name="T46" fmla="*/ 54 w 154"/>
                  <a:gd name="T47" fmla="*/ 172 h 194"/>
                  <a:gd name="T48" fmla="*/ 54 w 154"/>
                  <a:gd name="T49" fmla="*/ 194 h 194"/>
                  <a:gd name="T50" fmla="*/ 54 w 154"/>
                  <a:gd name="T51" fmla="*/ 194 h 194"/>
                  <a:gd name="T52" fmla="*/ 26 w 154"/>
                  <a:gd name="T53" fmla="*/ 146 h 194"/>
                  <a:gd name="T54" fmla="*/ 0 w 154"/>
                  <a:gd name="T55" fmla="*/ 96 h 194"/>
                  <a:gd name="T56" fmla="*/ 0 w 154"/>
                  <a:gd name="T57" fmla="*/ 96 h 194"/>
                  <a:gd name="T58" fmla="*/ 26 w 154"/>
                  <a:gd name="T59" fmla="*/ 48 h 194"/>
                  <a:gd name="T60" fmla="*/ 40 w 154"/>
                  <a:gd name="T61" fmla="*/ 24 h 194"/>
                  <a:gd name="T62" fmla="*/ 54 w 154"/>
                  <a:gd name="T63" fmla="*/ 0 h 194"/>
                  <a:gd name="T64" fmla="*/ 54 w 154"/>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54" y="0"/>
                    </a:moveTo>
                    <a:lnTo>
                      <a:pt x="54" y="0"/>
                    </a:lnTo>
                    <a:lnTo>
                      <a:pt x="54" y="8"/>
                    </a:lnTo>
                    <a:lnTo>
                      <a:pt x="54" y="16"/>
                    </a:lnTo>
                    <a:lnTo>
                      <a:pt x="54" y="34"/>
                    </a:lnTo>
                    <a:lnTo>
                      <a:pt x="54" y="34"/>
                    </a:lnTo>
                    <a:lnTo>
                      <a:pt x="74" y="36"/>
                    </a:lnTo>
                    <a:lnTo>
                      <a:pt x="94" y="36"/>
                    </a:lnTo>
                    <a:lnTo>
                      <a:pt x="134" y="36"/>
                    </a:lnTo>
                    <a:lnTo>
                      <a:pt x="134" y="36"/>
                    </a:lnTo>
                    <a:lnTo>
                      <a:pt x="146" y="60"/>
                    </a:lnTo>
                    <a:lnTo>
                      <a:pt x="152" y="74"/>
                    </a:lnTo>
                    <a:lnTo>
                      <a:pt x="154" y="90"/>
                    </a:lnTo>
                    <a:lnTo>
                      <a:pt x="154" y="90"/>
                    </a:lnTo>
                    <a:lnTo>
                      <a:pt x="152" y="106"/>
                    </a:lnTo>
                    <a:lnTo>
                      <a:pt x="146" y="120"/>
                    </a:lnTo>
                    <a:lnTo>
                      <a:pt x="136" y="132"/>
                    </a:lnTo>
                    <a:lnTo>
                      <a:pt x="126" y="140"/>
                    </a:lnTo>
                    <a:lnTo>
                      <a:pt x="110" y="146"/>
                    </a:lnTo>
                    <a:lnTo>
                      <a:pt x="94" y="150"/>
                    </a:lnTo>
                    <a:lnTo>
                      <a:pt x="76" y="152"/>
                    </a:lnTo>
                    <a:lnTo>
                      <a:pt x="54" y="150"/>
                    </a:lnTo>
                    <a:lnTo>
                      <a:pt x="54" y="150"/>
                    </a:lnTo>
                    <a:lnTo>
                      <a:pt x="54" y="172"/>
                    </a:lnTo>
                    <a:lnTo>
                      <a:pt x="54" y="194"/>
                    </a:lnTo>
                    <a:lnTo>
                      <a:pt x="54" y="194"/>
                    </a:lnTo>
                    <a:lnTo>
                      <a:pt x="26" y="146"/>
                    </a:lnTo>
                    <a:lnTo>
                      <a:pt x="0" y="96"/>
                    </a:lnTo>
                    <a:lnTo>
                      <a:pt x="0" y="96"/>
                    </a:lnTo>
                    <a:lnTo>
                      <a:pt x="26" y="48"/>
                    </a:lnTo>
                    <a:lnTo>
                      <a:pt x="40" y="24"/>
                    </a:lnTo>
                    <a:lnTo>
                      <a:pt x="54" y="0"/>
                    </a:ln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56"/>
              <p:cNvSpPr>
                <a:spLocks/>
              </p:cNvSpPr>
              <p:nvPr/>
            </p:nvSpPr>
            <p:spPr bwMode="auto">
              <a:xfrm>
                <a:off x="4229100" y="700088"/>
                <a:ext cx="244475" cy="180975"/>
              </a:xfrm>
              <a:custGeom>
                <a:avLst/>
                <a:gdLst>
                  <a:gd name="T0" fmla="*/ 154 w 154"/>
                  <a:gd name="T1" fmla="*/ 0 h 114"/>
                  <a:gd name="T2" fmla="*/ 154 w 154"/>
                  <a:gd name="T3" fmla="*/ 0 h 114"/>
                  <a:gd name="T4" fmla="*/ 154 w 154"/>
                  <a:gd name="T5" fmla="*/ 112 h 114"/>
                  <a:gd name="T6" fmla="*/ 154 w 154"/>
                  <a:gd name="T7" fmla="*/ 112 h 114"/>
                  <a:gd name="T8" fmla="*/ 112 w 154"/>
                  <a:gd name="T9" fmla="*/ 114 h 114"/>
                  <a:gd name="T10" fmla="*/ 90 w 154"/>
                  <a:gd name="T11" fmla="*/ 114 h 114"/>
                  <a:gd name="T12" fmla="*/ 70 w 154"/>
                  <a:gd name="T13" fmla="*/ 114 h 114"/>
                  <a:gd name="T14" fmla="*/ 50 w 154"/>
                  <a:gd name="T15" fmla="*/ 112 h 114"/>
                  <a:gd name="T16" fmla="*/ 32 w 154"/>
                  <a:gd name="T17" fmla="*/ 106 h 114"/>
                  <a:gd name="T18" fmla="*/ 24 w 154"/>
                  <a:gd name="T19" fmla="*/ 102 h 114"/>
                  <a:gd name="T20" fmla="*/ 18 w 154"/>
                  <a:gd name="T21" fmla="*/ 98 h 114"/>
                  <a:gd name="T22" fmla="*/ 12 w 154"/>
                  <a:gd name="T23" fmla="*/ 92 h 114"/>
                  <a:gd name="T24" fmla="*/ 6 w 154"/>
                  <a:gd name="T25" fmla="*/ 84 h 114"/>
                  <a:gd name="T26" fmla="*/ 6 w 154"/>
                  <a:gd name="T27" fmla="*/ 84 h 114"/>
                  <a:gd name="T28" fmla="*/ 2 w 154"/>
                  <a:gd name="T29" fmla="*/ 74 h 114"/>
                  <a:gd name="T30" fmla="*/ 0 w 154"/>
                  <a:gd name="T31" fmla="*/ 62 h 114"/>
                  <a:gd name="T32" fmla="*/ 2 w 154"/>
                  <a:gd name="T33" fmla="*/ 52 h 114"/>
                  <a:gd name="T34" fmla="*/ 4 w 154"/>
                  <a:gd name="T35" fmla="*/ 40 h 114"/>
                  <a:gd name="T36" fmla="*/ 8 w 154"/>
                  <a:gd name="T37" fmla="*/ 30 h 114"/>
                  <a:gd name="T38" fmla="*/ 12 w 154"/>
                  <a:gd name="T39" fmla="*/ 20 h 114"/>
                  <a:gd name="T40" fmla="*/ 24 w 154"/>
                  <a:gd name="T41" fmla="*/ 0 h 114"/>
                  <a:gd name="T42" fmla="*/ 24 w 154"/>
                  <a:gd name="T43" fmla="*/ 0 h 114"/>
                  <a:gd name="T44" fmla="*/ 154 w 154"/>
                  <a:gd name="T45" fmla="*/ 0 h 114"/>
                  <a:gd name="T46" fmla="*/ 154 w 154"/>
                  <a:gd name="T4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14">
                    <a:moveTo>
                      <a:pt x="154" y="0"/>
                    </a:moveTo>
                    <a:lnTo>
                      <a:pt x="154" y="0"/>
                    </a:lnTo>
                    <a:lnTo>
                      <a:pt x="154" y="112"/>
                    </a:lnTo>
                    <a:lnTo>
                      <a:pt x="154" y="112"/>
                    </a:lnTo>
                    <a:lnTo>
                      <a:pt x="112" y="114"/>
                    </a:lnTo>
                    <a:lnTo>
                      <a:pt x="90" y="114"/>
                    </a:lnTo>
                    <a:lnTo>
                      <a:pt x="70" y="114"/>
                    </a:lnTo>
                    <a:lnTo>
                      <a:pt x="50" y="112"/>
                    </a:lnTo>
                    <a:lnTo>
                      <a:pt x="32" y="106"/>
                    </a:lnTo>
                    <a:lnTo>
                      <a:pt x="24" y="102"/>
                    </a:lnTo>
                    <a:lnTo>
                      <a:pt x="18" y="98"/>
                    </a:lnTo>
                    <a:lnTo>
                      <a:pt x="12" y="92"/>
                    </a:lnTo>
                    <a:lnTo>
                      <a:pt x="6" y="84"/>
                    </a:lnTo>
                    <a:lnTo>
                      <a:pt x="6" y="84"/>
                    </a:lnTo>
                    <a:lnTo>
                      <a:pt x="2" y="74"/>
                    </a:lnTo>
                    <a:lnTo>
                      <a:pt x="0" y="62"/>
                    </a:lnTo>
                    <a:lnTo>
                      <a:pt x="2" y="52"/>
                    </a:lnTo>
                    <a:lnTo>
                      <a:pt x="4" y="40"/>
                    </a:lnTo>
                    <a:lnTo>
                      <a:pt x="8" y="30"/>
                    </a:lnTo>
                    <a:lnTo>
                      <a:pt x="12" y="20"/>
                    </a:lnTo>
                    <a:lnTo>
                      <a:pt x="24" y="0"/>
                    </a:lnTo>
                    <a:lnTo>
                      <a:pt x="24" y="0"/>
                    </a:lnTo>
                    <a:lnTo>
                      <a:pt x="154" y="0"/>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lnSpc>
                    <a:spcPct val="130000"/>
                  </a:lnSpc>
                  <a:spcBef>
                    <a:spcPts val="0"/>
                  </a:spcBef>
                  <a:spcAft>
                    <a:spcPts val="0"/>
                  </a:spcAft>
                  <a:defRPr/>
                </a:pPr>
                <a:endParaRPr lang="zh-CN" alt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Group 38"/>
            <p:cNvGrpSpPr/>
            <p:nvPr/>
          </p:nvGrpSpPr>
          <p:grpSpPr>
            <a:xfrm>
              <a:off x="3987710" y="3843055"/>
              <a:ext cx="618042" cy="619099"/>
              <a:chOff x="7287419" y="3505994"/>
              <a:chExt cx="464344" cy="465138"/>
            </a:xfrm>
            <a:grpFill/>
          </p:grpSpPr>
          <p:sp>
            <p:nvSpPr>
              <p:cNvPr id="40"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AutoShape 59"/>
            <p:cNvSpPr>
              <a:spLocks/>
            </p:cNvSpPr>
            <p:nvPr/>
          </p:nvSpPr>
          <p:spPr bwMode="auto">
            <a:xfrm>
              <a:off x="5752307" y="524000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7" name="Group 46"/>
            <p:cNvGrpSpPr/>
            <p:nvPr/>
          </p:nvGrpSpPr>
          <p:grpSpPr>
            <a:xfrm>
              <a:off x="7358247" y="5062113"/>
              <a:ext cx="383755" cy="383755"/>
              <a:chOff x="4439444" y="2582069"/>
              <a:chExt cx="464344" cy="464344"/>
            </a:xfrm>
            <a:grpFill/>
          </p:grpSpPr>
          <p:sp>
            <p:nvSpPr>
              <p:cNvPr id="48"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Group 50"/>
            <p:cNvGrpSpPr/>
            <p:nvPr/>
          </p:nvGrpSpPr>
          <p:grpSpPr>
            <a:xfrm>
              <a:off x="4742011" y="1988414"/>
              <a:ext cx="464344" cy="464344"/>
              <a:chOff x="4439444" y="1652588"/>
              <a:chExt cx="464344" cy="464344"/>
            </a:xfrm>
            <a:grpFill/>
          </p:grpSpPr>
          <p:sp>
            <p:nvSpPr>
              <p:cNvPr id="52"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5" name="Group 41"/>
          <p:cNvGrpSpPr/>
          <p:nvPr/>
        </p:nvGrpSpPr>
        <p:grpSpPr>
          <a:xfrm>
            <a:off x="1446430" y="1787518"/>
            <a:ext cx="2985933" cy="1310653"/>
            <a:chOff x="9748912" y="1598874"/>
            <a:chExt cx="2547626" cy="1242846"/>
          </a:xfrm>
        </p:grpSpPr>
        <p:sp>
          <p:nvSpPr>
            <p:cNvPr id="56" name="TextBox 42"/>
            <p:cNvSpPr txBox="1"/>
            <p:nvPr/>
          </p:nvSpPr>
          <p:spPr>
            <a:xfrm>
              <a:off x="11548133" y="1598874"/>
              <a:ext cx="748405" cy="395341"/>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临时性</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Rectangle 43"/>
            <p:cNvSpPr/>
            <p:nvPr/>
          </p:nvSpPr>
          <p:spPr>
            <a:xfrm>
              <a:off x="9748912" y="1914111"/>
              <a:ext cx="2547626" cy="927609"/>
            </a:xfrm>
            <a:prstGeom prst="rect">
              <a:avLst/>
            </a:prstGeom>
          </p:spPr>
          <p:txBody>
            <a:bodyPr wrap="square">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项目的“临时性”是指项目有明确的起点和终点。当项目目标达成时，或当项目因不会或不能达到目标而中止时，或当项目需求不复存在时，项目就结束了。</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Group 41"/>
          <p:cNvGrpSpPr/>
          <p:nvPr/>
        </p:nvGrpSpPr>
        <p:grpSpPr>
          <a:xfrm>
            <a:off x="532019" y="3998729"/>
            <a:ext cx="2985933" cy="867711"/>
            <a:chOff x="9748912" y="1598874"/>
            <a:chExt cx="2547626" cy="822820"/>
          </a:xfrm>
        </p:grpSpPr>
        <p:sp>
          <p:nvSpPr>
            <p:cNvPr id="62" name="TextBox 42"/>
            <p:cNvSpPr txBox="1"/>
            <p:nvPr/>
          </p:nvSpPr>
          <p:spPr>
            <a:xfrm>
              <a:off x="11154237" y="1598874"/>
              <a:ext cx="1142301" cy="395340"/>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a:t>
              </a:r>
              <a:r>
                <a:rPr lang="zh-CN" altLang="en-US"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产出</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Rectangle 43"/>
            <p:cNvSpPr/>
            <p:nvPr/>
          </p:nvSpPr>
          <p:spPr>
            <a:xfrm>
              <a:off x="9748912" y="1914111"/>
              <a:ext cx="2547626" cy="507583"/>
            </a:xfrm>
            <a:prstGeom prst="rect">
              <a:avLst/>
            </a:prstGeom>
          </p:spPr>
          <p:txBody>
            <a:bodyPr wrap="square">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每个项目都会创造独特的产品、服务或成果，项目的产出可能是有形的，也可能是无形的。</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5" name="Group 41"/>
          <p:cNvGrpSpPr/>
          <p:nvPr/>
        </p:nvGrpSpPr>
        <p:grpSpPr>
          <a:xfrm>
            <a:off x="2427343" y="5677919"/>
            <a:ext cx="2985933" cy="867711"/>
            <a:chOff x="9748912" y="1598874"/>
            <a:chExt cx="2547626" cy="822820"/>
          </a:xfrm>
        </p:grpSpPr>
        <p:sp>
          <p:nvSpPr>
            <p:cNvPr id="66" name="TextBox 42"/>
            <p:cNvSpPr txBox="1"/>
            <p:nvPr/>
          </p:nvSpPr>
          <p:spPr>
            <a:xfrm>
              <a:off x="11548133" y="1598874"/>
              <a:ext cx="748405" cy="395341"/>
            </a:xfrm>
            <a:prstGeom prst="rect">
              <a:avLst/>
            </a:prstGeom>
            <a:noFill/>
          </p:spPr>
          <p:txBody>
            <a:bodyPr wrap="none" rtlCol="0">
              <a:spAutoFit/>
            </a:bodyPr>
            <a:lstStyle/>
            <a:p>
              <a:pPr algn="r">
                <a:lnSpc>
                  <a:spcPct val="130000"/>
                </a:lnSpc>
              </a:pPr>
              <a:r>
                <a:rPr lang="zh-CN" altLang="en-US"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独特性</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Rectangle 43"/>
            <p:cNvSpPr/>
            <p:nvPr/>
          </p:nvSpPr>
          <p:spPr>
            <a:xfrm>
              <a:off x="9748912" y="1914111"/>
              <a:ext cx="2547626" cy="507583"/>
            </a:xfrm>
            <a:prstGeom prst="rect">
              <a:avLst/>
            </a:prstGeom>
          </p:spPr>
          <p:txBody>
            <a:bodyPr wrap="square">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项目创造的产品、服务或成果可能存在不确定性或差异性。</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8" name="Group 41"/>
          <p:cNvGrpSpPr/>
          <p:nvPr/>
        </p:nvGrpSpPr>
        <p:grpSpPr>
          <a:xfrm>
            <a:off x="8725264" y="5295970"/>
            <a:ext cx="3062315" cy="1975063"/>
            <a:chOff x="9748912" y="1598874"/>
            <a:chExt cx="2547626" cy="1872889"/>
          </a:xfrm>
        </p:grpSpPr>
        <p:sp>
          <p:nvSpPr>
            <p:cNvPr id="69" name="TextBox 42"/>
            <p:cNvSpPr txBox="1"/>
            <p:nvPr/>
          </p:nvSpPr>
          <p:spPr>
            <a:xfrm>
              <a:off x="9760036" y="1598874"/>
              <a:ext cx="1113809" cy="395341"/>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项目的例子</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Rectangle 43"/>
            <p:cNvSpPr/>
            <p:nvPr/>
          </p:nvSpPr>
          <p:spPr>
            <a:xfrm>
              <a:off x="9748912" y="1914111"/>
              <a:ext cx="2547626" cy="1557652"/>
            </a:xfrm>
            <a:prstGeom prst="rect">
              <a:avLst/>
            </a:prstGeom>
          </p:spPr>
          <p:txBody>
            <a:bodyPr wrap="square">
              <a:spAutoFit/>
            </a:bodyPr>
            <a:lstStyle/>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开发一种新的产品、服务或成果</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改变一个组织的结果、流程、人员配备或风格</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开发或购买一套新的或改良后信息系统</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执行一项研究，其结果将被恰当的记录</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建造以座大楼、工厂或基础设施</a:t>
              </a:r>
              <a:endParaRPr lang="en-US" altLang="zh-CN"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nSpc>
                  <a:spcPct val="130000"/>
                </a:lnSpc>
                <a:buFont typeface="Wingdings" panose="05000000000000000000" pitchFamily="2" charset="2"/>
                <a:buChar char="l"/>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实施、改进或提升现有的业务流程和程序</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1" name="Group 41"/>
          <p:cNvGrpSpPr/>
          <p:nvPr/>
        </p:nvGrpSpPr>
        <p:grpSpPr>
          <a:xfrm>
            <a:off x="9024525" y="2968384"/>
            <a:ext cx="3062315" cy="867711"/>
            <a:chOff x="9748912" y="1598874"/>
            <a:chExt cx="2547626" cy="822820"/>
          </a:xfrm>
        </p:grpSpPr>
        <p:sp>
          <p:nvSpPr>
            <p:cNvPr id="72" name="TextBox 42"/>
            <p:cNvSpPr txBox="1"/>
            <p:nvPr/>
          </p:nvSpPr>
          <p:spPr>
            <a:xfrm>
              <a:off x="9760036" y="1598874"/>
              <a:ext cx="1113809"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项目的定义</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Rectangle 43"/>
            <p:cNvSpPr/>
            <p:nvPr/>
          </p:nvSpPr>
          <p:spPr>
            <a:xfrm>
              <a:off x="9748912" y="1914111"/>
              <a:ext cx="2547626" cy="507583"/>
            </a:xfrm>
            <a:prstGeom prst="rect">
              <a:avLst/>
            </a:prstGeom>
          </p:spPr>
          <p:txBody>
            <a:bodyPr wrap="square">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项目是为创造独特的产品、服务或成果而进行的临时性活动</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7" name="矩形 56"/>
          <p:cNvSpPr/>
          <p:nvPr/>
        </p:nvSpPr>
        <p:spPr>
          <a:xfrm>
            <a:off x="0" y="375965"/>
            <a:ext cx="163885" cy="576064"/>
          </a:xfrm>
          <a:prstGeom prst="rect">
            <a:avLst/>
          </a:prstGeom>
          <a:solidFill>
            <a:srgbClr val="FCC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TextBox 89"/>
          <p:cNvSpPr txBox="1"/>
          <p:nvPr/>
        </p:nvSpPr>
        <p:spPr>
          <a:xfrm>
            <a:off x="363770" y="377765"/>
            <a:ext cx="1723549" cy="525016"/>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什么是项目</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5128866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56874" y="1695547"/>
            <a:ext cx="733401" cy="5078913"/>
            <a:chOff x="4160049" y="1274619"/>
            <a:chExt cx="695459" cy="4816157"/>
          </a:xfrm>
          <a:effectLst>
            <a:outerShdw blurRad="381000" dist="38100" dir="2700000" algn="tl" rotWithShape="0">
              <a:prstClr val="black">
                <a:alpha val="35000"/>
              </a:prstClr>
            </a:outerShdw>
          </a:effectLst>
        </p:grpSpPr>
        <p:sp>
          <p:nvSpPr>
            <p:cNvPr id="5" name="Rectangle 4"/>
            <p:cNvSpPr/>
            <p:nvPr/>
          </p:nvSpPr>
          <p:spPr>
            <a:xfrm>
              <a:off x="4160049" y="1274619"/>
              <a:ext cx="695459" cy="4059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Isosceles Triangle 5"/>
            <p:cNvSpPr/>
            <p:nvPr/>
          </p:nvSpPr>
          <p:spPr>
            <a:xfrm flipV="1">
              <a:off x="4160049" y="5334390"/>
              <a:ext cx="695459" cy="7563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Isosceles Triangle 6"/>
            <p:cNvSpPr/>
            <p:nvPr/>
          </p:nvSpPr>
          <p:spPr>
            <a:xfrm flipV="1">
              <a:off x="4399999" y="5852463"/>
              <a:ext cx="220319" cy="2383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5220791" y="4257915"/>
            <a:ext cx="1469482" cy="1411813"/>
            <a:chOff x="5013756" y="3958570"/>
            <a:chExt cx="1393459" cy="1338773"/>
          </a:xfrm>
          <a:solidFill>
            <a:schemeClr val="bg1"/>
          </a:solidFill>
          <a:effectLst>
            <a:outerShdw blurRad="381000" dist="127000" dir="2700000" algn="tl" rotWithShape="0">
              <a:prstClr val="black">
                <a:alpha val="40000"/>
              </a:prstClr>
            </a:outerShdw>
          </a:effectLst>
        </p:grpSpPr>
        <p:sp>
          <p:nvSpPr>
            <p:cNvPr id="9" name="Diamond 8"/>
            <p:cNvSpPr/>
            <p:nvPr/>
          </p:nvSpPr>
          <p:spPr>
            <a:xfrm>
              <a:off x="5013756" y="3958570"/>
              <a:ext cx="1393459" cy="1338773"/>
            </a:xfrm>
            <a:prstGeom prst="diamond">
              <a:avLst/>
            </a:prstGeom>
            <a:solidFill>
              <a:srgbClr val="769E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Group 9"/>
            <p:cNvGrpSpPr/>
            <p:nvPr/>
          </p:nvGrpSpPr>
          <p:grpSpPr>
            <a:xfrm>
              <a:off x="5478313" y="4439043"/>
              <a:ext cx="464344" cy="377825"/>
              <a:chOff x="10074275" y="4479132"/>
              <a:chExt cx="464344" cy="377825"/>
            </a:xfrm>
            <a:grpFill/>
          </p:grpSpPr>
          <p:sp>
            <p:nvSpPr>
              <p:cNvPr id="11"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2"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3" name="Group 12"/>
          <p:cNvGrpSpPr/>
          <p:nvPr/>
        </p:nvGrpSpPr>
        <p:grpSpPr>
          <a:xfrm>
            <a:off x="5956874" y="1695546"/>
            <a:ext cx="1469482" cy="1411813"/>
            <a:chOff x="5711758" y="1528765"/>
            <a:chExt cx="1393459" cy="1338773"/>
          </a:xfrm>
          <a:solidFill>
            <a:schemeClr val="bg1"/>
          </a:solidFill>
          <a:effectLst>
            <a:outerShdw blurRad="381000" dist="127000" dir="2700000" algn="tl" rotWithShape="0">
              <a:prstClr val="black">
                <a:alpha val="40000"/>
              </a:prstClr>
            </a:outerShdw>
          </a:effectLst>
        </p:grpSpPr>
        <p:sp>
          <p:nvSpPr>
            <p:cNvPr id="14" name="Diamond 13"/>
            <p:cNvSpPr/>
            <p:nvPr/>
          </p:nvSpPr>
          <p:spPr>
            <a:xfrm>
              <a:off x="5711758" y="1528765"/>
              <a:ext cx="1393459" cy="1338773"/>
            </a:xfrm>
            <a:prstGeom prst="diamond">
              <a:avLst/>
            </a:prstGeom>
            <a:solidFill>
              <a:srgbClr val="FD675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AutoShape 83"/>
            <p:cNvSpPr>
              <a:spLocks/>
            </p:cNvSpPr>
            <p:nvPr/>
          </p:nvSpPr>
          <p:spPr bwMode="auto">
            <a:xfrm>
              <a:off x="6169646" y="2025969"/>
              <a:ext cx="464344"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Group 15"/>
          <p:cNvGrpSpPr/>
          <p:nvPr/>
        </p:nvGrpSpPr>
        <p:grpSpPr>
          <a:xfrm>
            <a:off x="5955534" y="3403792"/>
            <a:ext cx="1469482" cy="1411813"/>
            <a:chOff x="5710487" y="3160643"/>
            <a:chExt cx="1393459" cy="1338773"/>
          </a:xfrm>
          <a:solidFill>
            <a:schemeClr val="bg1"/>
          </a:solidFill>
          <a:effectLst>
            <a:outerShdw blurRad="381000" dist="127000" dir="2700000" algn="tl" rotWithShape="0">
              <a:prstClr val="black">
                <a:alpha val="40000"/>
              </a:prstClr>
            </a:outerShdw>
          </a:effectLst>
        </p:grpSpPr>
        <p:sp>
          <p:nvSpPr>
            <p:cNvPr id="17" name="Diamond 16"/>
            <p:cNvSpPr/>
            <p:nvPr/>
          </p:nvSpPr>
          <p:spPr>
            <a:xfrm>
              <a:off x="5710487" y="3160643"/>
              <a:ext cx="1393459" cy="1338773"/>
            </a:xfrm>
            <a:prstGeom prst="diamond">
              <a:avLst/>
            </a:prstGeom>
            <a:solidFill>
              <a:srgbClr val="FCCB4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17"/>
            <p:cNvGrpSpPr/>
            <p:nvPr/>
          </p:nvGrpSpPr>
          <p:grpSpPr>
            <a:xfrm>
              <a:off x="6175045" y="3597325"/>
              <a:ext cx="464344" cy="464344"/>
              <a:chOff x="4439444" y="2582069"/>
              <a:chExt cx="464344" cy="464344"/>
            </a:xfrm>
            <a:grpFill/>
          </p:grpSpPr>
          <p:sp>
            <p:nvSpPr>
              <p:cNvPr id="19"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1"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2" name="Group 21"/>
          <p:cNvGrpSpPr/>
          <p:nvPr/>
        </p:nvGrpSpPr>
        <p:grpSpPr>
          <a:xfrm>
            <a:off x="5220792" y="2549669"/>
            <a:ext cx="1469482" cy="1411813"/>
            <a:chOff x="5013757" y="2344704"/>
            <a:chExt cx="1393459" cy="1338773"/>
          </a:xfrm>
          <a:solidFill>
            <a:schemeClr val="bg1"/>
          </a:solidFill>
          <a:effectLst>
            <a:outerShdw blurRad="381000" dist="127000" dir="2700000" algn="tl" rotWithShape="0">
              <a:prstClr val="black">
                <a:alpha val="40000"/>
              </a:prstClr>
            </a:outerShdw>
          </a:effectLst>
        </p:grpSpPr>
        <p:sp>
          <p:nvSpPr>
            <p:cNvPr id="23" name="Diamond 22"/>
            <p:cNvSpPr/>
            <p:nvPr/>
          </p:nvSpPr>
          <p:spPr>
            <a:xfrm>
              <a:off x="5013757" y="2344704"/>
              <a:ext cx="1393459" cy="1338773"/>
            </a:xfrm>
            <a:prstGeom prst="diamond">
              <a:avLst/>
            </a:prstGeom>
            <a:solidFill>
              <a:srgbClr val="91E3D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266">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4" name="Group 23"/>
            <p:cNvGrpSpPr/>
            <p:nvPr/>
          </p:nvGrpSpPr>
          <p:grpSpPr>
            <a:xfrm>
              <a:off x="5478313" y="2752368"/>
              <a:ext cx="464344" cy="464344"/>
              <a:chOff x="4439444" y="1652588"/>
              <a:chExt cx="464344" cy="464344"/>
            </a:xfrm>
            <a:grpFill/>
          </p:grpSpPr>
          <p:sp>
            <p:nvSpPr>
              <p:cNvPr id="25"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6"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7"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lnSpc>
                    <a:spcPct val="130000"/>
                  </a:lnSpc>
                </a:pPr>
                <a:endParaRPr lang="en-US" sz="1160">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8" name="Group 27"/>
          <p:cNvGrpSpPr/>
          <p:nvPr/>
        </p:nvGrpSpPr>
        <p:grpSpPr>
          <a:xfrm>
            <a:off x="7672537" y="1796368"/>
            <a:ext cx="3535826" cy="924757"/>
            <a:chOff x="7338662" y="1708663"/>
            <a:chExt cx="4316309" cy="876915"/>
          </a:xfrm>
        </p:grpSpPr>
        <p:sp>
          <p:nvSpPr>
            <p:cNvPr id="29" name="TextBox 28"/>
            <p:cNvSpPr txBox="1"/>
            <p:nvPr/>
          </p:nvSpPr>
          <p:spPr>
            <a:xfrm>
              <a:off x="7338662" y="1708663"/>
              <a:ext cx="1070784" cy="395340"/>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项目集</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7338662" y="2077995"/>
              <a:ext cx="4316309" cy="507583"/>
            </a:xfrm>
            <a:prstGeom prst="rect">
              <a:avLst/>
            </a:prstGeom>
            <a:noFill/>
          </p:spPr>
          <p:txBody>
            <a:bodyPr wrap="square" rtlCol="0">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项目集包含在项目组合中，其自身又包含需协调管理的子项目集、项目或其他工作，以支持项目组合。</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Group 30"/>
          <p:cNvGrpSpPr/>
          <p:nvPr/>
        </p:nvGrpSpPr>
        <p:grpSpPr>
          <a:xfrm>
            <a:off x="7669857" y="3537159"/>
            <a:ext cx="3535826" cy="924757"/>
            <a:chOff x="7338662" y="1708663"/>
            <a:chExt cx="4316309" cy="876915"/>
          </a:xfrm>
        </p:grpSpPr>
        <p:sp>
          <p:nvSpPr>
            <p:cNvPr id="32" name="TextBox 31"/>
            <p:cNvSpPr txBox="1"/>
            <p:nvPr/>
          </p:nvSpPr>
          <p:spPr>
            <a:xfrm>
              <a:off x="7338662" y="1708663"/>
              <a:ext cx="2197926" cy="429025"/>
            </a:xfrm>
            <a:prstGeom prst="rect">
              <a:avLst/>
            </a:prstGeom>
            <a:noFill/>
          </p:spPr>
          <p:txBody>
            <a:bodyPr wrap="none" rtlCol="0">
              <a:spAutoFit/>
            </a:bodyPr>
            <a:lstStyle/>
            <a:p>
              <a:pP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项目与项目组合</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7338662" y="2077995"/>
              <a:ext cx="4316309" cy="507583"/>
            </a:xfrm>
            <a:prstGeom prst="rect">
              <a:avLst/>
            </a:prstGeom>
            <a:noFill/>
          </p:spPr>
          <p:txBody>
            <a:bodyPr wrap="square" rtlCol="0">
              <a:spAutoFit/>
            </a:bodyPr>
            <a:lstStyle/>
            <a:p>
              <a:pP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单个项目无论属于或不属于项目集，都是项目组合的组成部分。</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Group 33"/>
          <p:cNvGrpSpPr/>
          <p:nvPr/>
        </p:nvGrpSpPr>
        <p:grpSpPr>
          <a:xfrm>
            <a:off x="1436841" y="2646522"/>
            <a:ext cx="3544805" cy="924757"/>
            <a:chOff x="7338662" y="1708663"/>
            <a:chExt cx="4316309" cy="876915"/>
          </a:xfrm>
        </p:grpSpPr>
        <p:sp>
          <p:nvSpPr>
            <p:cNvPr id="35" name="TextBox 34"/>
            <p:cNvSpPr txBox="1"/>
            <p:nvPr/>
          </p:nvSpPr>
          <p:spPr>
            <a:xfrm>
              <a:off x="10302705" y="1708663"/>
              <a:ext cx="1349145" cy="395340"/>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项目组合</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7338662" y="2077995"/>
              <a:ext cx="4316309" cy="507583"/>
            </a:xfrm>
            <a:prstGeom prst="rect">
              <a:avLst/>
            </a:prstGeom>
            <a:noFill/>
          </p:spPr>
          <p:txBody>
            <a:bodyPr wrap="square" rtlCol="0">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项目组合是为了实现战略目标而组合在一起管理的项目、项目集、子项目组合和运营工作的集合。</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Group 36"/>
          <p:cNvGrpSpPr/>
          <p:nvPr/>
        </p:nvGrpSpPr>
        <p:grpSpPr>
          <a:xfrm>
            <a:off x="1429806" y="4379597"/>
            <a:ext cx="3544805" cy="1146228"/>
            <a:chOff x="7338662" y="1708663"/>
            <a:chExt cx="4316309" cy="1086928"/>
          </a:xfrm>
        </p:grpSpPr>
        <p:sp>
          <p:nvSpPr>
            <p:cNvPr id="38" name="TextBox 37"/>
            <p:cNvSpPr txBox="1"/>
            <p:nvPr/>
          </p:nvSpPr>
          <p:spPr>
            <a:xfrm>
              <a:off x="8054134" y="1708663"/>
              <a:ext cx="3597717" cy="429025"/>
            </a:xfrm>
            <a:prstGeom prst="rect">
              <a:avLst/>
            </a:prstGeom>
            <a:noFill/>
          </p:spPr>
          <p:txBody>
            <a:bodyPr wrap="none" rtlCol="0">
              <a:spAutoFit/>
            </a:bodyPr>
            <a:lstStyle/>
            <a:p>
              <a:pPr algn="r">
                <a:lnSpc>
                  <a:spcPct val="130000"/>
                </a:lnSpc>
              </a:pPr>
              <a:r>
                <a:rPr lang="zh-CN" altLang="en-US"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项目组合中的项目或项目集</a:t>
              </a:r>
              <a:endParaRPr lang="en-GB"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7338662" y="2077995"/>
              <a:ext cx="4316309" cy="717596"/>
            </a:xfrm>
            <a:prstGeom prst="rect">
              <a:avLst/>
            </a:prstGeom>
            <a:noFill/>
          </p:spPr>
          <p:txBody>
            <a:bodyPr wrap="square" rtlCol="0">
              <a:spAutoFit/>
            </a:bodyPr>
            <a:lstStyle/>
            <a:p>
              <a:pPr algn="r">
                <a:lnSpc>
                  <a:spcPct val="130000"/>
                </a:lnSpc>
              </a:pPr>
              <a:r>
                <a:rPr lang="zh-CN" altLang="en-US" sz="1107"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虽然项目组合中的项目或项目集不一定彼此依赖或直接相关，但是它们都是通过项目组合与组织战略规划联系在一起。</a:t>
              </a:r>
              <a:endParaRPr lang="en-GB" sz="11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矩形 39"/>
          <p:cNvSpPr/>
          <p:nvPr/>
        </p:nvSpPr>
        <p:spPr>
          <a:xfrm>
            <a:off x="0" y="375965"/>
            <a:ext cx="163885" cy="576064"/>
          </a:xfrm>
          <a:prstGeom prst="rect">
            <a:avLst/>
          </a:prstGeom>
          <a:solidFill>
            <a:srgbClr val="91E3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89"/>
          <p:cNvSpPr txBox="1"/>
          <p:nvPr/>
        </p:nvSpPr>
        <p:spPr>
          <a:xfrm>
            <a:off x="363770" y="377765"/>
            <a:ext cx="5109091" cy="572464"/>
          </a:xfrm>
          <a:prstGeom prst="rect">
            <a:avLst/>
          </a:prstGeom>
          <a:noFill/>
        </p:spPr>
        <p:txBody>
          <a:bodyPr wrap="none" rtlCol="0">
            <a:spAutoFit/>
          </a:bodyPr>
          <a:lstStyle/>
          <a:p>
            <a:pPr>
              <a:lnSpc>
                <a:spcPct val="130000"/>
              </a:lnSpc>
            </a:pPr>
            <a:r>
              <a:rPr lang="zh-CN" altLang="en-US" sz="2400" b="1"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项目组合、项目集合项目之间的关系</a:t>
            </a:r>
            <a:endParaRPr lang="en-GB" sz="2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28694972"/>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p:stCondLst>
                              <p:cond delay="1000"/>
                            </p:stCondLst>
                            <p:childTnLst>
                              <p:par>
                                <p:cTn id="20" presetID="49" presetClass="entr" presetSubtype="0" decel="10000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 calcmode="lin" valueType="num">
                                      <p:cBhvr>
                                        <p:cTn id="24" dur="500" fill="hold"/>
                                        <p:tgtEl>
                                          <p:spTgt spid="13"/>
                                        </p:tgtEl>
                                        <p:attrNameLst>
                                          <p:attrName>style.rotation</p:attrName>
                                        </p:attrNameLst>
                                      </p:cBhvr>
                                      <p:tavLst>
                                        <p:tav tm="0">
                                          <p:val>
                                            <p:fltVal val="360"/>
                                          </p:val>
                                        </p:tav>
                                        <p:tav tm="100000">
                                          <p:val>
                                            <p:fltVal val="0"/>
                                          </p:val>
                                        </p:tav>
                                      </p:tavLst>
                                    </p:anim>
                                    <p:animEffect transition="in" filter="fade">
                                      <p:cBhvr>
                                        <p:cTn id="25" dur="500"/>
                                        <p:tgtEl>
                                          <p:spTgt spid="13"/>
                                        </p:tgtEl>
                                      </p:cBhvr>
                                    </p:animEffect>
                                  </p:childTnLst>
                                </p:cTn>
                              </p:par>
                            </p:childTnLst>
                          </p:cTn>
                        </p:par>
                        <p:par>
                          <p:cTn id="26" fill="hold">
                            <p:stCondLst>
                              <p:cond delay="1500"/>
                            </p:stCondLst>
                            <p:childTnLst>
                              <p:par>
                                <p:cTn id="27" presetID="1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p:tgtEl>
                                          <p:spTgt spid="28"/>
                                        </p:tgtEl>
                                        <p:attrNameLst>
                                          <p:attrName>ppt_x</p:attrName>
                                        </p:attrNameLst>
                                      </p:cBhvr>
                                      <p:tavLst>
                                        <p:tav tm="0">
                                          <p:val>
                                            <p:strVal val="#ppt_x-#ppt_w*1.125000"/>
                                          </p:val>
                                        </p:tav>
                                        <p:tav tm="100000">
                                          <p:val>
                                            <p:strVal val="#ppt_x"/>
                                          </p:val>
                                        </p:tav>
                                      </p:tavLst>
                                    </p:anim>
                                    <p:animEffect transition="in" filter="wipe(right)">
                                      <p:cBhvr>
                                        <p:cTn id="30" dur="500"/>
                                        <p:tgtEl>
                                          <p:spTgt spid="28"/>
                                        </p:tgtEl>
                                      </p:cBhvr>
                                    </p:animEffect>
                                  </p:childTnLst>
                                </p:cTn>
                              </p:par>
                            </p:childTnLst>
                          </p:cTn>
                        </p:par>
                        <p:par>
                          <p:cTn id="31" fill="hold">
                            <p:stCondLst>
                              <p:cond delay="2000"/>
                            </p:stCondLst>
                            <p:childTnLst>
                              <p:par>
                                <p:cTn id="32" presetID="49" presetClass="entr" presetSubtype="0" decel="10000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 calcmode="lin" valueType="num">
                                      <p:cBhvr>
                                        <p:cTn id="36" dur="500" fill="hold"/>
                                        <p:tgtEl>
                                          <p:spTgt spid="22"/>
                                        </p:tgtEl>
                                        <p:attrNameLst>
                                          <p:attrName>style.rotation</p:attrName>
                                        </p:attrNameLst>
                                      </p:cBhvr>
                                      <p:tavLst>
                                        <p:tav tm="0">
                                          <p:val>
                                            <p:fltVal val="360"/>
                                          </p:val>
                                        </p:tav>
                                        <p:tav tm="100000">
                                          <p:val>
                                            <p:fltVal val="0"/>
                                          </p:val>
                                        </p:tav>
                                      </p:tavLst>
                                    </p:anim>
                                    <p:animEffect transition="in" filter="fade">
                                      <p:cBhvr>
                                        <p:cTn id="37" dur="500"/>
                                        <p:tgtEl>
                                          <p:spTgt spid="22"/>
                                        </p:tgtEl>
                                      </p:cBhvr>
                                    </p:animEffect>
                                  </p:childTnLst>
                                </p:cTn>
                              </p:par>
                            </p:childTnLst>
                          </p:cTn>
                        </p:par>
                        <p:par>
                          <p:cTn id="38" fill="hold">
                            <p:stCondLst>
                              <p:cond delay="2500"/>
                            </p:stCondLst>
                            <p:childTnLst>
                              <p:par>
                                <p:cTn id="39" presetID="12" presetClass="entr" presetSubtype="2"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p:tgtEl>
                                          <p:spTgt spid="34"/>
                                        </p:tgtEl>
                                        <p:attrNameLst>
                                          <p:attrName>ppt_x</p:attrName>
                                        </p:attrNameLst>
                                      </p:cBhvr>
                                      <p:tavLst>
                                        <p:tav tm="0">
                                          <p:val>
                                            <p:strVal val="#ppt_x+#ppt_w*1.125000"/>
                                          </p:val>
                                        </p:tav>
                                        <p:tav tm="100000">
                                          <p:val>
                                            <p:strVal val="#ppt_x"/>
                                          </p:val>
                                        </p:tav>
                                      </p:tavLst>
                                    </p:anim>
                                    <p:animEffect transition="in" filter="wipe(left)">
                                      <p:cBhvr>
                                        <p:cTn id="42" dur="500"/>
                                        <p:tgtEl>
                                          <p:spTgt spid="34"/>
                                        </p:tgtEl>
                                      </p:cBhvr>
                                    </p:animEffect>
                                  </p:childTnLst>
                                </p:cTn>
                              </p:par>
                            </p:childTnLst>
                          </p:cTn>
                        </p:par>
                        <p:par>
                          <p:cTn id="43" fill="hold">
                            <p:stCondLst>
                              <p:cond delay="3000"/>
                            </p:stCondLst>
                            <p:childTnLst>
                              <p:par>
                                <p:cTn id="44" presetID="49" presetClass="entr" presetSubtype="0" decel="10000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 calcmode="lin" valueType="num">
                                      <p:cBhvr>
                                        <p:cTn id="48" dur="500" fill="hold"/>
                                        <p:tgtEl>
                                          <p:spTgt spid="16"/>
                                        </p:tgtEl>
                                        <p:attrNameLst>
                                          <p:attrName>style.rotation</p:attrName>
                                        </p:attrNameLst>
                                      </p:cBhvr>
                                      <p:tavLst>
                                        <p:tav tm="0">
                                          <p:val>
                                            <p:fltVal val="360"/>
                                          </p:val>
                                        </p:tav>
                                        <p:tav tm="100000">
                                          <p:val>
                                            <p:fltVal val="0"/>
                                          </p:val>
                                        </p:tav>
                                      </p:tavLst>
                                    </p:anim>
                                    <p:animEffect transition="in" filter="fade">
                                      <p:cBhvr>
                                        <p:cTn id="49" dur="500"/>
                                        <p:tgtEl>
                                          <p:spTgt spid="16"/>
                                        </p:tgtEl>
                                      </p:cBhvr>
                                    </p:animEffect>
                                  </p:childTnLst>
                                </p:cTn>
                              </p:par>
                            </p:childTnLst>
                          </p:cTn>
                        </p:par>
                        <p:par>
                          <p:cTn id="50" fill="hold">
                            <p:stCondLst>
                              <p:cond delay="3500"/>
                            </p:stCondLst>
                            <p:childTnLst>
                              <p:par>
                                <p:cTn id="51" presetID="12" presetClass="entr" presetSubtype="8"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p:tgtEl>
                                          <p:spTgt spid="31"/>
                                        </p:tgtEl>
                                        <p:attrNameLst>
                                          <p:attrName>ppt_x</p:attrName>
                                        </p:attrNameLst>
                                      </p:cBhvr>
                                      <p:tavLst>
                                        <p:tav tm="0">
                                          <p:val>
                                            <p:strVal val="#ppt_x-#ppt_w*1.125000"/>
                                          </p:val>
                                        </p:tav>
                                        <p:tav tm="100000">
                                          <p:val>
                                            <p:strVal val="#ppt_x"/>
                                          </p:val>
                                        </p:tav>
                                      </p:tavLst>
                                    </p:anim>
                                    <p:animEffect transition="in" filter="wipe(right)">
                                      <p:cBhvr>
                                        <p:cTn id="54" dur="500"/>
                                        <p:tgtEl>
                                          <p:spTgt spid="31"/>
                                        </p:tgtEl>
                                      </p:cBhvr>
                                    </p:animEffect>
                                  </p:childTnLst>
                                </p:cTn>
                              </p:par>
                            </p:childTnLst>
                          </p:cTn>
                        </p:par>
                        <p:par>
                          <p:cTn id="55" fill="hold">
                            <p:stCondLst>
                              <p:cond delay="4000"/>
                            </p:stCondLst>
                            <p:childTnLst>
                              <p:par>
                                <p:cTn id="56" presetID="49" presetClass="entr" presetSubtype="0" decel="100000"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500" fill="hold"/>
                                        <p:tgtEl>
                                          <p:spTgt spid="8"/>
                                        </p:tgtEl>
                                        <p:attrNameLst>
                                          <p:attrName>ppt_w</p:attrName>
                                        </p:attrNameLst>
                                      </p:cBhvr>
                                      <p:tavLst>
                                        <p:tav tm="0">
                                          <p:val>
                                            <p:fltVal val="0"/>
                                          </p:val>
                                        </p:tav>
                                        <p:tav tm="100000">
                                          <p:val>
                                            <p:strVal val="#ppt_w"/>
                                          </p:val>
                                        </p:tav>
                                      </p:tavLst>
                                    </p:anim>
                                    <p:anim calcmode="lin" valueType="num">
                                      <p:cBhvr>
                                        <p:cTn id="59" dur="500" fill="hold"/>
                                        <p:tgtEl>
                                          <p:spTgt spid="8"/>
                                        </p:tgtEl>
                                        <p:attrNameLst>
                                          <p:attrName>ppt_h</p:attrName>
                                        </p:attrNameLst>
                                      </p:cBhvr>
                                      <p:tavLst>
                                        <p:tav tm="0">
                                          <p:val>
                                            <p:fltVal val="0"/>
                                          </p:val>
                                        </p:tav>
                                        <p:tav tm="100000">
                                          <p:val>
                                            <p:strVal val="#ppt_h"/>
                                          </p:val>
                                        </p:tav>
                                      </p:tavLst>
                                    </p:anim>
                                    <p:anim calcmode="lin" valueType="num">
                                      <p:cBhvr>
                                        <p:cTn id="60" dur="500" fill="hold"/>
                                        <p:tgtEl>
                                          <p:spTgt spid="8"/>
                                        </p:tgtEl>
                                        <p:attrNameLst>
                                          <p:attrName>style.rotation</p:attrName>
                                        </p:attrNameLst>
                                      </p:cBhvr>
                                      <p:tavLst>
                                        <p:tav tm="0">
                                          <p:val>
                                            <p:fltVal val="360"/>
                                          </p:val>
                                        </p:tav>
                                        <p:tav tm="100000">
                                          <p:val>
                                            <p:fltVal val="0"/>
                                          </p:val>
                                        </p:tav>
                                      </p:tavLst>
                                    </p:anim>
                                    <p:animEffect transition="in" filter="fade">
                                      <p:cBhvr>
                                        <p:cTn id="61" dur="500"/>
                                        <p:tgtEl>
                                          <p:spTgt spid="8"/>
                                        </p:tgtEl>
                                      </p:cBhvr>
                                    </p:animEffect>
                                  </p:childTnLst>
                                </p:cTn>
                              </p:par>
                            </p:childTnLst>
                          </p:cTn>
                        </p:par>
                        <p:par>
                          <p:cTn id="62" fill="hold">
                            <p:stCondLst>
                              <p:cond delay="4500"/>
                            </p:stCondLst>
                            <p:childTnLst>
                              <p:par>
                                <p:cTn id="63" presetID="12" presetClass="entr" presetSubtype="2"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p:tgtEl>
                                          <p:spTgt spid="37"/>
                                        </p:tgtEl>
                                        <p:attrNameLst>
                                          <p:attrName>ppt_x</p:attrName>
                                        </p:attrNameLst>
                                      </p:cBhvr>
                                      <p:tavLst>
                                        <p:tav tm="0">
                                          <p:val>
                                            <p:strVal val="#ppt_x+#ppt_w*1.125000"/>
                                          </p:val>
                                        </p:tav>
                                        <p:tav tm="100000">
                                          <p:val>
                                            <p:strVal val="#ppt_x"/>
                                          </p:val>
                                        </p:tav>
                                      </p:tavLst>
                                    </p:anim>
                                    <p:animEffect transition="in" filter="wipe(left)">
                                      <p:cBhvr>
                                        <p:cTn id="6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sl00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Unicode MS"/>
        <a:ea typeface="幼圆"/>
        <a:cs typeface=""/>
      </a:majorFont>
      <a:minorFont>
        <a:latin typeface="Arial Unicode MS"/>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1685</Words>
  <Application>Microsoft Office PowerPoint</Application>
  <PresentationFormat>自定义</PresentationFormat>
  <Paragraphs>231</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 Unicode MS</vt:lpstr>
      <vt:lpstr>Kozuka Gothic Pro M</vt:lpstr>
      <vt:lpstr>宋体</vt:lpstr>
      <vt:lpstr>微软雅黑</vt:lpstr>
      <vt:lpstr>幼圆</vt:lpstr>
      <vt:lpstr>Arial</vt:lpstr>
      <vt:lpstr>Calibri</vt:lpstr>
      <vt:lpstr>Franklin Gothic Medium</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
  <cp:keywords>第一PPT www.1ppt.com</cp:keywords>
  <cp:lastModifiedBy/>
  <cp:revision>1</cp:revision>
  <dcterms:created xsi:type="dcterms:W3CDTF">2016-09-14T14:47:54Z</dcterms:created>
  <dcterms:modified xsi:type="dcterms:W3CDTF">2017-07-04T10:10:31Z</dcterms:modified>
</cp:coreProperties>
</file>