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84" r:id="rId4"/>
    <p:sldId id="270" r:id="rId5"/>
    <p:sldId id="271" r:id="rId6"/>
    <p:sldId id="272" r:id="rId7"/>
    <p:sldId id="273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6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5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ppt模板-en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940" y="33415"/>
            <a:ext cx="9144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62916" y="2923806"/>
            <a:ext cx="2893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+mn-ea"/>
              </a:rPr>
              <a:t>VMX IPTV</a:t>
            </a:r>
            <a:r>
              <a:rPr lang="zh-CN" altLang="en-US" sz="3200" b="1" dirty="0" smtClean="0">
                <a:latin typeface="+mn-ea"/>
              </a:rPr>
              <a:t>集成</a:t>
            </a:r>
            <a:endParaRPr lang="en-US" altLang="zh-CN" sz="3200" b="1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0152" y="4162998"/>
            <a:ext cx="28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主讲人：吴治廉</a:t>
            </a:r>
            <a:endParaRPr lang="en-US" altLang="zh-CN" sz="24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99392"/>
            <a:ext cx="9144000" cy="6858000"/>
          </a:xfrm>
        </p:spPr>
      </p:pic>
      <p:sp>
        <p:nvSpPr>
          <p:cNvPr id="9" name="文本框 8"/>
          <p:cNvSpPr txBox="1"/>
          <p:nvPr/>
        </p:nvSpPr>
        <p:spPr>
          <a:xfrm>
            <a:off x="737574" y="1118052"/>
            <a:ext cx="738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方案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9552" y="614360"/>
            <a:ext cx="738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  </a:t>
            </a:r>
            <a:r>
              <a:rPr lang="en-US" altLang="zh-CN" sz="2400" dirty="0" smtClean="0"/>
              <a:t>IPTV VMX</a:t>
            </a:r>
            <a:r>
              <a:rPr lang="zh-CN" altLang="en-US" sz="2400" dirty="0" smtClean="0"/>
              <a:t>集成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37574" y="1580885"/>
            <a:ext cx="738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大致流程图如下：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74" y="2043718"/>
            <a:ext cx="3474386" cy="36883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93710" y="2636912"/>
            <a:ext cx="439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上层应用</a:t>
            </a:r>
            <a:r>
              <a:rPr lang="en-US" altLang="zh-CN" dirty="0" smtClean="0"/>
              <a:t>APK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jni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libvmxplayerjni.so</a:t>
            </a:r>
            <a:r>
              <a:rPr lang="zh-CN" altLang="en-US" dirty="0" smtClean="0"/>
              <a:t>）调用我们的目标库（</a:t>
            </a:r>
            <a:r>
              <a:rPr lang="en-US" altLang="zh-CN" dirty="0" smtClean="0"/>
              <a:t>libiptvclient.so</a:t>
            </a:r>
            <a:r>
              <a:rPr lang="zh-CN" altLang="en-US" dirty="0" smtClean="0"/>
              <a:t>），通过我们的目标库调用原厂</a:t>
            </a:r>
            <a:r>
              <a:rPr lang="en-US" altLang="zh-CN" dirty="0" smtClean="0"/>
              <a:t>VMX</a:t>
            </a:r>
            <a:r>
              <a:rPr lang="zh-CN" altLang="en-US" dirty="0" smtClean="0"/>
              <a:t>库（</a:t>
            </a:r>
            <a:r>
              <a:rPr lang="en-US" altLang="zh-CN" dirty="0" smtClean="0"/>
              <a:t>libCTC_vmx_iptv_ad.so</a:t>
            </a:r>
            <a:r>
              <a:rPr lang="zh-CN" altLang="en-US" dirty="0" smtClean="0"/>
              <a:t>），最后调到</a:t>
            </a:r>
            <a:r>
              <a:rPr lang="en-US" altLang="zh-CN" dirty="0" smtClean="0"/>
              <a:t>VMX</a:t>
            </a:r>
            <a:r>
              <a:rPr lang="zh-CN" altLang="en-US" dirty="0" smtClean="0"/>
              <a:t>库（</a:t>
            </a:r>
            <a:r>
              <a:rPr lang="en-US" altLang="zh-CN" dirty="0" smtClean="0"/>
              <a:t>libvriptvclientDEV.so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libiptvclient.so</a:t>
            </a:r>
            <a:r>
              <a:rPr lang="zh-CN" altLang="en-US" dirty="0" smtClean="0"/>
              <a:t>库为我们要实现的库，也是最终产物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662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99392"/>
            <a:ext cx="9144000" cy="6858000"/>
          </a:xfrm>
        </p:spPr>
      </p:pic>
      <p:sp>
        <p:nvSpPr>
          <p:cNvPr id="9" name="文本框 8"/>
          <p:cNvSpPr txBox="1"/>
          <p:nvPr/>
        </p:nvSpPr>
        <p:spPr>
          <a:xfrm>
            <a:off x="737574" y="1118052"/>
            <a:ext cx="738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具体设计如下：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9552" y="614360"/>
            <a:ext cx="738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  </a:t>
            </a:r>
            <a:r>
              <a:rPr lang="en-US" altLang="zh-CN" sz="2400" dirty="0" smtClean="0"/>
              <a:t>IPTV VMX</a:t>
            </a:r>
            <a:r>
              <a:rPr lang="zh-CN" altLang="en-US" sz="2400" dirty="0" smtClean="0"/>
              <a:t>集成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79" y="1498632"/>
            <a:ext cx="6744641" cy="43024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32421" y="2014798"/>
            <a:ext cx="7159884" cy="2815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20072" y="223751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 smtClean="0">
                <a:solidFill>
                  <a:srgbClr val="FF0000"/>
                </a:solidFill>
              </a:rPr>
              <a:t>ibiptvclient.so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27784" y="332960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接收流模块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29962" y="3342066"/>
            <a:ext cx="1279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>
                <a:solidFill>
                  <a:srgbClr val="FF0000"/>
                </a:solidFill>
              </a:rPr>
              <a:t>CTCPlayer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模块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65802" y="3325707"/>
            <a:ext cx="1279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软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demux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80448" y="4889634"/>
            <a:ext cx="1279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原厂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VMX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库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04396" y="5368410"/>
            <a:ext cx="1279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VMX</a:t>
            </a:r>
            <a:r>
              <a:rPr lang="zh-CN" altLang="en-US" sz="1400" b="1" dirty="0">
                <a:solidFill>
                  <a:srgbClr val="FF0000"/>
                </a:solidFill>
              </a:rPr>
              <a:t>原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生库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66778" y="4398053"/>
            <a:ext cx="1279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RSTP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客户端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2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5" grpId="0"/>
      <p:bldP spid="16" grpId="0"/>
      <p:bldP spid="17" grpId="0"/>
      <p:bldP spid="18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99392"/>
            <a:ext cx="9144000" cy="6858000"/>
          </a:xfrm>
        </p:spPr>
      </p:pic>
      <p:sp>
        <p:nvSpPr>
          <p:cNvPr id="9" name="文本框 8"/>
          <p:cNvSpPr txBox="1"/>
          <p:nvPr/>
        </p:nvSpPr>
        <p:spPr>
          <a:xfrm>
            <a:off x="755576" y="1703122"/>
            <a:ext cx="73808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各模块说明：</a:t>
            </a:r>
            <a:endParaRPr lang="en-US" altLang="zh-CN" sz="1600" dirty="0" smtClean="0"/>
          </a:p>
          <a:p>
            <a:endParaRPr lang="en-US" altLang="zh-CN" sz="800" dirty="0" smtClean="0"/>
          </a:p>
          <a:p>
            <a:r>
              <a:rPr lang="zh-CN" altLang="en-US" sz="1600" dirty="0" smtClean="0"/>
              <a:t>软</a:t>
            </a:r>
            <a:r>
              <a:rPr lang="en-US" altLang="zh-CN" sz="1600" dirty="0" err="1" smtClean="0"/>
              <a:t>demux</a:t>
            </a:r>
            <a:r>
              <a:rPr lang="zh-CN" altLang="en-US" sz="1600" dirty="0" smtClean="0"/>
              <a:t>：解出</a:t>
            </a:r>
            <a:r>
              <a:rPr lang="en-US" altLang="zh-CN" sz="1600" dirty="0" smtClean="0"/>
              <a:t>TS</a:t>
            </a:r>
            <a:r>
              <a:rPr lang="zh-CN" altLang="en-US" sz="1600" dirty="0" smtClean="0"/>
              <a:t>中的音视频</a:t>
            </a:r>
            <a:r>
              <a:rPr lang="en-US" altLang="zh-CN" sz="1600" dirty="0" smtClean="0"/>
              <a:t>PID</a:t>
            </a:r>
            <a:r>
              <a:rPr lang="zh-CN" altLang="en-US" sz="1600" dirty="0" smtClean="0"/>
              <a:t>，格式，节目号，</a:t>
            </a:r>
            <a:r>
              <a:rPr lang="en-US" altLang="zh-CN" sz="1600" dirty="0" smtClean="0"/>
              <a:t>ECM PID</a:t>
            </a:r>
            <a:r>
              <a:rPr lang="zh-CN" altLang="en-US" sz="1600" dirty="0" smtClean="0"/>
              <a:t>等；</a:t>
            </a:r>
            <a:endParaRPr lang="en-US" altLang="zh-CN" sz="1600" dirty="0" smtClean="0"/>
          </a:p>
          <a:p>
            <a:endParaRPr lang="en-US" altLang="zh-CN" sz="800" dirty="0" smtClean="0"/>
          </a:p>
          <a:p>
            <a:r>
              <a:rPr lang="zh-CN" altLang="en-US" sz="1600" dirty="0" smtClean="0"/>
              <a:t>接收流模块：负责创建线程，接收流数据，然后存放到缓存队列中；</a:t>
            </a:r>
            <a:endParaRPr lang="en-US" altLang="zh-CN" sz="1600" dirty="0" smtClean="0"/>
          </a:p>
          <a:p>
            <a:endParaRPr lang="en-US" altLang="zh-CN" sz="800" dirty="0" smtClean="0"/>
          </a:p>
          <a:p>
            <a:r>
              <a:rPr lang="en-US" altLang="zh-CN" sz="1600" dirty="0" smtClean="0"/>
              <a:t>RTSP</a:t>
            </a:r>
            <a:r>
              <a:rPr lang="zh-CN" altLang="en-US" sz="1600" dirty="0" smtClean="0"/>
              <a:t>客户端：提供一系列</a:t>
            </a:r>
            <a:r>
              <a:rPr lang="en-US" altLang="zh-CN" sz="1600" dirty="0" smtClean="0"/>
              <a:t>RTSP</a:t>
            </a:r>
            <a:r>
              <a:rPr lang="zh-CN" altLang="en-US" sz="1600" dirty="0" smtClean="0"/>
              <a:t>接口（例如接收</a:t>
            </a:r>
            <a:r>
              <a:rPr lang="en-US" altLang="zh-CN" sz="1600" dirty="0" smtClean="0"/>
              <a:t>RTSP</a:t>
            </a:r>
            <a:r>
              <a:rPr lang="zh-CN" altLang="en-US" sz="1600" dirty="0" smtClean="0"/>
              <a:t>流，暂停，停止等）；</a:t>
            </a:r>
            <a:endParaRPr lang="en-US" altLang="zh-CN" sz="1600" dirty="0" smtClean="0"/>
          </a:p>
          <a:p>
            <a:endParaRPr lang="en-US" altLang="zh-CN" sz="800" dirty="0" smtClean="0"/>
          </a:p>
          <a:p>
            <a:r>
              <a:rPr lang="en-US" altLang="zh-CN" sz="1600" dirty="0" err="1"/>
              <a:t>CTCPlayer</a:t>
            </a:r>
            <a:r>
              <a:rPr lang="zh-CN" altLang="en-US" sz="1600" dirty="0" smtClean="0"/>
              <a:t>模块：与</a:t>
            </a:r>
            <a:r>
              <a:rPr lang="en-US" altLang="zh-CN" sz="1600" dirty="0" err="1" smtClean="0"/>
              <a:t>AmPlayer</a:t>
            </a:r>
            <a:r>
              <a:rPr lang="zh-CN" altLang="en-US" sz="1600" dirty="0" smtClean="0"/>
              <a:t>相关的逻辑操作。</a:t>
            </a:r>
            <a:endParaRPr lang="en-US" altLang="zh-CN" sz="160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539552" y="614360"/>
            <a:ext cx="738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  </a:t>
            </a:r>
            <a:r>
              <a:rPr lang="en-US" altLang="zh-CN" sz="2400" dirty="0" smtClean="0"/>
              <a:t>IPTV VMX</a:t>
            </a:r>
            <a:r>
              <a:rPr lang="zh-CN" altLang="en-US" sz="2400" dirty="0" smtClean="0"/>
              <a:t>集成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379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99392"/>
            <a:ext cx="9144000" cy="6858000"/>
          </a:xfrm>
        </p:spPr>
      </p:pic>
      <p:sp>
        <p:nvSpPr>
          <p:cNvPr id="13" name="文本框 12"/>
          <p:cNvSpPr txBox="1"/>
          <p:nvPr/>
        </p:nvSpPr>
        <p:spPr>
          <a:xfrm>
            <a:off x="539552" y="614360"/>
            <a:ext cx="738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  </a:t>
            </a:r>
            <a:r>
              <a:rPr lang="zh-CN" altLang="en-US" sz="2400" dirty="0" smtClean="0"/>
              <a:t>项目问题总结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21347" y="1355749"/>
            <a:ext cx="801089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项目中遇到的问题：</a:t>
            </a:r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、在其他线程中，全局使用</a:t>
            </a:r>
            <a:r>
              <a:rPr lang="en-US" altLang="zh-CN" sz="1600" dirty="0" smtClean="0"/>
              <a:t>JNI</a:t>
            </a:r>
            <a:r>
              <a:rPr lang="zh-CN" altLang="en-US" sz="1600" dirty="0" smtClean="0"/>
              <a:t>的变量，例如</a:t>
            </a:r>
            <a:r>
              <a:rPr lang="en-US" altLang="zh-CN" sz="1600" dirty="0" err="1" smtClean="0"/>
              <a:t>JNIEnv</a:t>
            </a:r>
            <a:r>
              <a:rPr lang="zh-CN" altLang="en-US" sz="1600" dirty="0"/>
              <a:t>、</a:t>
            </a:r>
            <a:r>
              <a:rPr lang="en-US" altLang="zh-CN" sz="1600" dirty="0" err="1" smtClean="0"/>
              <a:t>jobject</a:t>
            </a:r>
            <a:r>
              <a:rPr lang="zh-CN" altLang="en-US" sz="1600" dirty="0" smtClean="0"/>
              <a:t>，程序报错。</a:t>
            </a:r>
            <a:endParaRPr lang="en-US" altLang="zh-CN" sz="1600" dirty="0"/>
          </a:p>
          <a:p>
            <a:r>
              <a:rPr lang="en-US" altLang="zh-CN" sz="1600" dirty="0" smtClean="0"/>
              <a:t>       </a:t>
            </a:r>
            <a:r>
              <a:rPr lang="zh-CN" altLang="en-US" sz="1600" dirty="0" smtClean="0"/>
              <a:t>因为</a:t>
            </a:r>
            <a:r>
              <a:rPr lang="en-US" altLang="zh-CN" sz="1600" dirty="0" smtClean="0"/>
              <a:t>JNI</a:t>
            </a:r>
            <a:r>
              <a:rPr lang="zh-CN" altLang="en-US" sz="1600" dirty="0" smtClean="0"/>
              <a:t>中的变量是线程相关的，因此不能够直接在其他线程中使用</a:t>
            </a:r>
            <a:r>
              <a:rPr lang="en-US" altLang="zh-CN" sz="1600" dirty="0" smtClean="0"/>
              <a:t>JNI</a:t>
            </a:r>
            <a:r>
              <a:rPr lang="zh-CN" altLang="en-US" sz="1600" dirty="0" smtClean="0"/>
              <a:t>变量。</a:t>
            </a:r>
            <a:endParaRPr lang="en-US" altLang="zh-CN" sz="1600" dirty="0" smtClean="0"/>
          </a:p>
          <a:p>
            <a:r>
              <a:rPr lang="en-US" altLang="zh-CN" sz="1600" dirty="0" smtClean="0"/>
              <a:t>       JNI</a:t>
            </a:r>
            <a:r>
              <a:rPr lang="zh-CN" altLang="en-US" sz="1600" dirty="0" smtClean="0"/>
              <a:t>中变量是线程相关的，但是</a:t>
            </a:r>
            <a:r>
              <a:rPr lang="en-US" altLang="zh-CN" sz="1600" dirty="0" smtClean="0"/>
              <a:t>JVM</a:t>
            </a:r>
            <a:r>
              <a:rPr lang="zh-CN" altLang="en-US" sz="1600" dirty="0" smtClean="0"/>
              <a:t>是进程相关的。</a:t>
            </a:r>
            <a:endParaRPr lang="en-US" altLang="zh-CN" sz="1600" dirty="0" smtClean="0"/>
          </a:p>
          <a:p>
            <a:r>
              <a:rPr lang="en-US" altLang="zh-CN" sz="1600" dirty="0" smtClean="0"/>
              <a:t>       </a:t>
            </a:r>
            <a:r>
              <a:rPr lang="zh-CN" altLang="en-US" sz="1600" dirty="0" smtClean="0"/>
              <a:t>因此具体做法：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env</a:t>
            </a:r>
            <a:r>
              <a:rPr lang="en-US" altLang="zh-CN" sz="1600" dirty="0" smtClean="0"/>
              <a:t>-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GetJavaVM</a:t>
            </a:r>
            <a:r>
              <a:rPr lang="en-US" altLang="zh-CN" sz="1600" dirty="0" smtClean="0"/>
              <a:t>(&amp;</a:t>
            </a:r>
            <a:r>
              <a:rPr lang="en-US" altLang="zh-CN" sz="1600" dirty="0" err="1" smtClean="0"/>
              <a:t>jvm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jvm</a:t>
            </a:r>
            <a:r>
              <a:rPr lang="en-US" altLang="zh-CN" sz="1600" dirty="0" smtClean="0"/>
              <a:t>-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AttachCurrentThread</a:t>
            </a:r>
            <a:r>
              <a:rPr lang="en-US" altLang="zh-CN" sz="1600" dirty="0"/>
              <a:t>(&amp;</a:t>
            </a:r>
            <a:r>
              <a:rPr lang="en-US" altLang="zh-CN" sz="1600" dirty="0" err="1"/>
              <a:t>env</a:t>
            </a:r>
            <a:r>
              <a:rPr lang="en-US" altLang="zh-CN" sz="1600" dirty="0"/>
              <a:t>, NULL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jvm</a:t>
            </a:r>
            <a:r>
              <a:rPr lang="en-US" altLang="zh-CN" sz="1600" dirty="0" smtClean="0"/>
              <a:t>-&gt;</a:t>
            </a:r>
            <a:r>
              <a:rPr lang="en-US" altLang="zh-CN" sz="1600" dirty="0" err="1"/>
              <a:t>DetachCurrentThread</a:t>
            </a:r>
            <a:r>
              <a:rPr lang="en-US" altLang="zh-CN" sz="1600" dirty="0"/>
              <a:t>();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/>
              <a:t>JNI</a:t>
            </a:r>
            <a:r>
              <a:rPr lang="zh-CN" altLang="en-US" sz="1600" dirty="0"/>
              <a:t>层关联</a:t>
            </a:r>
            <a:r>
              <a:rPr lang="en-US" altLang="zh-CN" sz="1600" dirty="0"/>
              <a:t>JAVA</a:t>
            </a:r>
            <a:r>
              <a:rPr lang="zh-CN" altLang="en-US" sz="1600" dirty="0"/>
              <a:t>层</a:t>
            </a:r>
            <a:r>
              <a:rPr lang="zh-CN" altLang="en-US" sz="1600" dirty="0" smtClean="0"/>
              <a:t>回调接口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jclass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pFunClassID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env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FindClass</a:t>
            </a:r>
            <a:r>
              <a:rPr lang="en-US" altLang="zh-CN" sz="1600" dirty="0"/>
              <a:t> ("com/sdmc/listener/</a:t>
            </a:r>
            <a:r>
              <a:rPr lang="en-US" altLang="zh-CN" sz="1600" dirty="0" err="1"/>
              <a:t>OnPlayerProcessListener</a:t>
            </a:r>
            <a:r>
              <a:rPr lang="en-US" altLang="zh-CN" sz="1600" dirty="0" smtClean="0"/>
              <a:t>");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 smtClean="0"/>
              <a:t>jmethodID</a:t>
            </a:r>
            <a:r>
              <a:rPr lang="en-US" altLang="zh-CN" sz="1600" dirty="0" smtClean="0"/>
              <a:t> action </a:t>
            </a:r>
            <a:r>
              <a:rPr lang="en-US" altLang="zh-CN" sz="1600" dirty="0"/>
              <a:t>= </a:t>
            </a:r>
            <a:r>
              <a:rPr lang="en-US" altLang="zh-CN" sz="1600" dirty="0" err="1"/>
              <a:t>env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GetMethodID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pFunClassID</a:t>
            </a:r>
            <a:r>
              <a:rPr lang="en-US" altLang="zh-CN" sz="1600" dirty="0"/>
              <a:t>, "</a:t>
            </a:r>
            <a:r>
              <a:rPr lang="en-US" altLang="zh-CN" sz="1600" dirty="0" err="1"/>
              <a:t>onPlayerProcess</a:t>
            </a:r>
            <a:r>
              <a:rPr lang="en-US" altLang="zh-CN" sz="1600" dirty="0"/>
              <a:t>", "(I)V</a:t>
            </a:r>
            <a:r>
              <a:rPr lang="en-US" altLang="zh-CN" sz="1600" dirty="0" smtClean="0"/>
              <a:t>");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env</a:t>
            </a:r>
            <a:r>
              <a:rPr lang="en-US" altLang="zh-CN" sz="1600" dirty="0"/>
              <a:t>-&gt;</a:t>
            </a:r>
            <a:r>
              <a:rPr lang="en-US" altLang="zh-CN" sz="1600" dirty="0" err="1" smtClean="0"/>
              <a:t>CallVoidMethod</a:t>
            </a:r>
            <a:r>
              <a:rPr lang="en-US" altLang="zh-CN" sz="1600" dirty="0" smtClean="0"/>
              <a:t>(</a:t>
            </a:r>
            <a:r>
              <a:rPr lang="en-US" altLang="zh-CN" sz="1600" dirty="0" err="1"/>
              <a:t>pFunClassID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, </a:t>
            </a:r>
            <a:r>
              <a:rPr lang="en-US" altLang="zh-CN" sz="1600" dirty="0"/>
              <a:t>action </a:t>
            </a:r>
            <a:r>
              <a:rPr lang="en-US" altLang="zh-CN" sz="1600" dirty="0" smtClean="0"/>
              <a:t>,</a:t>
            </a:r>
            <a:r>
              <a:rPr lang="en-US" altLang="zh-CN" sz="1600" dirty="0"/>
              <a:t>code);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、缓存队列结束标识   </a:t>
            </a:r>
            <a:r>
              <a:rPr lang="en-US" altLang="zh-CN" sz="1600" dirty="0" smtClean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88395" y="536442"/>
            <a:ext cx="3476794" cy="203132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Node* n = front-&gt;next;</a:t>
            </a:r>
          </a:p>
          <a:p>
            <a:r>
              <a:rPr lang="en-US" altLang="zh-CN" dirty="0" smtClean="0"/>
              <a:t>If(n == NULL){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rear = front;</a:t>
            </a:r>
          </a:p>
          <a:p>
            <a:r>
              <a:rPr lang="en-US" altLang="zh-CN" dirty="0" smtClean="0"/>
              <a:t>      return 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rear-&gt;next = n-&gt;next;</a:t>
            </a:r>
          </a:p>
          <a:p>
            <a:r>
              <a:rPr lang="en-US" altLang="zh-CN" dirty="0"/>
              <a:t>d</a:t>
            </a:r>
            <a:r>
              <a:rPr lang="en-US" altLang="zh-CN" dirty="0" smtClean="0"/>
              <a:t>elete n;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88395" y="2813188"/>
            <a:ext cx="3476794" cy="286232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Node* n = front-&gt;next;</a:t>
            </a:r>
          </a:p>
          <a:p>
            <a:r>
              <a:rPr lang="en-US" altLang="zh-CN" dirty="0" smtClean="0"/>
              <a:t>If(n == NULL){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rear = front;</a:t>
            </a:r>
          </a:p>
          <a:p>
            <a:r>
              <a:rPr lang="en-US" altLang="zh-CN" dirty="0" smtClean="0"/>
              <a:t>      return 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rear-&gt;next = n-&gt;next;</a:t>
            </a:r>
          </a:p>
          <a:p>
            <a:r>
              <a:rPr lang="en-US" altLang="zh-CN" dirty="0"/>
              <a:t>d</a:t>
            </a:r>
            <a:r>
              <a:rPr lang="en-US" altLang="zh-CN" dirty="0" smtClean="0"/>
              <a:t>elete n;</a:t>
            </a:r>
          </a:p>
          <a:p>
            <a:r>
              <a:rPr lang="en-US" altLang="zh-CN" dirty="0"/>
              <a:t>if(front-&gt;next == NULL</a:t>
            </a:r>
            <a:r>
              <a:rPr lang="en-US" altLang="zh-CN" dirty="0" smtClean="0"/>
              <a:t>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rear </a:t>
            </a:r>
            <a:r>
              <a:rPr lang="en-US" altLang="zh-CN" dirty="0"/>
              <a:t>= front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73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99392"/>
            <a:ext cx="9144000" cy="6858000"/>
          </a:xfrm>
        </p:spPr>
      </p:pic>
      <p:sp>
        <p:nvSpPr>
          <p:cNvPr id="9" name="文本框 8"/>
          <p:cNvSpPr txBox="1"/>
          <p:nvPr/>
        </p:nvSpPr>
        <p:spPr>
          <a:xfrm>
            <a:off x="683568" y="714450"/>
            <a:ext cx="73808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经验总结</a:t>
            </a:r>
            <a:endParaRPr lang="en-US" altLang="zh-CN" sz="24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      1</a:t>
            </a:r>
            <a:r>
              <a:rPr lang="zh-CN" altLang="en-US" sz="1600" dirty="0" smtClean="0"/>
              <a:t>、工作要做到及时反馈，及时向上级汇报工作情况</a:t>
            </a:r>
            <a:endParaRPr lang="en-US" altLang="zh-CN" sz="1600" dirty="0" smtClean="0"/>
          </a:p>
          <a:p>
            <a:endParaRPr lang="en-US" altLang="zh-CN" sz="800" dirty="0" smtClean="0"/>
          </a:p>
          <a:p>
            <a:r>
              <a:rPr lang="en-US" altLang="zh-CN" sz="1600" dirty="0" smtClean="0"/>
              <a:t>       2</a:t>
            </a:r>
            <a:r>
              <a:rPr lang="zh-CN" altLang="en-US" sz="1600" dirty="0" smtClean="0"/>
              <a:t>、思考问题要深入</a:t>
            </a:r>
            <a:endParaRPr lang="en-US" altLang="zh-CN" sz="1600" dirty="0" smtClean="0"/>
          </a:p>
          <a:p>
            <a:endParaRPr lang="en-US" altLang="zh-CN" sz="800" dirty="0" smtClean="0"/>
          </a:p>
          <a:p>
            <a:r>
              <a:rPr lang="en-US" altLang="zh-CN" sz="1600" dirty="0" smtClean="0"/>
              <a:t>       3</a:t>
            </a:r>
            <a:r>
              <a:rPr lang="zh-CN" altLang="en-US" sz="1600" dirty="0" smtClean="0"/>
              <a:t>、沟通要学会站在别人的角度，尽量描述清楚问题</a:t>
            </a:r>
            <a:endParaRPr lang="en-US" altLang="zh-CN" sz="1600" dirty="0" smtClean="0"/>
          </a:p>
          <a:p>
            <a:endParaRPr lang="en-US" altLang="zh-CN" sz="800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4</a:t>
            </a:r>
            <a:r>
              <a:rPr lang="zh-CN" altLang="en-US" sz="1600" dirty="0" smtClean="0"/>
              <a:t>、代码编写要规范，代码上传要及时，不能瞎上传代码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820474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矩形 2"/>
          <p:cNvSpPr/>
          <p:nvPr/>
        </p:nvSpPr>
        <p:spPr>
          <a:xfrm>
            <a:off x="3635896" y="2636912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553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54" y="0"/>
            <a:ext cx="9144000" cy="6858000"/>
          </a:xfrm>
        </p:spPr>
      </p:pic>
      <p:sp>
        <p:nvSpPr>
          <p:cNvPr id="4" name="文本框 3"/>
          <p:cNvSpPr txBox="1"/>
          <p:nvPr/>
        </p:nvSpPr>
        <p:spPr>
          <a:xfrm>
            <a:off x="899592" y="80464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555776" y="1947646"/>
            <a:ext cx="576064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·  TS</a:t>
            </a:r>
            <a:r>
              <a:rPr lang="zh-CN" altLang="en-US" sz="3200" dirty="0" smtClean="0"/>
              <a:t>流介绍</a:t>
            </a:r>
            <a:endParaRPr lang="en-US" altLang="zh-CN" sz="3200" dirty="0" smtClean="0"/>
          </a:p>
          <a:p>
            <a:endParaRPr lang="en-US" altLang="zh-CN" sz="800" dirty="0" smtClean="0"/>
          </a:p>
          <a:p>
            <a:r>
              <a:rPr lang="en-US" altLang="zh-CN" sz="3200" dirty="0"/>
              <a:t>· </a:t>
            </a:r>
            <a:r>
              <a:rPr lang="en-US" altLang="zh-CN" sz="3200" dirty="0" smtClean="0"/>
              <a:t> IPTV VMX</a:t>
            </a:r>
            <a:r>
              <a:rPr lang="zh-CN" altLang="en-US" sz="3200" dirty="0" smtClean="0"/>
              <a:t>集成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方案</a:t>
            </a:r>
            <a:r>
              <a:rPr lang="en-US" altLang="zh-CN" sz="3200" dirty="0" smtClean="0"/>
              <a:t>1</a:t>
            </a:r>
          </a:p>
          <a:p>
            <a:endParaRPr lang="en-US" altLang="zh-CN" sz="800" dirty="0" smtClean="0"/>
          </a:p>
          <a:p>
            <a:r>
              <a:rPr lang="en-US" altLang="zh-CN" sz="3200" dirty="0"/>
              <a:t>· </a:t>
            </a:r>
            <a:r>
              <a:rPr lang="en-US" altLang="zh-CN" sz="3200" dirty="0" smtClean="0"/>
              <a:t> IPTV VMX</a:t>
            </a:r>
            <a:r>
              <a:rPr lang="zh-CN" altLang="en-US" sz="3200" dirty="0" smtClean="0"/>
              <a:t>集成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方案</a:t>
            </a:r>
            <a:r>
              <a:rPr lang="en-US" altLang="zh-CN" sz="3200" dirty="0" smtClean="0"/>
              <a:t>2</a:t>
            </a:r>
          </a:p>
          <a:p>
            <a:endParaRPr lang="en-US" altLang="zh-CN" sz="800" dirty="0" smtClean="0"/>
          </a:p>
          <a:p>
            <a:r>
              <a:rPr lang="en-US" altLang="zh-CN" sz="3200" dirty="0" smtClean="0"/>
              <a:t>·  </a:t>
            </a:r>
            <a:r>
              <a:rPr lang="zh-CN" altLang="en-US" sz="3200" dirty="0" smtClean="0"/>
              <a:t>经验总结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77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54" y="0"/>
            <a:ext cx="9144000" cy="6858000"/>
          </a:xfrm>
        </p:spPr>
      </p:pic>
      <p:sp>
        <p:nvSpPr>
          <p:cNvPr id="4" name="文本框 3"/>
          <p:cNvSpPr txBox="1"/>
          <p:nvPr/>
        </p:nvSpPr>
        <p:spPr>
          <a:xfrm>
            <a:off x="899592" y="80464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TS</a:t>
            </a:r>
            <a:r>
              <a:rPr lang="zh-CN" altLang="en-US" sz="2400" b="1" dirty="0" smtClean="0"/>
              <a:t>流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87624" y="2060848"/>
            <a:ext cx="7128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  数字电视机顶盒接收到的是一段段的码流，我们称之为</a:t>
            </a:r>
            <a:r>
              <a:rPr lang="en-US" altLang="zh-CN" sz="1600" dirty="0"/>
              <a:t>TS</a:t>
            </a:r>
            <a:r>
              <a:rPr lang="zh-CN" altLang="en-US" sz="1600" dirty="0"/>
              <a:t>（</a:t>
            </a:r>
            <a:r>
              <a:rPr lang="en-US" altLang="zh-CN" sz="1600" dirty="0"/>
              <a:t>Transport Stream</a:t>
            </a:r>
            <a:r>
              <a:rPr lang="zh-CN" altLang="en-US" sz="1600" dirty="0"/>
              <a:t>，传输流），每个</a:t>
            </a:r>
            <a:r>
              <a:rPr lang="en-US" altLang="zh-CN" sz="1600" dirty="0"/>
              <a:t>TS</a:t>
            </a:r>
            <a:r>
              <a:rPr lang="zh-CN" altLang="en-US" sz="1600" dirty="0"/>
              <a:t>流都携带一些信息，如</a:t>
            </a:r>
            <a:r>
              <a:rPr lang="en-US" altLang="zh-CN" sz="1600" dirty="0"/>
              <a:t>Video</a:t>
            </a:r>
            <a:r>
              <a:rPr lang="zh-CN" altLang="en-US" sz="1600" dirty="0"/>
              <a:t>、</a:t>
            </a:r>
            <a:r>
              <a:rPr lang="en-US" altLang="zh-CN" sz="1600" dirty="0"/>
              <a:t>Audio</a:t>
            </a:r>
            <a:r>
              <a:rPr lang="zh-CN" altLang="en-US" sz="1600" dirty="0"/>
              <a:t>以及我们需要学习的</a:t>
            </a:r>
            <a:r>
              <a:rPr lang="en-US" altLang="zh-CN" sz="1600" dirty="0"/>
              <a:t>PAT</a:t>
            </a:r>
            <a:r>
              <a:rPr lang="zh-CN" altLang="en-US" sz="1600" dirty="0"/>
              <a:t>、</a:t>
            </a:r>
            <a:r>
              <a:rPr lang="en-US" altLang="zh-CN" sz="1600" dirty="0"/>
              <a:t>PMT</a:t>
            </a:r>
            <a:r>
              <a:rPr lang="zh-CN" altLang="en-US" sz="1600" dirty="0"/>
              <a:t>等信息。因此，我们首先需要了解</a:t>
            </a:r>
            <a:r>
              <a:rPr lang="en-US" altLang="zh-CN" sz="1600" dirty="0"/>
              <a:t>TS</a:t>
            </a:r>
            <a:r>
              <a:rPr lang="zh-CN" altLang="en-US" sz="1600" dirty="0"/>
              <a:t>流是什么，以及</a:t>
            </a:r>
            <a:r>
              <a:rPr lang="en-US" altLang="zh-CN" sz="1600" dirty="0"/>
              <a:t>TS</a:t>
            </a:r>
            <a:r>
              <a:rPr lang="zh-CN" altLang="en-US" sz="1600" dirty="0"/>
              <a:t>流是怎样形成、有着怎样的结构。</a:t>
            </a:r>
          </a:p>
        </p:txBody>
      </p:sp>
    </p:spTree>
    <p:extLst>
      <p:ext uri="{BB962C8B-B14F-4D97-AF65-F5344CB8AC3E}">
        <p14:creationId xmlns:p14="http://schemas.microsoft.com/office/powerpoint/2010/main" val="322170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文本框 3"/>
          <p:cNvSpPr txBox="1"/>
          <p:nvPr/>
        </p:nvSpPr>
        <p:spPr>
          <a:xfrm>
            <a:off x="744216" y="787497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 TS</a:t>
            </a:r>
            <a:r>
              <a:rPr lang="zh-CN" altLang="en-US" sz="2400" b="1" dirty="0"/>
              <a:t>流、</a:t>
            </a:r>
            <a:r>
              <a:rPr lang="en-US" altLang="zh-CN" sz="2400" b="1" dirty="0"/>
              <a:t>PS</a:t>
            </a:r>
            <a:r>
              <a:rPr lang="zh-CN" altLang="en-US" sz="2400" b="1" dirty="0"/>
              <a:t>流、</a:t>
            </a:r>
            <a:r>
              <a:rPr lang="en-US" altLang="zh-CN" sz="2400" b="1" dirty="0"/>
              <a:t>PES</a:t>
            </a:r>
            <a:r>
              <a:rPr lang="zh-CN" altLang="en-US" sz="2400" b="1" dirty="0"/>
              <a:t>流和</a:t>
            </a:r>
            <a:r>
              <a:rPr lang="en-US" altLang="zh-CN" sz="2400" b="1" dirty="0"/>
              <a:t>ES</a:t>
            </a:r>
            <a:r>
              <a:rPr lang="zh-CN" altLang="en-US" sz="2400" b="1" dirty="0"/>
              <a:t>流都是</a:t>
            </a:r>
            <a:r>
              <a:rPr lang="zh-CN" altLang="en-US" sz="2400" b="1" dirty="0" smtClean="0"/>
              <a:t>什么？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007604" y="1434997"/>
            <a:ext cx="71287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  </a:t>
            </a:r>
            <a:r>
              <a:rPr lang="zh-CN" altLang="en-US" sz="1600" dirty="0" smtClean="0"/>
              <a:t>     </a:t>
            </a:r>
            <a:r>
              <a:rPr lang="en-US" altLang="zh-CN" sz="1600" dirty="0" smtClean="0"/>
              <a:t>ES</a:t>
            </a:r>
            <a:r>
              <a:rPr lang="zh-CN" altLang="en-US" sz="1600" dirty="0"/>
              <a:t>流（</a:t>
            </a:r>
            <a:r>
              <a:rPr lang="en-US" altLang="zh-CN" sz="1600" dirty="0"/>
              <a:t>Elementary Stream</a:t>
            </a:r>
            <a:r>
              <a:rPr lang="zh-CN" altLang="en-US" sz="1600" dirty="0"/>
              <a:t>）：基本码流，不分段的音频、视频或其他信息的连续码流。</a:t>
            </a:r>
          </a:p>
          <a:p>
            <a:r>
              <a:rPr lang="zh-CN" altLang="en-US" sz="1600" dirty="0"/>
              <a:t>       </a:t>
            </a:r>
            <a:r>
              <a:rPr lang="en-US" altLang="zh-CN" sz="1600" dirty="0"/>
              <a:t>PES</a:t>
            </a:r>
            <a:r>
              <a:rPr lang="zh-CN" altLang="en-US" sz="1600" dirty="0"/>
              <a:t>流：把基本流</a:t>
            </a:r>
            <a:r>
              <a:rPr lang="en-US" altLang="zh-CN" sz="1600" dirty="0"/>
              <a:t>ES</a:t>
            </a:r>
            <a:r>
              <a:rPr lang="zh-CN" altLang="en-US" sz="1600" dirty="0"/>
              <a:t>分割成段，并加上相应头文件打包成形的打包基本码流。</a:t>
            </a:r>
          </a:p>
          <a:p>
            <a:r>
              <a:rPr lang="zh-CN" altLang="en-US" sz="1600" dirty="0"/>
              <a:t>       </a:t>
            </a:r>
            <a:r>
              <a:rPr lang="en-US" altLang="zh-CN" sz="1600" dirty="0"/>
              <a:t>PS</a:t>
            </a:r>
            <a:r>
              <a:rPr lang="zh-CN" altLang="en-US" sz="1600" dirty="0"/>
              <a:t>流（</a:t>
            </a:r>
            <a:r>
              <a:rPr lang="en-US" altLang="zh-CN" sz="1600" dirty="0"/>
              <a:t>Program Stream</a:t>
            </a:r>
            <a:r>
              <a:rPr lang="zh-CN" altLang="en-US" sz="1600" dirty="0"/>
              <a:t>）：节目流，将具有共同时间基准的一个或多个</a:t>
            </a:r>
            <a:r>
              <a:rPr lang="en-US" altLang="zh-CN" sz="1600" dirty="0"/>
              <a:t>PES</a:t>
            </a:r>
            <a:r>
              <a:rPr lang="zh-CN" altLang="en-US" sz="1600" dirty="0"/>
              <a:t>组合（复合）而成的单一数据流（用于播放或编辑系统，如</a:t>
            </a:r>
            <a:r>
              <a:rPr lang="en-US" altLang="zh-CN" sz="1600" dirty="0"/>
              <a:t>m2p</a:t>
            </a:r>
            <a:r>
              <a:rPr lang="zh-CN" altLang="en-US" sz="1600" dirty="0"/>
              <a:t>）。</a:t>
            </a:r>
          </a:p>
          <a:p>
            <a:r>
              <a:rPr lang="zh-CN" altLang="en-US" sz="1600" dirty="0"/>
              <a:t>       </a:t>
            </a:r>
            <a:r>
              <a:rPr lang="en-US" altLang="zh-CN" sz="1600" dirty="0"/>
              <a:t>TS</a:t>
            </a:r>
            <a:r>
              <a:rPr lang="zh-CN" altLang="en-US" sz="1600" dirty="0"/>
              <a:t>流（</a:t>
            </a:r>
            <a:r>
              <a:rPr lang="en-US" altLang="zh-CN" sz="1600" dirty="0"/>
              <a:t>Transport Stream</a:t>
            </a:r>
            <a:r>
              <a:rPr lang="zh-CN" altLang="en-US" sz="1600" dirty="0"/>
              <a:t>）：传输流，将具有共同时间基准</a:t>
            </a:r>
            <a:r>
              <a:rPr lang="zh-CN" altLang="en-US" sz="1600" u="sng" dirty="0"/>
              <a:t>或独立时间基准</a:t>
            </a:r>
            <a:r>
              <a:rPr lang="zh-CN" altLang="en-US" sz="1600" dirty="0"/>
              <a:t>的一个或多个</a:t>
            </a:r>
            <a:r>
              <a:rPr lang="en-US" altLang="zh-CN" sz="1600" dirty="0"/>
              <a:t>PES</a:t>
            </a:r>
            <a:r>
              <a:rPr lang="zh-CN" altLang="en-US" sz="1600" dirty="0"/>
              <a:t>组合（复合）而成的单一数据流（用于数据传输）。</a:t>
            </a:r>
          </a:p>
          <a:p>
            <a:r>
              <a:rPr lang="zh-CN" altLang="en-US" sz="1600" dirty="0"/>
              <a:t>      *</a:t>
            </a:r>
            <a:r>
              <a:rPr lang="en-US" altLang="zh-CN" sz="1600" dirty="0"/>
              <a:t>NOTE:TS</a:t>
            </a:r>
            <a:r>
              <a:rPr lang="zh-CN" altLang="en-US" sz="1600" dirty="0"/>
              <a:t>流和</a:t>
            </a:r>
            <a:r>
              <a:rPr lang="en-US" altLang="zh-CN" sz="1600" dirty="0"/>
              <a:t>PS</a:t>
            </a:r>
            <a:r>
              <a:rPr lang="zh-CN" altLang="en-US" sz="1600" dirty="0"/>
              <a:t>流的区别：</a:t>
            </a:r>
            <a:r>
              <a:rPr lang="en-US" altLang="zh-CN" sz="1600" dirty="0"/>
              <a:t>TS</a:t>
            </a:r>
            <a:r>
              <a:rPr lang="zh-CN" altLang="en-US" sz="1600" dirty="0"/>
              <a:t>流的包结构是长度是固定的；</a:t>
            </a:r>
            <a:r>
              <a:rPr lang="en-US" altLang="zh-CN" sz="1600" dirty="0"/>
              <a:t>PS</a:t>
            </a:r>
            <a:r>
              <a:rPr lang="zh-CN" altLang="en-US" sz="1600" dirty="0"/>
              <a:t>流的包结构是可变长度的。这导致了</a:t>
            </a:r>
            <a:r>
              <a:rPr lang="en-US" altLang="zh-CN" sz="1600" dirty="0"/>
              <a:t>TS</a:t>
            </a:r>
            <a:r>
              <a:rPr lang="zh-CN" altLang="en-US" sz="1600" dirty="0"/>
              <a:t>流的</a:t>
            </a:r>
            <a:r>
              <a:rPr lang="zh-CN" altLang="en-US" sz="1600" u="sng" dirty="0"/>
              <a:t>抵抗传输误码</a:t>
            </a:r>
            <a:r>
              <a:rPr lang="zh-CN" altLang="en-US" sz="1600" dirty="0"/>
              <a:t>的能力强于</a:t>
            </a:r>
            <a:r>
              <a:rPr lang="en-US" altLang="zh-CN" sz="1600" dirty="0"/>
              <a:t>PS</a:t>
            </a:r>
            <a:r>
              <a:rPr lang="zh-CN" altLang="en-US" sz="1600" dirty="0"/>
              <a:t>流（</a:t>
            </a:r>
            <a:r>
              <a:rPr lang="en-US" altLang="zh-CN" sz="1600" dirty="0"/>
              <a:t>TS</a:t>
            </a:r>
            <a:r>
              <a:rPr lang="zh-CN" altLang="en-US" sz="1600" dirty="0"/>
              <a:t>码流由于采用了固定长度的包结构，当传输误码破坏了某一</a:t>
            </a:r>
            <a:r>
              <a:rPr lang="en-US" altLang="zh-CN" sz="1600" dirty="0"/>
              <a:t>TS</a:t>
            </a:r>
            <a:r>
              <a:rPr lang="zh-CN" altLang="en-US" sz="1600" dirty="0"/>
              <a:t>包的同步信息时，接收机可在固定的位置检测它后面包中的同步信息，从而恢复同步，避免了信息丢失。而</a:t>
            </a:r>
            <a:r>
              <a:rPr lang="en-US" altLang="zh-CN" sz="1600" dirty="0"/>
              <a:t>PS</a:t>
            </a:r>
            <a:r>
              <a:rPr lang="zh-CN" altLang="en-US" sz="1600" dirty="0"/>
              <a:t>包由于长度是变化的，一旦某一 </a:t>
            </a:r>
            <a:r>
              <a:rPr lang="en-US" altLang="zh-CN" sz="1600" dirty="0"/>
              <a:t>PS</a:t>
            </a:r>
            <a:r>
              <a:rPr lang="zh-CN" altLang="en-US" sz="1600" dirty="0"/>
              <a:t>包的同步信息丢失，接收机无法确定下一包的同步位置，就会造成失步，导致严重的信息丢失。因此，在信道环境较为恶劣，传输误码较高时，一般采用</a:t>
            </a:r>
            <a:r>
              <a:rPr lang="en-US" altLang="zh-CN" sz="1600" dirty="0"/>
              <a:t>TS</a:t>
            </a:r>
            <a:r>
              <a:rPr lang="zh-CN" altLang="en-US" sz="1600" dirty="0"/>
              <a:t>码流；而在信道环境较好，传输误码较低时，一般采用</a:t>
            </a:r>
            <a:r>
              <a:rPr lang="en-US" altLang="zh-CN" sz="1600" dirty="0"/>
              <a:t>PS</a:t>
            </a:r>
            <a:r>
              <a:rPr lang="zh-CN" altLang="en-US" sz="1600" dirty="0"/>
              <a:t>码流。）</a:t>
            </a:r>
          </a:p>
          <a:p>
            <a:r>
              <a:rPr lang="zh-CN" altLang="en-US" sz="1600" dirty="0"/>
              <a:t>       由于</a:t>
            </a:r>
            <a:r>
              <a:rPr lang="en-US" altLang="zh-CN" sz="1600" dirty="0"/>
              <a:t>TS</a:t>
            </a:r>
            <a:r>
              <a:rPr lang="zh-CN" altLang="en-US" sz="1600" dirty="0"/>
              <a:t>码流具有较强的抵抗传输误码的能力，因此目前在传输媒体中进行传输的</a:t>
            </a:r>
            <a:r>
              <a:rPr lang="en-US" altLang="zh-CN" sz="1600" dirty="0"/>
              <a:t>MPEG-2</a:t>
            </a:r>
            <a:r>
              <a:rPr lang="zh-CN" altLang="en-US" sz="1600" dirty="0"/>
              <a:t>码流基本上都采用了</a:t>
            </a:r>
            <a:r>
              <a:rPr lang="en-US" altLang="zh-CN" sz="1600" dirty="0"/>
              <a:t>TS</a:t>
            </a:r>
            <a:r>
              <a:rPr lang="zh-CN" altLang="en-US" sz="1600" dirty="0"/>
              <a:t>码流的包格。</a:t>
            </a:r>
          </a:p>
        </p:txBody>
      </p:sp>
    </p:spTree>
    <p:extLst>
      <p:ext uri="{BB962C8B-B14F-4D97-AF65-F5344CB8AC3E}">
        <p14:creationId xmlns:p14="http://schemas.microsoft.com/office/powerpoint/2010/main" val="37301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文本框 3"/>
          <p:cNvSpPr txBox="1"/>
          <p:nvPr/>
        </p:nvSpPr>
        <p:spPr>
          <a:xfrm>
            <a:off x="744216" y="787497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TS</a:t>
            </a:r>
            <a:r>
              <a:rPr lang="zh-CN" altLang="en-US" sz="2400" b="1" dirty="0"/>
              <a:t>流的格式是怎样的？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1600" y="1339674"/>
            <a:ext cx="7380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  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TS</a:t>
            </a:r>
            <a:r>
              <a:rPr lang="zh-CN" altLang="en-US" sz="1600" dirty="0"/>
              <a:t>流是基于</a:t>
            </a:r>
            <a:r>
              <a:rPr lang="en-US" altLang="zh-CN" sz="1600" dirty="0"/>
              <a:t>Packet</a:t>
            </a:r>
            <a:r>
              <a:rPr lang="zh-CN" altLang="en-US" sz="1600" dirty="0"/>
              <a:t>的位流格式，每个包是</a:t>
            </a:r>
            <a:r>
              <a:rPr lang="en-US" altLang="zh-CN" sz="1600" dirty="0"/>
              <a:t>188</a:t>
            </a:r>
            <a:r>
              <a:rPr lang="zh-CN" altLang="en-US" sz="1600" dirty="0"/>
              <a:t>个字节（或</a:t>
            </a:r>
            <a:r>
              <a:rPr lang="en-US" altLang="zh-CN" sz="1600" dirty="0"/>
              <a:t>204</a:t>
            </a:r>
            <a:r>
              <a:rPr lang="zh-CN" altLang="en-US" sz="1600" dirty="0"/>
              <a:t>个字节，在</a:t>
            </a:r>
            <a:r>
              <a:rPr lang="en-US" altLang="zh-CN" sz="1600" dirty="0"/>
              <a:t>188</a:t>
            </a:r>
            <a:r>
              <a:rPr lang="zh-CN" altLang="en-US" sz="1600" dirty="0"/>
              <a:t>个字节后加上了</a:t>
            </a:r>
            <a:r>
              <a:rPr lang="en-US" altLang="zh-CN" sz="1600" dirty="0"/>
              <a:t>16</a:t>
            </a:r>
            <a:r>
              <a:rPr lang="zh-CN" altLang="en-US" sz="1600" dirty="0"/>
              <a:t>字节的</a:t>
            </a:r>
            <a:r>
              <a:rPr lang="en-US" altLang="zh-CN" sz="1600" dirty="0"/>
              <a:t>CRC</a:t>
            </a:r>
            <a:r>
              <a:rPr lang="zh-CN" altLang="en-US" sz="1600" dirty="0"/>
              <a:t>校验数据，其他格式一样）。整个</a:t>
            </a:r>
            <a:r>
              <a:rPr lang="en-US" altLang="zh-CN" sz="1600" dirty="0"/>
              <a:t>TS</a:t>
            </a:r>
            <a:r>
              <a:rPr lang="zh-CN" altLang="en-US" sz="1600" dirty="0"/>
              <a:t>流组成形式如下：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24449"/>
            <a:ext cx="7488832" cy="431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文本框 5"/>
          <p:cNvSpPr txBox="1"/>
          <p:nvPr/>
        </p:nvSpPr>
        <p:spPr>
          <a:xfrm>
            <a:off x="881590" y="1153667"/>
            <a:ext cx="7380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  </a:t>
            </a:r>
            <a:r>
              <a:rPr lang="zh-CN" altLang="en-US" sz="1600" dirty="0" smtClean="0"/>
              <a:t>  </a:t>
            </a:r>
            <a:r>
              <a:rPr lang="en-US" altLang="zh-CN" sz="1600" dirty="0"/>
              <a:t>PID</a:t>
            </a:r>
            <a:r>
              <a:rPr lang="zh-CN" altLang="en-US" sz="1600" dirty="0"/>
              <a:t>是</a:t>
            </a:r>
            <a:r>
              <a:rPr lang="en-US" altLang="zh-CN" sz="1600" dirty="0"/>
              <a:t>TS</a:t>
            </a:r>
            <a:r>
              <a:rPr lang="zh-CN" altLang="en-US" sz="1600" dirty="0"/>
              <a:t>流中唯一识别标志，</a:t>
            </a:r>
            <a:r>
              <a:rPr lang="en-US" altLang="zh-CN" sz="1600" dirty="0"/>
              <a:t>Packet Data</a:t>
            </a:r>
            <a:r>
              <a:rPr lang="zh-CN" altLang="en-US" sz="1600" dirty="0"/>
              <a:t>是什么内容就是由</a:t>
            </a:r>
            <a:r>
              <a:rPr lang="en-US" altLang="zh-CN" sz="1600" dirty="0"/>
              <a:t>PID</a:t>
            </a:r>
            <a:r>
              <a:rPr lang="zh-CN" altLang="en-US" sz="1600" dirty="0"/>
              <a:t>决定的。如果一个</a:t>
            </a:r>
            <a:r>
              <a:rPr lang="en-US" altLang="zh-CN" sz="1600" dirty="0"/>
              <a:t>TS</a:t>
            </a:r>
            <a:r>
              <a:rPr lang="zh-CN" altLang="en-US" sz="1600" dirty="0"/>
              <a:t>流中的一个</a:t>
            </a:r>
            <a:r>
              <a:rPr lang="en-US" altLang="zh-CN" sz="1600" dirty="0"/>
              <a:t>Packet</a:t>
            </a:r>
            <a:r>
              <a:rPr lang="zh-CN" altLang="en-US" sz="1600" dirty="0"/>
              <a:t>的</a:t>
            </a:r>
            <a:r>
              <a:rPr lang="en-US" altLang="zh-CN" sz="1600" dirty="0"/>
              <a:t>Packet Header</a:t>
            </a:r>
            <a:r>
              <a:rPr lang="zh-CN" altLang="en-US" sz="1600" dirty="0"/>
              <a:t>中的</a:t>
            </a:r>
            <a:r>
              <a:rPr lang="en-US" altLang="zh-CN" sz="1600" dirty="0"/>
              <a:t>PID</a:t>
            </a:r>
            <a:r>
              <a:rPr lang="zh-CN" altLang="en-US" sz="1600" dirty="0"/>
              <a:t>是</a:t>
            </a:r>
            <a:r>
              <a:rPr lang="en-US" altLang="zh-CN" sz="1600" dirty="0"/>
              <a:t>0x0000</a:t>
            </a:r>
            <a:r>
              <a:rPr lang="zh-CN" altLang="en-US" sz="1600" dirty="0"/>
              <a:t>，那么这个</a:t>
            </a:r>
            <a:r>
              <a:rPr lang="en-US" altLang="zh-CN" sz="1600" dirty="0"/>
              <a:t>Packet</a:t>
            </a:r>
            <a:r>
              <a:rPr lang="zh-CN" altLang="en-US" sz="1600" dirty="0"/>
              <a:t>的</a:t>
            </a:r>
            <a:r>
              <a:rPr lang="en-US" altLang="zh-CN" sz="1600" dirty="0"/>
              <a:t>Packet Data</a:t>
            </a:r>
            <a:r>
              <a:rPr lang="zh-CN" altLang="en-US" sz="1600" dirty="0"/>
              <a:t>就是</a:t>
            </a:r>
            <a:r>
              <a:rPr lang="en-US" altLang="zh-CN" sz="1600" dirty="0"/>
              <a:t>DVB</a:t>
            </a:r>
            <a:r>
              <a:rPr lang="zh-CN" altLang="en-US" sz="1600" dirty="0"/>
              <a:t>的</a:t>
            </a:r>
            <a:r>
              <a:rPr lang="en-US" altLang="zh-CN" sz="1600" dirty="0"/>
              <a:t>PAT</a:t>
            </a:r>
            <a:r>
              <a:rPr lang="zh-CN" altLang="en-US" sz="1600" dirty="0"/>
              <a:t>表而非其他类型数据（如</a:t>
            </a:r>
            <a:r>
              <a:rPr lang="en-US" altLang="zh-CN" sz="1600" dirty="0"/>
              <a:t>Video</a:t>
            </a:r>
            <a:r>
              <a:rPr lang="zh-CN" altLang="en-US" sz="1600" dirty="0"/>
              <a:t>、</a:t>
            </a:r>
            <a:r>
              <a:rPr lang="en-US" altLang="zh-CN" sz="1600" dirty="0"/>
              <a:t>Audio</a:t>
            </a:r>
            <a:r>
              <a:rPr lang="zh-CN" altLang="en-US" sz="1600" dirty="0"/>
              <a:t>或其他业务信息）。下表给出了一些表的</a:t>
            </a:r>
            <a:r>
              <a:rPr lang="en-US" altLang="zh-CN" sz="1600" dirty="0"/>
              <a:t>PID</a:t>
            </a:r>
            <a:r>
              <a:rPr lang="zh-CN" altLang="en-US" sz="1600" dirty="0"/>
              <a:t>值，这些值是固定的，不允许用于更改。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2414446"/>
            <a:ext cx="7632848" cy="324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文本框 5"/>
          <p:cNvSpPr txBox="1"/>
          <p:nvPr/>
        </p:nvSpPr>
        <p:spPr>
          <a:xfrm>
            <a:off x="881590" y="934276"/>
            <a:ext cx="738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  下面以一个</a:t>
            </a:r>
            <a:r>
              <a:rPr lang="en-US" altLang="zh-CN" sz="1600" dirty="0"/>
              <a:t>TS</a:t>
            </a:r>
            <a:r>
              <a:rPr lang="zh-CN" altLang="en-US" sz="1600" dirty="0"/>
              <a:t>流的其中一个</a:t>
            </a:r>
            <a:r>
              <a:rPr lang="en-US" altLang="zh-CN" sz="1600" dirty="0"/>
              <a:t>Packet</a:t>
            </a:r>
            <a:r>
              <a:rPr lang="zh-CN" altLang="en-US" sz="1600" dirty="0"/>
              <a:t>中的</a:t>
            </a:r>
            <a:r>
              <a:rPr lang="en-US" altLang="zh-CN" sz="1600" dirty="0"/>
              <a:t>Packet Header</a:t>
            </a:r>
            <a:r>
              <a:rPr lang="zh-CN" altLang="en-US" sz="1600" dirty="0"/>
              <a:t>为例进行说明：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1" y="1272830"/>
            <a:ext cx="7805210" cy="46267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3671" y="6068827"/>
            <a:ext cx="7791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  </a:t>
            </a:r>
            <a:r>
              <a:rPr lang="zh-CN" altLang="en-US" sz="1600" dirty="0" smtClean="0"/>
              <a:t>可参考：</a:t>
            </a:r>
            <a:r>
              <a:rPr lang="en-US" altLang="zh-CN" sz="1600" dirty="0"/>
              <a:t>http://blog.csdn.net/zxh821112/article/details/17587215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92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文本框 5"/>
          <p:cNvSpPr txBox="1"/>
          <p:nvPr/>
        </p:nvSpPr>
        <p:spPr>
          <a:xfrm>
            <a:off x="881590" y="1306789"/>
            <a:ext cx="738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方案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10" y="1756897"/>
            <a:ext cx="4335812" cy="42479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76056" y="2296913"/>
            <a:ext cx="3816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</a:t>
            </a:r>
            <a:r>
              <a:rPr lang="zh-CN" altLang="en-US" sz="2000" dirty="0" smtClean="0"/>
              <a:t>由图可以看出，方案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的流程是在</a:t>
            </a:r>
            <a:r>
              <a:rPr lang="en-US" altLang="zh-CN" sz="2000" dirty="0" err="1" smtClean="0"/>
              <a:t>AmPlayer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LibPlayer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模块中，截取</a:t>
            </a:r>
            <a:r>
              <a:rPr lang="en-US" altLang="zh-CN" sz="2000" dirty="0" err="1" smtClean="0"/>
              <a:t>rtsp</a:t>
            </a:r>
            <a:r>
              <a:rPr lang="zh-CN" altLang="en-US" sz="2000" dirty="0" smtClean="0"/>
              <a:t>加密流，然后通过软</a:t>
            </a:r>
            <a:r>
              <a:rPr lang="en-US" altLang="zh-CN" sz="2000" dirty="0" err="1" smtClean="0"/>
              <a:t>demux</a:t>
            </a:r>
            <a:r>
              <a:rPr lang="zh-CN" altLang="en-US" sz="2000" dirty="0" smtClean="0"/>
              <a:t>解复用得到音视频的信息（音视频</a:t>
            </a:r>
            <a:r>
              <a:rPr lang="en-US" altLang="zh-CN" sz="2000" dirty="0" smtClean="0"/>
              <a:t>PID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ECM PID</a:t>
            </a:r>
            <a:r>
              <a:rPr lang="zh-CN" altLang="en-US" sz="2000" dirty="0" smtClean="0"/>
              <a:t>，格式等），接着将音视频信息与流注入到目标库中，目标库再调用</a:t>
            </a:r>
            <a:r>
              <a:rPr lang="en-US" altLang="zh-CN" sz="2000" dirty="0" smtClean="0"/>
              <a:t>VMX</a:t>
            </a:r>
            <a:r>
              <a:rPr lang="zh-CN" altLang="en-US" sz="2000" dirty="0" smtClean="0"/>
              <a:t>库解扰，最后返回清流给</a:t>
            </a:r>
            <a:r>
              <a:rPr lang="en-US" altLang="zh-CN" sz="2000" dirty="0" err="1" smtClean="0"/>
              <a:t>AmPlayer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683568" y="803097"/>
            <a:ext cx="738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  </a:t>
            </a:r>
            <a:r>
              <a:rPr lang="en-US" altLang="zh-CN" sz="2400" dirty="0" smtClean="0"/>
              <a:t>IPTV VMX</a:t>
            </a:r>
            <a:r>
              <a:rPr lang="zh-CN" altLang="en-US" sz="2400" dirty="0" smtClean="0"/>
              <a:t>集成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75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99392"/>
            <a:ext cx="9144000" cy="6858000"/>
          </a:xfrm>
        </p:spPr>
      </p:pic>
      <p:sp>
        <p:nvSpPr>
          <p:cNvPr id="6" name="文本框 5"/>
          <p:cNvSpPr txBox="1"/>
          <p:nvPr/>
        </p:nvSpPr>
        <p:spPr>
          <a:xfrm>
            <a:off x="881590" y="934276"/>
            <a:ext cx="738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  </a:t>
            </a:r>
            <a:r>
              <a:rPr lang="zh-CN" altLang="en-US" sz="1600" b="1" dirty="0" smtClean="0"/>
              <a:t>该方案遇到的问题</a:t>
            </a:r>
            <a:endParaRPr lang="zh-CN" altLang="en-US" sz="16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971600" y="1576659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VMX</a:t>
            </a:r>
            <a:r>
              <a:rPr lang="zh-CN" altLang="en-US" sz="1600" dirty="0" smtClean="0"/>
              <a:t>初始化不通过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VMX</a:t>
            </a:r>
            <a:r>
              <a:rPr lang="zh-CN" altLang="en-US" sz="1600" dirty="0" smtClean="0"/>
              <a:t>解扰一直失败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、项目进度缓慢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3131840" y="157665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（时间不同步）</a:t>
            </a:r>
            <a:endParaRPr lang="en-US" altLang="zh-CN" sz="1600" dirty="0" smtClean="0"/>
          </a:p>
          <a:p>
            <a:r>
              <a:rPr lang="zh-CN" altLang="en-US" sz="1600" dirty="0" smtClean="0"/>
              <a:t>（解扰器没有绑定启动）</a:t>
            </a:r>
            <a:endParaRPr lang="en-US" altLang="zh-CN" sz="16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971600" y="2705418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项目进度缓慢的原因：</a:t>
            </a:r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、描述问题不清楚，沟通技能不够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、不汇报工作情况，按照自己的方式做事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、思考问题不够全面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38321" y="4055559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     最终发现在</a:t>
            </a:r>
            <a:r>
              <a:rPr lang="en-US" altLang="zh-CN" sz="1600" dirty="0" smtClean="0"/>
              <a:t>VMX</a:t>
            </a:r>
            <a:r>
              <a:rPr lang="zh-CN" altLang="en-US" sz="1600" dirty="0" smtClean="0"/>
              <a:t>解扰过程中，解扰器没有启动，强行让解扰器启动后，发现解扰仍然失败，怀疑是因为</a:t>
            </a:r>
            <a:r>
              <a:rPr lang="en-US" altLang="zh-CN" sz="1600" dirty="0" smtClean="0"/>
              <a:t>VMX</a:t>
            </a:r>
            <a:r>
              <a:rPr lang="zh-CN" altLang="en-US" sz="1600" dirty="0" smtClean="0"/>
              <a:t>库没有与解扰器进行绑定，因此，进过多次测试，发现该方案不可行！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012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659</Words>
  <Application>Microsoft Office PowerPoint</Application>
  <PresentationFormat>全屏显示(4:3)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John</cp:lastModifiedBy>
  <cp:revision>57</cp:revision>
  <dcterms:created xsi:type="dcterms:W3CDTF">2015-04-23T02:34:06Z</dcterms:created>
  <dcterms:modified xsi:type="dcterms:W3CDTF">2017-06-29T09:41:53Z</dcterms:modified>
</cp:coreProperties>
</file>