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301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82" r:id="rId25"/>
    <p:sldId id="281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5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D6594-98DD-4AE1-AEC9-2EB392FE4CA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F66884-8052-4AC8-B76D-0EB331C6A551}">
      <dgm:prSet phldrT="[文本]"/>
      <dgm:spPr/>
      <dgm:t>
        <a:bodyPr/>
        <a:lstStyle/>
        <a:p>
          <a:r>
            <a:rPr lang="en-US" altLang="zh-CN" dirty="0"/>
            <a:t>Docker</a:t>
          </a:r>
          <a:r>
            <a:rPr lang="zh-CN" altLang="en-US" dirty="0"/>
            <a:t>简介</a:t>
          </a:r>
        </a:p>
      </dgm:t>
    </dgm:pt>
    <dgm:pt modelId="{F7CD7813-CE69-4153-8AD6-917690A76C2C}" type="parTrans" cxnId="{27DD2D31-8E8D-4F50-9B1F-20F83D40F82A}">
      <dgm:prSet/>
      <dgm:spPr/>
      <dgm:t>
        <a:bodyPr/>
        <a:lstStyle/>
        <a:p>
          <a:endParaRPr lang="zh-CN" altLang="en-US"/>
        </a:p>
      </dgm:t>
    </dgm:pt>
    <dgm:pt modelId="{0733F4E4-1684-4C66-9BEB-84B6F54F5795}" type="sibTrans" cxnId="{27DD2D31-8E8D-4F50-9B1F-20F83D40F82A}">
      <dgm:prSet/>
      <dgm:spPr/>
      <dgm:t>
        <a:bodyPr/>
        <a:lstStyle/>
        <a:p>
          <a:endParaRPr lang="zh-CN" altLang="en-US"/>
        </a:p>
      </dgm:t>
    </dgm:pt>
    <dgm:pt modelId="{6ACFE0E7-C6EB-4725-80C8-8410C2508E77}">
      <dgm:prSet phldrT="[文本]"/>
      <dgm:spPr/>
      <dgm:t>
        <a:bodyPr/>
        <a:lstStyle/>
        <a:p>
          <a:r>
            <a:rPr lang="zh-CN" altLang="en-US" dirty="0"/>
            <a:t>基本概念与使用</a:t>
          </a:r>
        </a:p>
      </dgm:t>
    </dgm:pt>
    <dgm:pt modelId="{1ECBDB59-70C1-484F-938F-C5248385CA32}" type="parTrans" cxnId="{B73B43CD-D6D5-4024-8DCA-973362509629}">
      <dgm:prSet/>
      <dgm:spPr/>
      <dgm:t>
        <a:bodyPr/>
        <a:lstStyle/>
        <a:p>
          <a:endParaRPr lang="zh-CN" altLang="en-US"/>
        </a:p>
      </dgm:t>
    </dgm:pt>
    <dgm:pt modelId="{58EE3A28-A382-4A86-A18E-1727A96FA964}" type="sibTrans" cxnId="{B73B43CD-D6D5-4024-8DCA-973362509629}">
      <dgm:prSet/>
      <dgm:spPr/>
      <dgm:t>
        <a:bodyPr/>
        <a:lstStyle/>
        <a:p>
          <a:endParaRPr lang="zh-CN" altLang="en-US"/>
        </a:p>
      </dgm:t>
    </dgm:pt>
    <dgm:pt modelId="{A3B1CD6F-517F-458E-9C5F-C0BB2A2327B0}">
      <dgm:prSet phldrT="[文本]"/>
      <dgm:spPr/>
      <dgm:t>
        <a:bodyPr/>
        <a:lstStyle/>
        <a:p>
          <a:r>
            <a:rPr lang="zh-CN" altLang="en-US" dirty="0"/>
            <a:t>底层实现相关技术</a:t>
          </a:r>
        </a:p>
      </dgm:t>
    </dgm:pt>
    <dgm:pt modelId="{28026627-6CB2-4505-BE92-9E8E38F93777}" type="parTrans" cxnId="{B844E857-20D2-4752-9AE5-AB31D64C3D53}">
      <dgm:prSet/>
      <dgm:spPr/>
      <dgm:t>
        <a:bodyPr/>
        <a:lstStyle/>
        <a:p>
          <a:endParaRPr lang="zh-CN" altLang="en-US"/>
        </a:p>
      </dgm:t>
    </dgm:pt>
    <dgm:pt modelId="{E4DD19E1-A1F7-4A83-BF86-3B325C6F367F}" type="sibTrans" cxnId="{B844E857-20D2-4752-9AE5-AB31D64C3D53}">
      <dgm:prSet/>
      <dgm:spPr/>
      <dgm:t>
        <a:bodyPr/>
        <a:lstStyle/>
        <a:p>
          <a:endParaRPr lang="zh-CN" altLang="en-US"/>
        </a:p>
      </dgm:t>
    </dgm:pt>
    <dgm:pt modelId="{24A53E4E-872B-4E9E-9DD3-358E7AF50CD6}">
      <dgm:prSet phldrT="[文本]"/>
      <dgm:spPr/>
      <dgm:t>
        <a:bodyPr/>
        <a:lstStyle/>
        <a:p>
          <a:r>
            <a:rPr lang="zh-CN" altLang="en-US" dirty="0"/>
            <a:t>容器化技术实践</a:t>
          </a:r>
        </a:p>
      </dgm:t>
    </dgm:pt>
    <dgm:pt modelId="{87F45187-EF3C-42A1-8241-4F350919CFC7}" type="parTrans" cxnId="{F5DA3F9B-83F7-4817-BF5D-B83D9A6DE112}">
      <dgm:prSet/>
      <dgm:spPr/>
      <dgm:t>
        <a:bodyPr/>
        <a:lstStyle/>
        <a:p>
          <a:endParaRPr lang="zh-CN" altLang="en-US"/>
        </a:p>
      </dgm:t>
    </dgm:pt>
    <dgm:pt modelId="{E3AB0240-1A0B-4237-AB93-C5C91B1A7BD1}" type="sibTrans" cxnId="{F5DA3F9B-83F7-4817-BF5D-B83D9A6DE112}">
      <dgm:prSet/>
      <dgm:spPr/>
      <dgm:t>
        <a:bodyPr/>
        <a:lstStyle/>
        <a:p>
          <a:endParaRPr lang="zh-CN" altLang="en-US"/>
        </a:p>
      </dgm:t>
    </dgm:pt>
    <dgm:pt modelId="{0D0B67B1-CB84-47B9-8017-C1EC679503F9}" type="pres">
      <dgm:prSet presAssocID="{8F8D6594-98DD-4AE1-AEC9-2EB392FE4CA4}" presName="Name0" presStyleCnt="0">
        <dgm:presLayoutVars>
          <dgm:chMax val="7"/>
          <dgm:chPref val="7"/>
          <dgm:dir/>
        </dgm:presLayoutVars>
      </dgm:prSet>
      <dgm:spPr/>
    </dgm:pt>
    <dgm:pt modelId="{C9E24001-BEB8-47D9-A233-55D3309E8B61}" type="pres">
      <dgm:prSet presAssocID="{8F8D6594-98DD-4AE1-AEC9-2EB392FE4CA4}" presName="Name1" presStyleCnt="0"/>
      <dgm:spPr/>
    </dgm:pt>
    <dgm:pt modelId="{921D9498-2021-42C3-8EDB-727F756F25E5}" type="pres">
      <dgm:prSet presAssocID="{8F8D6594-98DD-4AE1-AEC9-2EB392FE4CA4}" presName="cycle" presStyleCnt="0"/>
      <dgm:spPr/>
    </dgm:pt>
    <dgm:pt modelId="{8F2ACA90-12EE-4F13-9CBF-D5EB88768D05}" type="pres">
      <dgm:prSet presAssocID="{8F8D6594-98DD-4AE1-AEC9-2EB392FE4CA4}" presName="srcNode" presStyleLbl="node1" presStyleIdx="0" presStyleCnt="4"/>
      <dgm:spPr/>
    </dgm:pt>
    <dgm:pt modelId="{EDCF821D-73F8-48D8-8F53-A931C6493601}" type="pres">
      <dgm:prSet presAssocID="{8F8D6594-98DD-4AE1-AEC9-2EB392FE4CA4}" presName="conn" presStyleLbl="parChTrans1D2" presStyleIdx="0" presStyleCnt="1"/>
      <dgm:spPr/>
    </dgm:pt>
    <dgm:pt modelId="{7BFD29E4-8111-468F-B8B0-05F6444EC9C3}" type="pres">
      <dgm:prSet presAssocID="{8F8D6594-98DD-4AE1-AEC9-2EB392FE4CA4}" presName="extraNode" presStyleLbl="node1" presStyleIdx="0" presStyleCnt="4"/>
      <dgm:spPr/>
    </dgm:pt>
    <dgm:pt modelId="{57C1E4F8-8EE0-4E29-992C-31EE18C751BF}" type="pres">
      <dgm:prSet presAssocID="{8F8D6594-98DD-4AE1-AEC9-2EB392FE4CA4}" presName="dstNode" presStyleLbl="node1" presStyleIdx="0" presStyleCnt="4"/>
      <dgm:spPr/>
    </dgm:pt>
    <dgm:pt modelId="{9DB203ED-F064-4760-B31E-2A34E70536A7}" type="pres">
      <dgm:prSet presAssocID="{FEF66884-8052-4AC8-B76D-0EB331C6A551}" presName="text_1" presStyleLbl="node1" presStyleIdx="0" presStyleCnt="4">
        <dgm:presLayoutVars>
          <dgm:bulletEnabled val="1"/>
        </dgm:presLayoutVars>
      </dgm:prSet>
      <dgm:spPr/>
    </dgm:pt>
    <dgm:pt modelId="{8F15FEB0-739F-4197-91A5-9BFABC6D8D57}" type="pres">
      <dgm:prSet presAssocID="{FEF66884-8052-4AC8-B76D-0EB331C6A551}" presName="accent_1" presStyleCnt="0"/>
      <dgm:spPr/>
    </dgm:pt>
    <dgm:pt modelId="{3B37118A-7A2A-499F-9D2B-62DEC5EF0706}" type="pres">
      <dgm:prSet presAssocID="{FEF66884-8052-4AC8-B76D-0EB331C6A551}" presName="accentRepeatNode" presStyleLbl="solidFgAcc1" presStyleIdx="0" presStyleCnt="4"/>
      <dgm:spPr/>
    </dgm:pt>
    <dgm:pt modelId="{1DDBD247-6AFD-46D4-B7D4-BD24BB86BE9E}" type="pres">
      <dgm:prSet presAssocID="{6ACFE0E7-C6EB-4725-80C8-8410C2508E77}" presName="text_2" presStyleLbl="node1" presStyleIdx="1" presStyleCnt="4">
        <dgm:presLayoutVars>
          <dgm:bulletEnabled val="1"/>
        </dgm:presLayoutVars>
      </dgm:prSet>
      <dgm:spPr/>
    </dgm:pt>
    <dgm:pt modelId="{8415DEA1-3A15-49B5-9F74-FCA1F71D8CFB}" type="pres">
      <dgm:prSet presAssocID="{6ACFE0E7-C6EB-4725-80C8-8410C2508E77}" presName="accent_2" presStyleCnt="0"/>
      <dgm:spPr/>
    </dgm:pt>
    <dgm:pt modelId="{B5F742D7-0088-427B-9349-97FB5DBB4691}" type="pres">
      <dgm:prSet presAssocID="{6ACFE0E7-C6EB-4725-80C8-8410C2508E77}" presName="accentRepeatNode" presStyleLbl="solidFgAcc1" presStyleIdx="1" presStyleCnt="4"/>
      <dgm:spPr/>
    </dgm:pt>
    <dgm:pt modelId="{FAD34CAF-8229-4C85-9DCD-26CE5E4A5AC7}" type="pres">
      <dgm:prSet presAssocID="{A3B1CD6F-517F-458E-9C5F-C0BB2A2327B0}" presName="text_3" presStyleLbl="node1" presStyleIdx="2" presStyleCnt="4">
        <dgm:presLayoutVars>
          <dgm:bulletEnabled val="1"/>
        </dgm:presLayoutVars>
      </dgm:prSet>
      <dgm:spPr/>
    </dgm:pt>
    <dgm:pt modelId="{4F470210-612B-4962-8EE5-F0DF58BA2D61}" type="pres">
      <dgm:prSet presAssocID="{A3B1CD6F-517F-458E-9C5F-C0BB2A2327B0}" presName="accent_3" presStyleCnt="0"/>
      <dgm:spPr/>
    </dgm:pt>
    <dgm:pt modelId="{1DE1258C-B4C0-4621-B5A0-B104DA90BC4D}" type="pres">
      <dgm:prSet presAssocID="{A3B1CD6F-517F-458E-9C5F-C0BB2A2327B0}" presName="accentRepeatNode" presStyleLbl="solidFgAcc1" presStyleIdx="2" presStyleCnt="4"/>
      <dgm:spPr/>
    </dgm:pt>
    <dgm:pt modelId="{F6ACA399-4F3B-4B08-BB62-F9155FEAD663}" type="pres">
      <dgm:prSet presAssocID="{24A53E4E-872B-4E9E-9DD3-358E7AF50CD6}" presName="text_4" presStyleLbl="node1" presStyleIdx="3" presStyleCnt="4">
        <dgm:presLayoutVars>
          <dgm:bulletEnabled val="1"/>
        </dgm:presLayoutVars>
      </dgm:prSet>
      <dgm:spPr/>
    </dgm:pt>
    <dgm:pt modelId="{39A6EB3C-C537-414C-8CD7-EB67E993FC01}" type="pres">
      <dgm:prSet presAssocID="{24A53E4E-872B-4E9E-9DD3-358E7AF50CD6}" presName="accent_4" presStyleCnt="0"/>
      <dgm:spPr/>
    </dgm:pt>
    <dgm:pt modelId="{2B1C9C92-1C32-4A0B-8168-56B019B68A3C}" type="pres">
      <dgm:prSet presAssocID="{24A53E4E-872B-4E9E-9DD3-358E7AF50CD6}" presName="accentRepeatNode" presStyleLbl="solidFgAcc1" presStyleIdx="3" presStyleCnt="4"/>
      <dgm:spPr/>
    </dgm:pt>
  </dgm:ptLst>
  <dgm:cxnLst>
    <dgm:cxn modelId="{27DD2D31-8E8D-4F50-9B1F-20F83D40F82A}" srcId="{8F8D6594-98DD-4AE1-AEC9-2EB392FE4CA4}" destId="{FEF66884-8052-4AC8-B76D-0EB331C6A551}" srcOrd="0" destOrd="0" parTransId="{F7CD7813-CE69-4153-8AD6-917690A76C2C}" sibTransId="{0733F4E4-1684-4C66-9BEB-84B6F54F5795}"/>
    <dgm:cxn modelId="{C84EBF3B-1BCE-442B-9934-05A07D49BD6A}" type="presOf" srcId="{0733F4E4-1684-4C66-9BEB-84B6F54F5795}" destId="{EDCF821D-73F8-48D8-8F53-A931C6493601}" srcOrd="0" destOrd="0" presId="urn:microsoft.com/office/officeart/2008/layout/VerticalCurvedList"/>
    <dgm:cxn modelId="{6DD29464-E93F-4255-A6F9-639874D6034C}" type="presOf" srcId="{6ACFE0E7-C6EB-4725-80C8-8410C2508E77}" destId="{1DDBD247-6AFD-46D4-B7D4-BD24BB86BE9E}" srcOrd="0" destOrd="0" presId="urn:microsoft.com/office/officeart/2008/layout/VerticalCurvedList"/>
    <dgm:cxn modelId="{A3D2C84B-F8A6-4663-8121-1EFFB97C0A3E}" type="presOf" srcId="{A3B1CD6F-517F-458E-9C5F-C0BB2A2327B0}" destId="{FAD34CAF-8229-4C85-9DCD-26CE5E4A5AC7}" srcOrd="0" destOrd="0" presId="urn:microsoft.com/office/officeart/2008/layout/VerticalCurvedList"/>
    <dgm:cxn modelId="{C6A77451-2B90-4B67-983F-CFAEA65F1541}" type="presOf" srcId="{24A53E4E-872B-4E9E-9DD3-358E7AF50CD6}" destId="{F6ACA399-4F3B-4B08-BB62-F9155FEAD663}" srcOrd="0" destOrd="0" presId="urn:microsoft.com/office/officeart/2008/layout/VerticalCurvedList"/>
    <dgm:cxn modelId="{B844E857-20D2-4752-9AE5-AB31D64C3D53}" srcId="{8F8D6594-98DD-4AE1-AEC9-2EB392FE4CA4}" destId="{A3B1CD6F-517F-458E-9C5F-C0BB2A2327B0}" srcOrd="2" destOrd="0" parTransId="{28026627-6CB2-4505-BE92-9E8E38F93777}" sibTransId="{E4DD19E1-A1F7-4A83-BF86-3B325C6F367F}"/>
    <dgm:cxn modelId="{347C3090-021C-4E68-8D2C-EF807FE15DF4}" type="presOf" srcId="{8F8D6594-98DD-4AE1-AEC9-2EB392FE4CA4}" destId="{0D0B67B1-CB84-47B9-8017-C1EC679503F9}" srcOrd="0" destOrd="0" presId="urn:microsoft.com/office/officeart/2008/layout/VerticalCurvedList"/>
    <dgm:cxn modelId="{F5DA3F9B-83F7-4817-BF5D-B83D9A6DE112}" srcId="{8F8D6594-98DD-4AE1-AEC9-2EB392FE4CA4}" destId="{24A53E4E-872B-4E9E-9DD3-358E7AF50CD6}" srcOrd="3" destOrd="0" parTransId="{87F45187-EF3C-42A1-8241-4F350919CFC7}" sibTransId="{E3AB0240-1A0B-4237-AB93-C5C91B1A7BD1}"/>
    <dgm:cxn modelId="{B73B43CD-D6D5-4024-8DCA-973362509629}" srcId="{8F8D6594-98DD-4AE1-AEC9-2EB392FE4CA4}" destId="{6ACFE0E7-C6EB-4725-80C8-8410C2508E77}" srcOrd="1" destOrd="0" parTransId="{1ECBDB59-70C1-484F-938F-C5248385CA32}" sibTransId="{58EE3A28-A382-4A86-A18E-1727A96FA964}"/>
    <dgm:cxn modelId="{76E449FF-1614-4FCA-ABE4-6300424E2F8D}" type="presOf" srcId="{FEF66884-8052-4AC8-B76D-0EB331C6A551}" destId="{9DB203ED-F064-4760-B31E-2A34E70536A7}" srcOrd="0" destOrd="0" presId="urn:microsoft.com/office/officeart/2008/layout/VerticalCurvedList"/>
    <dgm:cxn modelId="{5CFB850F-2D51-41E7-811D-A4A91B16592D}" type="presParOf" srcId="{0D0B67B1-CB84-47B9-8017-C1EC679503F9}" destId="{C9E24001-BEB8-47D9-A233-55D3309E8B61}" srcOrd="0" destOrd="0" presId="urn:microsoft.com/office/officeart/2008/layout/VerticalCurvedList"/>
    <dgm:cxn modelId="{5CF8D761-2CC1-4298-872C-EB3023F4BE7A}" type="presParOf" srcId="{C9E24001-BEB8-47D9-A233-55D3309E8B61}" destId="{921D9498-2021-42C3-8EDB-727F756F25E5}" srcOrd="0" destOrd="0" presId="urn:microsoft.com/office/officeart/2008/layout/VerticalCurvedList"/>
    <dgm:cxn modelId="{680ECC4A-57C9-49B1-9175-85CE0650E0DD}" type="presParOf" srcId="{921D9498-2021-42C3-8EDB-727F756F25E5}" destId="{8F2ACA90-12EE-4F13-9CBF-D5EB88768D05}" srcOrd="0" destOrd="0" presId="urn:microsoft.com/office/officeart/2008/layout/VerticalCurvedList"/>
    <dgm:cxn modelId="{F190B979-0ADA-4289-889C-60DE31B20B5A}" type="presParOf" srcId="{921D9498-2021-42C3-8EDB-727F756F25E5}" destId="{EDCF821D-73F8-48D8-8F53-A931C6493601}" srcOrd="1" destOrd="0" presId="urn:microsoft.com/office/officeart/2008/layout/VerticalCurvedList"/>
    <dgm:cxn modelId="{21D5D668-1DB8-4D40-B8A8-2D1D8A042363}" type="presParOf" srcId="{921D9498-2021-42C3-8EDB-727F756F25E5}" destId="{7BFD29E4-8111-468F-B8B0-05F6444EC9C3}" srcOrd="2" destOrd="0" presId="urn:microsoft.com/office/officeart/2008/layout/VerticalCurvedList"/>
    <dgm:cxn modelId="{F2FA9EE0-C3E8-48E9-9FC1-5D4B6BC66705}" type="presParOf" srcId="{921D9498-2021-42C3-8EDB-727F756F25E5}" destId="{57C1E4F8-8EE0-4E29-992C-31EE18C751BF}" srcOrd="3" destOrd="0" presId="urn:microsoft.com/office/officeart/2008/layout/VerticalCurvedList"/>
    <dgm:cxn modelId="{F3EC8A45-AE76-471F-A0C6-F09D36658AAE}" type="presParOf" srcId="{C9E24001-BEB8-47D9-A233-55D3309E8B61}" destId="{9DB203ED-F064-4760-B31E-2A34E70536A7}" srcOrd="1" destOrd="0" presId="urn:microsoft.com/office/officeart/2008/layout/VerticalCurvedList"/>
    <dgm:cxn modelId="{80B9703C-5FAF-4E95-95B8-4D647B984351}" type="presParOf" srcId="{C9E24001-BEB8-47D9-A233-55D3309E8B61}" destId="{8F15FEB0-739F-4197-91A5-9BFABC6D8D57}" srcOrd="2" destOrd="0" presId="urn:microsoft.com/office/officeart/2008/layout/VerticalCurvedList"/>
    <dgm:cxn modelId="{0E586B31-F58F-48CF-919F-6BD71AF6B62E}" type="presParOf" srcId="{8F15FEB0-739F-4197-91A5-9BFABC6D8D57}" destId="{3B37118A-7A2A-499F-9D2B-62DEC5EF0706}" srcOrd="0" destOrd="0" presId="urn:microsoft.com/office/officeart/2008/layout/VerticalCurvedList"/>
    <dgm:cxn modelId="{F0F43878-2B0B-4F28-965F-9275A8547FAC}" type="presParOf" srcId="{C9E24001-BEB8-47D9-A233-55D3309E8B61}" destId="{1DDBD247-6AFD-46D4-B7D4-BD24BB86BE9E}" srcOrd="3" destOrd="0" presId="urn:microsoft.com/office/officeart/2008/layout/VerticalCurvedList"/>
    <dgm:cxn modelId="{B905B0B6-8644-4596-ADEB-4C584231E12D}" type="presParOf" srcId="{C9E24001-BEB8-47D9-A233-55D3309E8B61}" destId="{8415DEA1-3A15-49B5-9F74-FCA1F71D8CFB}" srcOrd="4" destOrd="0" presId="urn:microsoft.com/office/officeart/2008/layout/VerticalCurvedList"/>
    <dgm:cxn modelId="{78087EC7-330F-4D91-B9FC-EB830EBCC406}" type="presParOf" srcId="{8415DEA1-3A15-49B5-9F74-FCA1F71D8CFB}" destId="{B5F742D7-0088-427B-9349-97FB5DBB4691}" srcOrd="0" destOrd="0" presId="urn:microsoft.com/office/officeart/2008/layout/VerticalCurvedList"/>
    <dgm:cxn modelId="{80555294-C7D7-4DB8-B3F9-C2B62661A2C4}" type="presParOf" srcId="{C9E24001-BEB8-47D9-A233-55D3309E8B61}" destId="{FAD34CAF-8229-4C85-9DCD-26CE5E4A5AC7}" srcOrd="5" destOrd="0" presId="urn:microsoft.com/office/officeart/2008/layout/VerticalCurvedList"/>
    <dgm:cxn modelId="{7B839CB5-16B4-413F-A0D3-5C078086717F}" type="presParOf" srcId="{C9E24001-BEB8-47D9-A233-55D3309E8B61}" destId="{4F470210-612B-4962-8EE5-F0DF58BA2D61}" srcOrd="6" destOrd="0" presId="urn:microsoft.com/office/officeart/2008/layout/VerticalCurvedList"/>
    <dgm:cxn modelId="{9F98B29F-B713-4A5D-B0E1-5E93242A8C9C}" type="presParOf" srcId="{4F470210-612B-4962-8EE5-F0DF58BA2D61}" destId="{1DE1258C-B4C0-4621-B5A0-B104DA90BC4D}" srcOrd="0" destOrd="0" presId="urn:microsoft.com/office/officeart/2008/layout/VerticalCurvedList"/>
    <dgm:cxn modelId="{DC568849-68F9-46AE-80D7-A3009E0FCF70}" type="presParOf" srcId="{C9E24001-BEB8-47D9-A233-55D3309E8B61}" destId="{F6ACA399-4F3B-4B08-BB62-F9155FEAD663}" srcOrd="7" destOrd="0" presId="urn:microsoft.com/office/officeart/2008/layout/VerticalCurvedList"/>
    <dgm:cxn modelId="{CFDF9895-F704-4F5A-8933-E601F5654830}" type="presParOf" srcId="{C9E24001-BEB8-47D9-A233-55D3309E8B61}" destId="{39A6EB3C-C537-414C-8CD7-EB67E993FC01}" srcOrd="8" destOrd="0" presId="urn:microsoft.com/office/officeart/2008/layout/VerticalCurvedList"/>
    <dgm:cxn modelId="{0199D279-68CC-4A41-A88F-8213894C70CA}" type="presParOf" srcId="{39A6EB3C-C537-414C-8CD7-EB67E993FC01}" destId="{2B1C9C92-1C32-4A0B-8168-56B019B68A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F821D-73F8-48D8-8F53-A931C6493601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203ED-F064-4760-B31E-2A34E70536A7}">
      <dsp:nvSpPr>
        <dsp:cNvPr id="0" name=""/>
        <dsp:cNvSpPr/>
      </dsp:nvSpPr>
      <dsp:spPr>
        <a:xfrm>
          <a:off x="511409" y="347956"/>
          <a:ext cx="103989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Docker</a:t>
          </a:r>
          <a:r>
            <a:rPr lang="zh-CN" altLang="en-US" sz="3400" kern="1200" dirty="0"/>
            <a:t>简介</a:t>
          </a:r>
        </a:p>
      </dsp:txBody>
      <dsp:txXfrm>
        <a:off x="511409" y="347956"/>
        <a:ext cx="10398907" cy="696274"/>
      </dsp:txXfrm>
    </dsp:sp>
    <dsp:sp modelId="{3B37118A-7A2A-499F-9D2B-62DEC5EF0706}">
      <dsp:nvSpPr>
        <dsp:cNvPr id="0" name=""/>
        <dsp:cNvSpPr/>
      </dsp:nvSpPr>
      <dsp:spPr>
        <a:xfrm>
          <a:off x="76237" y="260921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D247-6AFD-46D4-B7D4-BD24BB86BE9E}">
      <dsp:nvSpPr>
        <dsp:cNvPr id="0" name=""/>
        <dsp:cNvSpPr/>
      </dsp:nvSpPr>
      <dsp:spPr>
        <a:xfrm>
          <a:off x="910599" y="1392548"/>
          <a:ext cx="99997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基本概念与使用</a:t>
          </a:r>
        </a:p>
      </dsp:txBody>
      <dsp:txXfrm>
        <a:off x="910599" y="1392548"/>
        <a:ext cx="9999717" cy="696274"/>
      </dsp:txXfrm>
    </dsp:sp>
    <dsp:sp modelId="{B5F742D7-0088-427B-9349-97FB5DBB4691}">
      <dsp:nvSpPr>
        <dsp:cNvPr id="0" name=""/>
        <dsp:cNvSpPr/>
      </dsp:nvSpPr>
      <dsp:spPr>
        <a:xfrm>
          <a:off x="475427" y="1305514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34CAF-8229-4C85-9DCD-26CE5E4A5AC7}">
      <dsp:nvSpPr>
        <dsp:cNvPr id="0" name=""/>
        <dsp:cNvSpPr/>
      </dsp:nvSpPr>
      <dsp:spPr>
        <a:xfrm>
          <a:off x="910599" y="2437140"/>
          <a:ext cx="999971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底层实现相关技术</a:t>
          </a:r>
        </a:p>
      </dsp:txBody>
      <dsp:txXfrm>
        <a:off x="910599" y="2437140"/>
        <a:ext cx="9999717" cy="696274"/>
      </dsp:txXfrm>
    </dsp:sp>
    <dsp:sp modelId="{1DE1258C-B4C0-4621-B5A0-B104DA90BC4D}">
      <dsp:nvSpPr>
        <dsp:cNvPr id="0" name=""/>
        <dsp:cNvSpPr/>
      </dsp:nvSpPr>
      <dsp:spPr>
        <a:xfrm>
          <a:off x="475427" y="2350106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CA399-4F3B-4B08-BB62-F9155FEAD663}">
      <dsp:nvSpPr>
        <dsp:cNvPr id="0" name=""/>
        <dsp:cNvSpPr/>
      </dsp:nvSpPr>
      <dsp:spPr>
        <a:xfrm>
          <a:off x="511409" y="3481732"/>
          <a:ext cx="10398907" cy="696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容器化技术实践</a:t>
          </a:r>
        </a:p>
      </dsp:txBody>
      <dsp:txXfrm>
        <a:off x="511409" y="3481732"/>
        <a:ext cx="10398907" cy="696274"/>
      </dsp:txXfrm>
    </dsp:sp>
    <dsp:sp modelId="{2B1C9C92-1C32-4A0B-8168-56B019B68A3C}">
      <dsp:nvSpPr>
        <dsp:cNvPr id="0" name=""/>
        <dsp:cNvSpPr/>
      </dsp:nvSpPr>
      <dsp:spPr>
        <a:xfrm>
          <a:off x="76237" y="3394698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BB856-B4E2-482C-A2A1-7FB30F492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E90B9-0813-4E87-80FB-9E9416BA2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38CA5-94AF-408A-9C8C-C3B93322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A03BD-EF18-4497-940B-C8D65AD4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62578-5F7A-4858-94C2-687642B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BE6CB-E3FE-49BA-B553-B915DBEA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618A6-BCEF-4112-9C83-B1BF828A6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CE477-20B6-4A0A-8009-DEADB0E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E400E-5ECB-4DEF-8C37-7EC314B4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C3631-FB77-448F-A3B6-9812D626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50BCF-B0EF-471E-8116-E2A6AA54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76474-26DB-4952-9511-F401147C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AF5B2-08F8-4AAE-915A-8E8530B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7EFBD-239A-463C-84AA-894E750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CC3F4-D1EE-4A68-A5C5-DB51FF9A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5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" y="0"/>
            <a:ext cx="1218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2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7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6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9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49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3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8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9D3FC-3170-428F-B319-86E7E10E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03E4B-D9DB-4FF7-ACE9-8B390543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01863-6230-4C9C-B129-95BB3684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2D2E4-D436-441E-BE90-23BA715A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42B3E-5FB8-4E0E-A0BF-04438A1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6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02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8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6FCE-2680-4018-8117-5E85455B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6E33E-C40F-4CF4-B7F9-EEC1D0C3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CA195-CCC2-4915-B213-7BE6BB5F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268C0-D988-45CD-A51D-AE6163B3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195A1-F8DD-484A-94AA-CFE22147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7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0E5E-DF1C-479A-93F9-ACA4C25C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CAD9-C708-4A32-A953-2AA2BE2B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6ACCC-C20A-434D-B83B-A38ED320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2BB72-D268-455E-8CE0-89CAA9C2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EB589-10D1-4BC3-A305-C004F529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FAF2E-71CB-4905-A597-4D31C46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2DB64-3697-4B37-9F19-3C066FDF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8BB5D-FA71-4E61-BE7A-AD598386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78760-7120-4349-B3C8-193D8691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BB2BC-A481-438C-84D5-BB8FCE96B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6CC95-68AA-42BB-B7DD-074A71579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71D23D-62F7-4E84-8C2E-3F4143EA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B03FBE-1C76-456C-9C43-C153DE93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77A01-01D3-480B-9101-005AB2A4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B1231-5A23-4496-822F-98A7602D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4A17C-F29E-48CB-A36B-1865783C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14857C-BEC6-447E-938C-7AEA70D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527AC-8F95-4B2E-8759-1798F7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3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69320-E14C-4732-80DF-8B9FA8D4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16DC0-1BE7-474F-BD1B-5C1BAB7D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DD6E5-8124-4065-BEEC-8A4ACD76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AF6E-3D0D-4129-B9AD-6B329D7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4D68-5AFA-40D4-A54E-C3892E4F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D1D78-B8FE-4F12-ACAE-27E33600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C974A-E149-481C-9A33-2A99D8B6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F46CC-D499-4FBE-8A54-05BE7003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99190-6E57-4933-AA3F-5105142F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81D0A-6533-4B35-B6F0-91961E3A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2E6C00-7ADE-458D-9309-2FB616388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33F5-5ED4-4198-A532-E87AF97A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78765-EF45-427B-836E-7B36201F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21384-C135-4065-8E10-00FDF043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35FB2-16A1-45AF-A96A-4098E575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FC4C1E-7E58-4F4C-A555-5F75BBE8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68831-EDD2-48AB-A94A-D1B3C49E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C4EA9-AB5F-4698-93D3-32328709F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239F-9E83-4C8A-9FFD-0A246BC51D0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95EEF-CECC-4A69-88D9-1111526A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E7DA1-182E-4553-BE03-48FEA0AB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22A1-2090-4875-B637-5170D4A9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F6C2-0798-4637-93EB-B6CCA77EC84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0BCA-8920-4380-AD5B-9C278E5C0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6360-B960-4A03-B76C-ED67457A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7766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与容器化技术实践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5C3A0-AEC6-47D7-85BF-9E9B0B70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467" y="4809067"/>
            <a:ext cx="3318933" cy="128693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讲师：张志鹏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日期：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2017-07-17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7497-3624-4A8D-BC6A-987C78B8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2. Docker </a:t>
            </a:r>
            <a:r>
              <a:rPr lang="zh-CN" altLang="en-US" sz="4000" dirty="0"/>
              <a:t>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E6100-4827-4762-9E6C-E6AA217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镜像（</a:t>
            </a:r>
            <a:r>
              <a:rPr lang="en-US" altLang="zh-CN" sz="2800" dirty="0"/>
              <a:t>Image</a:t>
            </a:r>
            <a:r>
              <a:rPr lang="zh-CN" altLang="en-US" sz="2800" dirty="0"/>
              <a:t>）和容器（</a:t>
            </a:r>
            <a:r>
              <a:rPr lang="en-US" altLang="zh-CN" sz="2800" dirty="0"/>
              <a:t>Container</a:t>
            </a:r>
            <a:r>
              <a:rPr lang="zh-CN" altLang="en-US" sz="2800" dirty="0"/>
              <a:t>）的关系，就像是面向对象程序设计中的类和实例一样，镜像是静态的定义，容器是镜像运行时的实体。容器可以被创建、启动、停止、删除、暂停等。</a:t>
            </a:r>
            <a:endParaRPr lang="en-US" altLang="zh-CN" sz="2800" dirty="0"/>
          </a:p>
          <a:p>
            <a:r>
              <a:rPr lang="zh-CN" altLang="en-US" sz="2800" dirty="0"/>
              <a:t>容器的实质是进程，但与直接在宿主执行的进程不同，容器进程运行于属于自己的独立的 命名空间。因此容器可以拥有自己的 </a:t>
            </a:r>
            <a:r>
              <a:rPr lang="en-US" altLang="zh-CN" sz="2800" dirty="0"/>
              <a:t>root </a:t>
            </a:r>
            <a:r>
              <a:rPr lang="zh-CN" altLang="en-US" sz="2800" dirty="0"/>
              <a:t>文件系统、自己的网络配置、自己的进程空间，甚至自己的用户 </a:t>
            </a:r>
            <a:r>
              <a:rPr lang="en-US" altLang="zh-CN" sz="2800" dirty="0"/>
              <a:t>ID </a:t>
            </a:r>
            <a:r>
              <a:rPr lang="zh-CN" altLang="en-US" sz="2800" dirty="0"/>
              <a:t>空间。容器内的进程是运行在一个隔离的环境里，使用起来，就好像是在一个独立于宿主的系统下操作一样。这种特性使得容器封装的应用比直接在宿主运行更加安全。也因为这种隔离的特性，很多人初学 </a:t>
            </a:r>
            <a:r>
              <a:rPr lang="en-US" altLang="zh-CN" sz="2800" dirty="0"/>
              <a:t>Docker </a:t>
            </a:r>
            <a:r>
              <a:rPr lang="zh-CN" altLang="en-US" sz="2800" dirty="0"/>
              <a:t>时常常会把容器和虚拟机搞混。</a:t>
            </a:r>
          </a:p>
        </p:txBody>
      </p:sp>
    </p:spTree>
    <p:extLst>
      <p:ext uri="{BB962C8B-B14F-4D97-AF65-F5344CB8AC3E}">
        <p14:creationId xmlns:p14="http://schemas.microsoft.com/office/powerpoint/2010/main" val="200025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9449F-D6D2-4219-85AC-5996D44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3. Docker </a:t>
            </a:r>
            <a:r>
              <a:rPr lang="zh-CN" altLang="en-US" sz="4000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3BEF3-2A14-440D-8546-FB9993F9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镜像构建完成后，可以很容易的在当前宿主上运行，但是，如果需要在其它服务器上使用这个镜像，我们就需要一个集中的存储、分发镜像的服务，</a:t>
            </a:r>
            <a:r>
              <a:rPr lang="en-US" altLang="zh-CN" sz="2800" dirty="0"/>
              <a:t>Docker Registry </a:t>
            </a:r>
            <a:r>
              <a:rPr lang="zh-CN" altLang="en-US" sz="2800" dirty="0"/>
              <a:t>就是这样的服务。</a:t>
            </a:r>
          </a:p>
          <a:p>
            <a:r>
              <a:rPr lang="zh-CN" altLang="en-US" sz="2800" dirty="0"/>
              <a:t>一个 </a:t>
            </a:r>
            <a:r>
              <a:rPr lang="en-US" altLang="zh-CN" sz="2800" dirty="0"/>
              <a:t>Docker Registry </a:t>
            </a:r>
            <a:r>
              <a:rPr lang="zh-CN" altLang="en-US" sz="2800" dirty="0"/>
              <a:t>中可以包含多个仓库（</a:t>
            </a:r>
            <a:r>
              <a:rPr lang="en-US" altLang="zh-CN" sz="2800" dirty="0"/>
              <a:t>Repository</a:t>
            </a:r>
            <a:r>
              <a:rPr lang="zh-CN" altLang="en-US" sz="2800" dirty="0"/>
              <a:t>）；每个仓库可以包含多个标签（</a:t>
            </a:r>
            <a:r>
              <a:rPr lang="en-US" altLang="zh-CN" sz="2800" dirty="0"/>
              <a:t>Tag</a:t>
            </a:r>
            <a:r>
              <a:rPr lang="zh-CN" altLang="en-US" sz="2800" dirty="0"/>
              <a:t>）；每个标签对应一个镜像。</a:t>
            </a:r>
          </a:p>
          <a:p>
            <a:r>
              <a:rPr lang="zh-CN" altLang="en-US" sz="2800" dirty="0"/>
              <a:t>通常，一个仓库会包含同一个软件不同版本的镜像，而标签就常用于对应该软件的各个版本。我们可以通过 </a:t>
            </a:r>
            <a:r>
              <a:rPr lang="en-US" altLang="zh-CN" sz="2800" dirty="0"/>
              <a:t>&lt;</a:t>
            </a:r>
            <a:r>
              <a:rPr lang="zh-CN" altLang="en-US" sz="2800" dirty="0"/>
              <a:t>仓库名</a:t>
            </a:r>
            <a:r>
              <a:rPr lang="en-US" altLang="zh-CN" sz="2800" dirty="0"/>
              <a:t>&gt;:&lt;</a:t>
            </a:r>
            <a:r>
              <a:rPr lang="zh-CN" altLang="en-US" sz="2800" dirty="0"/>
              <a:t>标签</a:t>
            </a:r>
            <a:r>
              <a:rPr lang="en-US" altLang="zh-CN" sz="2800" dirty="0"/>
              <a:t>&gt; </a:t>
            </a:r>
            <a:r>
              <a:rPr lang="zh-CN" altLang="en-US" sz="2800" dirty="0"/>
              <a:t>的格式来指定具体是这个软件哪个版本的镜像。如果不给出标签，将以 </a:t>
            </a:r>
            <a:r>
              <a:rPr lang="en-US" altLang="zh-CN" sz="2800" dirty="0"/>
              <a:t>latest </a:t>
            </a:r>
            <a:r>
              <a:rPr lang="zh-CN" altLang="en-US" sz="2800" dirty="0"/>
              <a:t>作为默认标签。</a:t>
            </a:r>
          </a:p>
        </p:txBody>
      </p:sp>
    </p:spTree>
    <p:extLst>
      <p:ext uri="{BB962C8B-B14F-4D97-AF65-F5344CB8AC3E}">
        <p14:creationId xmlns:p14="http://schemas.microsoft.com/office/powerpoint/2010/main" val="253818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46D4-3E85-4281-86EC-4D61D84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22727"/>
            <a:ext cx="10972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276684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7850-2D70-44C5-B30C-C3B12C1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44157-E7C9-4FDD-8142-34786751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</a:t>
            </a:r>
            <a:r>
              <a:rPr lang="en-US" altLang="zh-CN" sz="2400" dirty="0"/>
              <a:t>Docker</a:t>
            </a:r>
            <a:r>
              <a:rPr lang="zh-CN" altLang="en-US" sz="2400" dirty="0"/>
              <a:t>镜像</a:t>
            </a:r>
            <a:r>
              <a:rPr lang="en-US" altLang="zh-CN" sz="2400" dirty="0"/>
              <a:t>     docker pull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[Docker Registry</a:t>
            </a:r>
            <a:r>
              <a:rPr lang="zh-CN" altLang="en-US" sz="2400" dirty="0"/>
              <a:t>地址</a:t>
            </a:r>
            <a:r>
              <a:rPr lang="en-US" altLang="zh-CN" sz="2400" dirty="0"/>
              <a:t>]&lt;</a:t>
            </a:r>
            <a:r>
              <a:rPr lang="zh-CN" altLang="en-US" sz="2400" dirty="0"/>
              <a:t>仓库名</a:t>
            </a:r>
            <a:r>
              <a:rPr lang="en-US" altLang="zh-CN" sz="2400" dirty="0"/>
              <a:t>&gt;:&lt;</a:t>
            </a:r>
            <a:r>
              <a:rPr lang="zh-CN" altLang="en-US" sz="2400" dirty="0"/>
              <a:t>标签</a:t>
            </a:r>
            <a:r>
              <a:rPr lang="en-US" altLang="zh-CN" sz="2400" dirty="0"/>
              <a:t>&gt;</a:t>
            </a:r>
          </a:p>
          <a:p>
            <a:r>
              <a:rPr lang="zh-CN" altLang="en-US" sz="2400" dirty="0"/>
              <a:t>列出镜像</a:t>
            </a:r>
            <a:r>
              <a:rPr lang="en-US" altLang="zh-CN" sz="2400" dirty="0"/>
              <a:t>		docker images</a:t>
            </a:r>
          </a:p>
          <a:p>
            <a:r>
              <a:rPr lang="zh-CN" altLang="en-US" sz="2400" dirty="0"/>
              <a:t>容器保存为镜像</a:t>
            </a:r>
            <a:r>
              <a:rPr lang="en-US" altLang="zh-CN" sz="2400" dirty="0"/>
              <a:t>	docker commit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&lt;</a:t>
            </a:r>
            <a:r>
              <a:rPr lang="zh-CN" altLang="en-US" sz="2400" dirty="0"/>
              <a:t>容器</a:t>
            </a:r>
            <a:r>
              <a:rPr lang="en-US" altLang="zh-CN" sz="2400" dirty="0"/>
              <a:t>ID</a:t>
            </a:r>
            <a:r>
              <a:rPr lang="zh-CN" altLang="en-US" sz="2400" dirty="0"/>
              <a:t>或容器名</a:t>
            </a:r>
            <a:r>
              <a:rPr lang="en-US" altLang="zh-CN" sz="2400" dirty="0"/>
              <a:t>&gt; [&lt;</a:t>
            </a:r>
            <a:r>
              <a:rPr lang="zh-CN" altLang="en-US" sz="2400" dirty="0"/>
              <a:t>仓库名</a:t>
            </a:r>
            <a:r>
              <a:rPr lang="en-US" altLang="zh-CN" sz="2400" dirty="0"/>
              <a:t>&gt;[:&lt;</a:t>
            </a:r>
            <a:r>
              <a:rPr lang="zh-CN" altLang="en-US" sz="2400" dirty="0"/>
              <a:t>标签</a:t>
            </a:r>
            <a:r>
              <a:rPr lang="en-US" altLang="zh-CN" sz="2400" dirty="0"/>
              <a:t>&gt;]]</a:t>
            </a:r>
          </a:p>
          <a:p>
            <a:r>
              <a:rPr lang="zh-CN" altLang="en-US" sz="2400" dirty="0"/>
              <a:t>删除本地镜像</a:t>
            </a:r>
            <a:r>
              <a:rPr lang="en-US" altLang="zh-CN" sz="2400" dirty="0"/>
              <a:t>	docker </a:t>
            </a:r>
            <a:r>
              <a:rPr lang="en-US" altLang="zh-CN" sz="2400" dirty="0" err="1"/>
              <a:t>rmi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&lt;</a:t>
            </a:r>
            <a:r>
              <a:rPr lang="zh-CN" altLang="en-US" sz="2400" dirty="0"/>
              <a:t>镜像</a:t>
            </a:r>
            <a:r>
              <a:rPr lang="en-US" altLang="zh-CN" sz="2400" dirty="0"/>
              <a:t>1&gt; [&lt;</a:t>
            </a:r>
            <a:r>
              <a:rPr lang="zh-CN" altLang="en-US" sz="2400" dirty="0"/>
              <a:t>镜像</a:t>
            </a:r>
            <a:r>
              <a:rPr lang="en-US" altLang="zh-CN" sz="2400" dirty="0"/>
              <a:t>2&gt; ...]</a:t>
            </a:r>
          </a:p>
          <a:p>
            <a:r>
              <a:rPr lang="zh-CN" altLang="en-US" sz="2400" dirty="0"/>
              <a:t>导入镜像压缩包</a:t>
            </a:r>
            <a:r>
              <a:rPr lang="en-US" altLang="zh-CN" sz="2400" dirty="0"/>
              <a:t>	docker import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&lt;</a:t>
            </a:r>
            <a:r>
              <a:rPr lang="zh-CN" altLang="en-US" sz="2400" dirty="0"/>
              <a:t>文件</a:t>
            </a:r>
            <a:r>
              <a:rPr lang="en-US" altLang="zh-CN" sz="2400" dirty="0"/>
              <a:t>&gt;|&lt;URL&gt;|- [&lt;</a:t>
            </a:r>
            <a:r>
              <a:rPr lang="zh-CN" altLang="en-US" sz="2400" dirty="0"/>
              <a:t>仓库名</a:t>
            </a:r>
            <a:r>
              <a:rPr lang="en-US" altLang="zh-CN" sz="2400" dirty="0"/>
              <a:t>&gt;[:&lt;</a:t>
            </a:r>
            <a:r>
              <a:rPr lang="zh-CN" altLang="en-US" sz="2400" dirty="0"/>
              <a:t>标签</a:t>
            </a:r>
            <a:r>
              <a:rPr lang="en-US" altLang="zh-CN" sz="2400" dirty="0"/>
              <a:t>&gt;]]</a:t>
            </a:r>
          </a:p>
          <a:p>
            <a:r>
              <a:rPr lang="zh-CN" altLang="en-US" sz="2400" dirty="0"/>
              <a:t>导出镜像</a:t>
            </a:r>
            <a:r>
              <a:rPr lang="en-US" altLang="zh-CN" sz="2400" dirty="0"/>
              <a:t>		docker save</a:t>
            </a:r>
          </a:p>
          <a:p>
            <a:r>
              <a:rPr lang="zh-CN" altLang="en-US" sz="2400" dirty="0"/>
              <a:t>导出镜像</a:t>
            </a:r>
            <a:r>
              <a:rPr lang="en-US" altLang="zh-CN" sz="2400" dirty="0"/>
              <a:t>		docker load</a:t>
            </a:r>
          </a:p>
          <a:p>
            <a:r>
              <a:rPr lang="zh-CN" altLang="en-US" sz="2400" dirty="0"/>
              <a:t>根据</a:t>
            </a:r>
            <a:r>
              <a:rPr lang="en-US" altLang="zh-CN" sz="2400" dirty="0" err="1"/>
              <a:t>Dockerfile</a:t>
            </a:r>
            <a:r>
              <a:rPr lang="zh-CN" altLang="en-US" sz="2400" dirty="0"/>
              <a:t>构建镜像</a:t>
            </a:r>
            <a:r>
              <a:rPr lang="en-US" altLang="zh-CN" sz="2400" dirty="0"/>
              <a:t> 	docker build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&lt;</a:t>
            </a:r>
            <a:r>
              <a:rPr lang="zh-CN" altLang="en-US" sz="2400" dirty="0"/>
              <a:t>上下文路径</a:t>
            </a:r>
            <a:r>
              <a:rPr lang="en-US" altLang="zh-CN" sz="2400" dirty="0"/>
              <a:t>/URL/-&gt;</a:t>
            </a:r>
          </a:p>
          <a:p>
            <a:r>
              <a:rPr lang="zh-CN" altLang="en-US" sz="2400" dirty="0"/>
              <a:t>添加标签</a:t>
            </a:r>
            <a:r>
              <a:rPr lang="en-US" altLang="zh-CN" sz="2400" dirty="0"/>
              <a:t>		docker tag &lt;</a:t>
            </a:r>
            <a:r>
              <a:rPr lang="zh-CN" altLang="en-US" sz="2400" dirty="0"/>
              <a:t>容器</a:t>
            </a:r>
            <a:r>
              <a:rPr lang="en-US" altLang="zh-CN" sz="2400" dirty="0"/>
              <a:t>ID</a:t>
            </a:r>
            <a:r>
              <a:rPr lang="zh-CN" altLang="en-US" sz="2400" dirty="0"/>
              <a:t>或容器名</a:t>
            </a:r>
            <a:r>
              <a:rPr lang="en-US" altLang="zh-CN" sz="2400" dirty="0"/>
              <a:t>&gt; [&lt;</a:t>
            </a:r>
            <a:r>
              <a:rPr lang="zh-CN" altLang="en-US" sz="2400" dirty="0"/>
              <a:t>仓库名</a:t>
            </a:r>
            <a:r>
              <a:rPr lang="en-US" altLang="zh-CN" sz="2400" dirty="0"/>
              <a:t>&gt;[:&lt;</a:t>
            </a:r>
            <a:r>
              <a:rPr lang="zh-CN" altLang="en-US" sz="2400" dirty="0"/>
              <a:t>标签</a:t>
            </a:r>
            <a:r>
              <a:rPr lang="en-US" altLang="zh-CN" sz="2400" dirty="0"/>
              <a:t>&gt;]]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391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29695-6CCC-43BB-9171-1A746937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8" y="2498549"/>
            <a:ext cx="10972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06352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B6050-E339-4484-A4FA-5DD96DB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2158C-F96F-4E35-8315-3D9AF77B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3600" dirty="0"/>
              <a:t>新建并启动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100" dirty="0"/>
              <a:t>当利用 </a:t>
            </a:r>
            <a:r>
              <a:rPr lang="en-US" altLang="zh-CN" sz="3100" dirty="0"/>
              <a:t>docker run </a:t>
            </a:r>
            <a:r>
              <a:rPr lang="zh-CN" altLang="en-US" sz="3100" dirty="0"/>
              <a:t>来创建容器时，</a:t>
            </a:r>
            <a:r>
              <a:rPr lang="en-US" altLang="zh-CN" sz="3100" dirty="0"/>
              <a:t>Docker </a:t>
            </a:r>
            <a:r>
              <a:rPr lang="zh-CN" altLang="en-US" sz="3100" dirty="0"/>
              <a:t>在后台运行的标准操作包括：</a:t>
            </a:r>
          </a:p>
          <a:p>
            <a:pPr marL="0" indent="0">
              <a:buNone/>
            </a:pPr>
            <a:endParaRPr lang="zh-CN" altLang="en-US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检查本地是否存在指定的镜像，不存在就从公有仓库下载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利用镜像创建并启动一个容器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分配一个文件系统，并在只读的镜像层外面挂载一层可读写层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从宿主主机配置的网桥接口中桥接一个虚拟接口到容器中去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从地址池配置一个 </a:t>
            </a:r>
            <a:r>
              <a:rPr lang="en-US" altLang="zh-CN" sz="3100" dirty="0" err="1"/>
              <a:t>ip</a:t>
            </a:r>
            <a:r>
              <a:rPr lang="en-US" altLang="zh-CN" sz="3100" dirty="0"/>
              <a:t> </a:t>
            </a:r>
            <a:r>
              <a:rPr lang="zh-CN" altLang="en-US" sz="3100" dirty="0"/>
              <a:t>地址给容器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执行用户指定的应用程序</a:t>
            </a:r>
            <a:endParaRPr lang="en-US" altLang="zh-CN" sz="31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100" dirty="0"/>
              <a:t>执行完毕后容器被终止</a:t>
            </a:r>
            <a:endParaRPr lang="en-US" altLang="zh-CN" sz="3100" dirty="0"/>
          </a:p>
        </p:txBody>
      </p:sp>
    </p:spTree>
    <p:extLst>
      <p:ext uri="{BB962C8B-B14F-4D97-AF65-F5344CB8AC3E}">
        <p14:creationId xmlns:p14="http://schemas.microsoft.com/office/powerpoint/2010/main" val="135647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B6050-E339-4484-A4FA-5DD96DB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2158C-F96F-4E35-8315-3D9AF77B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启动已终止容器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可以利用 </a:t>
            </a:r>
            <a:r>
              <a:rPr lang="en-US" altLang="zh-CN" sz="2800" dirty="0"/>
              <a:t>docker start </a:t>
            </a:r>
            <a:r>
              <a:rPr lang="zh-CN" altLang="en-US" sz="2800" dirty="0"/>
              <a:t>命令，直接将一个已经终止的容器启动运行。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容器的核心为所执行的应用程序，所需要的资源都是应用程序运行所必需的。除此之外，并没有其它的资源。可以在伪终端中利用 </a:t>
            </a:r>
            <a:r>
              <a:rPr lang="en-US" altLang="zh-CN" sz="2800" dirty="0" err="1"/>
              <a:t>ps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dirty="0"/>
              <a:t>top </a:t>
            </a:r>
            <a:r>
              <a:rPr lang="zh-CN" altLang="en-US" sz="2800" dirty="0"/>
              <a:t>来查看进程信息。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882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4594-BC04-4CDC-8D0F-B3845350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(background)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97074-2D31-43A0-9866-A06CB73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更多的时候，需要让 </a:t>
            </a:r>
            <a:r>
              <a:rPr lang="en-US" altLang="zh-CN" dirty="0"/>
              <a:t>Docker</a:t>
            </a:r>
            <a:r>
              <a:rPr lang="zh-CN" altLang="en-US" dirty="0"/>
              <a:t>在后台运行而不是直接把执行命令的结果输出在当前宿主机下。此时，可以通过添加 </a:t>
            </a:r>
            <a:r>
              <a:rPr lang="en-US" altLang="zh-CN" dirty="0"/>
              <a:t>-d </a:t>
            </a:r>
            <a:r>
              <a:rPr lang="zh-CN" altLang="en-US" dirty="0"/>
              <a:t>参数来实现。</a:t>
            </a:r>
            <a:endParaRPr lang="en-US" altLang="zh-CN" dirty="0"/>
          </a:p>
          <a:p>
            <a:r>
              <a:rPr lang="zh-CN" altLang="en-US" dirty="0"/>
              <a:t>如果使用了 </a:t>
            </a:r>
            <a:r>
              <a:rPr lang="en-US" altLang="zh-CN" dirty="0"/>
              <a:t>-d </a:t>
            </a:r>
            <a:r>
              <a:rPr lang="zh-CN" altLang="en-US" dirty="0"/>
              <a:t>参数运行容器，容器会在后台运行并不会把输出的结果</a:t>
            </a:r>
            <a:r>
              <a:rPr lang="en-US" altLang="zh-CN" dirty="0"/>
              <a:t>(STDOUT)</a:t>
            </a:r>
            <a:r>
              <a:rPr lang="zh-CN" altLang="en-US" dirty="0"/>
              <a:t>打印到宿主机上面</a:t>
            </a:r>
            <a:r>
              <a:rPr lang="en-US" altLang="zh-CN" dirty="0"/>
              <a:t>(</a:t>
            </a:r>
            <a:r>
              <a:rPr lang="zh-CN" altLang="en-US" dirty="0"/>
              <a:t>输出结果可以用</a:t>
            </a:r>
            <a:r>
              <a:rPr lang="en-US" altLang="zh-CN" dirty="0"/>
              <a:t>docker logs </a:t>
            </a:r>
            <a:r>
              <a:rPr lang="zh-CN" altLang="en-US" dirty="0"/>
              <a:t>查看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注： 容器是否会长久运行，是和</a:t>
            </a:r>
            <a:r>
              <a:rPr lang="en-US" altLang="zh-CN" dirty="0"/>
              <a:t>docker run</a:t>
            </a:r>
            <a:r>
              <a:rPr lang="zh-CN" altLang="en-US" dirty="0"/>
              <a:t>指定的命令有关，和 </a:t>
            </a:r>
            <a:r>
              <a:rPr lang="en-US" altLang="zh-CN" dirty="0"/>
              <a:t>-d </a:t>
            </a:r>
            <a:r>
              <a:rPr lang="zh-CN" altLang="en-US" dirty="0"/>
              <a:t>参数无关。</a:t>
            </a:r>
          </a:p>
        </p:txBody>
      </p:sp>
    </p:spTree>
    <p:extLst>
      <p:ext uri="{BB962C8B-B14F-4D97-AF65-F5344CB8AC3E}">
        <p14:creationId xmlns:p14="http://schemas.microsoft.com/office/powerpoint/2010/main" val="158879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F12E-4617-4221-A090-80833DFB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49"/>
            <a:ext cx="10972800" cy="1143000"/>
          </a:xfrm>
        </p:spPr>
        <p:txBody>
          <a:bodyPr/>
          <a:lstStyle/>
          <a:p>
            <a:r>
              <a:rPr lang="zh-CN" altLang="en-US" dirty="0"/>
              <a:t>终止容器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E934-0D22-4BA0-9B3E-3525B081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 </a:t>
            </a:r>
            <a:r>
              <a:rPr lang="en-US" altLang="zh-CN" dirty="0"/>
              <a:t>docker stop </a:t>
            </a:r>
            <a:r>
              <a:rPr lang="zh-CN" altLang="en-US" dirty="0"/>
              <a:t>来终止一个运行中的容器。</a:t>
            </a:r>
          </a:p>
          <a:p>
            <a:r>
              <a:rPr lang="zh-CN" altLang="en-US" dirty="0"/>
              <a:t>此外，当</a:t>
            </a:r>
            <a:r>
              <a:rPr lang="en-US" altLang="zh-CN" dirty="0"/>
              <a:t>Docker</a:t>
            </a:r>
            <a:r>
              <a:rPr lang="zh-CN" altLang="en-US" dirty="0"/>
              <a:t>容器中指定的应用终结时，容器也自动终止。对于只启动了一个终端的容器，用户通过 </a:t>
            </a:r>
            <a:r>
              <a:rPr lang="en-US" altLang="zh-CN" dirty="0"/>
              <a:t>exit </a:t>
            </a:r>
            <a:r>
              <a:rPr lang="zh-CN" altLang="en-US" dirty="0"/>
              <a:t>命令或 </a:t>
            </a:r>
            <a:r>
              <a:rPr lang="en-US" altLang="zh-CN" dirty="0" err="1"/>
              <a:t>Ctrl+d</a:t>
            </a:r>
            <a:r>
              <a:rPr lang="en-US" altLang="zh-CN" dirty="0"/>
              <a:t> </a:t>
            </a:r>
            <a:r>
              <a:rPr lang="zh-CN" altLang="en-US" dirty="0"/>
              <a:t>来退出终端时，所创建的容器立刻终止。</a:t>
            </a:r>
            <a:endParaRPr lang="en-US" altLang="zh-CN" dirty="0"/>
          </a:p>
          <a:p>
            <a:r>
              <a:rPr lang="zh-CN" altLang="en-US" dirty="0"/>
              <a:t>终止状态的容器可以用 </a:t>
            </a:r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 -a </a:t>
            </a:r>
            <a:r>
              <a:rPr lang="zh-CN" altLang="en-US" dirty="0"/>
              <a:t>命令看到。</a:t>
            </a:r>
            <a:endParaRPr lang="en-US" altLang="zh-CN" dirty="0"/>
          </a:p>
          <a:p>
            <a:r>
              <a:rPr lang="zh-CN" altLang="en-US" dirty="0"/>
              <a:t>处于终止状态的容器，可以通过 </a:t>
            </a:r>
            <a:r>
              <a:rPr lang="en-US" altLang="zh-CN" dirty="0"/>
              <a:t>docker start </a:t>
            </a:r>
            <a:r>
              <a:rPr lang="zh-CN" altLang="en-US" dirty="0"/>
              <a:t>命令来重新启动。</a:t>
            </a:r>
          </a:p>
        </p:txBody>
      </p:sp>
    </p:spTree>
    <p:extLst>
      <p:ext uri="{BB962C8B-B14F-4D97-AF65-F5344CB8AC3E}">
        <p14:creationId xmlns:p14="http://schemas.microsoft.com/office/powerpoint/2010/main" val="214891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8701-38F9-42DB-BFED-1C702BE1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5" y="2588860"/>
            <a:ext cx="10972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高级特性及配置</a:t>
            </a:r>
          </a:p>
        </p:txBody>
      </p:sp>
    </p:spTree>
    <p:extLst>
      <p:ext uri="{BB962C8B-B14F-4D97-AF65-F5344CB8AC3E}">
        <p14:creationId xmlns:p14="http://schemas.microsoft.com/office/powerpoint/2010/main" val="263194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BE859-0B84-4A33-BDE5-8A145D9B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5E6B87-18BA-42DE-8104-5047EF78D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31324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8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5E08-88F9-4000-B0FB-823C23A5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238"/>
            <a:ext cx="10972800" cy="1143000"/>
          </a:xfrm>
        </p:spPr>
        <p:txBody>
          <a:bodyPr/>
          <a:lstStyle/>
          <a:p>
            <a:r>
              <a:rPr lang="zh-CN" altLang="en-US" dirty="0"/>
              <a:t>使用数据卷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8AF68-E33E-4183-90B6-BEA6D2E2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数据卷是一个可供一个或多个容器使用的特殊目录，它绕过 </a:t>
            </a:r>
            <a:r>
              <a:rPr lang="en-US" altLang="zh-CN" dirty="0"/>
              <a:t>UFS</a:t>
            </a:r>
            <a:r>
              <a:rPr lang="zh-CN" altLang="en-US" dirty="0"/>
              <a:t>，可以提供很多有用的特性：</a:t>
            </a:r>
          </a:p>
          <a:p>
            <a:endParaRPr lang="zh-CN" altLang="en-US" dirty="0"/>
          </a:p>
          <a:p>
            <a:r>
              <a:rPr lang="zh-CN" altLang="en-US" dirty="0"/>
              <a:t>数据卷可以在容器之间共享和重用</a:t>
            </a:r>
          </a:p>
          <a:p>
            <a:r>
              <a:rPr lang="zh-CN" altLang="en-US" dirty="0"/>
              <a:t>对数据卷的修改会立马生效</a:t>
            </a:r>
          </a:p>
          <a:p>
            <a:r>
              <a:rPr lang="zh-CN" altLang="en-US" dirty="0"/>
              <a:t>对数据卷的更新，不会影响镜像</a:t>
            </a:r>
          </a:p>
          <a:p>
            <a:r>
              <a:rPr lang="zh-CN" altLang="en-US" dirty="0"/>
              <a:t>数据卷默认会一直存在，即使容器被删除</a:t>
            </a:r>
          </a:p>
          <a:p>
            <a:r>
              <a:rPr lang="zh-CN" altLang="en-US" dirty="0"/>
              <a:t>*注意：数据卷的使用，类似于 </a:t>
            </a:r>
            <a:r>
              <a:rPr lang="en-US" altLang="zh-CN" dirty="0"/>
              <a:t>Linux </a:t>
            </a:r>
            <a:r>
              <a:rPr lang="zh-CN" altLang="en-US" dirty="0"/>
              <a:t>下对目录或文件进行 </a:t>
            </a:r>
            <a:r>
              <a:rPr lang="en-US" altLang="zh-CN" dirty="0"/>
              <a:t>mount</a:t>
            </a:r>
            <a:r>
              <a:rPr lang="zh-CN" altLang="en-US" dirty="0"/>
              <a:t>，镜像中的被指定为挂载点的目录中的文件会隐藏掉，能显示看的是挂载的数据卷。</a:t>
            </a:r>
          </a:p>
        </p:txBody>
      </p:sp>
    </p:spTree>
    <p:extLst>
      <p:ext uri="{BB962C8B-B14F-4D97-AF65-F5344CB8AC3E}">
        <p14:creationId xmlns:p14="http://schemas.microsoft.com/office/powerpoint/2010/main" val="379877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6BA3-3863-46A7-8C2E-2568FF2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88A52-DD58-42A1-8E1D-434C993E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容器中可以运行一些网络应用，要让外部也可以访问这些应用，可以通过 </a:t>
            </a:r>
            <a:r>
              <a:rPr lang="en-US" altLang="zh-CN" dirty="0"/>
              <a:t>-P </a:t>
            </a:r>
            <a:r>
              <a:rPr lang="zh-CN" altLang="en-US" dirty="0"/>
              <a:t>或 </a:t>
            </a:r>
            <a:r>
              <a:rPr lang="en-US" altLang="zh-CN" dirty="0"/>
              <a:t>-p </a:t>
            </a:r>
            <a:r>
              <a:rPr lang="zh-CN" altLang="en-US" dirty="0"/>
              <a:t>参数来指定端口映射。</a:t>
            </a:r>
          </a:p>
          <a:p>
            <a:r>
              <a:rPr lang="zh-CN" altLang="en-US" dirty="0"/>
              <a:t>当使用 </a:t>
            </a:r>
            <a:r>
              <a:rPr lang="en-US" altLang="zh-CN" dirty="0"/>
              <a:t>-P </a:t>
            </a:r>
            <a:r>
              <a:rPr lang="zh-CN" altLang="en-US" dirty="0"/>
              <a:t>标记时，</a:t>
            </a:r>
            <a:r>
              <a:rPr lang="en-US" altLang="zh-CN" dirty="0"/>
              <a:t>Docker </a:t>
            </a:r>
            <a:r>
              <a:rPr lang="zh-CN" altLang="en-US" dirty="0"/>
              <a:t>会随机映射一个 </a:t>
            </a:r>
            <a:r>
              <a:rPr lang="en-US" altLang="zh-CN" dirty="0"/>
              <a:t>49000~49900 </a:t>
            </a:r>
            <a:r>
              <a:rPr lang="zh-CN" altLang="en-US" dirty="0"/>
              <a:t>的端口到内部容器开放的网络端口。</a:t>
            </a:r>
            <a:endParaRPr lang="en-US" altLang="zh-CN" dirty="0"/>
          </a:p>
          <a:p>
            <a:r>
              <a:rPr lang="zh-CN" altLang="en-US" dirty="0"/>
              <a:t>映射所有接口地址</a:t>
            </a:r>
            <a:endParaRPr lang="en-US" altLang="zh-CN" dirty="0"/>
          </a:p>
          <a:p>
            <a:r>
              <a:rPr lang="zh-CN" altLang="en-US" dirty="0"/>
              <a:t>映射到指定地址的指定端口</a:t>
            </a:r>
            <a:endParaRPr lang="en-US" altLang="zh-CN" dirty="0"/>
          </a:p>
          <a:p>
            <a:r>
              <a:rPr lang="zh-CN" altLang="en-US" dirty="0"/>
              <a:t>映射到指定地址的任意端口</a:t>
            </a:r>
          </a:p>
        </p:txBody>
      </p:sp>
    </p:spTree>
    <p:extLst>
      <p:ext uri="{BB962C8B-B14F-4D97-AF65-F5344CB8AC3E}">
        <p14:creationId xmlns:p14="http://schemas.microsoft.com/office/powerpoint/2010/main" val="223553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C430-B76E-4FC5-8C3F-41482C3A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238"/>
            <a:ext cx="10972800" cy="1143000"/>
          </a:xfrm>
        </p:spPr>
        <p:txBody>
          <a:bodyPr/>
          <a:lstStyle/>
          <a:p>
            <a:r>
              <a:rPr lang="zh-CN" altLang="en-US" dirty="0"/>
              <a:t>容器互联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D075E-20B2-4ED4-8D76-F86D8AA2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容器的连接（</a:t>
            </a:r>
            <a:r>
              <a:rPr lang="en-US" altLang="zh-CN" dirty="0"/>
              <a:t>linking</a:t>
            </a:r>
            <a:r>
              <a:rPr lang="zh-CN" altLang="en-US" dirty="0"/>
              <a:t>）系统是除了端口映射外，另一种跟容器中应用交互的方式。</a:t>
            </a:r>
          </a:p>
          <a:p>
            <a:r>
              <a:rPr lang="zh-CN" altLang="en-US" dirty="0"/>
              <a:t>该系统会在源和接收容器之间创建一个隧道，接收容器可以看到源容器指定的信息。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--link </a:t>
            </a:r>
            <a:r>
              <a:rPr lang="zh-CN" altLang="en-US" dirty="0"/>
              <a:t>参数可以让容器之间安全的进行交互。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zh-CN" altLang="en-US" dirty="0"/>
              <a:t>通过 </a:t>
            </a:r>
            <a:r>
              <a:rPr lang="en-US" altLang="zh-CN" dirty="0"/>
              <a:t>2 </a:t>
            </a:r>
            <a:r>
              <a:rPr lang="zh-CN" altLang="en-US" dirty="0"/>
              <a:t>种方式为容器公开连接信息：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更新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 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63452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6DA7-99B0-4F79-B574-6D7A9F23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816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底层实现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F5F50-15F6-4D5F-A1E4-30082FC2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4578"/>
            <a:ext cx="10972800" cy="40715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Linux </a:t>
            </a:r>
            <a:r>
              <a:rPr lang="zh-CN" altLang="en-US" dirty="0"/>
              <a:t>的命名空间（</a:t>
            </a:r>
            <a:r>
              <a:rPr lang="en-US" altLang="zh-CN" dirty="0"/>
              <a:t>Namespaces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控制组（</a:t>
            </a:r>
            <a:r>
              <a:rPr lang="en-US" altLang="zh-CN" dirty="0"/>
              <a:t>Control groups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Union </a:t>
            </a:r>
            <a:r>
              <a:rPr lang="zh-CN" altLang="en-US" dirty="0"/>
              <a:t>文件系统（</a:t>
            </a:r>
            <a:r>
              <a:rPr lang="en-US" altLang="zh-CN" dirty="0"/>
              <a:t>Union file systems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容器格式（</a:t>
            </a:r>
            <a:r>
              <a:rPr lang="en-US" altLang="zh-CN" dirty="0"/>
              <a:t>Container format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18107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AEA9C-B350-4A35-A5C6-EBABA100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20182"/>
            <a:ext cx="3928533" cy="1143000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7733CD-09F1-4692-911D-9EA0EDF9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54" y="79022"/>
            <a:ext cx="4811711" cy="6648456"/>
          </a:xfrm>
        </p:spPr>
      </p:pic>
    </p:spTree>
    <p:extLst>
      <p:ext uri="{BB962C8B-B14F-4D97-AF65-F5344CB8AC3E}">
        <p14:creationId xmlns:p14="http://schemas.microsoft.com/office/powerpoint/2010/main" val="58460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FC9D-6BE7-4A6D-A6BB-0CE0797E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命名空间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D981-D683-4EE9-B6CC-608E9AC3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命名空间是 </a:t>
            </a:r>
            <a:r>
              <a:rPr lang="en-US" altLang="zh-CN" sz="2400" dirty="0"/>
              <a:t>Linux </a:t>
            </a:r>
            <a:r>
              <a:rPr lang="zh-CN" altLang="en-US" sz="2400" dirty="0"/>
              <a:t>内核一个强大的特性。每个容器都有自己单独的命名空间，运行在其中的应用都像是在独立的操作系统中运行一样。命名空间保证了容器之间彼此互不影响。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pid</a:t>
            </a:r>
            <a:r>
              <a:rPr lang="en-US" altLang="zh-CN" sz="2400" dirty="0"/>
              <a:t> </a:t>
            </a:r>
            <a:r>
              <a:rPr lang="zh-CN" altLang="en-US" sz="2400" dirty="0"/>
              <a:t>命名空间（进程）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net </a:t>
            </a:r>
            <a:r>
              <a:rPr lang="zh-CN" altLang="en-US" sz="2400" dirty="0"/>
              <a:t>命名空间（网络）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ipc</a:t>
            </a:r>
            <a:r>
              <a:rPr lang="en-US" altLang="zh-CN" sz="2400" dirty="0"/>
              <a:t> </a:t>
            </a:r>
            <a:r>
              <a:rPr lang="zh-CN" altLang="en-US" sz="2400" dirty="0"/>
              <a:t>命名空间（进程间交互）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mnt</a:t>
            </a:r>
            <a:r>
              <a:rPr lang="en-US" altLang="zh-CN" sz="2400" dirty="0"/>
              <a:t> </a:t>
            </a:r>
            <a:r>
              <a:rPr lang="zh-CN" altLang="en-US" sz="2400" dirty="0"/>
              <a:t>命名空间（文件）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uts</a:t>
            </a:r>
            <a:r>
              <a:rPr lang="en-US" altLang="zh-CN" sz="2400" dirty="0"/>
              <a:t> </a:t>
            </a:r>
            <a:r>
              <a:rPr lang="zh-CN" altLang="en-US" sz="2400" dirty="0"/>
              <a:t>命名空间（分时操作系统）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user </a:t>
            </a:r>
            <a:r>
              <a:rPr lang="zh-CN" altLang="en-US" sz="2400" dirty="0"/>
              <a:t>命名空间（用户和用户组）</a:t>
            </a:r>
          </a:p>
        </p:txBody>
      </p:sp>
    </p:spTree>
    <p:extLst>
      <p:ext uri="{BB962C8B-B14F-4D97-AF65-F5344CB8AC3E}">
        <p14:creationId xmlns:p14="http://schemas.microsoft.com/office/powerpoint/2010/main" val="124755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25202-FDAC-408A-9ED8-50CCBB8C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082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控制组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DD981-7B9C-4400-BF1F-00EFDE23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控制组（</a:t>
            </a:r>
            <a:r>
              <a:rPr lang="en-US" altLang="zh-CN" sz="2800" dirty="0" err="1"/>
              <a:t>cgroups</a:t>
            </a:r>
            <a:r>
              <a:rPr lang="zh-CN" altLang="en-US" sz="2800" dirty="0"/>
              <a:t>）是 </a:t>
            </a:r>
            <a:r>
              <a:rPr lang="en-US" altLang="zh-CN" sz="2800" dirty="0"/>
              <a:t>Linux </a:t>
            </a:r>
            <a:r>
              <a:rPr lang="zh-CN" altLang="en-US" sz="2800" dirty="0"/>
              <a:t>内核的一个特性，主要用来对共享资源进行隔离、限制、审计等。只有能控制分配到容器的资源，才能避免当多个容器同时运行时的对系统资源的竞争。</a:t>
            </a:r>
          </a:p>
          <a:p>
            <a:r>
              <a:rPr lang="zh-CN" altLang="en-US" sz="2800" dirty="0"/>
              <a:t>控制组技术最早是由 </a:t>
            </a:r>
            <a:r>
              <a:rPr lang="en-US" altLang="zh-CN" sz="2800" dirty="0"/>
              <a:t>Google </a:t>
            </a:r>
            <a:r>
              <a:rPr lang="zh-CN" altLang="en-US" sz="2800" dirty="0"/>
              <a:t>的程序员 </a:t>
            </a:r>
            <a:r>
              <a:rPr lang="en-US" altLang="zh-CN" sz="2800" dirty="0"/>
              <a:t>2006 </a:t>
            </a:r>
            <a:r>
              <a:rPr lang="zh-CN" altLang="en-US" sz="2800" dirty="0"/>
              <a:t>年起提出，</a:t>
            </a:r>
            <a:r>
              <a:rPr lang="en-US" altLang="zh-CN" sz="2800" dirty="0"/>
              <a:t>Linux </a:t>
            </a:r>
            <a:r>
              <a:rPr lang="zh-CN" altLang="en-US" sz="2800" dirty="0"/>
              <a:t>内核自 </a:t>
            </a:r>
            <a:r>
              <a:rPr lang="en-US" altLang="zh-CN" sz="2800" dirty="0"/>
              <a:t>2.6.24 </a:t>
            </a:r>
            <a:r>
              <a:rPr lang="zh-CN" altLang="en-US" sz="2800" dirty="0"/>
              <a:t>开始支持。</a:t>
            </a:r>
          </a:p>
          <a:p>
            <a:r>
              <a:rPr lang="zh-CN" altLang="en-US" sz="2800" dirty="0"/>
              <a:t>控制组可以提供对容器的内存、</a:t>
            </a:r>
            <a:r>
              <a:rPr lang="en-US" altLang="zh-CN" sz="2800" dirty="0"/>
              <a:t>CPU</a:t>
            </a:r>
            <a:r>
              <a:rPr lang="zh-CN" altLang="en-US" sz="2800" dirty="0"/>
              <a:t>、磁盘 </a:t>
            </a:r>
            <a:r>
              <a:rPr lang="en-US" altLang="zh-CN" sz="2800" dirty="0"/>
              <a:t>IO </a:t>
            </a:r>
            <a:r>
              <a:rPr lang="zh-CN" altLang="en-US" sz="2800" dirty="0"/>
              <a:t>等资源的限制和审计管理。</a:t>
            </a:r>
          </a:p>
        </p:txBody>
      </p:sp>
    </p:spTree>
    <p:extLst>
      <p:ext uri="{BB962C8B-B14F-4D97-AF65-F5344CB8AC3E}">
        <p14:creationId xmlns:p14="http://schemas.microsoft.com/office/powerpoint/2010/main" val="150230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6A2EF-B2CA-4357-92C3-85057C13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3660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联合文件系统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A9EE-2F7B-427D-82B5-82AA5F21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联合文件系统（</a:t>
            </a:r>
            <a:r>
              <a:rPr lang="en-US" altLang="zh-CN" dirty="0" err="1"/>
              <a:t>UnionFS</a:t>
            </a:r>
            <a:r>
              <a:rPr lang="zh-CN" altLang="en-US" dirty="0"/>
              <a:t>）是一种分层、轻量级并且高性能的文件系统，它支持</a:t>
            </a:r>
            <a:r>
              <a:rPr lang="zh-CN" altLang="en-US" dirty="0">
                <a:solidFill>
                  <a:srgbClr val="FF0000"/>
                </a:solidFill>
              </a:rPr>
              <a:t>对文件系统的修改作为一次提交来一层层的叠加</a:t>
            </a:r>
            <a:r>
              <a:rPr lang="zh-CN" altLang="en-US" dirty="0"/>
              <a:t>，同时可以将不同目录挂载到同一个虚拟文件系统下。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联合文件系统是 </a:t>
            </a:r>
            <a:r>
              <a:rPr lang="en-US" altLang="zh-CN" dirty="0">
                <a:solidFill>
                  <a:srgbClr val="FF0000"/>
                </a:solidFill>
              </a:rPr>
              <a:t>Docker </a:t>
            </a:r>
            <a:r>
              <a:rPr lang="zh-CN" altLang="en-US" dirty="0">
                <a:solidFill>
                  <a:srgbClr val="FF0000"/>
                </a:solidFill>
              </a:rPr>
              <a:t>镜像的基础</a:t>
            </a:r>
            <a:r>
              <a:rPr lang="zh-CN" altLang="en-US" dirty="0"/>
              <a:t>。镜像可以通过分层来进行继承，基于基础镜像（没有父镜像），可以制作各种具体的应用镜像。</a:t>
            </a:r>
          </a:p>
          <a:p>
            <a:r>
              <a:rPr lang="zh-CN" altLang="en-US" dirty="0"/>
              <a:t>另外，不同 </a:t>
            </a:r>
            <a:r>
              <a:rPr lang="en-US" altLang="zh-CN" dirty="0"/>
              <a:t>Docker </a:t>
            </a:r>
            <a:r>
              <a:rPr lang="zh-CN" altLang="en-US" dirty="0"/>
              <a:t>容器就可以共享一些基础的文件系统层，同时再加上自己独有的改动层，大大提高了存储的效率。</a:t>
            </a:r>
          </a:p>
          <a:p>
            <a:r>
              <a:rPr lang="en-US" altLang="zh-CN" dirty="0"/>
              <a:t>Docker </a:t>
            </a:r>
            <a:r>
              <a:rPr lang="zh-CN" altLang="en-US" dirty="0"/>
              <a:t>中使用的 </a:t>
            </a:r>
            <a:r>
              <a:rPr lang="en-US" altLang="zh-CN" dirty="0"/>
              <a:t>AUFS</a:t>
            </a:r>
            <a:r>
              <a:rPr lang="zh-CN" altLang="en-US" dirty="0"/>
              <a:t>（</a:t>
            </a:r>
            <a:r>
              <a:rPr lang="en-US" altLang="zh-CN" dirty="0" err="1"/>
              <a:t>AnotherUnionFS</a:t>
            </a:r>
            <a:r>
              <a:rPr lang="zh-CN" altLang="en-US" dirty="0"/>
              <a:t>）就是一种联合文件系统。 </a:t>
            </a:r>
            <a:r>
              <a:rPr lang="en-US" altLang="zh-CN" dirty="0"/>
              <a:t>AUFS </a:t>
            </a:r>
            <a:r>
              <a:rPr lang="zh-CN" altLang="en-US" dirty="0"/>
              <a:t>支持为每一个成员目录（类似 </a:t>
            </a:r>
            <a:r>
              <a:rPr lang="en-US" altLang="zh-CN" dirty="0"/>
              <a:t>Git </a:t>
            </a:r>
            <a:r>
              <a:rPr lang="zh-CN" altLang="en-US" dirty="0"/>
              <a:t>的分支）设定只读（</a:t>
            </a:r>
            <a:r>
              <a:rPr lang="en-US" altLang="zh-CN" dirty="0" err="1"/>
              <a:t>readonly</a:t>
            </a:r>
            <a:r>
              <a:rPr lang="zh-CN" altLang="en-US" dirty="0"/>
              <a:t>）、读写（</a:t>
            </a:r>
            <a:r>
              <a:rPr lang="en-US" altLang="zh-CN" dirty="0" err="1"/>
              <a:t>readwrite</a:t>
            </a:r>
            <a:r>
              <a:rPr lang="zh-CN" altLang="en-US" dirty="0"/>
              <a:t>）和写出（</a:t>
            </a:r>
            <a:r>
              <a:rPr lang="en-US" altLang="zh-CN" dirty="0"/>
              <a:t>whiteout-able</a:t>
            </a:r>
            <a:r>
              <a:rPr lang="zh-CN" altLang="en-US" dirty="0"/>
              <a:t>）权限</a:t>
            </a:r>
            <a:r>
              <a:rPr lang="en-US" altLang="zh-CN" dirty="0"/>
              <a:t>, </a:t>
            </a:r>
            <a:r>
              <a:rPr lang="zh-CN" altLang="en-US" dirty="0"/>
              <a:t>同时 </a:t>
            </a:r>
            <a:r>
              <a:rPr lang="en-US" altLang="zh-CN" dirty="0"/>
              <a:t>AUFS </a:t>
            </a:r>
            <a:r>
              <a:rPr lang="zh-CN" altLang="en-US" dirty="0"/>
              <a:t>里有一个类似分层的概念</a:t>
            </a:r>
            <a:r>
              <a:rPr lang="en-US" altLang="zh-CN" dirty="0"/>
              <a:t>, </a:t>
            </a:r>
            <a:r>
              <a:rPr lang="zh-CN" altLang="en-US" dirty="0"/>
              <a:t>对只读权限的分支可以逻辑上进行增量地修改</a:t>
            </a:r>
            <a:r>
              <a:rPr lang="en-US" altLang="zh-CN" dirty="0"/>
              <a:t>(</a:t>
            </a:r>
            <a:r>
              <a:rPr lang="zh-CN" altLang="en-US" dirty="0"/>
              <a:t>不影响只读部分的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Docker </a:t>
            </a:r>
            <a:r>
              <a:rPr lang="zh-CN" altLang="en-US" dirty="0"/>
              <a:t>目前支持的联合文件系统种类包括 </a:t>
            </a:r>
            <a:r>
              <a:rPr lang="en-US" altLang="zh-CN" dirty="0"/>
              <a:t>AUFS, </a:t>
            </a:r>
            <a:r>
              <a:rPr lang="en-US" altLang="zh-CN" dirty="0" err="1"/>
              <a:t>btrfs</a:t>
            </a:r>
            <a:r>
              <a:rPr lang="en-US" altLang="zh-CN" dirty="0"/>
              <a:t>, </a:t>
            </a:r>
            <a:r>
              <a:rPr lang="en-US" altLang="zh-CN" dirty="0" err="1"/>
              <a:t>vfs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DeviceMapper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809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BD1CD-CDE2-4AAB-8FE0-785BC5DF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容器格式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7CAAD-2539-421F-88BC-81EB3F84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最初，</a:t>
            </a:r>
            <a:r>
              <a:rPr lang="en-US" altLang="zh-CN" dirty="0"/>
              <a:t>Docker </a:t>
            </a:r>
            <a:r>
              <a:rPr lang="zh-CN" altLang="en-US" dirty="0"/>
              <a:t>采用了 </a:t>
            </a:r>
            <a:r>
              <a:rPr lang="en-US" altLang="zh-CN" dirty="0">
                <a:solidFill>
                  <a:srgbClr val="FF0000"/>
                </a:solidFill>
              </a:rPr>
              <a:t>LXC</a:t>
            </a:r>
            <a:r>
              <a:rPr lang="en-US" altLang="zh-CN" dirty="0"/>
              <a:t> </a:t>
            </a:r>
            <a:r>
              <a:rPr lang="zh-CN" altLang="en-US" dirty="0"/>
              <a:t>中的容器格式。自 </a:t>
            </a:r>
            <a:r>
              <a:rPr lang="en-US" altLang="zh-CN" dirty="0"/>
              <a:t>1.20 </a:t>
            </a:r>
            <a:r>
              <a:rPr lang="zh-CN" altLang="en-US" dirty="0"/>
              <a:t>版本开始，</a:t>
            </a:r>
            <a:r>
              <a:rPr lang="en-US" altLang="zh-CN" dirty="0"/>
              <a:t>Docker </a:t>
            </a:r>
            <a:r>
              <a:rPr lang="zh-CN" altLang="en-US" dirty="0"/>
              <a:t>也开始支持新的 </a:t>
            </a:r>
            <a:r>
              <a:rPr lang="en-US" altLang="zh-CN" dirty="0" err="1">
                <a:solidFill>
                  <a:srgbClr val="FF0000"/>
                </a:solidFill>
              </a:rPr>
              <a:t>libcontainer</a:t>
            </a:r>
            <a:r>
              <a:rPr lang="en-US" altLang="zh-CN" dirty="0"/>
              <a:t> </a:t>
            </a:r>
            <a:r>
              <a:rPr lang="zh-CN" altLang="en-US" dirty="0"/>
              <a:t>格式，并作为默认选项。</a:t>
            </a:r>
          </a:p>
          <a:p>
            <a:endParaRPr lang="zh-CN" altLang="en-US" dirty="0"/>
          </a:p>
          <a:p>
            <a:r>
              <a:rPr lang="zh-CN" altLang="en-US" dirty="0"/>
              <a:t>对更多容器格式的支持，还在进一步的发展中。</a:t>
            </a:r>
          </a:p>
        </p:txBody>
      </p:sp>
    </p:spTree>
    <p:extLst>
      <p:ext uri="{BB962C8B-B14F-4D97-AF65-F5344CB8AC3E}">
        <p14:creationId xmlns:p14="http://schemas.microsoft.com/office/powerpoint/2010/main" val="9788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8701-38F9-42DB-BFED-1C702BE1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5" y="258886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实践与使用</a:t>
            </a:r>
          </a:p>
        </p:txBody>
      </p:sp>
    </p:spTree>
    <p:extLst>
      <p:ext uri="{BB962C8B-B14F-4D97-AF65-F5344CB8AC3E}">
        <p14:creationId xmlns:p14="http://schemas.microsoft.com/office/powerpoint/2010/main" val="16697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A561-DA29-45E6-811C-CFF6A9C3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什么是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F5338-10C3-4F0B-96A4-9F7B4869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Docker </a:t>
            </a:r>
            <a:r>
              <a:rPr lang="zh-CN" altLang="en-US" sz="2800" dirty="0"/>
              <a:t>使用 </a:t>
            </a:r>
            <a:r>
              <a:rPr lang="en-US" altLang="zh-CN" sz="2800" dirty="0"/>
              <a:t>Google </a:t>
            </a:r>
            <a:r>
              <a:rPr lang="zh-CN" altLang="en-US" sz="2800" dirty="0"/>
              <a:t>公司推出的 </a:t>
            </a:r>
            <a:r>
              <a:rPr lang="en-US" altLang="zh-CN" sz="2800" dirty="0"/>
              <a:t>Go </a:t>
            </a:r>
            <a:r>
              <a:rPr lang="zh-CN" altLang="en-US" sz="2800" dirty="0"/>
              <a:t>语言进行开发实现</a:t>
            </a:r>
            <a:endParaRPr lang="en-US" altLang="zh-CN" sz="2800" dirty="0"/>
          </a:p>
          <a:p>
            <a:r>
              <a:rPr lang="zh-CN" altLang="en-US" sz="2800" dirty="0"/>
              <a:t>基于 </a:t>
            </a:r>
            <a:r>
              <a:rPr lang="en-US" altLang="zh-CN" sz="2800" dirty="0"/>
              <a:t>Linux </a:t>
            </a:r>
            <a:r>
              <a:rPr lang="zh-CN" altLang="en-US" sz="2800" dirty="0"/>
              <a:t>内核的 </a:t>
            </a:r>
            <a:r>
              <a:rPr lang="en-US" altLang="zh-CN" sz="2800" dirty="0" err="1"/>
              <a:t>cgroup</a:t>
            </a:r>
            <a:r>
              <a:rPr lang="zh-CN" altLang="en-US" sz="2800" dirty="0"/>
              <a:t>，</a:t>
            </a:r>
            <a:r>
              <a:rPr lang="en-US" altLang="zh-CN" sz="2800" dirty="0"/>
              <a:t>namespace</a:t>
            </a:r>
            <a:r>
              <a:rPr lang="zh-CN" altLang="en-US" sz="2800" dirty="0"/>
              <a:t>，以及 </a:t>
            </a:r>
            <a:r>
              <a:rPr lang="en-US" altLang="zh-CN" sz="2800" dirty="0"/>
              <a:t>AUFS </a:t>
            </a:r>
            <a:r>
              <a:rPr lang="zh-CN" altLang="en-US" sz="2800" dirty="0"/>
              <a:t>类的 </a:t>
            </a:r>
            <a:r>
              <a:rPr lang="en-US" altLang="zh-CN" sz="2800" dirty="0"/>
              <a:t>Union FS </a:t>
            </a:r>
            <a:r>
              <a:rPr lang="zh-CN" altLang="en-US" sz="2800" dirty="0"/>
              <a:t>等技术，对进程进行封装隔离，属于操作系统层面的虚拟化技术</a:t>
            </a:r>
            <a:endParaRPr lang="en-US" altLang="zh-CN" sz="2800" dirty="0"/>
          </a:p>
          <a:p>
            <a:r>
              <a:rPr lang="zh-CN" altLang="en-US" sz="2800" dirty="0"/>
              <a:t>由于隔离的进程独立于宿主和其它的隔离的进程，因此也称其为容器</a:t>
            </a:r>
            <a:endParaRPr lang="en-US" altLang="zh-CN" sz="2800" dirty="0"/>
          </a:p>
          <a:p>
            <a:r>
              <a:rPr lang="zh-CN" altLang="en-US" sz="2800" dirty="0"/>
              <a:t>最初实现是基于 </a:t>
            </a:r>
            <a:r>
              <a:rPr lang="en-US" altLang="zh-CN" sz="2800" dirty="0"/>
              <a:t>LXC</a:t>
            </a:r>
            <a:r>
              <a:rPr lang="zh-CN" altLang="en-US" sz="2800" dirty="0"/>
              <a:t>，从 </a:t>
            </a:r>
            <a:r>
              <a:rPr lang="en-US" altLang="zh-CN" sz="2800" dirty="0"/>
              <a:t>0.7 </a:t>
            </a:r>
            <a:r>
              <a:rPr lang="zh-CN" altLang="en-US" sz="2800" dirty="0"/>
              <a:t>以后开始去除 </a:t>
            </a:r>
            <a:r>
              <a:rPr lang="en-US" altLang="zh-CN" sz="2800" dirty="0"/>
              <a:t>LXC</a:t>
            </a:r>
            <a:r>
              <a:rPr lang="zh-CN" altLang="en-US" sz="2800" dirty="0"/>
              <a:t>，转而使用自行开发的 </a:t>
            </a:r>
            <a:r>
              <a:rPr lang="en-US" altLang="zh-CN" sz="2800" dirty="0" err="1"/>
              <a:t>libcontainer</a:t>
            </a:r>
            <a:r>
              <a:rPr lang="zh-CN" altLang="en-US" sz="2800" dirty="0"/>
              <a:t>，从 </a:t>
            </a:r>
            <a:r>
              <a:rPr lang="en-US" altLang="zh-CN" sz="2800" dirty="0"/>
              <a:t>1.11 </a:t>
            </a:r>
            <a:r>
              <a:rPr lang="zh-CN" altLang="en-US" sz="2800" dirty="0"/>
              <a:t>开始，则进一步演进为使用 </a:t>
            </a:r>
            <a:r>
              <a:rPr lang="en-US" altLang="zh-CN" sz="2800" dirty="0" err="1"/>
              <a:t>runC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containerd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755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767D3-25AA-4ADB-B4D7-3944DBC3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50E67-D1E9-4008-A61F-B57E995F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Nginx </a:t>
            </a:r>
            <a:r>
              <a:rPr lang="zh-CN" altLang="en-US" dirty="0"/>
              <a:t>是开源的高效的 </a:t>
            </a:r>
            <a:r>
              <a:rPr lang="en-US" altLang="zh-CN" dirty="0"/>
              <a:t>Web </a:t>
            </a:r>
            <a:r>
              <a:rPr lang="zh-CN" altLang="en-US" dirty="0"/>
              <a:t>服务器实现，支持 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/>
              <a:t>SMTP</a:t>
            </a:r>
            <a:r>
              <a:rPr lang="zh-CN" altLang="en-US" dirty="0"/>
              <a:t>、</a:t>
            </a:r>
            <a:r>
              <a:rPr lang="en-US" altLang="zh-CN" dirty="0"/>
              <a:t>POP3</a:t>
            </a:r>
            <a:r>
              <a:rPr lang="zh-CN" altLang="en-US" dirty="0"/>
              <a:t>、</a:t>
            </a:r>
            <a:r>
              <a:rPr lang="en-US" altLang="zh-CN" dirty="0"/>
              <a:t>IMAP </a:t>
            </a:r>
            <a:r>
              <a:rPr lang="zh-CN" altLang="en-US" dirty="0"/>
              <a:t>等协议。</a:t>
            </a:r>
          </a:p>
          <a:p>
            <a:endParaRPr lang="zh-CN" altLang="en-US" dirty="0"/>
          </a:p>
          <a:p>
            <a:r>
              <a:rPr lang="zh-CN" altLang="en-US" dirty="0"/>
              <a:t>该仓库位于 </a:t>
            </a:r>
            <a:r>
              <a:rPr lang="en-US" altLang="zh-CN" dirty="0"/>
              <a:t>https://hub.docker.com/_/nginx/ </a:t>
            </a:r>
            <a:r>
              <a:rPr lang="zh-CN" altLang="en-US" dirty="0"/>
              <a:t>，提供了 </a:t>
            </a:r>
            <a:r>
              <a:rPr lang="en-US" altLang="zh-CN" dirty="0"/>
              <a:t>Nginx 1.0 ~ 1.11.x </a:t>
            </a:r>
            <a:r>
              <a:rPr lang="zh-CN" altLang="en-US" dirty="0"/>
              <a:t>各个版本的镜像。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下面的命令将作为一个静态页面服务器启动。</a:t>
            </a:r>
          </a:p>
          <a:p>
            <a:endParaRPr lang="zh-CN" altLang="en-US" dirty="0"/>
          </a:p>
          <a:p>
            <a:r>
              <a:rPr lang="en-US" altLang="zh-CN" dirty="0"/>
              <a:t>$ docker run --name some-</a:t>
            </a:r>
            <a:r>
              <a:rPr lang="en-US" altLang="zh-CN" dirty="0" err="1"/>
              <a:t>nginx</a:t>
            </a:r>
            <a:r>
              <a:rPr lang="en-US" altLang="zh-CN" dirty="0"/>
              <a:t> -v /some/content:/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html:ro</a:t>
            </a:r>
            <a:r>
              <a:rPr lang="en-US" altLang="zh-CN" dirty="0"/>
              <a:t> -d </a:t>
            </a:r>
            <a:r>
              <a:rPr lang="en-US" altLang="zh-CN" dirty="0" err="1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A235-C841-4C44-919F-E8E7B25A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7C83-0EA8-4158-8C20-4CBEABE6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MySQL </a:t>
            </a:r>
            <a:r>
              <a:rPr lang="zh-CN" altLang="en-US" sz="2400" dirty="0"/>
              <a:t>是开源的关系数据库实现。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该仓库位于 </a:t>
            </a:r>
            <a:r>
              <a:rPr lang="en-US" altLang="zh-CN" sz="2400" dirty="0"/>
              <a:t>https://hub.docker.com/_/mysql/ </a:t>
            </a:r>
            <a:r>
              <a:rPr lang="zh-CN" altLang="en-US" sz="2400" dirty="0"/>
              <a:t>，提供了 </a:t>
            </a:r>
            <a:r>
              <a:rPr lang="en-US" altLang="zh-CN" sz="2400" dirty="0"/>
              <a:t>MySQL </a:t>
            </a:r>
            <a:r>
              <a:rPr lang="zh-CN" altLang="en-US" sz="2400" dirty="0"/>
              <a:t>各个版本的镜像，包括 </a:t>
            </a:r>
            <a:r>
              <a:rPr lang="en-US" altLang="zh-CN" sz="2400" dirty="0"/>
              <a:t>5.6 </a:t>
            </a:r>
            <a:r>
              <a:rPr lang="zh-CN" altLang="en-US" sz="2400" dirty="0"/>
              <a:t>系列、</a:t>
            </a:r>
            <a:r>
              <a:rPr lang="en-US" altLang="zh-CN" sz="2400" dirty="0"/>
              <a:t>5.7 </a:t>
            </a:r>
            <a:r>
              <a:rPr lang="zh-CN" altLang="en-US" sz="2400" dirty="0"/>
              <a:t>系列等。</a:t>
            </a:r>
          </a:p>
          <a:p>
            <a:r>
              <a:rPr lang="zh-CN" altLang="en-US" sz="2400" dirty="0"/>
              <a:t>默认会在 </a:t>
            </a:r>
            <a:r>
              <a:rPr lang="en-US" altLang="zh-CN" sz="2400" dirty="0"/>
              <a:t>3306 </a:t>
            </a:r>
            <a:r>
              <a:rPr lang="zh-CN" altLang="en-US" sz="2400" dirty="0"/>
              <a:t>端口启动数据库。</a:t>
            </a:r>
          </a:p>
          <a:p>
            <a:r>
              <a:rPr lang="en-US" altLang="zh-CN" sz="2400" dirty="0"/>
              <a:t>$ docker run --name some-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-e MYSQL_ROOT_PASSWORD=</a:t>
            </a:r>
            <a:r>
              <a:rPr lang="en-US" altLang="zh-CN" sz="2400" dirty="0" err="1"/>
              <a:t>mysecretpassword</a:t>
            </a:r>
            <a:r>
              <a:rPr lang="en-US" altLang="zh-CN" sz="2400" dirty="0"/>
              <a:t> -d </a:t>
            </a:r>
            <a:r>
              <a:rPr lang="en-US" altLang="zh-CN" sz="2400" dirty="0" err="1"/>
              <a:t>mysql</a:t>
            </a:r>
            <a:endParaRPr lang="en-US" altLang="zh-CN" sz="2400" dirty="0"/>
          </a:p>
          <a:p>
            <a:r>
              <a:rPr lang="zh-CN" altLang="en-US" sz="2400" dirty="0"/>
              <a:t>之后就可以使用其它应用来连接到该容器。</a:t>
            </a:r>
          </a:p>
          <a:p>
            <a:r>
              <a:rPr lang="en-US" altLang="zh-CN" sz="2400" dirty="0"/>
              <a:t>$ docker run --name some-app --link </a:t>
            </a:r>
            <a:r>
              <a:rPr lang="en-US" altLang="zh-CN" sz="2400" dirty="0" err="1"/>
              <a:t>some-mysql:mysql</a:t>
            </a:r>
            <a:r>
              <a:rPr lang="en-US" altLang="zh-CN" sz="2400" dirty="0"/>
              <a:t> -d application-that-uses-</a:t>
            </a:r>
            <a:r>
              <a:rPr lang="en-US" altLang="zh-CN" sz="2400" dirty="0" err="1"/>
              <a:t>mysql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767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E1A78-F413-4E98-BEF7-BA8C9CE5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F2E6F-E62A-43E5-BFAF-609B4F82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WordPress </a:t>
            </a:r>
            <a:r>
              <a:rPr lang="zh-CN" altLang="en-US" dirty="0"/>
              <a:t>是开源的 </a:t>
            </a:r>
            <a:r>
              <a:rPr lang="en-US" altLang="zh-CN" dirty="0"/>
              <a:t>Blog </a:t>
            </a:r>
            <a:r>
              <a:rPr lang="zh-CN" altLang="en-US" dirty="0"/>
              <a:t>和内容管理系统框架，它基于 </a:t>
            </a:r>
            <a:r>
              <a:rPr lang="en-US" altLang="zh-CN" dirty="0" err="1"/>
              <a:t>PhP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该仓库位于 </a:t>
            </a:r>
            <a:r>
              <a:rPr lang="en-US" altLang="zh-CN" dirty="0"/>
              <a:t>https://hub.docker.com/_/wordpress/ </a:t>
            </a:r>
            <a:r>
              <a:rPr lang="zh-CN" altLang="en-US" dirty="0"/>
              <a:t>，提供了 </a:t>
            </a:r>
            <a:r>
              <a:rPr lang="en-US" altLang="zh-CN" dirty="0"/>
              <a:t>WordPress 4.x </a:t>
            </a:r>
            <a:r>
              <a:rPr lang="zh-CN" altLang="en-US" dirty="0"/>
              <a:t>版本的镜像。</a:t>
            </a:r>
          </a:p>
          <a:p>
            <a:r>
              <a:rPr lang="zh-CN" altLang="en-US" dirty="0"/>
              <a:t>启动容器需要 </a:t>
            </a:r>
            <a:r>
              <a:rPr lang="en-US" altLang="zh-CN" dirty="0"/>
              <a:t>MySQL </a:t>
            </a:r>
            <a:r>
              <a:rPr lang="zh-CN" altLang="en-US" dirty="0"/>
              <a:t>的支持，默认端口为 </a:t>
            </a:r>
            <a:r>
              <a:rPr lang="en-US" altLang="zh-CN" dirty="0"/>
              <a:t>80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$ docker run --name some-</a:t>
            </a:r>
            <a:r>
              <a:rPr lang="en-US" altLang="zh-CN" dirty="0" err="1"/>
              <a:t>wordpress</a:t>
            </a:r>
            <a:r>
              <a:rPr lang="en-US" altLang="zh-CN" dirty="0"/>
              <a:t> --link </a:t>
            </a:r>
            <a:r>
              <a:rPr lang="en-US" altLang="zh-CN" dirty="0" err="1"/>
              <a:t>some-mysql:mysql</a:t>
            </a:r>
            <a:r>
              <a:rPr lang="en-US" altLang="zh-CN" dirty="0"/>
              <a:t> -d </a:t>
            </a:r>
            <a:r>
              <a:rPr lang="en-US" altLang="zh-CN" dirty="0" err="1"/>
              <a:t>wordpress</a:t>
            </a:r>
            <a:endParaRPr lang="en-US" altLang="zh-CN" dirty="0"/>
          </a:p>
          <a:p>
            <a:r>
              <a:rPr lang="zh-CN" altLang="en-US" dirty="0"/>
              <a:t>启动 </a:t>
            </a:r>
            <a:r>
              <a:rPr lang="en-US" altLang="zh-CN" dirty="0"/>
              <a:t>WordPress </a:t>
            </a:r>
            <a:r>
              <a:rPr lang="zh-CN" altLang="en-US" dirty="0"/>
              <a:t>容器时可以指定的一些环境参数包括：</a:t>
            </a:r>
          </a:p>
          <a:p>
            <a:endParaRPr lang="zh-CN" altLang="en-US" dirty="0"/>
          </a:p>
          <a:p>
            <a:r>
              <a:rPr lang="en-US" altLang="zh-CN" dirty="0"/>
              <a:t>-e WORDPRESS_DB_USER=... </a:t>
            </a:r>
            <a:r>
              <a:rPr lang="zh-CN" altLang="en-US" dirty="0"/>
              <a:t>缺省为 “</a:t>
            </a:r>
            <a:r>
              <a:rPr lang="en-US" altLang="zh-CN" dirty="0"/>
              <a:t>root”</a:t>
            </a:r>
          </a:p>
          <a:p>
            <a:r>
              <a:rPr lang="en-US" altLang="zh-CN" dirty="0"/>
              <a:t>-e WORDPRESS_DB_PASSWORD=... </a:t>
            </a:r>
            <a:r>
              <a:rPr lang="zh-CN" altLang="en-US" dirty="0"/>
              <a:t>缺省为连接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容器的环境变量 </a:t>
            </a:r>
            <a:r>
              <a:rPr lang="en-US" altLang="zh-CN" dirty="0"/>
              <a:t>MYSQL_ROOT_PASSWORD </a:t>
            </a:r>
            <a:r>
              <a:rPr lang="zh-CN" altLang="en-US" dirty="0"/>
              <a:t>的值</a:t>
            </a:r>
          </a:p>
          <a:p>
            <a:r>
              <a:rPr lang="en-US" altLang="zh-CN" dirty="0"/>
              <a:t>-e WORDPRESS_DB_NAME=... </a:t>
            </a:r>
            <a:r>
              <a:rPr lang="zh-CN" altLang="en-US" dirty="0"/>
              <a:t>缺省为 “</a:t>
            </a:r>
            <a:r>
              <a:rPr lang="en-US" altLang="zh-CN" dirty="0" err="1"/>
              <a:t>wordpress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-e WORDPRESS_AUTH_KEY=..., -e WORDPRESS_SECURE_AUTH_KEY=..., -e WORDPRESS_LOGGED_IN_KEY=..., -e WORDPRESS_NONCE_KEY=..., -e WORDPRESS_AUTH_SALT=..., -e WORDPRESS_SECURE_AUTH_SALT=..., -e WORDPRESS_LOGGED_IN_SALT=..., -e WORDPRESS_NONCE_SALT=... </a:t>
            </a:r>
            <a:r>
              <a:rPr lang="zh-CN" altLang="en-US" dirty="0"/>
              <a:t>缺省为随机 </a:t>
            </a:r>
            <a:r>
              <a:rPr lang="en-US" altLang="zh-CN" dirty="0"/>
              <a:t>sha1 </a:t>
            </a:r>
            <a:r>
              <a:rPr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215190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8BF8-C2D1-40E1-850A-96AD0F7B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8130-F242-4383-84B9-75FF694B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两种方式：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创建后复制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docker run –d –p 8080:8080 –name tomcat1 tomcat</a:t>
            </a:r>
          </a:p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en-US" altLang="zh-CN" dirty="0" err="1"/>
              <a:t>cp</a:t>
            </a:r>
            <a:r>
              <a:rPr lang="en-US" altLang="zh-CN" dirty="0"/>
              <a:t> project tomcat1:/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 err="1"/>
              <a:t>Dockerfile</a:t>
            </a:r>
            <a:r>
              <a:rPr lang="zh-CN" altLang="en-US" dirty="0"/>
              <a:t>构建镜像（推荐）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优点：便于版本管理，保持镜像最小化，自由度高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缺点：需要熟悉相关指令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028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1B3C3-713E-49E5-915B-A165081E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27529"/>
            <a:ext cx="10972800" cy="5498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Dockerfile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tomcat:7.0-jre8</a:t>
            </a:r>
          </a:p>
          <a:p>
            <a:pPr marL="0" indent="0">
              <a:buNone/>
            </a:pPr>
            <a:r>
              <a:rPr lang="en-US" altLang="zh-CN" dirty="0"/>
              <a:t>MAINTAINER SDMC</a:t>
            </a:r>
          </a:p>
          <a:p>
            <a:pPr marL="0" indent="0">
              <a:buNone/>
            </a:pPr>
            <a:r>
              <a:rPr lang="en-US" altLang="zh-CN" dirty="0"/>
              <a:t>RUN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$CATALINA_HOME/</a:t>
            </a:r>
            <a:r>
              <a:rPr lang="en-US" altLang="zh-CN" dirty="0" err="1"/>
              <a:t>webapps</a:t>
            </a:r>
            <a:r>
              <a:rPr lang="en-US" altLang="zh-CN" dirty="0"/>
              <a:t>/* </a:t>
            </a:r>
          </a:p>
          <a:p>
            <a:pPr marL="0" indent="0">
              <a:buNone/>
            </a:pPr>
            <a:r>
              <a:rPr lang="en-US" altLang="zh-CN" dirty="0"/>
              <a:t>COPY tomcat\* $CATALINA_HOME</a:t>
            </a:r>
          </a:p>
          <a:p>
            <a:pPr marL="0" indent="0">
              <a:buNone/>
            </a:pPr>
            <a:r>
              <a:rPr lang="en-US" altLang="zh-CN" dirty="0"/>
              <a:t>EXPOSE 8080</a:t>
            </a:r>
          </a:p>
          <a:p>
            <a:pPr marL="0" indent="0">
              <a:buNone/>
            </a:pPr>
            <a:r>
              <a:rPr lang="en-US" altLang="zh-CN" dirty="0"/>
              <a:t>CMD ["catalina.sh", "run"]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docker build –t sdmc:tomcat:7 </a:t>
            </a:r>
            <a:r>
              <a:rPr lang="zh-CN" altLang="en-US" dirty="0"/>
              <a:t>定制化镜像</a:t>
            </a:r>
          </a:p>
        </p:txBody>
      </p:sp>
    </p:spTree>
    <p:extLst>
      <p:ext uri="{BB962C8B-B14F-4D97-AF65-F5344CB8AC3E}">
        <p14:creationId xmlns:p14="http://schemas.microsoft.com/office/powerpoint/2010/main" val="253472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8701-38F9-42DB-BFED-1C702BE1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5" y="2588860"/>
            <a:ext cx="10972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实际项目运用</a:t>
            </a:r>
          </a:p>
        </p:txBody>
      </p:sp>
    </p:spTree>
    <p:extLst>
      <p:ext uri="{BB962C8B-B14F-4D97-AF65-F5344CB8AC3E}">
        <p14:creationId xmlns:p14="http://schemas.microsoft.com/office/powerpoint/2010/main" val="41515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2135-7890-46BC-8AC6-46ECDF9C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TMS</a:t>
            </a:r>
            <a:r>
              <a:rPr lang="zh-CN" altLang="en-US" dirty="0"/>
              <a:t>（设备管理系统）架构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A649B4-8EE5-477E-A390-E1C02B12E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2229598"/>
            <a:ext cx="7668695" cy="39057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A1DD9E-8B0A-477B-8298-94451ED76557}"/>
              </a:ext>
            </a:extLst>
          </p:cNvPr>
          <p:cNvSpPr txBox="1"/>
          <p:nvPr/>
        </p:nvSpPr>
        <p:spPr>
          <a:xfrm>
            <a:off x="783771" y="1417638"/>
            <a:ext cx="523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原架构简化示意图（虚拟机平台）</a:t>
            </a:r>
          </a:p>
        </p:txBody>
      </p:sp>
    </p:spTree>
    <p:extLst>
      <p:ext uri="{BB962C8B-B14F-4D97-AF65-F5344CB8AC3E}">
        <p14:creationId xmlns:p14="http://schemas.microsoft.com/office/powerpoint/2010/main" val="1044966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7E05-7C57-4D79-AC91-902252A7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Docker</a:t>
            </a:r>
            <a:r>
              <a:rPr lang="zh-CN" altLang="en-US" dirty="0"/>
              <a:t>后的新架构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6591E0-9F72-46B2-9125-FB1131F90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2" y="1600200"/>
            <a:ext cx="8845592" cy="4814797"/>
          </a:xfrm>
        </p:spPr>
      </p:pic>
    </p:spTree>
    <p:extLst>
      <p:ext uri="{BB962C8B-B14F-4D97-AF65-F5344CB8AC3E}">
        <p14:creationId xmlns:p14="http://schemas.microsoft.com/office/powerpoint/2010/main" val="67002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5057-D3D1-4687-81E8-F7C97F83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加强管理与监控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A8F4E7-1A26-4F7C-AF91-4B0769913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0" y="1524000"/>
            <a:ext cx="10172033" cy="4454026"/>
          </a:xfrm>
        </p:spPr>
      </p:pic>
    </p:spTree>
    <p:extLst>
      <p:ext uri="{BB962C8B-B14F-4D97-AF65-F5344CB8AC3E}">
        <p14:creationId xmlns:p14="http://schemas.microsoft.com/office/powerpoint/2010/main" val="24247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FCB6E-96B1-4B63-A72F-42F690BC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F6B562-2F92-463D-8C3B-5E24AF26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71" y="1284610"/>
            <a:ext cx="10101943" cy="5013090"/>
          </a:xfrm>
        </p:spPr>
      </p:pic>
    </p:spTree>
    <p:extLst>
      <p:ext uri="{BB962C8B-B14F-4D97-AF65-F5344CB8AC3E}">
        <p14:creationId xmlns:p14="http://schemas.microsoft.com/office/powerpoint/2010/main" val="34819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EB9EF-0007-4C7C-B6F0-88E4DEE5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0756"/>
            <a:ext cx="10972800" cy="1143000"/>
          </a:xfrm>
        </p:spPr>
        <p:txBody>
          <a:bodyPr/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容器与虚拟机区别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27C677-2800-499E-AD94-1D6AFAEB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69873"/>
            <a:ext cx="6591300" cy="2486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655D8F-B136-4C1E-A842-0E74D2AE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08133"/>
            <a:ext cx="6562725" cy="1857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F9525C-A1DE-40EE-9F7E-233B8ED7E779}"/>
              </a:ext>
            </a:extLst>
          </p:cNvPr>
          <p:cNvSpPr txBox="1"/>
          <p:nvPr/>
        </p:nvSpPr>
        <p:spPr>
          <a:xfrm>
            <a:off x="7382933" y="2212622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传统虚拟机技术是虚拟出一套硬件后，在其上运行一个完整操作系统，在该系统上再运行所需应用进程；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2DF0E-6913-4F5B-B9CD-0B375B6436A3}"/>
              </a:ext>
            </a:extLst>
          </p:cNvPr>
          <p:cNvSpPr/>
          <p:nvPr/>
        </p:nvSpPr>
        <p:spPr>
          <a:xfrm>
            <a:off x="7382933" y="4707288"/>
            <a:ext cx="4967111" cy="92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而容器内的应用进程直接运行于宿主的内核，容器内没有自己的内核，而且也没有进行硬件虚拟。因此容器要比传统虚拟机更为轻便。</a:t>
            </a:r>
          </a:p>
        </p:txBody>
      </p:sp>
    </p:spTree>
    <p:extLst>
      <p:ext uri="{BB962C8B-B14F-4D97-AF65-F5344CB8AC3E}">
        <p14:creationId xmlns:p14="http://schemas.microsoft.com/office/powerpoint/2010/main" val="1572655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49582-941D-4E81-B0B4-2FD73026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监控界面（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0736FC-81FE-4CF2-BBC5-42D3A083F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54" y="1417638"/>
            <a:ext cx="9949990" cy="4937683"/>
          </a:xfrm>
        </p:spPr>
      </p:pic>
    </p:spTree>
    <p:extLst>
      <p:ext uri="{BB962C8B-B14F-4D97-AF65-F5344CB8AC3E}">
        <p14:creationId xmlns:p14="http://schemas.microsoft.com/office/powerpoint/2010/main" val="163372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4800-CB06-4368-858A-6A4AD010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监控界面（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818167-F9A8-4ACE-B783-3F943B3C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6" y="1585686"/>
            <a:ext cx="9582107" cy="4755121"/>
          </a:xfrm>
        </p:spPr>
      </p:pic>
    </p:spTree>
    <p:extLst>
      <p:ext uri="{BB962C8B-B14F-4D97-AF65-F5344CB8AC3E}">
        <p14:creationId xmlns:p14="http://schemas.microsoft.com/office/powerpoint/2010/main" val="365568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ABCC-CD9B-4616-8724-E399EFFF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238"/>
            <a:ext cx="10972800" cy="1143000"/>
          </a:xfrm>
        </p:spPr>
        <p:txBody>
          <a:bodyPr/>
          <a:lstStyle/>
          <a:p>
            <a:r>
              <a:rPr lang="zh-CN" altLang="en-US" dirty="0"/>
              <a:t>为什么要使用 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AC47B-6AC4-4ED3-BCF2-865A6A25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更高效的利用系统资源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更快速的启动时间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一致的运行环境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持续交付和部署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更轻松的迁移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更轻松的维护和扩展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对比传统虚拟机总结</a:t>
            </a:r>
          </a:p>
        </p:txBody>
      </p:sp>
    </p:spTree>
    <p:extLst>
      <p:ext uri="{BB962C8B-B14F-4D97-AF65-F5344CB8AC3E}">
        <p14:creationId xmlns:p14="http://schemas.microsoft.com/office/powerpoint/2010/main" val="237408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ECE3-59C8-44C1-AA0B-94AB1AB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对比传统虚拟机总结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810B8C-44CB-4A8E-B75D-AAF7F7809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63171"/>
              </p:ext>
            </p:extLst>
          </p:nvPr>
        </p:nvGraphicFramePr>
        <p:xfrm>
          <a:off x="2133600" y="1772356"/>
          <a:ext cx="7394222" cy="3725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870">
                  <a:extLst>
                    <a:ext uri="{9D8B030D-6E8A-4147-A177-3AD203B41FA5}">
                      <a16:colId xmlns:a16="http://schemas.microsoft.com/office/drawing/2014/main" val="3000757810"/>
                    </a:ext>
                  </a:extLst>
                </a:gridCol>
                <a:gridCol w="2883340">
                  <a:extLst>
                    <a:ext uri="{9D8B030D-6E8A-4147-A177-3AD203B41FA5}">
                      <a16:colId xmlns:a16="http://schemas.microsoft.com/office/drawing/2014/main" val="3070853862"/>
                    </a:ext>
                  </a:extLst>
                </a:gridCol>
                <a:gridCol w="2957012">
                  <a:extLst>
                    <a:ext uri="{9D8B030D-6E8A-4147-A177-3AD203B41FA5}">
                      <a16:colId xmlns:a16="http://schemas.microsoft.com/office/drawing/2014/main" val="234643792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spc="15" dirty="0">
                          <a:effectLst/>
                        </a:rPr>
                        <a:t>特性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spc="15" dirty="0">
                          <a:effectLst/>
                        </a:rPr>
                        <a:t>容器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spc="15" dirty="0">
                          <a:effectLst/>
                        </a:rPr>
                        <a:t>虚拟机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45254134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spc="15" dirty="0">
                          <a:effectLst/>
                        </a:rPr>
                        <a:t>启动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秒级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分钟级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40266158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spc="15" dirty="0">
                          <a:effectLst/>
                        </a:rPr>
                        <a:t>硬盘使用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一般为</a:t>
                      </a:r>
                      <a:r>
                        <a:rPr lang="en-US" sz="1400" kern="0" spc="15" dirty="0">
                          <a:effectLst/>
                        </a:rPr>
                        <a:t> MB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一般为</a:t>
                      </a:r>
                      <a:r>
                        <a:rPr lang="en-US" sz="1400" kern="0" spc="15" dirty="0">
                          <a:effectLst/>
                        </a:rPr>
                        <a:t> GB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0780934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 spc="15" dirty="0">
                          <a:effectLst/>
                        </a:rPr>
                        <a:t>性能</a:t>
                      </a:r>
                      <a:endParaRPr lang="zh-CN" sz="1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接近原生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弱于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27417328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spc="15" dirty="0">
                          <a:effectLst/>
                        </a:rPr>
                        <a:t>系统支持量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单机支持上千个容器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spc="15" dirty="0">
                          <a:effectLst/>
                        </a:rPr>
                        <a:t>一般几十个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0007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0FEBF-E452-43FD-8930-BDD34CE9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2" y="2363083"/>
            <a:ext cx="109728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三个基本概念</a:t>
            </a:r>
          </a:p>
        </p:txBody>
      </p:sp>
    </p:spTree>
    <p:extLst>
      <p:ext uri="{BB962C8B-B14F-4D97-AF65-F5344CB8AC3E}">
        <p14:creationId xmlns:p14="http://schemas.microsoft.com/office/powerpoint/2010/main" val="287218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637D07B-8AA5-449D-8BA5-2E120D04F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699911"/>
            <a:ext cx="11044179" cy="5851819"/>
          </a:xfrm>
        </p:spPr>
      </p:pic>
    </p:spTree>
    <p:extLst>
      <p:ext uri="{BB962C8B-B14F-4D97-AF65-F5344CB8AC3E}">
        <p14:creationId xmlns:p14="http://schemas.microsoft.com/office/powerpoint/2010/main" val="40642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5D8-8954-4811-9481-791D46EE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1. Docker </a:t>
            </a:r>
            <a:r>
              <a:rPr lang="zh-CN" altLang="en-US" sz="4000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0BA7E-F575-4397-BC68-35442DB5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我们都知道，操作系统分为内核和用户空间。对于 </a:t>
            </a:r>
            <a:r>
              <a:rPr lang="en-US" altLang="zh-CN" sz="2800" dirty="0"/>
              <a:t>Linux </a:t>
            </a:r>
            <a:r>
              <a:rPr lang="zh-CN" altLang="en-US" sz="2800" dirty="0"/>
              <a:t>而言，内核启动后，会挂载 </a:t>
            </a:r>
            <a:r>
              <a:rPr lang="en-US" altLang="zh-CN" sz="2800" dirty="0"/>
              <a:t>root </a:t>
            </a:r>
            <a:r>
              <a:rPr lang="zh-CN" altLang="en-US" sz="2800" dirty="0"/>
              <a:t>文件系统为其提供用户空间支持。而 </a:t>
            </a:r>
            <a:r>
              <a:rPr lang="en-US" altLang="zh-CN" sz="2800" dirty="0"/>
              <a:t>Docker </a:t>
            </a:r>
            <a:r>
              <a:rPr lang="zh-CN" altLang="en-US" sz="2800" dirty="0"/>
              <a:t>镜像（</a:t>
            </a:r>
            <a:r>
              <a:rPr lang="en-US" altLang="zh-CN" sz="2800" dirty="0"/>
              <a:t>Image</a:t>
            </a:r>
            <a:r>
              <a:rPr lang="zh-CN" altLang="en-US" sz="2800" dirty="0"/>
              <a:t>），就相当于是一个 </a:t>
            </a:r>
            <a:r>
              <a:rPr lang="en-US" altLang="zh-CN" sz="2800" dirty="0"/>
              <a:t>root </a:t>
            </a:r>
            <a:r>
              <a:rPr lang="zh-CN" altLang="en-US" sz="2800" dirty="0"/>
              <a:t>文件系统。比如官方镜像 </a:t>
            </a:r>
            <a:r>
              <a:rPr lang="en-US" altLang="zh-CN" sz="2800" dirty="0"/>
              <a:t>ubuntu:14.04 </a:t>
            </a:r>
            <a:r>
              <a:rPr lang="zh-CN" altLang="en-US" sz="2800" dirty="0"/>
              <a:t>就包含了完整的一套 </a:t>
            </a:r>
            <a:r>
              <a:rPr lang="en-US" altLang="zh-CN" sz="2800" dirty="0"/>
              <a:t>Ubuntu 14.04 </a:t>
            </a:r>
            <a:r>
              <a:rPr lang="zh-CN" altLang="en-US" sz="2800" dirty="0"/>
              <a:t>最小系统的 </a:t>
            </a:r>
            <a:r>
              <a:rPr lang="en-US" altLang="zh-CN" sz="2800" dirty="0"/>
              <a:t>root </a:t>
            </a:r>
            <a:r>
              <a:rPr lang="zh-CN" altLang="en-US" sz="2800" dirty="0"/>
              <a:t>文件系统。</a:t>
            </a:r>
          </a:p>
          <a:p>
            <a:r>
              <a:rPr lang="en-US" altLang="zh-CN" sz="2800" dirty="0"/>
              <a:t>Docker </a:t>
            </a:r>
            <a:r>
              <a:rPr lang="zh-CN" altLang="en-US" sz="2800" dirty="0"/>
              <a:t>镜像是一个特殊的文件系统，除了提供容器运行时所需的程序、库、资源、配置等文件外，还包含了一些为运行时准备的一些配置参数（如匿名卷、环境变量、用户等）。镜像不包含任何动态数据，其内容在构建之后也不会被改变。</a:t>
            </a:r>
          </a:p>
        </p:txBody>
      </p:sp>
    </p:spTree>
    <p:extLst>
      <p:ext uri="{BB962C8B-B14F-4D97-AF65-F5344CB8AC3E}">
        <p14:creationId xmlns:p14="http://schemas.microsoft.com/office/powerpoint/2010/main" val="22798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2381</Words>
  <Application>Microsoft Office PowerPoint</Application>
  <PresentationFormat>宽屏</PresentationFormat>
  <Paragraphs>195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1_Office 主题​​</vt:lpstr>
      <vt:lpstr>Docker与容器化技术实践</vt:lpstr>
      <vt:lpstr>PowerPoint 演示文稿</vt:lpstr>
      <vt:lpstr>什么是 Docker</vt:lpstr>
      <vt:lpstr>容器与虚拟机区别</vt:lpstr>
      <vt:lpstr>为什么要使用 Docker？</vt:lpstr>
      <vt:lpstr>对比传统虚拟机总结</vt:lpstr>
      <vt:lpstr>三个基本概念</vt:lpstr>
      <vt:lpstr>PowerPoint 演示文稿</vt:lpstr>
      <vt:lpstr>1. Docker 镜像</vt:lpstr>
      <vt:lpstr>2. Docker 容器</vt:lpstr>
      <vt:lpstr>3. Docker 仓库</vt:lpstr>
      <vt:lpstr>使用Docker镜像</vt:lpstr>
      <vt:lpstr>常用命令</vt:lpstr>
      <vt:lpstr>操作Docker容器</vt:lpstr>
      <vt:lpstr>启动容器</vt:lpstr>
      <vt:lpstr>启动容器</vt:lpstr>
      <vt:lpstr>后台(background)运行</vt:lpstr>
      <vt:lpstr>终止容器</vt:lpstr>
      <vt:lpstr>高级特性及配置</vt:lpstr>
      <vt:lpstr>使用数据卷</vt:lpstr>
      <vt:lpstr>端口映射</vt:lpstr>
      <vt:lpstr>容器互联</vt:lpstr>
      <vt:lpstr>Docker底层实现</vt:lpstr>
      <vt:lpstr>Docker架构图</vt:lpstr>
      <vt:lpstr>命名空间</vt:lpstr>
      <vt:lpstr>控制组</vt:lpstr>
      <vt:lpstr>联合文件系统</vt:lpstr>
      <vt:lpstr>容器格式</vt:lpstr>
      <vt:lpstr>Docker实践与使用</vt:lpstr>
      <vt:lpstr>Nginx</vt:lpstr>
      <vt:lpstr>MySQL</vt:lpstr>
      <vt:lpstr>WordPress</vt:lpstr>
      <vt:lpstr>Tomcat</vt:lpstr>
      <vt:lpstr>PowerPoint 演示文稿</vt:lpstr>
      <vt:lpstr>实际项目运用</vt:lpstr>
      <vt:lpstr>TMS（设备管理系统）架构</vt:lpstr>
      <vt:lpstr>采用Docker后的新架构</vt:lpstr>
      <vt:lpstr>加强管理与监控</vt:lpstr>
      <vt:lpstr>管理界面</vt:lpstr>
      <vt:lpstr>监控界面（1）</vt:lpstr>
      <vt:lpstr>监控界面（2）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Zachary</dc:creator>
  <cp:lastModifiedBy>Zachary</cp:lastModifiedBy>
  <cp:revision>31</cp:revision>
  <dcterms:created xsi:type="dcterms:W3CDTF">2017-06-19T07:02:25Z</dcterms:created>
  <dcterms:modified xsi:type="dcterms:W3CDTF">2017-07-17T10:12:42Z</dcterms:modified>
</cp:coreProperties>
</file>