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9" r:id="rId6"/>
    <p:sldId id="272" r:id="rId7"/>
    <p:sldId id="260" r:id="rId8"/>
    <p:sldId id="262" r:id="rId9"/>
    <p:sldId id="263" r:id="rId10"/>
    <p:sldId id="261" r:id="rId11"/>
    <p:sldId id="267" r:id="rId12"/>
    <p:sldId id="264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.emf"/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1.e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10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e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8.e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e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e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4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ln/>
        </p:spPr>
        <p:txBody>
          <a:bodyPr anchor="ctr"/>
          <a:p>
            <a:pPr defTabSz="914400">
              <a:buNone/>
            </a:pPr>
            <a:r>
              <a:rPr lang="zh-CN" sz="4400" kern="1200" baseline="0">
                <a:latin typeface="+mj-lt"/>
                <a:ea typeface="+mj-ea"/>
                <a:cs typeface="+mj-cs"/>
              </a:rPr>
              <a:t>HLS6.0协议介绍及实现</a:t>
            </a:r>
            <a:endParaRPr lang="zh-CN" sz="4400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pPr algn="l"/>
            <a:r>
              <a:rPr lang="zh-CN" altLang="en-US" sz="3200">
                <a:sym typeface="宋体" panose="02010600030101010101" pitchFamily="2" charset="-122"/>
              </a:rPr>
              <a:t>二、</a:t>
            </a:r>
            <a:r>
              <a:rPr lang="en-US" altLang="zh-CN" sz="3200">
                <a:sym typeface="宋体" panose="02010600030101010101" pitchFamily="2" charset="-122"/>
              </a:rPr>
              <a:t>HLS</a:t>
            </a:r>
            <a:r>
              <a:rPr lang="zh-CN" altLang="en-US" sz="3200">
                <a:sym typeface="宋体" panose="02010600030101010101" pitchFamily="2" charset="-122"/>
              </a:rPr>
              <a:t>功能模块</a:t>
            </a:r>
            <a:r>
              <a:rPr lang="zh-CN" altLang="en-US" sz="3200">
                <a:sym typeface="+mn-ea"/>
              </a:rPr>
              <a:t>详解</a:t>
            </a:r>
            <a:r>
              <a:rPr lang="en-US" altLang="zh-CN" sz="3200">
                <a:sym typeface="宋体" panose="02010600030101010101" pitchFamily="2" charset="-122"/>
              </a:rPr>
              <a:t>----</a:t>
            </a:r>
            <a:r>
              <a:rPr lang="zh-CN" altLang="en-US" sz="3200">
                <a:sym typeface="宋体" panose="02010600030101010101" pitchFamily="2" charset="-122"/>
              </a:rPr>
              <a:t>点播</a:t>
            </a:r>
            <a:endParaRPr lang="zh-CN" altLang="en-US" sz="3200">
              <a:sym typeface="宋体" panose="02010600030101010101" pitchFamily="2" charset="-122"/>
            </a:endParaRPr>
          </a:p>
        </p:txBody>
      </p:sp>
      <p:sp>
        <p:nvSpPr>
          <p:cNvPr id="1024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pPr marL="0" indent="0">
              <a:buNone/>
            </a:pPr>
            <a:r>
              <a:rPr lang="zh-CN" altLang="en-US" sz="2400"/>
              <a:t>点播VOD的特点就是当前时间点可以获取到所有</a:t>
            </a:r>
            <a:r>
              <a:rPr lang="en-US" altLang="zh-CN" sz="2400"/>
              <a:t>m3u8</a:t>
            </a:r>
            <a:r>
              <a:rPr lang="zh-CN" altLang="en-US" sz="2400"/>
              <a:t>文件和ts文件，</a:t>
            </a:r>
            <a:r>
              <a:rPr lang="en-US" altLang="zh-CN" sz="2400">
                <a:sym typeface="+mn-ea"/>
              </a:rPr>
              <a:t>m3u8</a:t>
            </a:r>
            <a:r>
              <a:rPr lang="zh-CN" altLang="en-US" sz="2400"/>
              <a:t>文件中记录了所有ts文件的地址。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客户端在播放VOD模式的视频时其实只需要下载一次</a:t>
            </a:r>
            <a:r>
              <a:rPr lang="en-US" altLang="zh-CN" sz="2400">
                <a:sym typeface="+mn-ea"/>
              </a:rPr>
              <a:t>m3u8</a:t>
            </a:r>
            <a:r>
              <a:rPr lang="zh-CN" altLang="en-US" sz="2400"/>
              <a:t>文件就可以得到所有ts文件的下载地址，然后按顺序下载并播放即可。</a:t>
            </a:r>
            <a:endParaRPr lang="zh-CN" altLang="en-US" sz="2400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4830" y="3756025"/>
          <a:ext cx="75882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927100" imgH="723900" progId="Package">
                  <p:embed/>
                </p:oleObj>
              </mc:Choice>
              <mc:Fallback>
                <p:oleObj name="" r:id="rId1" imgW="927100" imgH="723900" progId="Package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4830" y="3756025"/>
                        <a:ext cx="75882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zh-CN" altLang="en-US" sz="3200">
                <a:sym typeface="宋体" panose="02010600030101010101" pitchFamily="2" charset="-122"/>
              </a:rPr>
              <a:t>二、</a:t>
            </a:r>
            <a:r>
              <a:rPr lang="en-US" altLang="zh-CN" sz="3200">
                <a:sym typeface="宋体" panose="02010600030101010101" pitchFamily="2" charset="-122"/>
              </a:rPr>
              <a:t>HLS</a:t>
            </a:r>
            <a:r>
              <a:rPr lang="zh-CN" altLang="en-US" sz="3200">
                <a:sym typeface="宋体" panose="02010600030101010101" pitchFamily="2" charset="-122"/>
              </a:rPr>
              <a:t>功能模块</a:t>
            </a:r>
            <a:r>
              <a:rPr lang="zh-CN" altLang="en-US" sz="3200">
                <a:sym typeface="+mn-ea"/>
              </a:rPr>
              <a:t>详解</a:t>
            </a:r>
            <a:r>
              <a:rPr lang="en-US" altLang="zh-CN" sz="3200">
                <a:sym typeface="宋体" panose="02010600030101010101" pitchFamily="2" charset="-122"/>
              </a:rPr>
              <a:t>----</a:t>
            </a:r>
            <a:r>
              <a:rPr lang="zh-CN" altLang="en-US" sz="3200">
                <a:sym typeface="宋体" panose="02010600030101010101" pitchFamily="2" charset="-122"/>
              </a:rPr>
              <a:t>直</a:t>
            </a:r>
            <a:r>
              <a:rPr lang="zh-CN" altLang="en-US" sz="3200">
                <a:sym typeface="宋体" panose="02010600030101010101" pitchFamily="2" charset="-122"/>
              </a:rPr>
              <a:t>播</a:t>
            </a:r>
            <a:endParaRPr lang="zh-CN" altLang="en-US" sz="3200">
              <a:sym typeface="宋体" panose="02010600030101010101" pitchFamily="2" charset="-122"/>
            </a:endParaRPr>
          </a:p>
        </p:txBody>
      </p:sp>
      <p:sp>
        <p:nvSpPr>
          <p:cNvPr id="10242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>
              <a:buNone/>
            </a:pPr>
            <a:r>
              <a:rPr lang="zh-CN" altLang="en-US" sz="2400"/>
              <a:t>Live 模式就是实时生成</a:t>
            </a:r>
            <a:r>
              <a:rPr lang="en-US" altLang="zh-CN" sz="2400"/>
              <a:t>m</a:t>
            </a:r>
            <a:r>
              <a:rPr lang="zh-CN" altLang="en-US" sz="2400"/>
              <a:t>3u8和ts文件。它的索引文件一直处于动态变化的，播放的时候需要不断下载index文件，以获得最新生成的ts文件播放视频。如果一个index文件的末尾没有#EXT-X-ENDLIST标志，说明它是一个Live视频流。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播放的同时，新ts文件也在被生成中，所以客户端实际上是下载一次</a:t>
            </a:r>
            <a:r>
              <a:rPr lang="en-US" altLang="zh-CN" sz="2400"/>
              <a:t>i</a:t>
            </a:r>
            <a:r>
              <a:rPr lang="zh-CN" altLang="en-US" sz="2400"/>
              <a:t>ndex文件，然后下载ts文件，再下载index文件（这个时候这个二级index文件已经被重写，记录了新生成的ts文件的下载地址）,再下载新ts文件，如此反复进行播放。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2615" y="4932045"/>
          <a:ext cx="71691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876300" imgH="723900" progId="Package">
                  <p:embed/>
                </p:oleObj>
              </mc:Choice>
              <mc:Fallback>
                <p:oleObj name="" r:id="rId1" imgW="876300" imgH="723900" progId="Package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2615" y="4932045"/>
                        <a:ext cx="71691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zh-CN" altLang="en-US" sz="3200">
                <a:sym typeface="宋体" panose="02010600030101010101" pitchFamily="2" charset="-122"/>
              </a:rPr>
              <a:t>二、</a:t>
            </a:r>
            <a:r>
              <a:rPr lang="en-US" altLang="zh-CN" sz="3200">
                <a:sym typeface="宋体" panose="02010600030101010101" pitchFamily="2" charset="-122"/>
              </a:rPr>
              <a:t>HLS</a:t>
            </a:r>
            <a:r>
              <a:rPr lang="zh-CN" altLang="en-US" sz="3200">
                <a:sym typeface="宋体" panose="02010600030101010101" pitchFamily="2" charset="-122"/>
              </a:rPr>
              <a:t>功能模块</a:t>
            </a:r>
            <a:r>
              <a:rPr lang="zh-CN" altLang="en-US" sz="3200">
                <a:sym typeface="+mn-ea"/>
              </a:rPr>
              <a:t>详解</a:t>
            </a:r>
            <a:r>
              <a:rPr lang="en-US" altLang="zh-CN" sz="3200">
                <a:sym typeface="宋体" panose="02010600030101010101" pitchFamily="2" charset="-122"/>
              </a:rPr>
              <a:t>----</a:t>
            </a:r>
            <a:r>
              <a:rPr lang="zh-CN" altLang="zh-CN" sz="3200">
                <a:sym typeface="宋体" panose="02010600030101010101" pitchFamily="2" charset="-122"/>
              </a:rPr>
              <a:t>多码流</a:t>
            </a:r>
            <a:endParaRPr lang="zh-CN" altLang="zh-CN" sz="3200">
              <a:sym typeface="宋体" panose="02010600030101010101" pitchFamily="2" charset="-122"/>
            </a:endParaRPr>
          </a:p>
        </p:txBody>
      </p:sp>
      <p:sp>
        <p:nvSpPr>
          <p:cNvPr id="10242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  <p:pic>
        <p:nvPicPr>
          <p:cNvPr id="2" name="图片 1" descr="1328846-d0df01e6b2dec3b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6820" y="1346200"/>
            <a:ext cx="5173980" cy="50336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zh-CN" altLang="en-US" sz="3200">
                <a:sym typeface="宋体" panose="02010600030101010101" pitchFamily="2" charset="-122"/>
              </a:rPr>
              <a:t>二、</a:t>
            </a:r>
            <a:r>
              <a:rPr lang="en-US" altLang="zh-CN" sz="3200">
                <a:sym typeface="宋体" panose="02010600030101010101" pitchFamily="2" charset="-122"/>
              </a:rPr>
              <a:t>HLS</a:t>
            </a:r>
            <a:r>
              <a:rPr lang="zh-CN" altLang="en-US" sz="3200">
                <a:sym typeface="宋体" panose="02010600030101010101" pitchFamily="2" charset="-122"/>
              </a:rPr>
              <a:t>功能模块</a:t>
            </a:r>
            <a:r>
              <a:rPr lang="zh-CN" altLang="en-US" sz="3200">
                <a:sym typeface="+mn-ea"/>
              </a:rPr>
              <a:t>详解</a:t>
            </a:r>
            <a:r>
              <a:rPr lang="en-US" altLang="zh-CN" sz="3200">
                <a:sym typeface="宋体" panose="02010600030101010101" pitchFamily="2" charset="-122"/>
              </a:rPr>
              <a:t>----</a:t>
            </a:r>
            <a:r>
              <a:rPr lang="zh-CN" altLang="en-US" sz="3200">
                <a:sym typeface="宋体" panose="02010600030101010101" pitchFamily="2" charset="-122"/>
              </a:rPr>
              <a:t>多码流</a:t>
            </a:r>
            <a:endParaRPr lang="zh-CN" altLang="en-US" sz="3200">
              <a:sym typeface="宋体" panose="02010600030101010101" pitchFamily="2" charset="-122"/>
            </a:endParaRPr>
          </a:p>
        </p:txBody>
      </p:sp>
      <p:sp>
        <p:nvSpPr>
          <p:cNvPr id="10242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7200" y="3139440"/>
          <a:ext cx="99758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1" imgW="1219200" imgH="723900" progId="Package">
                  <p:embed/>
                </p:oleObj>
              </mc:Choice>
              <mc:Fallback>
                <p:oleObj name="" r:id="rId1" imgW="1219200" imgH="723900" progId="Package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3139440"/>
                        <a:ext cx="99758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24150" y="4766945"/>
          <a:ext cx="65468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" r:id="rId3" imgW="800100" imgH="723900" progId="Package">
                  <p:embed/>
                </p:oleObj>
              </mc:Choice>
              <mc:Fallback>
                <p:oleObj name="" r:id="rId3" imgW="800100" imgH="723900" progId="Package">
                  <p:embed/>
                  <p:pic>
                    <p:nvPicPr>
                      <p:cNvPr id="0" name="图片 4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24150" y="4766945"/>
                        <a:ext cx="65468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24150" y="3139440"/>
          <a:ext cx="65468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" r:id="rId5" imgW="800100" imgH="723900" progId="Package">
                  <p:embed/>
                </p:oleObj>
              </mc:Choice>
              <mc:Fallback>
                <p:oleObj name="" r:id="rId5" imgW="800100" imgH="723900" progId="Package">
                  <p:embed/>
                  <p:pic>
                    <p:nvPicPr>
                      <p:cNvPr id="0" name="图片 410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24150" y="3139440"/>
                        <a:ext cx="65468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24150" y="1600200"/>
          <a:ext cx="65468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" r:id="rId7" imgW="800100" imgH="723900" progId="Package">
                  <p:embed/>
                </p:oleObj>
              </mc:Choice>
              <mc:Fallback>
                <p:oleObj name="" r:id="rId7" imgW="800100" imgH="723900" progId="Package">
                  <p:embed/>
                  <p:pic>
                    <p:nvPicPr>
                      <p:cNvPr id="0" name="图片 410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24150" y="1600200"/>
                        <a:ext cx="65468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左大括号 10"/>
          <p:cNvSpPr/>
          <p:nvPr/>
        </p:nvSpPr>
        <p:spPr>
          <a:xfrm>
            <a:off x="1286510" y="1856105"/>
            <a:ext cx="1153160" cy="32365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zh-CN" altLang="en-US" sz="3200">
                <a:sym typeface="宋体" panose="02010600030101010101" pitchFamily="2" charset="-122"/>
              </a:rPr>
              <a:t>二、</a:t>
            </a:r>
            <a:r>
              <a:rPr lang="en-US" altLang="zh-CN" sz="3200">
                <a:sym typeface="宋体" panose="02010600030101010101" pitchFamily="2" charset="-122"/>
              </a:rPr>
              <a:t>HLS</a:t>
            </a:r>
            <a:r>
              <a:rPr lang="zh-CN" altLang="en-US" sz="3200">
                <a:sym typeface="宋体" panose="02010600030101010101" pitchFamily="2" charset="-122"/>
              </a:rPr>
              <a:t>功能模块</a:t>
            </a:r>
            <a:r>
              <a:rPr lang="zh-CN" altLang="en-US" sz="3200">
                <a:sym typeface="+mn-ea"/>
              </a:rPr>
              <a:t>详解</a:t>
            </a:r>
            <a:r>
              <a:rPr lang="en-US" altLang="zh-CN" sz="3200">
                <a:sym typeface="宋体" panose="02010600030101010101" pitchFamily="2" charset="-122"/>
              </a:rPr>
              <a:t>----</a:t>
            </a:r>
            <a:r>
              <a:rPr lang="zh-CN" altLang="en-US" sz="3200">
                <a:sym typeface="宋体" panose="02010600030101010101" pitchFamily="2" charset="-122"/>
              </a:rPr>
              <a:t>加密</a:t>
            </a:r>
            <a:endParaRPr lang="zh-CN" altLang="en-US" sz="3200">
              <a:sym typeface="宋体" panose="02010600030101010101" pitchFamily="2" charset="-122"/>
            </a:endParaRPr>
          </a:p>
        </p:txBody>
      </p:sp>
      <p:sp>
        <p:nvSpPr>
          <p:cNvPr id="10242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>
              <a:buNone/>
            </a:pPr>
            <a:r>
              <a:rPr lang="en-US" altLang="zh-CN" sz="2400"/>
              <a:t>HLS</a:t>
            </a:r>
            <a:r>
              <a:rPr lang="zh-CN" altLang="en-US" sz="2400"/>
              <a:t>协作支持对</a:t>
            </a:r>
            <a:r>
              <a:rPr lang="en-US" altLang="zh-CN" sz="2400"/>
              <a:t>TS</a:t>
            </a:r>
            <a:r>
              <a:rPr lang="zh-CN" altLang="en-US" sz="2400"/>
              <a:t>片进行加密，加密的方式可以自行选择。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服务端对</a:t>
            </a:r>
            <a:r>
              <a:rPr lang="en-US" altLang="zh-CN" sz="2400"/>
              <a:t>TS</a:t>
            </a:r>
            <a:r>
              <a:rPr lang="zh-CN" altLang="en-US" sz="2400"/>
              <a:t>片文件进行加密，然后将加密方法写入</a:t>
            </a:r>
            <a:r>
              <a:rPr lang="en-US" altLang="zh-CN" sz="2400"/>
              <a:t>m3u8</a:t>
            </a:r>
            <a:r>
              <a:rPr lang="zh-CN" altLang="en-US" sz="2400"/>
              <a:t>文件中。客户端通过</a:t>
            </a:r>
            <a:r>
              <a:rPr lang="en-US" altLang="zh-CN" sz="2400"/>
              <a:t>m3u8</a:t>
            </a:r>
            <a:r>
              <a:rPr lang="zh-CN" altLang="en-US" sz="2400"/>
              <a:t>文件中描述的方法进行解密。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#EXT-X-KEY:METHOD=AES-128,URI="http://priv.example.com/key.php?r=52"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62935" y="4273550"/>
          <a:ext cx="1537970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" r:id="rId1" imgW="1879600" imgH="723900" progId="Package">
                  <p:embed/>
                </p:oleObj>
              </mc:Choice>
              <mc:Fallback>
                <p:oleObj name="" r:id="rId1" imgW="1879600" imgH="723900" progId="Package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62935" y="4273550"/>
                        <a:ext cx="1537970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3455" y="4273550"/>
          <a:ext cx="75882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" r:id="rId3" imgW="927100" imgH="723900" progId="Package">
                  <p:embed/>
                </p:oleObj>
              </mc:Choice>
              <mc:Fallback>
                <p:oleObj name="" r:id="rId3" imgW="927100" imgH="723900" progId="Package">
                  <p:embed/>
                  <p:pic>
                    <p:nvPicPr>
                      <p:cNvPr id="0" name="图片 51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3455" y="4273550"/>
                        <a:ext cx="75882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zh-CN" altLang="en-US" sz="3200">
                <a:sym typeface="宋体" panose="02010600030101010101" pitchFamily="2" charset="-122"/>
              </a:rPr>
              <a:t>二、</a:t>
            </a:r>
            <a:r>
              <a:rPr lang="en-US" altLang="zh-CN" sz="3200">
                <a:sym typeface="宋体" panose="02010600030101010101" pitchFamily="2" charset="-122"/>
              </a:rPr>
              <a:t>HLS</a:t>
            </a:r>
            <a:r>
              <a:rPr lang="zh-CN" altLang="en-US" sz="3200">
                <a:sym typeface="宋体" panose="02010600030101010101" pitchFamily="2" charset="-122"/>
              </a:rPr>
              <a:t>功能模块</a:t>
            </a:r>
            <a:r>
              <a:rPr lang="zh-CN" altLang="en-US" sz="3200">
                <a:sym typeface="+mn-ea"/>
              </a:rPr>
              <a:t>详解</a:t>
            </a:r>
            <a:r>
              <a:rPr lang="en-US" altLang="zh-CN" sz="3200">
                <a:sym typeface="宋体" panose="02010600030101010101" pitchFamily="2" charset="-122"/>
              </a:rPr>
              <a:t>----</a:t>
            </a:r>
            <a:r>
              <a:rPr lang="zh-CN" altLang="en-US" sz="3200">
                <a:sym typeface="宋体" panose="02010600030101010101" pitchFamily="2" charset="-122"/>
              </a:rPr>
              <a:t>多音频</a:t>
            </a:r>
            <a:endParaRPr lang="zh-CN" altLang="en-US" sz="3200">
              <a:sym typeface="宋体" panose="02010600030101010101" pitchFamily="2" charset="-122"/>
            </a:endParaRPr>
          </a:p>
        </p:txBody>
      </p:sp>
      <p:sp>
        <p:nvSpPr>
          <p:cNvPr id="10242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>
              <a:buNone/>
            </a:pPr>
            <a:r>
              <a:rPr lang="en-US" altLang="zh-CN" sz="2400"/>
              <a:t>HLS4.0</a:t>
            </a:r>
            <a:r>
              <a:rPr lang="zh-CN" altLang="en-US" sz="2400"/>
              <a:t>开始支持多音频标签#EXT-X-MEDIA：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#EXT-X-MEDIA:TYPE=AUDIO,GROUP-ID="mp3",LANGUAGE="en",NAME="English",DEFAULT=YES,AUTOSELECT=YES,URI="chunklist_w20</a:t>
            </a:r>
            <a:r>
              <a:rPr lang="en-US" altLang="zh-CN" sz="2400"/>
              <a:t>1</a:t>
            </a:r>
            <a:r>
              <a:rPr lang="zh-CN" altLang="en-US" sz="2400"/>
              <a:t>.m3u8"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7200" y="3498215"/>
          <a:ext cx="1267460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1" imgW="1549400" imgH="723900" progId="Package">
                  <p:embed/>
                </p:oleObj>
              </mc:Choice>
              <mc:Fallback>
                <p:oleObj name="" r:id="rId1" imgW="1549400" imgH="723900" progId="Package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3498215"/>
                        <a:ext cx="1267460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zh-CN" altLang="en-US" sz="3200">
                <a:sym typeface="宋体" panose="02010600030101010101" pitchFamily="2" charset="-122"/>
              </a:rPr>
              <a:t>二、</a:t>
            </a:r>
            <a:r>
              <a:rPr lang="en-US" altLang="zh-CN" sz="3200">
                <a:sym typeface="宋体" panose="02010600030101010101" pitchFamily="2" charset="-122"/>
              </a:rPr>
              <a:t>HLS</a:t>
            </a:r>
            <a:r>
              <a:rPr lang="zh-CN" altLang="en-US" sz="3200">
                <a:sym typeface="宋体" panose="02010600030101010101" pitchFamily="2" charset="-122"/>
              </a:rPr>
              <a:t>功能模块</a:t>
            </a:r>
            <a:r>
              <a:rPr lang="zh-CN" altLang="en-US" sz="3200">
                <a:sym typeface="+mn-ea"/>
              </a:rPr>
              <a:t>详解</a:t>
            </a:r>
            <a:r>
              <a:rPr lang="en-US" altLang="zh-CN" sz="3200">
                <a:sym typeface="宋体" panose="02010600030101010101" pitchFamily="2" charset="-122"/>
              </a:rPr>
              <a:t>----</a:t>
            </a:r>
            <a:r>
              <a:rPr lang="zh-CN" altLang="en-US" sz="3200">
                <a:sym typeface="宋体" panose="02010600030101010101" pitchFamily="2" charset="-122"/>
              </a:rPr>
              <a:t>多字幕</a:t>
            </a:r>
            <a:endParaRPr lang="zh-CN" altLang="en-US" sz="3200">
              <a:sym typeface="宋体" panose="02010600030101010101" pitchFamily="2" charset="-122"/>
            </a:endParaRPr>
          </a:p>
        </p:txBody>
      </p:sp>
      <p:sp>
        <p:nvSpPr>
          <p:cNvPr id="10242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>
              <a:buNone/>
            </a:pPr>
            <a:r>
              <a:rPr lang="en-US" altLang="zh-CN" sz="2400"/>
              <a:t>HLS5.0</a:t>
            </a:r>
            <a:r>
              <a:rPr lang="zh-CN" altLang="en-US" sz="2400"/>
              <a:t>开始支持多字幕：</a:t>
            </a:r>
            <a:endParaRPr lang="zh-CN" altLang="en-US" sz="2400"/>
          </a:p>
          <a:p>
            <a:pPr marL="0" indent="0">
              <a:buNone/>
            </a:pPr>
            <a:r>
              <a:rPr sz="2400"/>
              <a:t>#EXT-X-MEDIA:TYPE=SUBTITLES,GROUP-ID="subs",NAME="English",DEFAULT=YES,AUTOSELECT=YES,FORCED=NO,LANGUAGE="en",CHARACTERISTICS="public.accessibility.transcribes-spoken-dialog, public.accessibility.describes-music-and-sound",URI="subtitles/eng/prog_index.m3u8"</a:t>
            </a:r>
            <a:endParaRPr sz="2400"/>
          </a:p>
          <a:p>
            <a:pPr marL="0" indent="0">
              <a:buNone/>
            </a:pPr>
            <a:endParaRPr lang="zh-CN" altLang="en-US" sz="2400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7200" y="4587240"/>
          <a:ext cx="1028700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" r:id="rId1" imgW="1257300" imgH="723900" progId="Package">
                  <p:embed/>
                </p:oleObj>
              </mc:Choice>
              <mc:Fallback>
                <p:oleObj name="" r:id="rId1" imgW="1257300" imgH="723900" progId="Package">
                  <p:embed/>
                  <p:pic>
                    <p:nvPicPr>
                      <p:cNvPr id="0" name="图片 71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4587240"/>
                        <a:ext cx="1028700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zh-CN" altLang="en-US" sz="3200">
                <a:sym typeface="宋体" panose="02010600030101010101" pitchFamily="2" charset="-122"/>
              </a:rPr>
              <a:t>二、</a:t>
            </a:r>
            <a:r>
              <a:rPr lang="en-US" altLang="zh-CN" sz="3200">
                <a:sym typeface="宋体" panose="02010600030101010101" pitchFamily="2" charset="-122"/>
              </a:rPr>
              <a:t>HLS</a:t>
            </a:r>
            <a:r>
              <a:rPr lang="zh-CN" altLang="en-US" sz="3200">
                <a:sym typeface="宋体" panose="02010600030101010101" pitchFamily="2" charset="-122"/>
              </a:rPr>
              <a:t>功能模块</a:t>
            </a:r>
            <a:r>
              <a:rPr lang="zh-CN" altLang="en-US" sz="3200">
                <a:sym typeface="+mn-ea"/>
              </a:rPr>
              <a:t>详解</a:t>
            </a:r>
            <a:r>
              <a:rPr lang="en-US" altLang="zh-CN" sz="3200">
                <a:sym typeface="宋体" panose="02010600030101010101" pitchFamily="2" charset="-122"/>
              </a:rPr>
              <a:t>----WebVTT</a:t>
            </a:r>
            <a:endParaRPr lang="zh-CN" altLang="en-US" sz="3200">
              <a:sym typeface="宋体" panose="02010600030101010101" pitchFamily="2" charset="-122"/>
            </a:endParaRPr>
          </a:p>
        </p:txBody>
      </p:sp>
      <p:sp>
        <p:nvSpPr>
          <p:cNvPr id="10242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>
              <a:buNone/>
            </a:pPr>
            <a:r>
              <a:rPr lang="en-US" sz="2400"/>
              <a:t>WebVTT</a:t>
            </a:r>
            <a:r>
              <a:rPr lang="zh-CN" altLang="en-US" sz="2400"/>
              <a:t>是一种</a:t>
            </a:r>
            <a:r>
              <a:rPr lang="zh-CN" altLang="en-US" sz="2400"/>
              <a:t>比较常见的</a:t>
            </a:r>
            <a:r>
              <a:rPr lang="en-US" altLang="zh-CN" sz="2400"/>
              <a:t>Web</a:t>
            </a:r>
            <a:r>
              <a:rPr lang="zh-CN" altLang="en-US" sz="2400"/>
              <a:t>视频流字幕。格式为简单的文本。从</a:t>
            </a:r>
            <a:r>
              <a:rPr lang="en-US" altLang="zh-CN" sz="2400"/>
              <a:t>HLS5.0</a:t>
            </a:r>
            <a:r>
              <a:rPr lang="zh-CN" altLang="en-US" sz="2400"/>
              <a:t>开始支持该字幕类型。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14320" y="3139440"/>
          <a:ext cx="1590040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" r:id="rId1" imgW="1943100" imgH="723900" progId="Package">
                  <p:embed/>
                </p:oleObj>
              </mc:Choice>
              <mc:Fallback>
                <p:oleObj name="" r:id="rId1" imgW="1943100" imgH="723900" progId="Package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14320" y="3139440"/>
                        <a:ext cx="1590040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7200" y="3139440"/>
          <a:ext cx="1309370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" r:id="rId3" imgW="1600200" imgH="723900" progId="Package">
                  <p:embed/>
                </p:oleObj>
              </mc:Choice>
              <mc:Fallback>
                <p:oleObj name="" r:id="rId3" imgW="1600200" imgH="723900" progId="Package">
                  <p:embed/>
                  <p:pic>
                    <p:nvPicPr>
                      <p:cNvPr id="0" name="图片 81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3139440"/>
                        <a:ext cx="1309370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zh-CN" altLang="en-US" sz="3200">
                <a:sym typeface="宋体" panose="02010600030101010101" pitchFamily="2" charset="-122"/>
              </a:rPr>
              <a:t>三、</a:t>
            </a:r>
            <a:r>
              <a:rPr lang="en-US" altLang="zh-CN" sz="3200">
                <a:sym typeface="宋体" panose="02010600030101010101" pitchFamily="2" charset="-122"/>
              </a:rPr>
              <a:t>HLS</a:t>
            </a:r>
            <a:r>
              <a:rPr lang="zh-CN" altLang="en-US" sz="3200">
                <a:sym typeface="+mn-ea"/>
              </a:rPr>
              <a:t>实现技术要点</a:t>
            </a:r>
            <a:endParaRPr lang="zh-CN" altLang="en-US" sz="3200">
              <a:sym typeface="宋体" panose="02010600030101010101" pitchFamily="2" charset="-122"/>
            </a:endParaRPr>
          </a:p>
        </p:txBody>
      </p:sp>
      <p:sp>
        <p:nvSpPr>
          <p:cNvPr id="10242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buFont typeface="Arial" panose="020B0604020202020204" pitchFamily="34" charset="0"/>
              <a:buChar char="•"/>
            </a:pPr>
            <a:r>
              <a:rPr lang="zh-CN" altLang="en-US" sz="2800"/>
              <a:t>起播加速</a:t>
            </a:r>
            <a:endParaRPr lang="zh-CN" altLang="en-US" sz="2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/>
              <a:t>自适应码率切换</a:t>
            </a:r>
            <a:endParaRPr lang="zh-CN" altLang="en-US" sz="2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/>
              <a:t>音视频同步</a:t>
            </a:r>
            <a:endParaRPr lang="zh-CN" altLang="en-US" sz="2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/>
              <a:t>音频切换</a:t>
            </a:r>
            <a:endParaRPr lang="zh-CN" altLang="en-US" sz="2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/>
              <a:t>字幕切换</a:t>
            </a:r>
            <a:endParaRPr lang="zh-CN" altLang="en-US" sz="2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/>
              <a:t>S</a:t>
            </a:r>
            <a:r>
              <a:rPr lang="zh-CN" altLang="en-US" sz="2800"/>
              <a:t>eek</a:t>
            </a:r>
            <a:endParaRPr lang="zh-CN" altLang="en-US" sz="2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/>
              <a:t>TimeShift</a:t>
            </a:r>
            <a:endParaRPr lang="en-US" altLang="zh-CN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en-US" altLang="zh-CN"/>
              <a:t>HLS</a:t>
            </a:r>
            <a:r>
              <a:rPr lang="zh-CN" altLang="zh-CN"/>
              <a:t>协议</a:t>
            </a:r>
            <a:endParaRPr lang="zh-CN" altLang="en-US"/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pPr marL="0" indent="0">
              <a:buNone/>
            </a:pPr>
            <a:r>
              <a:rPr lang="zh-CN" altLang="zh-CN" sz="3600"/>
              <a:t>一、简介</a:t>
            </a:r>
            <a:endParaRPr lang="zh-CN" altLang="zh-CN" sz="3600"/>
          </a:p>
          <a:p>
            <a:pPr marL="0" indent="0">
              <a:buNone/>
            </a:pPr>
            <a:r>
              <a:rPr lang="zh-CN" altLang="en-US" sz="3600"/>
              <a:t>二、功能模块详解</a:t>
            </a:r>
            <a:endParaRPr lang="en-US" altLang="zh-CN" sz="3600"/>
          </a:p>
          <a:p>
            <a:pPr marL="0" indent="0">
              <a:buNone/>
            </a:pPr>
            <a:r>
              <a:rPr lang="zh-CN" altLang="en-US" sz="3600"/>
              <a:t>三、实现技术要点</a:t>
            </a:r>
            <a:endParaRPr lang="zh-CN" altLang="en-US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pPr algn="l"/>
            <a:r>
              <a:rPr lang="zh-CN" altLang="en-US" sz="3200">
                <a:sym typeface="宋体" panose="02010600030101010101" pitchFamily="2" charset="-122"/>
              </a:rPr>
              <a:t>一、</a:t>
            </a:r>
            <a:r>
              <a:rPr lang="en-US" altLang="zh-CN" sz="3200">
                <a:sym typeface="宋体" panose="02010600030101010101" pitchFamily="2" charset="-122"/>
              </a:rPr>
              <a:t>HLS</a:t>
            </a:r>
            <a:r>
              <a:rPr lang="zh-CN" altLang="zh-CN" sz="3200">
                <a:sym typeface="宋体" panose="02010600030101010101" pitchFamily="2" charset="-122"/>
              </a:rPr>
              <a:t>简介</a:t>
            </a:r>
            <a:endParaRPr lang="zh-CN" altLang="en-US" sz="3200"/>
          </a:p>
        </p:txBody>
      </p:sp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pPr marL="0" indent="0">
              <a:buNone/>
            </a:pPr>
            <a:r>
              <a:rPr lang="en-US" altLang="zh-CN" sz="2400"/>
              <a:t>	</a:t>
            </a:r>
            <a:r>
              <a:rPr lang="zh-CN" altLang="en-US" sz="2400"/>
              <a:t>HTTP Live Streaming（缩写是HLS）是一个由苹果公司提出的基于HTTP的流媒体网络传输协议。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	</a:t>
            </a:r>
            <a:r>
              <a:rPr lang="zh-CN" altLang="en-US" sz="2400"/>
              <a:t>该技术基本原理是将视频文件或视频流切分成小片(ts)并建立索引文件(m3u8)。</a:t>
            </a:r>
            <a:r>
              <a:rPr lang="en-US" altLang="zh-CN" sz="2400"/>
              <a:t>在服务器端将直播数据流存储为连续的、很短时长的媒体文件，而客户端则不断的下载并播放这些小文件</a:t>
            </a:r>
            <a:r>
              <a:rPr lang="zh-CN" altLang="en-US" sz="2400"/>
              <a:t>。</a:t>
            </a:r>
            <a:endParaRPr lang="zh-CN" altLang="en-US" sz="2400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zh-CN" altLang="en-US" sz="3200">
                <a:sym typeface="宋体" panose="02010600030101010101" pitchFamily="2" charset="-122"/>
              </a:rPr>
              <a:t>一、</a:t>
            </a:r>
            <a:r>
              <a:rPr lang="en-US" altLang="zh-CN" sz="3200">
                <a:sym typeface="宋体" panose="02010600030101010101" pitchFamily="2" charset="-122"/>
              </a:rPr>
              <a:t>HLS</a:t>
            </a:r>
            <a:r>
              <a:rPr lang="zh-CN" altLang="zh-CN" sz="3200">
                <a:sym typeface="宋体" panose="02010600030101010101" pitchFamily="2" charset="-122"/>
              </a:rPr>
              <a:t>简介</a:t>
            </a:r>
            <a:r>
              <a:rPr lang="en-US" altLang="zh-CN" sz="3200">
                <a:sym typeface="宋体" panose="02010600030101010101" pitchFamily="2" charset="-122"/>
              </a:rPr>
              <a:t>----</a:t>
            </a:r>
            <a:r>
              <a:rPr lang="zh-CN" altLang="en-US" sz="3200">
                <a:sym typeface="宋体" panose="02010600030101010101" pitchFamily="2" charset="-122"/>
              </a:rPr>
              <a:t>特点</a:t>
            </a:r>
            <a:endParaRPr lang="zh-CN" altLang="en-US" sz="3200">
              <a:sym typeface="宋体" panose="02010600030101010101" pitchFamily="2" charset="-122"/>
            </a:endParaRPr>
          </a:p>
        </p:txBody>
      </p:sp>
      <p:sp>
        <p:nvSpPr>
          <p:cNvPr id="5122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buFont typeface="Arial" panose="020B0604020202020204" pitchFamily="34" charset="0"/>
              <a:buChar char="•"/>
            </a:pPr>
            <a:r>
              <a:rPr lang="zh-CN" altLang="en-US" sz="2800"/>
              <a:t>流媒体协议</a:t>
            </a:r>
            <a:r>
              <a:rPr lang="en-US" altLang="zh-CN" sz="2800"/>
              <a:t>VOD&amp;LIVE</a:t>
            </a:r>
            <a:endParaRPr lang="en-US" altLang="zh-CN" sz="2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/>
              <a:t>基于</a:t>
            </a:r>
            <a:r>
              <a:rPr lang="en-US" altLang="zh-CN" sz="2800"/>
              <a:t>HTTP/HTTPS</a:t>
            </a:r>
            <a:endParaRPr lang="en-US" altLang="zh-CN" sz="2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sz="2800"/>
              <a:t>码率自适应</a:t>
            </a:r>
            <a:endParaRPr lang="zh-CN" altLang="zh-CN" sz="2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sz="2800"/>
              <a:t>多级节点、</a:t>
            </a:r>
            <a:r>
              <a:rPr lang="en-US" altLang="zh-CN" sz="2800"/>
              <a:t>CDN</a:t>
            </a:r>
            <a:endParaRPr lang="en-US" altLang="zh-CN" sz="2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sz="2800"/>
              <a:t>跨平台支持</a:t>
            </a:r>
            <a:endParaRPr lang="zh-CN" altLang="zh-CN" sz="2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/>
              <a:t>DRM</a:t>
            </a:r>
            <a:endParaRPr lang="en-US" altLang="zh-CN" sz="2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sz="2800"/>
              <a:t>延迟较大</a:t>
            </a:r>
            <a:endParaRPr lang="zh-CN" altLang="zh-CN" sz="2800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pPr algn="l"/>
            <a:r>
              <a:rPr lang="zh-CN" altLang="en-US" sz="3200">
                <a:sym typeface="宋体" panose="02010600030101010101" pitchFamily="2" charset="-122"/>
              </a:rPr>
              <a:t>一、</a:t>
            </a:r>
            <a:r>
              <a:rPr lang="en-US" altLang="zh-CN" sz="3200">
                <a:sym typeface="宋体" panose="02010600030101010101" pitchFamily="2" charset="-122"/>
              </a:rPr>
              <a:t>HLS</a:t>
            </a:r>
            <a:r>
              <a:rPr lang="zh-CN" altLang="zh-CN" sz="3200">
                <a:sym typeface="宋体" panose="02010600030101010101" pitchFamily="2" charset="-122"/>
              </a:rPr>
              <a:t>简介</a:t>
            </a:r>
            <a:r>
              <a:rPr lang="en-US" altLang="zh-CN" sz="3200">
                <a:sym typeface="宋体" panose="02010600030101010101" pitchFamily="2" charset="-122"/>
              </a:rPr>
              <a:t>----整体架构</a:t>
            </a:r>
            <a:endParaRPr lang="en-US" altLang="zh-CN" sz="3200">
              <a:sym typeface="宋体" panose="02010600030101010101" pitchFamily="2" charset="-122"/>
            </a:endParaRPr>
          </a:p>
        </p:txBody>
      </p:sp>
      <p:pic>
        <p:nvPicPr>
          <p:cNvPr id="6146" name="图片 4" descr="1328846-39f999dab36167d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206500"/>
            <a:ext cx="8229600" cy="55165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pPr algn="l"/>
            <a:r>
              <a:rPr lang="zh-CN" altLang="en-US" sz="3200">
                <a:sym typeface="宋体" panose="02010600030101010101" pitchFamily="2" charset="-122"/>
              </a:rPr>
              <a:t>一、</a:t>
            </a:r>
            <a:r>
              <a:rPr lang="en-US" altLang="zh-CN" sz="3200">
                <a:sym typeface="宋体" panose="02010600030101010101" pitchFamily="2" charset="-122"/>
              </a:rPr>
              <a:t>HLS</a:t>
            </a:r>
            <a:r>
              <a:rPr lang="zh-CN" altLang="zh-CN" sz="3200">
                <a:sym typeface="宋体" panose="02010600030101010101" pitchFamily="2" charset="-122"/>
              </a:rPr>
              <a:t>简介</a:t>
            </a:r>
            <a:r>
              <a:rPr lang="en-US" altLang="zh-CN" sz="3200">
                <a:sym typeface="宋体" panose="02010600030101010101" pitchFamily="2" charset="-122"/>
              </a:rPr>
              <a:t>----</a:t>
            </a:r>
            <a:r>
              <a:rPr lang="zh-CN" altLang="en-US" sz="3200">
                <a:sym typeface="宋体" panose="02010600030101010101" pitchFamily="2" charset="-122"/>
              </a:rPr>
              <a:t>简单流程</a:t>
            </a:r>
            <a:endParaRPr lang="zh-CN" altLang="en-US" sz="3200">
              <a:sym typeface="宋体" panose="02010600030101010101" pitchFamily="2" charset="-122"/>
            </a:endParaRPr>
          </a:p>
        </p:txBody>
      </p:sp>
      <p:pic>
        <p:nvPicPr>
          <p:cNvPr id="2" name="图片 1" descr="MJiWEw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115" y="1417955"/>
            <a:ext cx="8065135" cy="46869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pPr algn="l"/>
            <a:r>
              <a:rPr lang="zh-CN" altLang="en-US" sz="3200">
                <a:sym typeface="宋体" panose="02010600030101010101" pitchFamily="2" charset="-122"/>
              </a:rPr>
              <a:t>一、</a:t>
            </a:r>
            <a:r>
              <a:rPr lang="en-US" altLang="zh-CN" sz="3200">
                <a:sym typeface="宋体" panose="02010600030101010101" pitchFamily="2" charset="-122"/>
              </a:rPr>
              <a:t>HLS</a:t>
            </a:r>
            <a:r>
              <a:rPr lang="zh-CN" altLang="zh-CN" sz="3200">
                <a:sym typeface="宋体" panose="02010600030101010101" pitchFamily="2" charset="-122"/>
              </a:rPr>
              <a:t>简介</a:t>
            </a:r>
            <a:r>
              <a:rPr lang="en-US" altLang="zh-CN" sz="3200">
                <a:sym typeface="宋体" panose="02010600030101010101" pitchFamily="2" charset="-122"/>
              </a:rPr>
              <a:t>----</a:t>
            </a:r>
            <a:r>
              <a:rPr lang="zh-CN" altLang="en-US" sz="3200">
                <a:sym typeface="宋体" panose="02010600030101010101" pitchFamily="2" charset="-122"/>
              </a:rPr>
              <a:t>简单流程</a:t>
            </a:r>
            <a:endParaRPr lang="zh-CN" altLang="zh-CN" sz="3200">
              <a:sym typeface="宋体" panose="02010600030101010101" pitchFamily="2" charset="-122"/>
            </a:endParaRPr>
          </a:p>
        </p:txBody>
      </p:sp>
      <p:sp>
        <p:nvSpPr>
          <p:cNvPr id="7170" name="内容占位符 2"/>
          <p:cNvSpPr>
            <a:spLocks noGrp="1"/>
          </p:cNvSpPr>
          <p:nvPr>
            <p:ph idx="1"/>
          </p:nvPr>
        </p:nvSpPr>
        <p:spPr>
          <a:xfrm>
            <a:off x="457200" y="1589088"/>
            <a:ext cx="8229600" cy="4525962"/>
          </a:xfrm>
          <a:ln/>
        </p:spPr>
        <p:txBody>
          <a:bodyPr anchor="t"/>
          <a:p>
            <a:pPr marL="0" indent="0">
              <a:buNone/>
            </a:pPr>
            <a:r>
              <a:rPr lang="en-US" altLang="zh-CN" sz="2400"/>
              <a:t>1</a:t>
            </a:r>
            <a:r>
              <a:rPr lang="zh-CN" altLang="en-US" sz="2400"/>
              <a:t>、客户端</a:t>
            </a:r>
            <a:r>
              <a:rPr lang="en-US" altLang="zh-CN" sz="2400"/>
              <a:t>http 请求 m3u8 的 url</a:t>
            </a:r>
            <a:r>
              <a:rPr lang="zh-CN" altLang="en-US" sz="2400"/>
              <a:t>；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2</a:t>
            </a:r>
            <a:r>
              <a:rPr lang="zh-CN" altLang="en-US" sz="2400"/>
              <a:t>、</a:t>
            </a:r>
            <a:r>
              <a:rPr lang="en-US" altLang="zh-CN" sz="2400"/>
              <a:t>服务端返回一个 m3u8 的播放列表</a:t>
            </a:r>
            <a:r>
              <a:rPr lang="zh-CN" altLang="en-US" sz="2400"/>
              <a:t>；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3</a:t>
            </a:r>
            <a:r>
              <a:rPr lang="zh-CN" altLang="en-US" sz="2400"/>
              <a:t>、客户端解析</a:t>
            </a:r>
            <a:r>
              <a:rPr lang="en-US" altLang="zh-CN" sz="2400"/>
              <a:t>m3u8</a:t>
            </a:r>
            <a:r>
              <a:rPr lang="zh-CN" altLang="en-US" sz="2400"/>
              <a:t>文件，生产</a:t>
            </a:r>
            <a:r>
              <a:rPr lang="en-US" altLang="zh-CN" sz="2400"/>
              <a:t>TS</a:t>
            </a:r>
            <a:r>
              <a:rPr lang="zh-CN" altLang="en-US" sz="2400"/>
              <a:t>切片下载列表；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4</a:t>
            </a:r>
            <a:r>
              <a:rPr lang="zh-CN" altLang="en-US" sz="2400"/>
              <a:t>、客户端下载</a:t>
            </a:r>
            <a:r>
              <a:rPr lang="en-US" altLang="zh-CN" sz="2400"/>
              <a:t>TS</a:t>
            </a:r>
            <a:r>
              <a:rPr lang="zh-CN" altLang="en-US" sz="2400"/>
              <a:t>切片；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5</a:t>
            </a:r>
            <a:r>
              <a:rPr lang="zh-CN" altLang="en-US" sz="2400"/>
              <a:t>、客户端解码并播放；</a:t>
            </a:r>
            <a:endParaRPr lang="zh-CN" altLang="en-US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BaseURL</a:t>
            </a:r>
            <a:r>
              <a:rPr lang="zh-CN" altLang="en-US" sz="2400"/>
              <a:t>：</a:t>
            </a:r>
            <a:r>
              <a:rPr lang="en-US" altLang="zh-CN" sz="2400"/>
              <a:t>http://10.10.121.61/hls/index.m3u8</a:t>
            </a:r>
            <a:endParaRPr lang="en-US" altLang="zh-CN" sz="2400"/>
          </a:p>
          <a:p>
            <a:pPr marL="0" indent="0">
              <a:buNone/>
            </a:pPr>
            <a:endParaRPr lang="zh-CN" altLang="zh-CN" sz="2800"/>
          </a:p>
          <a:p>
            <a:pPr marL="0" indent="0">
              <a:buNone/>
            </a:pPr>
            <a:r>
              <a:rPr lang="en-US" altLang="zh-CN" sz="2400"/>
              <a:t>TSURL</a:t>
            </a:r>
            <a:r>
              <a:rPr lang="zh-CN" altLang="en-US" sz="2400"/>
              <a:t>：</a:t>
            </a:r>
            <a:r>
              <a:rPr lang="en-US" altLang="zh-CN" sz="2400">
                <a:sym typeface="+mn-ea"/>
              </a:rPr>
              <a:t>http://10.10.121.61/hls/media_w2040860035_7153.ts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sym typeface="+mn-ea"/>
              </a:rPr>
              <a:t> </a:t>
            </a:r>
            <a:endParaRPr lang="en-US" altLang="zh-CN" sz="2400"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94780" y="5944870"/>
          <a:ext cx="2171700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" imgW="2654300" imgH="723900" progId="Package">
                  <p:embed/>
                </p:oleObj>
              </mc:Choice>
              <mc:Fallback>
                <p:oleObj name="" r:id="rId1" imgW="2654300" imgH="723900" progId="Package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94780" y="5944870"/>
                        <a:ext cx="2171700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00900" y="4306570"/>
          <a:ext cx="75882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3" imgW="927100" imgH="723900" progId="Package">
                  <p:embed/>
                </p:oleObj>
              </mc:Choice>
              <mc:Fallback>
                <p:oleObj name="" r:id="rId3" imgW="927100" imgH="723900" progId="Package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00900" y="4306570"/>
                        <a:ext cx="75882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pPr algn="l"/>
            <a:r>
              <a:rPr lang="zh-CN" altLang="en-US" sz="3200">
                <a:sym typeface="宋体" panose="02010600030101010101" pitchFamily="2" charset="-122"/>
              </a:rPr>
              <a:t>二、</a:t>
            </a:r>
            <a:r>
              <a:rPr lang="en-US" altLang="zh-CN" sz="3200">
                <a:sym typeface="宋体" panose="02010600030101010101" pitchFamily="2" charset="-122"/>
              </a:rPr>
              <a:t>HLS</a:t>
            </a:r>
            <a:r>
              <a:rPr lang="zh-CN" altLang="en-US" sz="3200"/>
              <a:t>功能模块</a:t>
            </a:r>
            <a:r>
              <a:rPr lang="zh-CN" altLang="en-US" sz="3200">
                <a:sym typeface="+mn-ea"/>
              </a:rPr>
              <a:t>详解</a:t>
            </a:r>
            <a:r>
              <a:rPr lang="en-US" altLang="zh-CN" sz="3200"/>
              <a:t>----</a:t>
            </a:r>
            <a:r>
              <a:rPr lang="zh-CN" altLang="zh-CN" sz="3200"/>
              <a:t>协议</a:t>
            </a:r>
            <a:r>
              <a:rPr lang="zh-CN" altLang="en-US" sz="3200"/>
              <a:t>发展历程</a:t>
            </a:r>
            <a:endParaRPr lang="zh-CN" altLang="zh-CN" sz="3200"/>
          </a:p>
        </p:txBody>
      </p:sp>
      <p:sp>
        <p:nvSpPr>
          <p:cNvPr id="921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pPr marL="0" indent="0">
              <a:buNone/>
            </a:pPr>
            <a:r>
              <a:rPr lang="en-US" altLang="zh-CN" sz="2400"/>
              <a:t>V1.0 点播</a:t>
            </a:r>
            <a:r>
              <a:rPr lang="zh-CN" altLang="en-US" sz="2400"/>
              <a:t>、直播、多码率、加密；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V2.0 </a:t>
            </a:r>
            <a:r>
              <a:rPr lang="en-US" altLang="zh-CN" sz="2400" i="1"/>
              <a:t>EXT-X-VERSION</a:t>
            </a:r>
            <a:r>
              <a:rPr lang="zh-CN" altLang="en-US" sz="2400"/>
              <a:t>；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V3.0 </a:t>
            </a:r>
            <a:r>
              <a:rPr lang="en-US" altLang="zh-CN" sz="2400" i="1"/>
              <a:t>EXT-X-PLAYLIST-TYPE</a:t>
            </a:r>
            <a:r>
              <a:rPr lang="zh-CN" altLang="en-US" sz="2400"/>
              <a:t>；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V4.0 </a:t>
            </a:r>
            <a:r>
              <a:rPr lang="zh-CN" altLang="en-US" sz="2400"/>
              <a:t>多音频</a:t>
            </a:r>
            <a:r>
              <a:rPr lang="zh-CN" altLang="en-US" sz="2400"/>
              <a:t>；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V5.0 </a:t>
            </a:r>
            <a:r>
              <a:rPr lang="zh-CN" altLang="en-US" sz="2400"/>
              <a:t>多字幕、</a:t>
            </a:r>
            <a:r>
              <a:rPr lang="en-US" altLang="zh-CN" sz="2400"/>
              <a:t>WebVTT</a:t>
            </a:r>
            <a:r>
              <a:rPr lang="zh-CN" altLang="en-US" sz="2400"/>
              <a:t>；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V6.0 </a:t>
            </a:r>
            <a:r>
              <a:rPr lang="en-US" altLang="zh-CN" sz="2400" i="1"/>
              <a:t>EXT-X-INDEPENDENT-SEGMENTS</a:t>
            </a:r>
            <a:r>
              <a:rPr lang="zh-CN" altLang="en-US" sz="2400" i="1"/>
              <a:t>；</a:t>
            </a:r>
            <a:endParaRPr lang="zh-CN" altLang="en-US" sz="2400"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zh-CN" altLang="en-US" sz="3200">
                <a:sym typeface="宋体" panose="02010600030101010101" pitchFamily="2" charset="-122"/>
              </a:rPr>
              <a:t>二、</a:t>
            </a:r>
            <a:r>
              <a:rPr lang="en-US" altLang="zh-CN" sz="3200">
                <a:sym typeface="宋体" panose="02010600030101010101" pitchFamily="2" charset="-122"/>
              </a:rPr>
              <a:t>HLS</a:t>
            </a:r>
            <a:r>
              <a:rPr lang="zh-CN" altLang="en-US" sz="3200"/>
              <a:t>功能模块</a:t>
            </a:r>
            <a:r>
              <a:rPr lang="zh-CN" altLang="en-US" sz="3200">
                <a:sym typeface="+mn-ea"/>
              </a:rPr>
              <a:t>详解</a:t>
            </a:r>
            <a:r>
              <a:rPr lang="en-US" altLang="zh-CN" sz="3200"/>
              <a:t>----</a:t>
            </a:r>
            <a:r>
              <a:rPr lang="zh-CN" altLang="en-US" sz="3200"/>
              <a:t>标签</a:t>
            </a:r>
            <a:endParaRPr lang="zh-CN" altLang="en-US" sz="3200"/>
          </a:p>
        </p:txBody>
      </p:sp>
      <p:sp>
        <p:nvSpPr>
          <p:cNvPr id="9218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>
              <a:buNone/>
            </a:pPr>
            <a:r>
              <a:rPr lang="zh-CN" altLang="en-US" sz="2400"/>
              <a:t>#EXTM3U      </a:t>
            </a:r>
            <a:r>
              <a:rPr lang="en-US" altLang="zh-CN" sz="2400"/>
              <a:t>		           //</a:t>
            </a:r>
            <a:r>
              <a:rPr lang="zh-CN" altLang="en-US" sz="2400"/>
              <a:t>m3u文件头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#</a:t>
            </a:r>
            <a:r>
              <a:rPr lang="zh-CN" altLang="en-US" sz="2400"/>
              <a:t>EXT-X-VERSION   </a:t>
            </a:r>
            <a:r>
              <a:rPr lang="en-US" altLang="zh-CN" sz="2400"/>
              <a:t>	           //</a:t>
            </a:r>
            <a:r>
              <a:rPr lang="zh-CN" altLang="en-US" sz="2400"/>
              <a:t>协议</a:t>
            </a:r>
            <a:r>
              <a:rPr lang="zh-CN" altLang="en-US" sz="2400"/>
              <a:t>版本号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#</a:t>
            </a:r>
            <a:r>
              <a:rPr lang="zh-CN" altLang="en-US" sz="2400"/>
              <a:t>EXT-X-TARGETDURATION        </a:t>
            </a:r>
            <a:r>
              <a:rPr lang="en-US" altLang="zh-CN" sz="2400">
                <a:sym typeface="+mn-ea"/>
              </a:rPr>
              <a:t>//</a:t>
            </a:r>
            <a:r>
              <a:rPr lang="zh-CN" altLang="en-US" sz="2400">
                <a:sym typeface="+mn-ea"/>
              </a:rPr>
              <a:t>TS分片的最大的时长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en-US" altLang="zh-CN" sz="2400"/>
              <a:t>#</a:t>
            </a:r>
            <a:r>
              <a:rPr lang="zh-CN" altLang="en-US" sz="2400"/>
              <a:t>EXT-X-MEDIA-SEQUENCE        </a:t>
            </a:r>
            <a:r>
              <a:rPr lang="en-US" altLang="zh-CN" sz="2400"/>
              <a:t>//</a:t>
            </a:r>
            <a:r>
              <a:rPr lang="zh-CN" altLang="en-US" sz="2400"/>
              <a:t>第一个TS分片的序列号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#</a:t>
            </a:r>
            <a:r>
              <a:rPr lang="zh-CN" altLang="en-US" sz="2400"/>
              <a:t>EXT-X-KEY                   </a:t>
            </a:r>
            <a:r>
              <a:rPr lang="en-US" altLang="zh-CN" sz="2400"/>
              <a:t>	           //</a:t>
            </a:r>
            <a:r>
              <a:rPr lang="zh-CN" altLang="en-US" sz="2400"/>
              <a:t>加密信息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#</a:t>
            </a:r>
            <a:r>
              <a:rPr lang="zh-CN" altLang="en-US" sz="2400"/>
              <a:t>EXT-X-PROGRAM-DATE-TIME   </a:t>
            </a:r>
            <a:r>
              <a:rPr lang="en-US" altLang="zh-CN" sz="2400"/>
              <a:t>//</a:t>
            </a:r>
            <a:r>
              <a:rPr lang="zh-CN" altLang="en-US" sz="2400"/>
              <a:t>该</a:t>
            </a:r>
            <a:r>
              <a:rPr lang="en-US" altLang="zh-CN" sz="2400"/>
              <a:t>TS</a:t>
            </a:r>
            <a:r>
              <a:rPr lang="zh-CN" altLang="en-US" sz="2400"/>
              <a:t>对应的时间戳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#</a:t>
            </a:r>
            <a:r>
              <a:rPr lang="zh-CN" altLang="en-US" sz="2400"/>
              <a:t>EXT-X-ENDLIST                           </a:t>
            </a:r>
            <a:r>
              <a:rPr lang="en-US" altLang="zh-CN" sz="2400"/>
              <a:t>//</a:t>
            </a:r>
            <a:r>
              <a:rPr lang="zh-CN" altLang="en-US" sz="2400"/>
              <a:t>结束标志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#</a:t>
            </a:r>
            <a:r>
              <a:rPr lang="zh-CN" altLang="en-US" sz="2400"/>
              <a:t>EXT-X-MEDIA                               </a:t>
            </a:r>
            <a:r>
              <a:rPr lang="en-US" altLang="zh-CN" sz="2400"/>
              <a:t>//</a:t>
            </a:r>
            <a:r>
              <a:rPr lang="zh-CN" altLang="en-US" sz="2400"/>
              <a:t>多选内容（音频</a:t>
            </a:r>
            <a:r>
              <a:rPr lang="en-US" altLang="zh-CN" sz="2400"/>
              <a:t>/</a:t>
            </a:r>
            <a:r>
              <a:rPr lang="zh-CN" altLang="en-US" sz="2400"/>
              <a:t>字幕</a:t>
            </a:r>
            <a:r>
              <a:rPr lang="zh-CN" altLang="en-US" sz="2400"/>
              <a:t>）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#</a:t>
            </a:r>
            <a:r>
              <a:rPr lang="zh-CN" altLang="en-US" sz="2400"/>
              <a:t>EXT-X-STREAM-INF                    </a:t>
            </a:r>
            <a:r>
              <a:rPr lang="en-US" altLang="zh-CN" sz="2400"/>
              <a:t>//</a:t>
            </a:r>
            <a:r>
              <a:rPr lang="zh-CN" altLang="en-US" sz="2400"/>
              <a:t>流信息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2192</Words>
  <Application>WPS 演示</Application>
  <PresentationFormat/>
  <Paragraphs>120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14</vt:i4>
      </vt:variant>
      <vt:variant>
        <vt:lpstr>幻灯片标题</vt:lpstr>
      </vt:variant>
      <vt:variant>
        <vt:i4>18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Arial Unicode MS</vt:lpstr>
      <vt:lpstr>Calibri</vt:lpstr>
      <vt:lpstr>Wingdings</vt:lpstr>
      <vt:lpstr>默认设计模板</vt:lpstr>
      <vt:lpstr>1_默认设计模板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PowerPoint 演示文稿</vt:lpstr>
      <vt:lpstr>PowerPoint 演示文稿</vt:lpstr>
      <vt:lpstr>PowerPoint 演示文稿</vt:lpstr>
      <vt:lpstr>一、HLS简介</vt:lpstr>
      <vt:lpstr>PowerPoint 演示文稿</vt:lpstr>
      <vt:lpstr>PowerPoint 演示文稿</vt:lpstr>
      <vt:lpstr>PowerPoint 演示文稿</vt:lpstr>
      <vt:lpstr>PowerPoint 演示文稿</vt:lpstr>
      <vt:lpstr>二、HLS功能模块详解----协议发展历程</vt:lpstr>
      <vt:lpstr>PowerPoint 演示文稿</vt:lpstr>
      <vt:lpstr>二、HLS功能模块详解----点播</vt:lpstr>
      <vt:lpstr>二、HLS功能模块详解----直播</vt:lpstr>
      <vt:lpstr>二、HLS功能模块详解----直播</vt:lpstr>
      <vt:lpstr>二、HLS功能模块详解----直播</vt:lpstr>
      <vt:lpstr>二、HLS功能模块详解----加密</vt:lpstr>
      <vt:lpstr>二、HLS功能模块详解----多音频</vt:lpstr>
      <vt:lpstr>二、HLS功能模块详解----多字幕</vt:lpstr>
      <vt:lpstr>二、HLS功能模块详解----WebVTT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HLS6.0协议介绍及实现</dc:title>
  <dc:creator>Administrator</dc:creator>
  <cp:lastModifiedBy>Administrator</cp:lastModifiedBy>
  <cp:revision>118</cp:revision>
  <dcterms:created xsi:type="dcterms:W3CDTF">2017-08-21T08:57:38Z</dcterms:created>
  <dcterms:modified xsi:type="dcterms:W3CDTF">2017-08-22T06:09:03Z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