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880" r:id="rId4"/>
    <p:sldId id="257" r:id="rId5"/>
    <p:sldId id="259" r:id="rId6"/>
    <p:sldId id="258" r:id="rId7"/>
    <p:sldId id="260" r:id="rId8"/>
    <p:sldId id="261" r:id="rId9"/>
    <p:sldId id="262" r:id="rId10"/>
    <p:sldId id="271" r:id="rId11"/>
    <p:sldId id="879" r:id="rId12"/>
    <p:sldId id="881" r:id="rId13"/>
    <p:sldId id="878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00FF"/>
    <a:srgbClr val="CCCCFF"/>
    <a:srgbClr val="FFFF66"/>
    <a:srgbClr val="000000"/>
    <a:srgbClr val="009900"/>
    <a:srgbClr val="FF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A3AD-1058-4FA3-98EF-1D77E2F74856}" type="datetimeFigureOut">
              <a:rPr lang="zh-CN" altLang="en-US" smtClean="0"/>
              <a:t>2017/8/23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8B232-9AA3-434D-8D80-16368617F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7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8B232-9AA3-434D-8D80-16368617F3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2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049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051" name="矩形 2050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lstStyle/>
            <a:p>
              <a:pPr lvl="0" algn="ctr">
                <a:buClrTx/>
              </a:pPr>
              <a:endParaRPr sz="2400" b="0">
                <a:latin typeface="Times New Roman" panose="02020603050405020304" pitchFamily="2" charset="0"/>
              </a:endParaRPr>
            </a:p>
          </p:txBody>
        </p:sp>
        <p:sp>
          <p:nvSpPr>
            <p:cNvPr id="2052" name="圆角矩形 2051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lvl="0" algn="ctr">
                <a:buClrTx/>
              </a:pPr>
              <a:endParaRPr sz="2400" b="0">
                <a:latin typeface="Times New Roman" panose="02020603050405020304" pitchFamily="2" charset="0"/>
              </a:endParaRPr>
            </a:p>
          </p:txBody>
        </p:sp>
      </p:grpSp>
      <p:grpSp>
        <p:nvGrpSpPr>
          <p:cNvPr id="2053" name="组合 2052"/>
          <p:cNvGrpSpPr/>
          <p:nvPr/>
        </p:nvGrpSpPr>
        <p:grpSpPr>
          <a:xfrm>
            <a:off x="3632200" y="4889500"/>
            <a:ext cx="4876800" cy="319088"/>
            <a:chOff x="0" y="0"/>
            <a:chExt cx="3072" cy="201"/>
          </a:xfrm>
        </p:grpSpPr>
        <p:sp>
          <p:nvSpPr>
            <p:cNvPr id="2054" name="圆角矩形 2053"/>
            <p:cNvSpPr/>
            <p:nvPr/>
          </p:nvSpPr>
          <p:spPr>
            <a:xfrm flipH="1">
              <a:off x="0" y="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流程图: 延期 2054"/>
            <p:cNvSpPr/>
            <p:nvPr/>
          </p:nvSpPr>
          <p:spPr>
            <a:xfrm>
              <a:off x="2908" y="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6" name="副标题 2055"/>
          <p:cNvSpPr>
            <a:spLocks noGrp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>
              <a:buNone/>
              <a:defRPr>
                <a:solidFill>
                  <a:schemeClr val="tx2"/>
                </a:solidFill>
              </a:defRPr>
            </a:lvl1pPr>
            <a:lvl2pPr marL="457200" lvl="1" indent="0" algn="ctr">
              <a:buNone/>
              <a:defRPr>
                <a:solidFill>
                  <a:schemeClr val="tx2"/>
                </a:solidFill>
              </a:defRPr>
            </a:lvl2pPr>
            <a:lvl3pPr marL="914400" lvl="2" indent="0" algn="ctr">
              <a:buNone/>
              <a:defRPr>
                <a:solidFill>
                  <a:schemeClr val="tx2"/>
                </a:solidFill>
              </a:defRPr>
            </a:lvl3pPr>
            <a:lvl4pPr marL="1371600" lvl="3" indent="0" algn="ctr">
              <a:buNone/>
              <a:defRPr>
                <a:solidFill>
                  <a:schemeClr val="tx2"/>
                </a:solidFill>
              </a:defRPr>
            </a:lvl4pPr>
            <a:lvl5pPr marL="1828800" lvl="4" indent="0" algn="ctr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7" name="日期占位符 2056"/>
          <p:cNvSpPr>
            <a:spLocks noGrp="1"/>
          </p:cNvSpPr>
          <p:nvPr>
            <p:ph type="dt" sz="quarter" idx="2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8" name="页脚占位符 2057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/>
            </a:lvl1pPr>
          </a:lstStyle>
          <a:p>
            <a:pPr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9" name="灯片编号占位符 2058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>
              <a:buClr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60" name="标题 2059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txBody>
          <a:bodyPr anchor="ctr"/>
          <a:lstStyle>
            <a:lvl1pPr lvl="0"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 dir="r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828748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69582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1643" y="2362200"/>
            <a:ext cx="3769582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27" name="组合 1026"/>
            <p:cNvGrpSpPr/>
            <p:nvPr userDrawn="1"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8" name="矩形 1027"/>
              <p:cNvSpPr/>
              <p:nvPr userDrawn="1"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" name="未知"/>
              <p:cNvSpPr/>
              <p:nvPr userDrawn="1"/>
            </p:nvSpPr>
            <p:spPr>
              <a:xfrm>
                <a:off x="288" y="0"/>
                <a:ext cx="1728" cy="735"/>
              </a:xfrm>
              <a:custGeom>
                <a:avLst/>
                <a:gdLst/>
                <a:ahLst/>
                <a:cxnLst/>
                <a:rect l="0" t="0" r="0" b="0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>
                  <a:alpha val="100000"/>
                </a:scheme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0" name="组合 1029"/>
            <p:cNvGrpSpPr/>
            <p:nvPr/>
          </p:nvGrpSpPr>
          <p:grpSpPr>
            <a:xfrm>
              <a:off x="144" y="1248"/>
              <a:ext cx="4656" cy="201"/>
              <a:chOff x="0" y="0"/>
              <a:chExt cx="4656" cy="201"/>
            </a:xfrm>
          </p:grpSpPr>
          <p:sp>
            <p:nvSpPr>
              <p:cNvPr id="1031" name="圆角矩形 1030"/>
              <p:cNvSpPr/>
              <p:nvPr/>
            </p:nvSpPr>
            <p:spPr>
              <a:xfrm>
                <a:off x="240" y="0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" name="流程图: 延期 1031"/>
              <p:cNvSpPr/>
              <p:nvPr/>
            </p:nvSpPr>
            <p:spPr>
              <a:xfrm flipH="1">
                <a:off x="0" y="0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1033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/>
            </a:lvl1pPr>
          </a:lstStyle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/>
            </a:lvl1pPr>
          </a:lstStyle>
          <a:p>
            <a:pPr lvl="0">
              <a:buClrTx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pPr lvl="0">
              <a:buClrTx/>
            </a:pPr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r"/>
  </p:transition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-crypt.com/index.htm" TargetMode="External"/><Relationship Id="rId2" Type="http://schemas.openxmlformats.org/officeDocument/2006/relationships/hyperlink" Target="http://www.sqlite-encrypt.com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ln/>
        </p:spPr>
        <p:txBody>
          <a:bodyPr anchor="ctr"/>
          <a:lstStyle/>
          <a:p>
            <a:pPr defTabSz="914400">
              <a:buSzPct val="100000"/>
            </a:pPr>
            <a:r>
              <a:rPr lang="en-US" altLang="zh-CN" sz="6000" kern="1200" baseline="0" dirty="0" smtClean="0">
                <a:latin typeface="Arial" panose="020B0604020202020204" pitchFamily="34" charset="0"/>
                <a:ea typeface="宋体" panose="02010600030101010101" pitchFamily="2" charset="-122"/>
              </a:rPr>
              <a:t>SQLCipher</a:t>
            </a:r>
            <a:r>
              <a:rPr lang="zh-CN" altLang="en-US" sz="6000" kern="1200" baseline="0" dirty="0" smtClean="0">
                <a:latin typeface="Arial" panose="020B0604020202020204" pitchFamily="34" charset="0"/>
                <a:ea typeface="宋体" panose="02010600030101010101" pitchFamily="2" charset="-122"/>
              </a:rPr>
              <a:t>加密数据库</a:t>
            </a:r>
            <a:endParaRPr lang="zh-CN" altLang="en-US" sz="6000" kern="12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b"/>
          <a:lstStyle/>
          <a:p>
            <a:pPr algn="ctr" defTabSz="914400">
              <a:buSzPct val="75000"/>
            </a:pPr>
            <a:r>
              <a:rPr lang="zh-CN" altLang="en-US" sz="3200" b="1" kern="1200" baseline="0">
                <a:latin typeface="Arial" panose="020B0604020202020204" pitchFamily="34" charset="0"/>
                <a:ea typeface="宋体" panose="02010600030101010101" pitchFamily="2" charset="-122"/>
              </a:rPr>
              <a:t>文小莉</a:t>
            </a:r>
          </a:p>
        </p:txBody>
      </p:sp>
    </p:spTree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325176"/>
              </p:ext>
            </p:extLst>
          </p:nvPr>
        </p:nvGraphicFramePr>
        <p:xfrm>
          <a:off x="2362262" y="2743218"/>
          <a:ext cx="4724276" cy="276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包装程序外壳对象" showAsIcon="1" r:id="rId3" imgW="920160" imgH="537480" progId="Package">
                  <p:embed/>
                </p:oleObj>
              </mc:Choice>
              <mc:Fallback>
                <p:oleObj name="包装程序外壳对象" showAsIcon="1" r:id="rId3" imgW="920160" imgH="537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62" y="2743218"/>
                        <a:ext cx="4724276" cy="276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097540"/>
      </p:ext>
    </p:extLst>
  </p:cSld>
  <p:clrMapOvr>
    <a:masterClrMapping/>
  </p:clrMapOvr>
  <p:transition spd="slow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2516" y="228684"/>
            <a:ext cx="8991484" cy="63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92841"/>
      </p:ext>
    </p:extLst>
  </p:cSld>
  <p:clrMapOvr>
    <a:masterClrMapping/>
  </p:clrMapOvr>
  <p:transition spd="slow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矩形 339969"/>
          <p:cNvSpPr/>
          <p:nvPr/>
        </p:nvSpPr>
        <p:spPr>
          <a:xfrm>
            <a:off x="0" y="4078288"/>
            <a:ext cx="9144000" cy="2781300"/>
          </a:xfrm>
          <a:prstGeom prst="rect">
            <a:avLst/>
          </a:prstGeom>
          <a:solidFill>
            <a:srgbClr val="33CCCC">
              <a:alpha val="70000"/>
            </a:srgbClr>
          </a:solidFill>
          <a:ln w="9525">
            <a:noFill/>
          </a:ln>
        </p:spPr>
        <p:txBody>
          <a:bodyPr wrap="none" anchor="ctr"/>
          <a:lstStyle/>
          <a:p>
            <a:pPr algn="ctr"/>
            <a:endParaRPr b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39971" name="文本框 339970"/>
          <p:cNvSpPr txBox="1"/>
          <p:nvPr/>
        </p:nvSpPr>
        <p:spPr>
          <a:xfrm>
            <a:off x="396875" y="1412875"/>
            <a:ext cx="57626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6000" i="1" dirty="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谢谢</a:t>
            </a:r>
            <a:r>
              <a:rPr lang="zh-CN" altLang="en-US" sz="6000" i="1" dirty="0">
                <a:solidFill>
                  <a:schemeClr val="hlink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观赏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SQLCipher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简介</a:t>
            </a:r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b="1" dirty="0" smtClean="0"/>
              <a:t>SQLCipher</a:t>
            </a:r>
            <a:r>
              <a:rPr lang="zh-CN" altLang="en-US" b="1" dirty="0" smtClean="0"/>
              <a:t>背景</a:t>
            </a:r>
            <a:endParaRPr lang="en-US" altLang="zh-CN" b="1" dirty="0" smtClean="0"/>
          </a:p>
          <a:p>
            <a:r>
              <a:rPr lang="zh-CN" altLang="en-US" b="1" dirty="0"/>
              <a:t>数据库</a:t>
            </a:r>
            <a:r>
              <a:rPr lang="zh-CN" altLang="en-US" b="1" dirty="0" smtClean="0"/>
              <a:t>加密解决方案多种多样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2000" b="1" u="sng" dirty="0" err="1">
                <a:hlinkClick r:id="rId2"/>
              </a:rPr>
              <a:t>SQLiteEncrypt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使用</a:t>
            </a:r>
            <a:r>
              <a:rPr lang="en-US" altLang="zh-CN" sz="2000" dirty="0"/>
              <a:t>AES</a:t>
            </a:r>
            <a:r>
              <a:rPr lang="zh-CN" altLang="en-US" sz="2000" dirty="0"/>
              <a:t>加密，其原理是实现了开源免费版</a:t>
            </a:r>
            <a:r>
              <a:rPr lang="en-US" altLang="zh-CN" sz="2000" dirty="0"/>
              <a:t>SQLite</a:t>
            </a:r>
            <a:r>
              <a:rPr lang="zh-CN" altLang="en-US" sz="2000" dirty="0"/>
              <a:t>没有实现的加密相关接口</a:t>
            </a:r>
            <a:r>
              <a:rPr lang="zh-CN" altLang="en-US" sz="2000" dirty="0" smtClean="0"/>
              <a:t>。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SQLiteEncrypt</a:t>
            </a:r>
            <a:r>
              <a:rPr lang="zh-CN" altLang="en-US" sz="2000" dirty="0">
                <a:solidFill>
                  <a:srgbClr val="FF0000"/>
                </a:solidFill>
              </a:rPr>
              <a:t>是收费的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b="1" u="sng" dirty="0" err="1">
                <a:hlinkClick r:id="rId3"/>
              </a:rPr>
              <a:t>SQLiteCrypt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使用</a:t>
            </a:r>
            <a:r>
              <a:rPr lang="en-US" altLang="zh-CN" sz="2000" dirty="0"/>
              <a:t>256-bit AES</a:t>
            </a:r>
            <a:r>
              <a:rPr lang="zh-CN" altLang="en-US" sz="2000" dirty="0"/>
              <a:t>加密，其原理和</a:t>
            </a:r>
            <a:r>
              <a:rPr lang="en-US" altLang="zh-CN" sz="2000" u="sng" dirty="0" err="1">
                <a:hlinkClick r:id="rId2"/>
              </a:rPr>
              <a:t>SQLiteEncrypt</a:t>
            </a:r>
            <a:r>
              <a:rPr lang="zh-CN" altLang="en-US" sz="2000" dirty="0"/>
              <a:t>一样，都是实现了</a:t>
            </a:r>
            <a:r>
              <a:rPr lang="en-US" altLang="zh-CN" sz="2000" dirty="0"/>
              <a:t>SQLite</a:t>
            </a:r>
            <a:r>
              <a:rPr lang="zh-CN" altLang="en-US" sz="2000" dirty="0"/>
              <a:t>的加密相关接口</a:t>
            </a:r>
            <a:r>
              <a:rPr lang="zh-CN" altLang="en-US" sz="2000" dirty="0" smtClean="0"/>
              <a:t>。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SQLiteCrypt</a:t>
            </a:r>
            <a:r>
              <a:rPr lang="zh-CN" altLang="en-US" sz="2000" dirty="0">
                <a:solidFill>
                  <a:srgbClr val="FF0000"/>
                </a:solidFill>
              </a:rPr>
              <a:t>也是收费的。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7039127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SQLCipher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简介</a:t>
            </a:r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b="1" dirty="0"/>
              <a:t>SQLCipher</a:t>
            </a:r>
            <a:r>
              <a:rPr lang="zh-CN" altLang="en-US" b="1" dirty="0"/>
              <a:t>是基于</a:t>
            </a:r>
            <a:r>
              <a:rPr lang="en-US" altLang="zh-CN" b="1" dirty="0"/>
              <a:t>SQLite,</a:t>
            </a:r>
            <a:r>
              <a:rPr lang="zh-CN" altLang="en-US" b="1" dirty="0"/>
              <a:t>因此，大多数可访问的</a:t>
            </a:r>
            <a:r>
              <a:rPr lang="en-US" altLang="zh-CN" b="1" dirty="0"/>
              <a:t>API</a:t>
            </a:r>
            <a:r>
              <a:rPr lang="zh-CN" altLang="en-US" b="1" dirty="0"/>
              <a:t>与</a:t>
            </a:r>
            <a:r>
              <a:rPr lang="en-US" altLang="zh-CN" b="1" dirty="0"/>
              <a:t>C/C++</a:t>
            </a:r>
            <a:r>
              <a:rPr lang="zh-CN" altLang="en-US" b="1" dirty="0"/>
              <a:t>的接口相同，但是，SQLCipher确实以PRAGMA，SQL函数和C函数的形式添加了许多安全特定的扩展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SQLCipher</a:t>
            </a:r>
            <a:r>
              <a:rPr lang="zh-CN" altLang="en-US" b="1" dirty="0" smtClean="0"/>
              <a:t>有</a:t>
            </a:r>
            <a:r>
              <a:rPr lang="en-US" altLang="zh-CN" b="1" dirty="0" smtClean="0"/>
              <a:t>java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php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</p:spTree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 err="1"/>
              <a:t>SQLcipher</a:t>
            </a:r>
            <a:r>
              <a:rPr lang="zh-CN" altLang="en-US" dirty="0"/>
              <a:t>实例讲解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693025" cy="4495800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、使用</a:t>
            </a:r>
            <a:r>
              <a:rPr lang="en-US" altLang="zh-CN" b="1" dirty="0"/>
              <a:t>SQLCipher</a:t>
            </a:r>
            <a:r>
              <a:rPr lang="zh-CN" altLang="en-US" b="1" dirty="0"/>
              <a:t>创建的数据库第三方数据库工具打不开。</a:t>
            </a:r>
          </a:p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 smtClean="0"/>
              <a:t>、只能</a:t>
            </a:r>
            <a:r>
              <a:rPr lang="zh-CN" altLang="en-US" b="1" dirty="0"/>
              <a:t>对</a:t>
            </a:r>
            <a:r>
              <a:rPr lang="en-US" altLang="zh-CN" b="1" dirty="0"/>
              <a:t>SQLCipher</a:t>
            </a:r>
            <a:r>
              <a:rPr lang="zh-CN" altLang="en-US" b="1" dirty="0"/>
              <a:t>创建的数据库使用</a:t>
            </a:r>
            <a:r>
              <a:rPr lang="en-US" altLang="zh-CN" b="1" dirty="0"/>
              <a:t>sqlite3_key();</a:t>
            </a:r>
          </a:p>
          <a:p>
            <a:pPr marL="0" indent="0">
              <a:buNone/>
            </a:pPr>
            <a:r>
              <a:rPr lang="en-US" altLang="zh-CN" b="1" dirty="0"/>
              <a:t>3</a:t>
            </a:r>
            <a:r>
              <a:rPr lang="zh-CN" altLang="en-US" b="1" dirty="0" smtClean="0"/>
              <a:t>、使用</a:t>
            </a:r>
            <a:r>
              <a:rPr lang="en-US" altLang="zh-CN" b="1" dirty="0"/>
              <a:t>SQLCipher</a:t>
            </a:r>
            <a:r>
              <a:rPr lang="zh-CN" altLang="en-US" b="1" dirty="0"/>
              <a:t>对明文数据库加密的话，会导致报错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SQLCipher</a:t>
            </a:r>
            <a:r>
              <a:rPr lang="zh-CN" altLang="en-US" b="1" dirty="0" smtClean="0"/>
              <a:t>的编译过程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513" y="4876762"/>
            <a:ext cx="3096912" cy="1845027"/>
          </a:xfrm>
          <a:prstGeom prst="rect">
            <a:avLst/>
          </a:prstGeom>
        </p:spPr>
      </p:pic>
    </p:spTree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SQLCipher</a:t>
            </a:r>
            <a:r>
              <a:rPr lang="zh-CN" altLang="en-US" dirty="0"/>
              <a:t>常用</a:t>
            </a:r>
            <a:r>
              <a:rPr lang="en-US" altLang="zh-CN" dirty="0"/>
              <a:t>API</a:t>
            </a: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b="1" dirty="0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sqlite3_open()//</a:t>
            </a:r>
            <a:r>
              <a:rPr lang="zh-CN" altLang="en-US" b="1" dirty="0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2" charset="0"/>
              </a:rPr>
              <a:t>打开数据库连接对象</a:t>
            </a:r>
          </a:p>
          <a:p>
            <a:r>
              <a:rPr lang="en-US" altLang="zh-CN" b="1" dirty="0">
                <a:latin typeface="宋体" panose="02010600030101010101" pitchFamily="2" charset="-122"/>
              </a:rPr>
              <a:t>sqlite3_exec()//</a:t>
            </a:r>
            <a:r>
              <a:rPr lang="zh-CN" altLang="en-US" b="1" dirty="0">
                <a:latin typeface="宋体" panose="02010600030101010101" pitchFamily="2" charset="-122"/>
              </a:rPr>
              <a:t>执行</a:t>
            </a:r>
            <a:r>
              <a:rPr lang="en-US" altLang="zh-CN" b="1" dirty="0">
                <a:latin typeface="宋体" panose="02010600030101010101" pitchFamily="2" charset="-122"/>
              </a:rPr>
              <a:t>sql</a:t>
            </a:r>
            <a:r>
              <a:rPr lang="zh-CN" altLang="en-US" b="1" dirty="0">
                <a:latin typeface="宋体" panose="02010600030101010101" pitchFamily="2" charset="-122"/>
              </a:rPr>
              <a:t>语句</a:t>
            </a:r>
          </a:p>
          <a:p>
            <a:r>
              <a:rPr lang="en-US" altLang="zh-CN" b="1" dirty="0">
                <a:latin typeface="宋体" panose="02010600030101010101" pitchFamily="2" charset="-122"/>
              </a:rPr>
              <a:t>sqlite3_close()//</a:t>
            </a:r>
            <a:r>
              <a:rPr lang="zh-CN" altLang="en-US" b="1" dirty="0">
                <a:latin typeface="宋体" panose="02010600030101010101" pitchFamily="2" charset="-122"/>
              </a:rPr>
              <a:t>关闭数据库连接</a:t>
            </a:r>
          </a:p>
          <a:p>
            <a:r>
              <a:rPr lang="en-US" altLang="zh-CN" b="1" dirty="0">
                <a:latin typeface="宋体" panose="02010600030101010101" pitchFamily="2" charset="-122"/>
              </a:rPr>
              <a:t>sqlite3_key()//</a:t>
            </a:r>
            <a:r>
              <a:rPr lang="en-US" altLang="zh-CN" b="1" dirty="0" err="1">
                <a:latin typeface="宋体" panose="02010600030101010101" pitchFamily="2" charset="-122"/>
              </a:rPr>
              <a:t>sqlcipher</a:t>
            </a:r>
            <a:r>
              <a:rPr lang="zh-CN" altLang="en-US" b="1" dirty="0">
                <a:latin typeface="宋体" panose="02010600030101010101" pitchFamily="2" charset="-122"/>
              </a:rPr>
              <a:t>加密数据库</a:t>
            </a:r>
          </a:p>
          <a:p>
            <a:r>
              <a:rPr lang="en-US" altLang="zh-CN" b="1" dirty="0">
                <a:latin typeface="宋体" panose="02010600030101010101" pitchFamily="2" charset="-122"/>
              </a:rPr>
              <a:t>sqlit3_rekey()//</a:t>
            </a:r>
            <a:r>
              <a:rPr lang="zh-CN" altLang="en-US" b="1" dirty="0">
                <a:latin typeface="宋体" panose="02010600030101010101" pitchFamily="2" charset="-122"/>
              </a:rPr>
              <a:t>重置数据库</a:t>
            </a:r>
            <a:r>
              <a:rPr lang="zh-CN" altLang="en-US" b="1" dirty="0" smtClean="0">
                <a:latin typeface="宋体" panose="02010600030101010101" pitchFamily="2" charset="-122"/>
              </a:rPr>
              <a:t>密码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zh-CN" altLang="en-US" dirty="0"/>
              <a:t>打开数据库连接对象</a:t>
            </a:r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693025" cy="4495800"/>
          </a:xfrm>
          <a:ln/>
        </p:spPr>
        <p:txBody>
          <a:bodyPr/>
          <a:lstStyle/>
          <a:p>
            <a:pPr marL="457200" lvl="1" indent="0">
              <a:buNone/>
            </a:pPr>
            <a:r>
              <a:rPr lang="en-US" altLang="zh-CN" sz="2000" b="1" dirty="0" smtClean="0"/>
              <a:t>sqlite3_open </a:t>
            </a:r>
            <a:endParaRPr lang="zh-CN" altLang="zh-CN" sz="2000" b="1" dirty="0" smtClean="0"/>
          </a:p>
          <a:p>
            <a:pPr marL="0" indent="0">
              <a:buNone/>
            </a:pPr>
            <a:r>
              <a:rPr lang="zh-CN" altLang="zh-CN" sz="2000" b="1" dirty="0" smtClean="0"/>
              <a:t>函数原型：</a:t>
            </a:r>
            <a:r>
              <a:rPr lang="en-US" altLang="zh-CN" sz="2000" b="1" dirty="0" smtClean="0"/>
              <a:t>sqlite3_open(const char *filename, sqlite3 **ppDb)</a:t>
            </a:r>
            <a:endParaRPr lang="zh-CN" altLang="zh-CN" sz="2000" dirty="0" smtClean="0"/>
          </a:p>
          <a:p>
            <a:pPr marL="0" indent="0">
              <a:buNone/>
            </a:pPr>
            <a:r>
              <a:rPr lang="zh-CN" altLang="zh-CN" sz="2000" b="1" dirty="0" smtClean="0"/>
              <a:t>函数</a:t>
            </a:r>
            <a:r>
              <a:rPr lang="zh-CN" altLang="zh-CN" sz="2000" b="1" dirty="0"/>
              <a:t>功能：打开一个指向</a:t>
            </a:r>
            <a:r>
              <a:rPr lang="en-US" altLang="zh-CN" sz="2000" b="1" dirty="0"/>
              <a:t> SQLite </a:t>
            </a:r>
            <a:r>
              <a:rPr lang="zh-CN" altLang="zh-CN" sz="2000" b="1" dirty="0"/>
              <a:t>数据库文件的连接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b="1" dirty="0"/>
              <a:t>返回：一个用于其他</a:t>
            </a:r>
            <a:r>
              <a:rPr lang="en-US" altLang="zh-CN" sz="2000" b="1" dirty="0"/>
              <a:t> SQLite </a:t>
            </a:r>
            <a:r>
              <a:rPr lang="zh-CN" altLang="zh-CN" sz="2000" b="1" dirty="0"/>
              <a:t>程序的数据库连接</a:t>
            </a:r>
            <a:r>
              <a:rPr lang="zh-CN" altLang="zh-CN" sz="2000" b="1" dirty="0" smtClean="0"/>
              <a:t>对象</a:t>
            </a:r>
            <a:r>
              <a:rPr lang="en-US" altLang="zh-CN" sz="2000" b="1" dirty="0"/>
              <a:t> </a:t>
            </a:r>
            <a:endParaRPr lang="en-US" altLang="zh-CN" sz="2000" b="1" dirty="0" smtClean="0"/>
          </a:p>
          <a:p>
            <a:pPr marL="0" indent="0">
              <a:buNone/>
            </a:pPr>
            <a:endParaRPr lang="zh-CN" altLang="zh-CN" sz="2000" dirty="0"/>
          </a:p>
        </p:txBody>
      </p:sp>
    </p:spTree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占位符 10241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693025" cy="4495800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smtClean="0"/>
              <a:t>sqlite3_key()</a:t>
            </a:r>
          </a:p>
          <a:p>
            <a:pPr marL="0" indent="0">
              <a:buNone/>
            </a:pPr>
            <a:r>
              <a:rPr lang="zh-CN" altLang="en-US" sz="2000" b="1" dirty="0"/>
              <a:t>函数原型：</a:t>
            </a:r>
            <a:r>
              <a:rPr lang="en-US" altLang="zh-CN" sz="2000" b="1" dirty="0"/>
              <a:t>sqlite3_key(sqlite3 *</a:t>
            </a:r>
            <a:r>
              <a:rPr lang="en-US" altLang="zh-CN" sz="2000" b="1" dirty="0" err="1"/>
              <a:t>db</a:t>
            </a:r>
            <a:r>
              <a:rPr lang="en-US" altLang="zh-CN" sz="2000" b="1" dirty="0"/>
              <a:t>, const void *</a:t>
            </a:r>
            <a:r>
              <a:rPr lang="en-US" altLang="zh-CN" sz="2000" b="1" dirty="0" err="1"/>
              <a:t>pkey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nkey</a:t>
            </a:r>
            <a:r>
              <a:rPr lang="en-US" altLang="zh-CN" sz="2000" b="1" dirty="0"/>
              <a:t>)</a:t>
            </a:r>
          </a:p>
          <a:p>
            <a:pPr marL="0" indent="0">
              <a:buNone/>
            </a:pPr>
            <a:r>
              <a:rPr lang="zh-CN" altLang="en-US" sz="2000" b="1" dirty="0"/>
              <a:t>函数功能：加密</a:t>
            </a:r>
            <a:r>
              <a:rPr lang="en-US" altLang="zh-CN" sz="2000" b="1" dirty="0"/>
              <a:t>SQLite</a:t>
            </a:r>
            <a:r>
              <a:rPr lang="zh-CN" altLang="en-US" sz="2000" b="1" dirty="0"/>
              <a:t>数据库</a:t>
            </a:r>
          </a:p>
          <a:p>
            <a:pPr marL="0" indent="0">
              <a:buNone/>
            </a:pPr>
            <a:r>
              <a:rPr lang="zh-CN" altLang="en-US" sz="2000" b="1" dirty="0"/>
              <a:t>返回：</a:t>
            </a:r>
            <a:r>
              <a:rPr lang="en-US" altLang="zh-CN" sz="2000" b="1" dirty="0"/>
              <a:t>SQLITE_OK --</a:t>
            </a:r>
            <a:r>
              <a:rPr lang="zh-CN" altLang="en-US" sz="2000" b="1" dirty="0"/>
              <a:t>成功 其他：失败</a:t>
            </a:r>
          </a:p>
          <a:p>
            <a:pPr marL="0" indent="0">
              <a:buNone/>
            </a:pPr>
            <a:r>
              <a:rPr lang="zh-CN" altLang="en-US" sz="2000" b="1" dirty="0"/>
              <a:t>参数：第一个参数 </a:t>
            </a:r>
            <a:r>
              <a:rPr lang="en-US" altLang="zh-CN" sz="2000" b="1" dirty="0"/>
              <a:t>sqlite3 </a:t>
            </a:r>
            <a:r>
              <a:rPr lang="zh-CN" altLang="en-US" sz="2000" b="1" dirty="0"/>
              <a:t>是打开的数据库对象</a:t>
            </a:r>
          </a:p>
          <a:p>
            <a:pPr marL="0" indent="0">
              <a:buNone/>
            </a:pPr>
            <a:r>
              <a:rPr lang="zh-CN" altLang="en-US" sz="2000" b="1" dirty="0"/>
              <a:t>	  </a:t>
            </a:r>
            <a:r>
              <a:rPr lang="en-US" altLang="zh-CN" sz="2000" b="1" dirty="0" err="1"/>
              <a:t>pkey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是输入的密码</a:t>
            </a:r>
          </a:p>
          <a:p>
            <a:pPr marL="0" indent="0">
              <a:buNone/>
            </a:pPr>
            <a:r>
              <a:rPr lang="zh-CN" altLang="en-US" sz="2000" b="1" dirty="0"/>
              <a:t>	  </a:t>
            </a:r>
            <a:r>
              <a:rPr lang="en-US" altLang="zh-CN" sz="2000" b="1" dirty="0" err="1"/>
              <a:t>nkey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是密码</a:t>
            </a:r>
            <a:r>
              <a:rPr lang="zh-CN" altLang="en-US" sz="2000" b="1" dirty="0" smtClean="0"/>
              <a:t>长度</a:t>
            </a:r>
            <a:endParaRPr lang="zh-CN" altLang="en-US" sz="2000" b="1" dirty="0"/>
          </a:p>
          <a:p>
            <a:pPr marL="0" indent="0">
              <a:buNone/>
            </a:pPr>
            <a:r>
              <a:rPr lang="zh-CN" altLang="en-US" sz="2000" b="1" dirty="0"/>
              <a:t>该例程加密之前调用 </a:t>
            </a:r>
            <a:r>
              <a:rPr lang="en-US" altLang="zh-CN" sz="2000" b="1" dirty="0"/>
              <a:t>sqlite3_open() </a:t>
            </a:r>
            <a:r>
              <a:rPr lang="zh-CN" altLang="en-US" sz="2000" b="1" dirty="0"/>
              <a:t>打开的数据库连接。调用该接口的条件：</a:t>
            </a:r>
          </a:p>
          <a:p>
            <a:pPr marL="0" indent="0"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	当打开一个全新的数据库时</a:t>
            </a:r>
          </a:p>
          <a:p>
            <a:pPr marL="0" indent="0"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	打开一个已经加密的数据库时</a:t>
            </a:r>
          </a:p>
          <a:p>
            <a:pPr marL="0" indent="0">
              <a:buNone/>
            </a:pPr>
            <a:endParaRPr lang="zh-CN" altLang="en-US" sz="2000" b="1" dirty="0"/>
          </a:p>
        </p:txBody>
      </p:sp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加密数据库</a:t>
            </a:r>
          </a:p>
        </p:txBody>
      </p:sp>
    </p:spTree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zh-CN" altLang="en-US" sz="4000" dirty="0"/>
              <a:t>执行</a:t>
            </a:r>
            <a:r>
              <a:rPr lang="en-US" altLang="zh-CN" sz="4000" dirty="0"/>
              <a:t>SQL</a:t>
            </a:r>
            <a:r>
              <a:rPr lang="zh-CN" altLang="en-US" sz="4000" dirty="0"/>
              <a:t>语句</a:t>
            </a:r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838200" y="2349500"/>
            <a:ext cx="7848600" cy="4114800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sqlite3_exec</a:t>
            </a:r>
            <a:r>
              <a:rPr lang="en-US" altLang="zh-CN" sz="2000" b="1" dirty="0" smtClean="0"/>
              <a:t>()</a:t>
            </a:r>
          </a:p>
          <a:p>
            <a:pPr marL="0" indent="0">
              <a:buNone/>
            </a:pPr>
            <a:r>
              <a:rPr lang="zh-CN" altLang="zh-CN" sz="2000" b="1" dirty="0"/>
              <a:t>函数原型：</a:t>
            </a:r>
            <a:r>
              <a:rPr lang="en-US" altLang="zh-CN" sz="2000" b="1" dirty="0"/>
              <a:t>sqlite3_exec(sqlite3*, const char *sql, sqlite_callback, void *data, char **errmsg)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zh-CN" sz="2000" b="1" dirty="0"/>
              <a:t>函数功能：提供了一个执行</a:t>
            </a:r>
            <a:r>
              <a:rPr lang="en-US" altLang="zh-CN" sz="2000" b="1" dirty="0"/>
              <a:t> SQL </a:t>
            </a:r>
            <a:r>
              <a:rPr lang="zh-CN" altLang="zh-CN" sz="2000" b="1" dirty="0"/>
              <a:t>命令的快捷方式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b="1" dirty="0"/>
              <a:t>返回：</a:t>
            </a:r>
            <a:r>
              <a:rPr lang="en-US" altLang="zh-CN" sz="2000" b="1" dirty="0"/>
              <a:t>SQLITE_OK—</a:t>
            </a:r>
            <a:r>
              <a:rPr lang="zh-CN" altLang="zh-CN" sz="2000" b="1" dirty="0"/>
              <a:t>成功，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其他：</a:t>
            </a:r>
            <a:r>
              <a:rPr lang="en-US" altLang="zh-CN" sz="2000" b="1" dirty="0" err="1"/>
              <a:t>zErrMsg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b="1" dirty="0"/>
              <a:t>参数：第一个参数</a:t>
            </a:r>
            <a:r>
              <a:rPr lang="en-US" altLang="zh-CN" sz="2000" b="1" dirty="0"/>
              <a:t> sqlite3 </a:t>
            </a:r>
            <a:r>
              <a:rPr lang="zh-CN" altLang="zh-CN" sz="2000" b="1" dirty="0"/>
              <a:t>是打开的数据库对象，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	  sqlite</a:t>
            </a:r>
            <a:r>
              <a:rPr lang="en-US" altLang="zh-CN" sz="2000" b="1" i="1" dirty="0"/>
              <a:t>_</a:t>
            </a:r>
            <a:r>
              <a:rPr lang="en-US" altLang="zh-CN" sz="2000" b="1" dirty="0"/>
              <a:t>callback </a:t>
            </a:r>
            <a:r>
              <a:rPr lang="zh-CN" altLang="zh-CN" sz="2000" b="1" dirty="0"/>
              <a:t>是一个回调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i="1" dirty="0"/>
              <a:t>	  </a:t>
            </a:r>
            <a:r>
              <a:rPr lang="en-US" altLang="zh-CN" sz="2000" b="1" dirty="0"/>
              <a:t>data </a:t>
            </a:r>
            <a:r>
              <a:rPr lang="zh-CN" altLang="zh-CN" sz="2000" b="1" dirty="0"/>
              <a:t>作为其第一个参数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	  errmsg </a:t>
            </a:r>
            <a:r>
              <a:rPr lang="zh-CN" altLang="zh-CN" sz="2000" b="1" dirty="0"/>
              <a:t>将被返回用来获取程序生成的任何错误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b="1" dirty="0"/>
          </a:p>
        </p:txBody>
      </p:sp>
    </p:spTree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zh-CN" altLang="en-US" dirty="0"/>
              <a:t>关闭数据库连接对象</a:t>
            </a:r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/>
              <a:t>sqlite3_close</a:t>
            </a:r>
            <a:r>
              <a:rPr lang="en-US" altLang="zh-CN" sz="2000" b="1" dirty="0" smtClean="0"/>
              <a:t>()</a:t>
            </a:r>
          </a:p>
          <a:p>
            <a:pPr marL="0" indent="0">
              <a:buNone/>
            </a:pPr>
            <a:r>
              <a:rPr lang="zh-CN" altLang="zh-CN" sz="2000" b="1" dirty="0"/>
              <a:t>函数原型：</a:t>
            </a:r>
            <a:r>
              <a:rPr lang="en-US" altLang="zh-CN" sz="2000" b="1" dirty="0"/>
              <a:t>sqlite3_close(sqlite3 *</a:t>
            </a:r>
            <a:r>
              <a:rPr lang="en-US" altLang="zh-CN" sz="2000" b="1" dirty="0" err="1"/>
              <a:t>db</a:t>
            </a:r>
            <a:r>
              <a:rPr lang="en-US" altLang="zh-CN" sz="2000" b="1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b="1" dirty="0"/>
              <a:t>函数功能：关闭数据库连接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b="1" dirty="0"/>
              <a:t>返回：如果还有查询没有完成，</a:t>
            </a:r>
            <a:r>
              <a:rPr lang="en-US" altLang="zh-CN" sz="2000" b="1" dirty="0"/>
              <a:t>sqlite3_close() </a:t>
            </a:r>
            <a:r>
              <a:rPr lang="zh-CN" altLang="zh-CN" sz="2000" b="1" dirty="0"/>
              <a:t>将返回</a:t>
            </a:r>
            <a:r>
              <a:rPr lang="en-US" altLang="zh-CN" sz="2000" b="1" dirty="0"/>
              <a:t> SQLITE_BUSY </a:t>
            </a:r>
            <a:r>
              <a:rPr lang="zh-CN" altLang="zh-CN" sz="2000" b="1" dirty="0"/>
              <a:t>禁止关闭的错误消息。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b="1" dirty="0"/>
              <a:t>参数：连接的数据库对象</a:t>
            </a:r>
            <a:endParaRPr lang="zh-CN" altLang="zh-CN" sz="20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b="1" dirty="0" smtClean="0"/>
              <a:t> 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7"/>
      </a:accent4>
      <a:accent5>
        <a:srgbClr val="ADE2E2"/>
      </a:accent5>
      <a:accent6>
        <a:srgbClr val="89B789"/>
      </a:accent6>
      <a:hlink>
        <a:srgbClr val="003366"/>
      </a:hlink>
      <a:folHlink>
        <a:srgbClr val="CC99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7"/>
        </a:accent4>
        <a:accent5>
          <a:srgbClr val="ADE2E2"/>
        </a:accent5>
        <a:accent6>
          <a:srgbClr val="89B789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9B7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FF"/>
        </a:lt1>
        <a:dk2>
          <a:srgbClr val="FFFFFF"/>
        </a:dk2>
        <a:lt2>
          <a:srgbClr val="006699"/>
        </a:lt2>
        <a:accent1>
          <a:srgbClr val="33CCCC"/>
        </a:accent1>
        <a:accent2>
          <a:srgbClr val="006699"/>
        </a:accent2>
        <a:accent3>
          <a:srgbClr val="B9CAFF"/>
        </a:accent3>
        <a:accent4>
          <a:srgbClr val="DCDCDC"/>
        </a:accent4>
        <a:accent5>
          <a:srgbClr val="ADE2E2"/>
        </a:accent5>
        <a:accent6>
          <a:srgbClr val="005B89"/>
        </a:accent6>
        <a:hlink>
          <a:srgbClr val="99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5B75B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99"/>
        </a:lt1>
        <a:dk2>
          <a:srgbClr val="FFFFEB"/>
        </a:dk2>
        <a:lt2>
          <a:srgbClr val="000066"/>
        </a:lt2>
        <a:accent1>
          <a:srgbClr val="99CCFF"/>
        </a:accent1>
        <a:accent2>
          <a:srgbClr val="9999FF"/>
        </a:accent2>
        <a:accent3>
          <a:srgbClr val="ADB9CA"/>
        </a:accent3>
        <a:accent4>
          <a:srgbClr val="DCDCDC"/>
        </a:accent4>
        <a:accent5>
          <a:srgbClr val="CAE2FF"/>
        </a:accent5>
        <a:accent6>
          <a:srgbClr val="8989E5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808000"/>
        </a:lt2>
        <a:accent1>
          <a:srgbClr val="FFCC66"/>
        </a:accent1>
        <a:accent2>
          <a:srgbClr val="00ACA8"/>
        </a:accent2>
        <a:accent3>
          <a:srgbClr val="AAB9B9"/>
        </a:accent3>
        <a:accent4>
          <a:srgbClr val="DCDCDC"/>
        </a:accent4>
        <a:accent5>
          <a:srgbClr val="FFE2B9"/>
        </a:accent5>
        <a:accent6>
          <a:srgbClr val="009A96"/>
        </a:accent6>
        <a:hlink>
          <a:srgbClr val="CCCC00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0033"/>
        </a:lt1>
        <a:dk2>
          <a:srgbClr val="FFFFFF"/>
        </a:dk2>
        <a:lt2>
          <a:srgbClr val="FFFFCC"/>
        </a:lt2>
        <a:accent1>
          <a:srgbClr val="FF9900"/>
        </a:accent1>
        <a:accent2>
          <a:srgbClr val="CC3300"/>
        </a:accent2>
        <a:accent3>
          <a:srgbClr val="B9AAAD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FFCC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CDCDC"/>
        </a:accent4>
        <a:accent5>
          <a:srgbClr val="FFE2AA"/>
        </a:accent5>
        <a:accent6>
          <a:srgbClr val="B7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352</Words>
  <Application>Microsoft Office PowerPoint</Application>
  <PresentationFormat>全屏显示(4:3)</PresentationFormat>
  <Paragraphs>57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Capsules</vt:lpstr>
      <vt:lpstr>默认设计模板_2</vt:lpstr>
      <vt:lpstr>包装程序外壳对象</vt:lpstr>
      <vt:lpstr>SQLCipher加密数据库</vt:lpstr>
      <vt:lpstr>SQLCipher简介</vt:lpstr>
      <vt:lpstr>SQLCipher简介</vt:lpstr>
      <vt:lpstr>SQLcipher实例讲解</vt:lpstr>
      <vt:lpstr>SQLCipher常用API</vt:lpstr>
      <vt:lpstr>打开数据库连接对象</vt:lpstr>
      <vt:lpstr>加密数据库</vt:lpstr>
      <vt:lpstr>执行SQL语句</vt:lpstr>
      <vt:lpstr>关闭数据库连接对象</vt:lpstr>
      <vt:lpstr>代码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670</cp:revision>
  <dcterms:created xsi:type="dcterms:W3CDTF">2012-06-29T01:55:07Z</dcterms:created>
  <dcterms:modified xsi:type="dcterms:W3CDTF">2017-08-23T10:02:22Z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2052-10.1.0.6690</vt:lpwstr>
  </property>
</Properties>
</file>