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лава Сурков" initials="СС" lastIdx="1" clrIdx="0">
    <p:extLst>
      <p:ext uri="{19B8F6BF-5375-455C-9EA6-DF929625EA0E}">
        <p15:presenceInfo xmlns:p15="http://schemas.microsoft.com/office/powerpoint/2012/main" userId="37f48869bb2b62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751B"/>
    <a:srgbClr val="FF6591"/>
    <a:srgbClr val="FF8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4624" autoAdjust="0"/>
  </p:normalViewPr>
  <p:slideViewPr>
    <p:cSldViewPr snapToGrid="0">
      <p:cViewPr varScale="1">
        <p:scale>
          <a:sx n="84" d="100"/>
          <a:sy n="84" d="100"/>
        </p:scale>
        <p:origin x="51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9AC6-8588-4038-A6E0-90AB0ED7FFE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03E22-EAB2-4BD4-8F91-04C38FA69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53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9AC6-8588-4038-A6E0-90AB0ED7FFE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03E22-EAB2-4BD4-8F91-04C38FA69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85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9AC6-8588-4038-A6E0-90AB0ED7FFE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03E22-EAB2-4BD4-8F91-04C38FA69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4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9AC6-8588-4038-A6E0-90AB0ED7FFE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03E22-EAB2-4BD4-8F91-04C38FA69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90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9AC6-8588-4038-A6E0-90AB0ED7FFE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03E22-EAB2-4BD4-8F91-04C38FA69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97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9AC6-8588-4038-A6E0-90AB0ED7FFE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03E22-EAB2-4BD4-8F91-04C38FA69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21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9AC6-8588-4038-A6E0-90AB0ED7FFE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03E22-EAB2-4BD4-8F91-04C38FA69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7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9AC6-8588-4038-A6E0-90AB0ED7FFE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03E22-EAB2-4BD4-8F91-04C38FA69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58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9AC6-8588-4038-A6E0-90AB0ED7FFE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03E22-EAB2-4BD4-8F91-04C38FA69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08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9AC6-8588-4038-A6E0-90AB0ED7FFE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03E22-EAB2-4BD4-8F91-04C38FA69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31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9AC6-8588-4038-A6E0-90AB0ED7FFE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03E22-EAB2-4BD4-8F91-04C38FA69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2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E9AC6-8588-4038-A6E0-90AB0ED7FFE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03E22-EAB2-4BD4-8F91-04C38FA69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22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4927" y="363238"/>
            <a:ext cx="8198271" cy="947977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BestHack</a:t>
            </a:r>
            <a:r>
              <a:rPr lang="en-US" b="1" dirty="0" smtClean="0"/>
              <a:t> 2021</a:t>
            </a:r>
            <a:r>
              <a:rPr lang="ru-RU" b="1" dirty="0" smtClean="0"/>
              <a:t>.</a:t>
            </a:r>
            <a:r>
              <a:rPr lang="en-US" b="1" dirty="0" smtClean="0"/>
              <a:t>Data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4927" y="1713573"/>
            <a:ext cx="8198271" cy="546547"/>
          </a:xfrm>
        </p:spPr>
        <p:txBody>
          <a:bodyPr>
            <a:noAutofit/>
          </a:bodyPr>
          <a:lstStyle/>
          <a:p>
            <a:r>
              <a:rPr lang="ru-RU" sz="4000" dirty="0" smtClean="0"/>
              <a:t>Команда </a:t>
            </a:r>
            <a:r>
              <a:rPr lang="en-US" sz="4000" b="1" dirty="0" err="1" smtClean="0"/>
              <a:t>RedLink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426679"/>
            <a:ext cx="12192000" cy="439947"/>
          </a:xfrm>
          <a:prstGeom prst="rect">
            <a:avLst/>
          </a:prstGeom>
          <a:solidFill>
            <a:srgbClr val="FF6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Red Link - The Legend of Zelda Four Swords Minecraft Sk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198" y="1730827"/>
            <a:ext cx="3048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farm5.staticflickr.com/4878/31736076697_dc8ba2284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2" t="10276" r="22498" b="56148"/>
          <a:stretch/>
        </p:blipFill>
        <p:spPr bwMode="auto">
          <a:xfrm>
            <a:off x="1180873" y="2647160"/>
            <a:ext cx="1546624" cy="1548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ive.staticflickr.com/65535/48575939661_994df863a6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2" t="17422" r="27393" b="48094"/>
          <a:stretch/>
        </p:blipFill>
        <p:spPr bwMode="auto">
          <a:xfrm>
            <a:off x="4943760" y="2647160"/>
            <a:ext cx="1548000" cy="1548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farm8.staticflickr.com/7877/32802598998_144155616a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3" t="5079" r="17591" b="51181"/>
          <a:stretch/>
        </p:blipFill>
        <p:spPr bwMode="auto">
          <a:xfrm>
            <a:off x="1179499" y="4491638"/>
            <a:ext cx="1547998" cy="1548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farm8.staticflickr.com/7802/46677571401_fae1ec48cb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3" t="8950" r="20957" b="51850"/>
          <a:stretch/>
        </p:blipFill>
        <p:spPr bwMode="auto">
          <a:xfrm>
            <a:off x="4942874" y="4491638"/>
            <a:ext cx="1551543" cy="1548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97506" y="3052009"/>
            <a:ext cx="1909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Михайлов</a:t>
            </a:r>
          </a:p>
          <a:p>
            <a:r>
              <a:rPr lang="ru-RU" dirty="0" smtClean="0"/>
              <a:t>Баир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897506" y="4942472"/>
            <a:ext cx="1909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Гапонов</a:t>
            </a:r>
          </a:p>
          <a:p>
            <a:r>
              <a:rPr lang="ru-RU" dirty="0" smtClean="0"/>
              <a:t>Максим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614187" y="3097994"/>
            <a:ext cx="1909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Сурков</a:t>
            </a:r>
          </a:p>
          <a:p>
            <a:r>
              <a:rPr lang="ru-RU" dirty="0" smtClean="0"/>
              <a:t>Вячеслав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614187" y="4942472"/>
            <a:ext cx="1909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Тищенко</a:t>
            </a:r>
          </a:p>
          <a:p>
            <a:r>
              <a:rPr lang="ru-RU" dirty="0" smtClean="0"/>
              <a:t>Евгений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49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Задание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443932"/>
            <a:ext cx="12192000" cy="439947"/>
          </a:xfrm>
          <a:prstGeom prst="rect">
            <a:avLst/>
          </a:prstGeom>
          <a:solidFill>
            <a:srgbClr val="FF6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2322094" y="1690688"/>
            <a:ext cx="3060000" cy="381187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322094" y="1697771"/>
            <a:ext cx="30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ДАНО</a:t>
            </a: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ru-RU" sz="2400" b="1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2094" y="2741003"/>
            <a:ext cx="30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Aggregates</a:t>
            </a:r>
            <a:r>
              <a:rPr lang="en-US" dirty="0" smtClean="0"/>
              <a:t> – </a:t>
            </a:r>
            <a:r>
              <a:rPr lang="ru-RU" dirty="0" smtClean="0"/>
              <a:t>месячные отчеты о клиенте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322094" y="3522335"/>
            <a:ext cx="30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Transaction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месячные отчеты о тратах клиента по категориям</a:t>
            </a:r>
            <a:endParaRPr lang="ru-RU" dirty="0" smtClean="0"/>
          </a:p>
        </p:txBody>
      </p:sp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6272708" y="1690688"/>
            <a:ext cx="3060000" cy="3826042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272708" y="1697771"/>
            <a:ext cx="30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</a:t>
            </a:r>
            <a:r>
              <a:rPr lang="ru-RU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ru-RU" sz="2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72708" y="2464003"/>
            <a:ext cx="306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Провести разведочный анализ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Придумать метрику качества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Построить модель склонности к потребительскому кредиту</a:t>
            </a:r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943" y="456477"/>
            <a:ext cx="1142857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9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Склонность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478438"/>
            <a:ext cx="12192000" cy="439947"/>
          </a:xfrm>
          <a:prstGeom prst="rect">
            <a:avLst/>
          </a:prstGeom>
          <a:solidFill>
            <a:srgbClr val="FF6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275276" y="1652476"/>
            <a:ext cx="3738980" cy="16188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531308" y="1707849"/>
            <a:ext cx="32407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ИДЕЯ</a:t>
            </a:r>
          </a:p>
          <a:p>
            <a:pPr algn="ctr"/>
            <a:r>
              <a:rPr lang="ru-RU" dirty="0" smtClean="0"/>
              <a:t>Для каждого клиента выбрать отчеты за последовательные 12 месяцев и разбить на 2 периода по 6.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38200" y="3667377"/>
            <a:ext cx="3803905" cy="203978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8201" y="3667377"/>
            <a:ext cx="379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accent4">
                    <a:lumMod val="50000"/>
                  </a:schemeClr>
                </a:solidFill>
              </a:rPr>
              <a:t>Прошлое и настоящее</a:t>
            </a:r>
            <a:endParaRPr lang="ru-RU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1832" y="4280664"/>
            <a:ext cx="3589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Первый период. В нем обобщаем информацию о клиенте, считаем её за известное.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666522" y="3667377"/>
            <a:ext cx="3687278" cy="203978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666522" y="3667377"/>
            <a:ext cx="368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Будущее</a:t>
            </a:r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63840" y="4180080"/>
            <a:ext cx="3319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Второй период. По нему строится целевая переменная – взял ли клиент кредит. Если взял, то высокая склонность.</a:t>
            </a:r>
            <a:endParaRPr lang="ru-RU" dirty="0"/>
          </a:p>
        </p:txBody>
      </p:sp>
      <p:cxnSp>
        <p:nvCxnSpPr>
          <p:cNvPr id="16" name="Скругленная соединительная линия 15"/>
          <p:cNvCxnSpPr>
            <a:stCxn id="5" idx="1"/>
            <a:endCxn id="8" idx="0"/>
          </p:cNvCxnSpPr>
          <p:nvPr/>
        </p:nvCxnSpPr>
        <p:spPr>
          <a:xfrm rot="10800000" flipV="1">
            <a:off x="2734592" y="2461901"/>
            <a:ext cx="1540684" cy="1205475"/>
          </a:xfrm>
          <a:prstGeom prst="curvedConnector2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5" idx="3"/>
            <a:endCxn id="12" idx="0"/>
          </p:cNvCxnSpPr>
          <p:nvPr/>
        </p:nvCxnSpPr>
        <p:spPr>
          <a:xfrm>
            <a:off x="8014256" y="2461902"/>
            <a:ext cx="1495905" cy="12054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000" y="455506"/>
            <a:ext cx="1144800" cy="11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4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Разведочный</a:t>
            </a:r>
            <a:r>
              <a:rPr lang="ru-RU" dirty="0" smtClean="0"/>
              <a:t> </a:t>
            </a:r>
            <a:r>
              <a:rPr lang="ru-RU" b="1" dirty="0" smtClean="0"/>
              <a:t>анализ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478438"/>
            <a:ext cx="12192000" cy="439947"/>
          </a:xfrm>
          <a:prstGeom prst="rect">
            <a:avLst/>
          </a:prstGeom>
          <a:solidFill>
            <a:srgbClr val="FF6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943" y="456477"/>
            <a:ext cx="1142857" cy="114285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61" y="1684558"/>
            <a:ext cx="5214156" cy="47086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356" y="1687623"/>
            <a:ext cx="5579583" cy="47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Разведочный</a:t>
            </a:r>
            <a:r>
              <a:rPr lang="ru-RU" dirty="0" smtClean="0"/>
              <a:t> </a:t>
            </a:r>
            <a:r>
              <a:rPr lang="ru-RU" b="1" dirty="0" smtClean="0"/>
              <a:t>анализ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478438"/>
            <a:ext cx="12192000" cy="439947"/>
          </a:xfrm>
          <a:prstGeom prst="rect">
            <a:avLst/>
          </a:prstGeom>
          <a:solidFill>
            <a:srgbClr val="FF6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943" y="456477"/>
            <a:ext cx="1142857" cy="114285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9" y="1708976"/>
            <a:ext cx="6685814" cy="410660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193" y="1706097"/>
            <a:ext cx="4550664" cy="410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0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Разведочный</a:t>
            </a:r>
            <a:r>
              <a:rPr lang="ru-RU" dirty="0" smtClean="0"/>
              <a:t> </a:t>
            </a:r>
            <a:r>
              <a:rPr lang="ru-RU" b="1" dirty="0" smtClean="0"/>
              <a:t>анализ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478438"/>
            <a:ext cx="12192000" cy="439947"/>
          </a:xfrm>
          <a:prstGeom prst="rect">
            <a:avLst/>
          </a:prstGeom>
          <a:solidFill>
            <a:srgbClr val="FF6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943" y="456477"/>
            <a:ext cx="1142857" cy="114285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9334"/>
            <a:ext cx="4802676" cy="433706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750" y="1599333"/>
            <a:ext cx="4841175" cy="433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9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Метрика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487064"/>
            <a:ext cx="12192000" cy="439947"/>
          </a:xfrm>
          <a:prstGeom prst="rect">
            <a:avLst/>
          </a:prstGeom>
          <a:solidFill>
            <a:srgbClr val="FF6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37032" y="2405203"/>
            <a:ext cx="2956560" cy="1328023"/>
          </a:xfrm>
          <a:prstGeom prst="wedgeRoundRectCallout">
            <a:avLst>
              <a:gd name="adj1" fmla="val 21848"/>
              <a:gd name="adj2" fmla="val 6594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Модель возвращает склонность как число от 0 до 1.</a:t>
            </a:r>
          </a:p>
          <a:p>
            <a:r>
              <a:rPr lang="ru-RU" dirty="0" smtClean="0"/>
              <a:t>Как оценить ошибку?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322064" y="2160529"/>
            <a:ext cx="2956560" cy="1634490"/>
          </a:xfrm>
          <a:prstGeom prst="wedgeRoundRectCallout">
            <a:avLst>
              <a:gd name="adj1" fmla="val -8462"/>
              <a:gd name="adj2" fmla="val 6026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Важно не упустить потенциального клиента, а показать рекламу незаинтересованному не настолько критично!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007096" y="2184464"/>
                <a:ext cx="3703320" cy="1658184"/>
              </a:xfrm>
              <a:prstGeom prst="wedgeRoundRectCallout">
                <a:avLst>
                  <a:gd name="adj1" fmla="val -25278"/>
                  <a:gd name="adj2" fmla="val 58089"/>
                  <a:gd name="adj3" fmla="val 16667"/>
                </a:avLst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Модель предсказала склонность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𝑝𝑟𝑒𝑑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, а правильный ответ –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𝑟𝑢𝑒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r>
                  <a:rPr lang="ru-RU" dirty="0" smtClean="0"/>
                  <a:t>Метрика сильнее штрафует за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baseline="-25000" dirty="0" smtClean="0"/>
                  <a:t>,</a:t>
                </a:r>
                <a:r>
                  <a:rPr lang="en-US" dirty="0" smtClean="0"/>
                  <a:t>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и слабее, 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𝑟𝑢𝑒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.</a:t>
                </a:r>
                <a:endParaRPr lang="ru-RU" i="1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096" y="2184464"/>
                <a:ext cx="3703320" cy="1658184"/>
              </a:xfrm>
              <a:prstGeom prst="wedgeRoundRectCallout">
                <a:avLst>
                  <a:gd name="adj1" fmla="val -25278"/>
                  <a:gd name="adj2" fmla="val 58089"/>
                  <a:gd name="adj3" fmla="val 16667"/>
                </a:avLst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6" descr="https://live.staticflickr.com/65535/48575939661_994df863a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2" t="17422" r="27393" b="48094"/>
          <a:stretch/>
        </p:blipFill>
        <p:spPr bwMode="auto">
          <a:xfrm>
            <a:off x="1704024" y="3964792"/>
            <a:ext cx="1548000" cy="1548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https://farm8.staticflickr.com/7802/46677571401_fae1ec48cb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3" t="8950" r="20957" b="51850"/>
          <a:stretch/>
        </p:blipFill>
        <p:spPr bwMode="auto">
          <a:xfrm>
            <a:off x="5024572" y="3964792"/>
            <a:ext cx="1551543" cy="1548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https://farm8.staticflickr.com/7877/32802598998_144155616a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3" t="5079" r="17591" b="51181"/>
          <a:stretch/>
        </p:blipFill>
        <p:spPr bwMode="auto">
          <a:xfrm>
            <a:off x="8348663" y="3964792"/>
            <a:ext cx="1547998" cy="1548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616" y="455506"/>
            <a:ext cx="1144800" cy="11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Модель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487064"/>
            <a:ext cx="12192000" cy="439947"/>
          </a:xfrm>
          <a:prstGeom prst="rect">
            <a:avLst/>
          </a:prstGeom>
          <a:solidFill>
            <a:srgbClr val="FF6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943" y="456477"/>
            <a:ext cx="1142857" cy="1142857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1024128" y="1828800"/>
            <a:ext cx="4197096" cy="28611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204472" y="1960970"/>
            <a:ext cx="383640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</a:rPr>
              <a:t>Особенности данных: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Клиентов немного (</a:t>
            </a:r>
            <a:r>
              <a:rPr lang="en-US" sz="2400" dirty="0" smtClean="0"/>
              <a:t>~10000)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Много пропусков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Большое количество атрибутов</a:t>
            </a:r>
          </a:p>
        </p:txBody>
      </p:sp>
      <p:sp>
        <p:nvSpPr>
          <p:cNvPr id="11" name="Овал 10"/>
          <p:cNvSpPr/>
          <p:nvPr/>
        </p:nvSpPr>
        <p:spPr>
          <a:xfrm>
            <a:off x="7187327" y="1828800"/>
            <a:ext cx="1411224" cy="13258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242191" y="2137797"/>
            <a:ext cx="1301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Хорошо подойдут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05999" y="3858948"/>
            <a:ext cx="2157984" cy="83099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Решающие деревья</a:t>
            </a:r>
            <a:endParaRPr lang="ru-RU" sz="24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52959" y="3858947"/>
            <a:ext cx="2157984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Случайные леса</a:t>
            </a:r>
            <a:endParaRPr lang="ru-RU" sz="2400" dirty="0">
              <a:solidFill>
                <a:schemeClr val="bg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8" name="Прямая со стрелкой 17"/>
          <p:cNvCxnSpPr>
            <a:stCxn id="11" idx="3"/>
          </p:cNvCxnSpPr>
          <p:nvPr/>
        </p:nvCxnSpPr>
        <p:spPr>
          <a:xfrm flipH="1">
            <a:off x="6784991" y="2960509"/>
            <a:ext cx="609005" cy="898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1" idx="5"/>
            <a:endCxn id="16" idx="0"/>
          </p:cNvCxnSpPr>
          <p:nvPr/>
        </p:nvCxnSpPr>
        <p:spPr>
          <a:xfrm>
            <a:off x="8391882" y="2960509"/>
            <a:ext cx="740069" cy="898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1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Модель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487064"/>
            <a:ext cx="12192000" cy="439947"/>
          </a:xfrm>
          <a:prstGeom prst="rect">
            <a:avLst/>
          </a:prstGeom>
          <a:solidFill>
            <a:srgbClr val="FF6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7937"/>
              </p:ext>
            </p:extLst>
          </p:nvPr>
        </p:nvGraphicFramePr>
        <p:xfrm>
          <a:off x="838200" y="2374730"/>
          <a:ext cx="7171944" cy="261089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730737"/>
                <a:gridCol w="1441207"/>
              </a:tblGrid>
              <a:tr h="492704">
                <a:tc>
                  <a:txBody>
                    <a:bodyPr/>
                    <a:lstStyle/>
                    <a:p>
                      <a:r>
                        <a:rPr lang="ru-RU" dirty="0" smtClean="0"/>
                        <a:t>Модель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Ошибка</a:t>
                      </a:r>
                      <a:r>
                        <a:rPr lang="ru-RU" baseline="0" dirty="0" smtClean="0"/>
                        <a:t> по метрике</a:t>
                      </a:r>
                      <a:endParaRPr lang="ru-RU" dirty="0"/>
                    </a:p>
                  </a:txBody>
                  <a:tcPr/>
                </a:tc>
              </a:tr>
              <a:tr h="492704">
                <a:tc>
                  <a:txBody>
                    <a:bodyPr/>
                    <a:lstStyle/>
                    <a:p>
                      <a:r>
                        <a:rPr lang="ru-RU" dirty="0" smtClean="0"/>
                        <a:t>Вывести</a:t>
                      </a:r>
                      <a:r>
                        <a:rPr lang="ru-RU" baseline="0" dirty="0" smtClean="0"/>
                        <a:t>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0.39</a:t>
                      </a:r>
                      <a:endParaRPr lang="ru-RU" dirty="0"/>
                    </a:p>
                  </a:txBody>
                  <a:tcPr/>
                </a:tc>
              </a:tr>
              <a:tr h="492704">
                <a:tc>
                  <a:txBody>
                    <a:bodyPr/>
                    <a:lstStyle/>
                    <a:p>
                      <a:r>
                        <a:rPr lang="ru-RU" dirty="0" smtClean="0"/>
                        <a:t>Вывести</a:t>
                      </a:r>
                      <a:r>
                        <a:rPr lang="ru-RU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0.33</a:t>
                      </a:r>
                      <a:endParaRPr lang="ru-RU" dirty="0"/>
                    </a:p>
                  </a:txBody>
                  <a:tcPr/>
                </a:tc>
              </a:tr>
              <a:tr h="492704">
                <a:tc>
                  <a:txBody>
                    <a:bodyPr/>
                    <a:lstStyle/>
                    <a:p>
                      <a:r>
                        <a:rPr lang="ru-RU" dirty="0" smtClean="0"/>
                        <a:t>Вывести случайно 0/1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0.36</a:t>
                      </a:r>
                      <a:endParaRPr lang="ru-RU" dirty="0"/>
                    </a:p>
                  </a:txBody>
                  <a:tcPr/>
                </a:tc>
              </a:tr>
              <a:tr h="492704">
                <a:tc>
                  <a:txBody>
                    <a:bodyPr/>
                    <a:lstStyle/>
                    <a:p>
                      <a:r>
                        <a:rPr lang="ru-RU" dirty="0" smtClean="0"/>
                        <a:t>Случайный лес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RandomForestRegressor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0.14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943" y="456477"/>
            <a:ext cx="1142857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5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200</Words>
  <Application>Microsoft Office PowerPoint</Application>
  <PresentationFormat>Широкоэкранный</PresentationFormat>
  <Paragraphs>53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Verdana</vt:lpstr>
      <vt:lpstr>Тема Office</vt:lpstr>
      <vt:lpstr>BestHack 2021.Data</vt:lpstr>
      <vt:lpstr>Задание</vt:lpstr>
      <vt:lpstr>Склонность </vt:lpstr>
      <vt:lpstr>Разведочный анализ</vt:lpstr>
      <vt:lpstr>Разведочный анализ</vt:lpstr>
      <vt:lpstr>Разведочный анализ</vt:lpstr>
      <vt:lpstr>Метрика</vt:lpstr>
      <vt:lpstr>Модель</vt:lpstr>
      <vt:lpstr>Модель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Слава Сурков</dc:creator>
  <cp:lastModifiedBy>Слава Сурков</cp:lastModifiedBy>
  <cp:revision>41</cp:revision>
  <dcterms:created xsi:type="dcterms:W3CDTF">2021-03-18T08:47:23Z</dcterms:created>
  <dcterms:modified xsi:type="dcterms:W3CDTF">2021-03-18T17:38:57Z</dcterms:modified>
</cp:coreProperties>
</file>