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Query construction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Edge pattern removal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Really linking across heterogeneous data sources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bit of a simplification - note that interactsWith includes all sub types of interaction (or really any configuration)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construction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Edge pattern removal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Really linking across heterogeneous data sources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205977"/>
            <a:ext cx="8686800" cy="116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 rot="10800000">
            <a:off x="0" y="3093534"/>
            <a:ext cx="8458200" cy="712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093357"/>
            <a:ext cx="7772400" cy="71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205977"/>
            <a:ext cx="8686800" cy="116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205977"/>
            <a:ext cx="8686800" cy="116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ondit@sdsc.edu" TargetMode="External"/><Relationship Id="rId4" Type="http://schemas.openxmlformats.org/officeDocument/2006/relationships/hyperlink" Target="http://j.mp/SciGraph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inkerpop/blueprints/wiki/Sail-Implementation" TargetMode="External"/><Relationship Id="rId4" Type="http://schemas.openxmlformats.org/officeDocument/2006/relationships/hyperlink" Target="https://owlcs.github.io/owlapi/" TargetMode="External"/><Relationship Id="rId5" Type="http://schemas.openxmlformats.org/officeDocument/2006/relationships/hyperlink" Target="https://jena.apache.org/documentation/tdb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Relationship Id="rId4" Type="http://schemas.openxmlformats.org/officeDocument/2006/relationships/hyperlink" Target="https://github.com/SciCrunch/SciGraph/wiki/Neo4jMapp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neo4j.com/docs/2.1/cypher-refcard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SciCrunch/SciGraph/issues/66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j.mp/SciGraph" TargetMode="External"/><Relationship Id="rId4" Type="http://schemas.openxmlformats.org/officeDocument/2006/relationships/hyperlink" Target="https://github.com/SciCrunch/SciGraph" TargetMode="External"/><Relationship Id="rId5" Type="http://schemas.openxmlformats.org/officeDocument/2006/relationships/hyperlink" Target="http://neo4j.com/" TargetMode="External"/><Relationship Id="rId6" Type="http://schemas.openxmlformats.org/officeDocument/2006/relationships/hyperlink" Target="http://neo4j.com/graphacademy/online-course/" TargetMode="External"/><Relationship Id="rId7" Type="http://schemas.openxmlformats.org/officeDocument/2006/relationships/hyperlink" Target="http://geoffrey.crbs.ucsd.edu:9000/scigraph/doc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FF"/>
                </a:highlight>
              </a:rPr>
              <a:t>SciGraph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2840047"/>
            <a:ext cx="77724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11Feb2015 -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condit@sdsc.edu</a:t>
            </a: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http://j.mp/SciGraph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tinkerpop sail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owlapi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jena tdb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YMMV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622537" y="3959887"/>
            <a:ext cx="1563461" cy="498024"/>
            <a:chOff x="645162" y="4084962"/>
            <a:chExt cx="1563461" cy="498024"/>
          </a:xfrm>
        </p:grpSpPr>
        <p:pic>
          <p:nvPicPr>
            <p:cNvPr id="147" name="Shape 1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5162" y="4084962"/>
              <a:ext cx="4191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1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89523" y="4084962"/>
              <a:ext cx="419100" cy="498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17350" y="4105362"/>
              <a:ext cx="419099" cy="457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0" name="Shape 150"/>
          <p:cNvCxnSpPr>
            <a:stCxn id="149" idx="0"/>
            <a:endCxn id="151" idx="2"/>
          </p:cNvCxnSpPr>
          <p:nvPr/>
        </p:nvCxnSpPr>
        <p:spPr>
          <a:xfrm flipH="1" rot="10800000">
            <a:off x="1404274" y="3428887"/>
            <a:ext cx="2700" cy="55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51" idx="0"/>
            <a:endCxn id="153" idx="2"/>
          </p:cNvCxnSpPr>
          <p:nvPr/>
        </p:nvCxnSpPr>
        <p:spPr>
          <a:xfrm rot="10800000">
            <a:off x="1406949" y="2541200"/>
            <a:ext cx="0" cy="38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950" y="1516400"/>
            <a:ext cx="2184049" cy="10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4605350" y="2187350"/>
            <a:ext cx="1211400" cy="2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OpenRefine</a:t>
            </a:r>
          </a:p>
        </p:txBody>
      </p:sp>
      <p:sp>
        <p:nvSpPr>
          <p:cNvPr id="155" name="Shape 155"/>
          <p:cNvSpPr/>
          <p:nvPr/>
        </p:nvSpPr>
        <p:spPr>
          <a:xfrm>
            <a:off x="4605350" y="1931150"/>
            <a:ext cx="1211400" cy="2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Annotation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4605350" y="1674950"/>
            <a:ext cx="1211400" cy="2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Vocabulary</a:t>
            </a:r>
          </a:p>
        </p:txBody>
      </p:sp>
      <p:sp>
        <p:nvSpPr>
          <p:cNvPr id="157" name="Shape 157"/>
          <p:cNvSpPr/>
          <p:nvPr/>
        </p:nvSpPr>
        <p:spPr>
          <a:xfrm>
            <a:off x="3116200" y="1674950"/>
            <a:ext cx="1489199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SciGraph</a:t>
            </a:r>
          </a:p>
        </p:txBody>
      </p:sp>
      <p:sp>
        <p:nvSpPr>
          <p:cNvPr id="158" name="Shape 158"/>
          <p:cNvSpPr/>
          <p:nvPr/>
        </p:nvSpPr>
        <p:spPr>
          <a:xfrm>
            <a:off x="4605350" y="2443550"/>
            <a:ext cx="1211400" cy="2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Graph Ops</a:t>
            </a:r>
          </a:p>
        </p:txBody>
      </p:sp>
      <p:sp>
        <p:nvSpPr>
          <p:cNvPr id="159" name="Shape 159"/>
          <p:cNvSpPr/>
          <p:nvPr/>
        </p:nvSpPr>
        <p:spPr>
          <a:xfrm>
            <a:off x="3116200" y="2699750"/>
            <a:ext cx="2700600" cy="2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SciGraph - REST</a:t>
            </a:r>
          </a:p>
        </p:txBody>
      </p:sp>
      <p:sp>
        <p:nvSpPr>
          <p:cNvPr id="151" name="Shape 151"/>
          <p:cNvSpPr/>
          <p:nvPr/>
        </p:nvSpPr>
        <p:spPr>
          <a:xfrm>
            <a:off x="314950" y="2930900"/>
            <a:ext cx="2183999" cy="497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owlapi / SciGraph loader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8275" y="3800575"/>
            <a:ext cx="12573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8425" y="3762475"/>
            <a:ext cx="1781175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 rot="10800000">
            <a:off x="4603575" y="2983725"/>
            <a:ext cx="1004099" cy="830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endCxn id="159" idx="2"/>
          </p:cNvCxnSpPr>
          <p:nvPr/>
        </p:nvCxnSpPr>
        <p:spPr>
          <a:xfrm flipH="1" rot="10800000">
            <a:off x="3850900" y="2955950"/>
            <a:ext cx="615600" cy="83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endCxn id="157" idx="1"/>
          </p:cNvCxnSpPr>
          <p:nvPr/>
        </p:nvCxnSpPr>
        <p:spPr>
          <a:xfrm>
            <a:off x="2644300" y="2069750"/>
            <a:ext cx="471900" cy="1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/>
          <p:nvPr/>
        </p:nvSpPr>
        <p:spPr>
          <a:xfrm>
            <a:off x="6444800" y="1572350"/>
            <a:ext cx="1864199" cy="358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dipper</a:t>
            </a:r>
          </a:p>
        </p:txBody>
      </p:sp>
      <p:sp>
        <p:nvSpPr>
          <p:cNvPr id="166" name="Shape 166"/>
          <p:cNvSpPr/>
          <p:nvPr/>
        </p:nvSpPr>
        <p:spPr>
          <a:xfrm>
            <a:off x="6444950" y="3008000"/>
            <a:ext cx="1864199" cy="358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golr</a:t>
            </a:r>
          </a:p>
        </p:txBody>
      </p:sp>
      <p:cxnSp>
        <p:nvCxnSpPr>
          <p:cNvPr id="167" name="Shape 167"/>
          <p:cNvCxnSpPr>
            <a:stCxn id="165" idx="2"/>
            <a:endCxn id="168" idx="0"/>
          </p:cNvCxnSpPr>
          <p:nvPr/>
        </p:nvCxnSpPr>
        <p:spPr>
          <a:xfrm>
            <a:off x="7376899" y="1931149"/>
            <a:ext cx="300" cy="3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/>
          <p:nvPr/>
        </p:nvSpPr>
        <p:spPr>
          <a:xfrm>
            <a:off x="6444950" y="2264525"/>
            <a:ext cx="1864199" cy="358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SciGraph processor</a:t>
            </a:r>
          </a:p>
        </p:txBody>
      </p:sp>
      <p:cxnSp>
        <p:nvCxnSpPr>
          <p:cNvPr id="169" name="Shape 169"/>
          <p:cNvCxnSpPr>
            <a:stCxn id="168" idx="2"/>
            <a:endCxn id="166" idx="0"/>
          </p:cNvCxnSpPr>
          <p:nvPr/>
        </p:nvCxnSpPr>
        <p:spPr>
          <a:xfrm>
            <a:off x="7377049" y="2623324"/>
            <a:ext cx="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58" idx="3"/>
            <a:endCxn id="168" idx="1"/>
          </p:cNvCxnSpPr>
          <p:nvPr/>
        </p:nvCxnSpPr>
        <p:spPr>
          <a:xfrm flipH="1" rot="10800000">
            <a:off x="5816750" y="2443850"/>
            <a:ext cx="628200" cy="12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 1.7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Dropwizard for REST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Bamboo jobs for service / graph deployment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SciGraph instance per ontology “group”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IRI is king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“ID”s in SciGraph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IRI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“Fragment”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http://example.org/ont#</a:t>
            </a:r>
            <a:r>
              <a:rPr lang="en">
                <a:solidFill>
                  <a:srgbClr val="FF0000"/>
                </a:solidFill>
              </a:rPr>
              <a:t>fragment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http://example.org/ont/</a:t>
            </a:r>
            <a:r>
              <a:rPr lang="en">
                <a:solidFill>
                  <a:srgbClr val="FF0000"/>
                </a:solidFill>
              </a:rPr>
              <a:t>fragment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SciGraph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SciGraph-core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REST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graph structure / Cypher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SciGraph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b="1" lang="en">
                <a:solidFill>
                  <a:srgbClr val="FF0000"/>
                </a:solidFill>
              </a:rPr>
              <a:t>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SciGraph-core / REST services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Neo4j Graph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ontologyConfiguration: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graphLocation: target/monarchGraph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ontologies: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- url: http://purl.obolibrary.org/obo/upheno/monarch.owl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reasonerConfiguration: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factory: org.semanticweb.elk.owlapi.ElkReasonerFactory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addDirectInferredEdges: true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categories: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http://purl.obolibrary.org/obo/CL_0000000 : cell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http://purl.obolibrary.org/obo/UBERON_0001062 : anatomical entity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mappedProperties: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- name: label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properties: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- http://www.w3.org/2000/01/rdf-schema#label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YAML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OWL Mapping Example 1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460500"/>
            <a:ext cx="37113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Prefix(:=&lt;http://example.org/&gt;)</a:t>
            </a:r>
            <a:b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Ontology(:TestSubclassOf</a:t>
            </a:r>
            <a:b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SubClassOf(:subclass :superclass)</a:t>
            </a:r>
            <a:b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575" y="2133087"/>
            <a:ext cx="2842624" cy="212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4133900" y="2826250"/>
            <a:ext cx="1282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OWL Mapping Example 2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460500"/>
            <a:ext cx="37113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Prefix(:=&lt;http://example.org/&gt;)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Ontology(:TestExistentialClassAssertion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Declaration(ObjectProperty(:p))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ClassAssertion(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ObjectSomeValuesFrom(:p :c) :i)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4140600" y="3089325"/>
            <a:ext cx="86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300" y="1879825"/>
            <a:ext cx="3655575" cy="26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235375" y="4520350"/>
            <a:ext cx="8694899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https://github.com/SciCrunch/SciGraph/wiki/Neo4jMapping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 particulars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Annotation Assertions and Data Properties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Properties / Sub-Object Property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declarations (ie SKOS)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 not round trip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NoSQL / Neo4j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SciGraph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SciGraph Use Cases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Post processing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Adds indexes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Adds categories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Adds someValuesFrom edges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monarch.owl loads in &lt; 10 minutes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SciGraph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Loader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b="1" lang="en">
                <a:solidFill>
                  <a:srgbClr val="FF0000"/>
                </a:solidFill>
              </a:rPr>
              <a:t>SciGraph-core / REST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Neo4j Graph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Vocabulary Services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/vocabulary/uri/{uri}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/vocabulary/id/{id}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/vocabulary/prefixes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/vocabulary/categories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/vocabulary/term/{term}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/vocabulary/search/{term}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/vocabulary/autocomplete/{term}</a:t>
            </a:r>
          </a:p>
          <a:p>
            <a:pPr indent="-228600" lvl="0" marL="45720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/vocabulary/suggestions/{term}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Annotation Services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/lexical/sentences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/lexical/chunks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/lexical/entities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/annotations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/annotations/entities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/annotations/complete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 Services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/graph/relationship_types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/graph/{id}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/graph/neighbors/{id}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json-bbop, graphml, graphson, gml, jpeg, png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SciGraph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SciGraph-core / REST services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b="1" lang="en">
                <a:solidFill>
                  <a:srgbClr val="FF0000"/>
                </a:solidFill>
              </a:rPr>
              <a:t>Neo4j Graph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Cypher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http://neo4j.com/docs/2.1/cypher-refcard/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Cypher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Describe what you want to find - not how to get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Describe it with ASCII art: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MATCH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(company)&lt;-[:WORKS_FOR]-(me:Person{name:'chris'})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company, me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([variable][:label/relationship] [{properties}])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6695250" y="2591350"/>
            <a:ext cx="2448899" cy="1197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Biogrid</a:t>
            </a: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Biological Graph Pattern</a:t>
            </a:r>
          </a:p>
        </p:txBody>
      </p:sp>
      <p:sp>
        <p:nvSpPr>
          <p:cNvPr id="278" name="Shape 278"/>
          <p:cNvSpPr/>
          <p:nvPr/>
        </p:nvSpPr>
        <p:spPr>
          <a:xfrm>
            <a:off x="457200" y="2766900"/>
            <a:ext cx="2483100" cy="7022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Neurodegenerative Disease</a:t>
            </a:r>
          </a:p>
        </p:txBody>
      </p:sp>
      <p:sp>
        <p:nvSpPr>
          <p:cNvPr id="279" name="Shape 279"/>
          <p:cNvSpPr/>
          <p:nvPr/>
        </p:nvSpPr>
        <p:spPr>
          <a:xfrm>
            <a:off x="2054400" y="1734750"/>
            <a:ext cx="16193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Disease 1</a:t>
            </a:r>
          </a:p>
        </p:txBody>
      </p:sp>
      <p:sp>
        <p:nvSpPr>
          <p:cNvPr id="280" name="Shape 280"/>
          <p:cNvSpPr/>
          <p:nvPr/>
        </p:nvSpPr>
        <p:spPr>
          <a:xfrm>
            <a:off x="2054400" y="4002450"/>
            <a:ext cx="16193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Disease 2</a:t>
            </a:r>
          </a:p>
        </p:txBody>
      </p:sp>
      <p:cxnSp>
        <p:nvCxnSpPr>
          <p:cNvPr id="281" name="Shape 281"/>
          <p:cNvCxnSpPr>
            <a:stCxn id="280" idx="1"/>
            <a:endCxn id="278" idx="4"/>
          </p:cNvCxnSpPr>
          <p:nvPr/>
        </p:nvCxnSpPr>
        <p:spPr>
          <a:xfrm rot="10800000">
            <a:off x="1698755" y="3469212"/>
            <a:ext cx="5928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79" idx="3"/>
            <a:endCxn id="278" idx="0"/>
          </p:cNvCxnSpPr>
          <p:nvPr/>
        </p:nvCxnSpPr>
        <p:spPr>
          <a:xfrm flipH="1">
            <a:off x="1698755" y="2160587"/>
            <a:ext cx="5928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882300" y="2160600"/>
            <a:ext cx="1172100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subClassOf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8675" y="3789300"/>
            <a:ext cx="1172100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subClassOf</a:t>
            </a:r>
          </a:p>
        </p:txBody>
      </p:sp>
      <p:sp>
        <p:nvSpPr>
          <p:cNvPr id="285" name="Shape 285"/>
          <p:cNvSpPr/>
          <p:nvPr/>
        </p:nvSpPr>
        <p:spPr>
          <a:xfrm>
            <a:off x="4670150" y="1734750"/>
            <a:ext cx="15662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Human Gene 1</a:t>
            </a:r>
          </a:p>
        </p:txBody>
      </p:sp>
      <p:sp>
        <p:nvSpPr>
          <p:cNvPr id="286" name="Shape 286"/>
          <p:cNvSpPr/>
          <p:nvPr/>
        </p:nvSpPr>
        <p:spPr>
          <a:xfrm>
            <a:off x="7173100" y="1734750"/>
            <a:ext cx="16193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Ortholog Gene 1</a:t>
            </a:r>
          </a:p>
        </p:txBody>
      </p:sp>
      <p:sp>
        <p:nvSpPr>
          <p:cNvPr id="287" name="Shape 287"/>
          <p:cNvSpPr/>
          <p:nvPr/>
        </p:nvSpPr>
        <p:spPr>
          <a:xfrm>
            <a:off x="4670150" y="4002450"/>
            <a:ext cx="15662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Human Gene 2</a:t>
            </a:r>
          </a:p>
        </p:txBody>
      </p:sp>
      <p:sp>
        <p:nvSpPr>
          <p:cNvPr id="288" name="Shape 288"/>
          <p:cNvSpPr/>
          <p:nvPr/>
        </p:nvSpPr>
        <p:spPr>
          <a:xfrm>
            <a:off x="7173100" y="4002450"/>
            <a:ext cx="15662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Ortholog Gene 2</a:t>
            </a:r>
          </a:p>
        </p:txBody>
      </p:sp>
      <p:cxnSp>
        <p:nvCxnSpPr>
          <p:cNvPr id="289" name="Shape 289"/>
          <p:cNvCxnSpPr>
            <a:stCxn id="285" idx="2"/>
            <a:endCxn id="279" idx="6"/>
          </p:cNvCxnSpPr>
          <p:nvPr/>
        </p:nvCxnSpPr>
        <p:spPr>
          <a:xfrm rot="10800000">
            <a:off x="3673850" y="1984199"/>
            <a:ext cx="99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>
            <a:stCxn id="287" idx="2"/>
            <a:endCxn id="280" idx="6"/>
          </p:cNvCxnSpPr>
          <p:nvPr/>
        </p:nvCxnSpPr>
        <p:spPr>
          <a:xfrm rot="10800000">
            <a:off x="3673850" y="4251899"/>
            <a:ext cx="99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 rot="1923474">
            <a:off x="3738401" y="22112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sp>
        <p:nvSpPr>
          <p:cNvPr id="292" name="Shape 292"/>
          <p:cNvSpPr txBox="1"/>
          <p:nvPr/>
        </p:nvSpPr>
        <p:spPr>
          <a:xfrm rot="1923474">
            <a:off x="3676376" y="45148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cxnSp>
        <p:nvCxnSpPr>
          <p:cNvPr id="293" name="Shape 293"/>
          <p:cNvCxnSpPr>
            <a:stCxn id="285" idx="4"/>
            <a:endCxn id="287" idx="0"/>
          </p:cNvCxnSpPr>
          <p:nvPr/>
        </p:nvCxnSpPr>
        <p:spPr>
          <a:xfrm>
            <a:off x="5453299" y="2233649"/>
            <a:ext cx="0" cy="17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94" name="Shape 294"/>
          <p:cNvSpPr txBox="1"/>
          <p:nvPr/>
        </p:nvSpPr>
        <p:spPr>
          <a:xfrm>
            <a:off x="5490450" y="2974950"/>
            <a:ext cx="13097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interactsWith</a:t>
            </a:r>
          </a:p>
        </p:txBody>
      </p:sp>
      <p:cxnSp>
        <p:nvCxnSpPr>
          <p:cNvPr id="295" name="Shape 295"/>
          <p:cNvCxnSpPr>
            <a:stCxn id="285" idx="6"/>
            <a:endCxn id="286" idx="2"/>
          </p:cNvCxnSpPr>
          <p:nvPr/>
        </p:nvCxnSpPr>
        <p:spPr>
          <a:xfrm>
            <a:off x="6236449" y="1984199"/>
            <a:ext cx="93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6" name="Shape 296"/>
          <p:cNvCxnSpPr>
            <a:stCxn id="287" idx="6"/>
            <a:endCxn id="288" idx="2"/>
          </p:cNvCxnSpPr>
          <p:nvPr/>
        </p:nvCxnSpPr>
        <p:spPr>
          <a:xfrm>
            <a:off x="6236449" y="4251899"/>
            <a:ext cx="93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7" name="Shape 297"/>
          <p:cNvCxnSpPr>
            <a:stCxn id="286" idx="4"/>
            <a:endCxn id="288" idx="0"/>
          </p:cNvCxnSpPr>
          <p:nvPr/>
        </p:nvCxnSpPr>
        <p:spPr>
          <a:xfrm flipH="1">
            <a:off x="7956099" y="2233649"/>
            <a:ext cx="26700" cy="17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98" name="Shape 298"/>
          <p:cNvSpPr txBox="1"/>
          <p:nvPr/>
        </p:nvSpPr>
        <p:spPr>
          <a:xfrm>
            <a:off x="7966300" y="2974950"/>
            <a:ext cx="13097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interactsWith</a:t>
            </a:r>
          </a:p>
        </p:txBody>
      </p:sp>
      <p:sp>
        <p:nvSpPr>
          <p:cNvPr id="299" name="Shape 299"/>
          <p:cNvSpPr txBox="1"/>
          <p:nvPr/>
        </p:nvSpPr>
        <p:spPr>
          <a:xfrm rot="1923474">
            <a:off x="6238976" y="22112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orthologousTo</a:t>
            </a:r>
          </a:p>
        </p:txBody>
      </p:sp>
      <p:sp>
        <p:nvSpPr>
          <p:cNvPr id="300" name="Shape 300"/>
          <p:cNvSpPr txBox="1"/>
          <p:nvPr/>
        </p:nvSpPr>
        <p:spPr>
          <a:xfrm rot="1923474">
            <a:off x="6200551" y="44801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orthologousTo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0" y="4759500"/>
            <a:ext cx="4205100" cy="384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diseases are linked to genes that interact via orthology?</a:t>
            </a:r>
          </a:p>
        </p:txBody>
      </p:sp>
      <p:sp>
        <p:nvSpPr>
          <p:cNvPr id="302" name="Shape 302"/>
          <p:cNvSpPr/>
          <p:nvPr/>
        </p:nvSpPr>
        <p:spPr>
          <a:xfrm>
            <a:off x="5559525" y="1347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Panther</a:t>
            </a:r>
          </a:p>
        </p:txBody>
      </p:sp>
      <p:sp>
        <p:nvSpPr>
          <p:cNvPr id="303" name="Shape 303"/>
          <p:cNvSpPr/>
          <p:nvPr/>
        </p:nvSpPr>
        <p:spPr>
          <a:xfrm>
            <a:off x="5559525" y="3633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Panther</a:t>
            </a:r>
          </a:p>
        </p:txBody>
      </p:sp>
      <p:sp>
        <p:nvSpPr>
          <p:cNvPr id="304" name="Shape 304"/>
          <p:cNvSpPr/>
          <p:nvPr/>
        </p:nvSpPr>
        <p:spPr>
          <a:xfrm>
            <a:off x="3044925" y="1347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OMIM</a:t>
            </a:r>
          </a:p>
        </p:txBody>
      </p:sp>
      <p:sp>
        <p:nvSpPr>
          <p:cNvPr id="305" name="Shape 305"/>
          <p:cNvSpPr/>
          <p:nvPr/>
        </p:nvSpPr>
        <p:spPr>
          <a:xfrm>
            <a:off x="3044925" y="3633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OMIM</a:t>
            </a:r>
          </a:p>
        </p:txBody>
      </p:sp>
      <p:sp>
        <p:nvSpPr>
          <p:cNvPr id="306" name="Shape 306"/>
          <p:cNvSpPr/>
          <p:nvPr/>
        </p:nvSpPr>
        <p:spPr>
          <a:xfrm>
            <a:off x="530325" y="1624750"/>
            <a:ext cx="2212800" cy="2760299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450" y="1460500"/>
            <a:ext cx="8618400" cy="310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START disease = node:node_auto_index(fragment='DOID_1289')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MATCH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(disease)&lt;-[:subClassOf*]-(d1)&lt;-[:RO_0002200]-(hg1)-[:orthologous]-(mg1),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(disease)&lt;-[:subClassOf*]-(d2)&lt;-[:RO_0002200]-(hg2)-[:orthologous]-(mg2),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(hg1)-[:interactsWith]-(hg2),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(mg1)-[:interactsWith]-(mg2)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WHERE d1.id &gt; d2.id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RETURN mg1, hg1, d1, mg2, hg2, d2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Biological Cypher Query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0" y="4759500"/>
            <a:ext cx="4205100" cy="384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diseases are linked to genes that interact via orthology?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NoSQL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3"/>
            <a:ext cx="36413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“No SQL”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rgbClr val="FF0000"/>
                </a:solidFill>
              </a:rPr>
              <a:t>“Not Only SQL”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or better yet: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“nonrelational databases”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875" y="1525040"/>
            <a:ext cx="3214687" cy="333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Biological Graph Pattern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0" y="4759500"/>
            <a:ext cx="4205100" cy="384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Genes on each chromosome linked to abnormalities</a:t>
            </a:r>
          </a:p>
        </p:txBody>
      </p:sp>
      <p:sp>
        <p:nvSpPr>
          <p:cNvPr id="320" name="Shape 320"/>
          <p:cNvSpPr/>
          <p:nvPr/>
        </p:nvSpPr>
        <p:spPr>
          <a:xfrm>
            <a:off x="296575" y="1628050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Abnormal Phenotype</a:t>
            </a:r>
          </a:p>
        </p:txBody>
      </p:sp>
      <p:sp>
        <p:nvSpPr>
          <p:cNvPr id="321" name="Shape 321"/>
          <p:cNvSpPr/>
          <p:nvPr/>
        </p:nvSpPr>
        <p:spPr>
          <a:xfrm>
            <a:off x="1933950" y="3094850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Disease</a:t>
            </a:r>
          </a:p>
        </p:txBody>
      </p:sp>
      <p:sp>
        <p:nvSpPr>
          <p:cNvPr id="322" name="Shape 322"/>
          <p:cNvSpPr/>
          <p:nvPr/>
        </p:nvSpPr>
        <p:spPr>
          <a:xfrm>
            <a:off x="5044450" y="4100625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Gene</a:t>
            </a:r>
          </a:p>
        </p:txBody>
      </p:sp>
      <p:sp>
        <p:nvSpPr>
          <p:cNvPr id="323" name="Shape 323"/>
          <p:cNvSpPr/>
          <p:nvPr/>
        </p:nvSpPr>
        <p:spPr>
          <a:xfrm>
            <a:off x="6197100" y="2595350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Chromosome</a:t>
            </a:r>
          </a:p>
        </p:txBody>
      </p:sp>
      <p:cxnSp>
        <p:nvCxnSpPr>
          <p:cNvPr id="324" name="Shape 324"/>
          <p:cNvCxnSpPr>
            <a:stCxn id="321" idx="1"/>
            <a:endCxn id="320" idx="4"/>
          </p:cNvCxnSpPr>
          <p:nvPr/>
        </p:nvCxnSpPr>
        <p:spPr>
          <a:xfrm rot="10800000">
            <a:off x="1541358" y="2291388"/>
            <a:ext cx="757200" cy="90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5" name="Shape 325"/>
          <p:cNvCxnSpPr>
            <a:stCxn id="322" idx="1"/>
            <a:endCxn id="321" idx="4"/>
          </p:cNvCxnSpPr>
          <p:nvPr/>
        </p:nvCxnSpPr>
        <p:spPr>
          <a:xfrm rot="10800000">
            <a:off x="3178858" y="3758263"/>
            <a:ext cx="2230200" cy="43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6" name="Shape 326"/>
          <p:cNvCxnSpPr>
            <a:stCxn id="322" idx="7"/>
            <a:endCxn id="323" idx="4"/>
          </p:cNvCxnSpPr>
          <p:nvPr/>
        </p:nvCxnSpPr>
        <p:spPr>
          <a:xfrm flipH="1" rot="10800000">
            <a:off x="7169541" y="3258763"/>
            <a:ext cx="272400" cy="9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7" name="Shape 327"/>
          <p:cNvSpPr txBox="1"/>
          <p:nvPr/>
        </p:nvSpPr>
        <p:spPr>
          <a:xfrm>
            <a:off x="1884700" y="2497600"/>
            <a:ext cx="140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180100" y="3869200"/>
            <a:ext cx="140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767900" y="3412000"/>
            <a:ext cx="163649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isSubsequenceOf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12" y="0"/>
            <a:ext cx="755357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5" y="1471049"/>
            <a:ext cx="3235248" cy="22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375" y="3122100"/>
            <a:ext cx="2950949" cy="200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125" y="1471048"/>
            <a:ext cx="2950949" cy="20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Phenotype Distribution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8950"/>
            <a:ext cx="2962250" cy="322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900" y="1688979"/>
            <a:ext cx="2962250" cy="322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750" y="1683816"/>
            <a:ext cx="2962250" cy="322588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7151050" y="4866600"/>
            <a:ext cx="3987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Endocrine System Abnormalities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480"/>
            <a:ext cx="3006776" cy="327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575" y="1640492"/>
            <a:ext cx="3006776" cy="327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225" y="1640530"/>
            <a:ext cx="3006776" cy="327436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Nervous System Abnormalities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Stay tuned...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Query templates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data, faster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Dipper / golr work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Live graph updates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http://j.mp/SciGraph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https://github.com/SciCrunch/SciGraph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http://neo4j.com/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http://neo4j.com/graphacademy/online-course/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http://geoffrey.crbs.ucsd.edu:9000/scigraph/docs/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Neo4j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Java 1.7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Schema-less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Open source friendly license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Server vs embedded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≈ 34 billion nodes and edges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High availability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Interfaces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200"/>
              <a:t>Web interface, Gremlin, Cypher, REST, JVM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Traversals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Algorithms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Neo4j Drawbacks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crunching / aggregate global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Binary data / blobs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Cypher is proprietary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Conceptual shift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Property Graph Data Model</a:t>
            </a:r>
          </a:p>
        </p:txBody>
      </p:sp>
      <p:sp>
        <p:nvSpPr>
          <p:cNvPr id="88" name="Shape 88"/>
          <p:cNvSpPr/>
          <p:nvPr/>
        </p:nvSpPr>
        <p:spPr>
          <a:xfrm>
            <a:off x="1904925" y="3667237"/>
            <a:ext cx="1971599" cy="10992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name: Chris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title: Engineer</a:t>
            </a:r>
          </a:p>
        </p:txBody>
      </p:sp>
      <p:sp>
        <p:nvSpPr>
          <p:cNvPr id="89" name="Shape 89"/>
          <p:cNvSpPr/>
          <p:nvPr/>
        </p:nvSpPr>
        <p:spPr>
          <a:xfrm>
            <a:off x="3148500" y="1566150"/>
            <a:ext cx="2847000" cy="1254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title: Effective 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author: Joshua Bloch</a:t>
            </a:r>
          </a:p>
        </p:txBody>
      </p:sp>
      <p:sp>
        <p:nvSpPr>
          <p:cNvPr id="90" name="Shape 90"/>
          <p:cNvSpPr/>
          <p:nvPr/>
        </p:nvSpPr>
        <p:spPr>
          <a:xfrm>
            <a:off x="5995500" y="3589425"/>
            <a:ext cx="1971599" cy="10992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name: Sally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title: Specialist</a:t>
            </a:r>
          </a:p>
        </p:txBody>
      </p:sp>
      <p:sp>
        <p:nvSpPr>
          <p:cNvPr id="91" name="Shape 91"/>
          <p:cNvSpPr/>
          <p:nvPr/>
        </p:nvSpPr>
        <p:spPr>
          <a:xfrm>
            <a:off x="3176000" y="3621112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Developer</a:t>
            </a:r>
          </a:p>
        </p:txBody>
      </p:sp>
      <p:sp>
        <p:nvSpPr>
          <p:cNvPr id="92" name="Shape 92"/>
          <p:cNvSpPr/>
          <p:nvPr/>
        </p:nvSpPr>
        <p:spPr>
          <a:xfrm>
            <a:off x="7208100" y="3543300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</a:t>
            </a:r>
          </a:p>
        </p:txBody>
      </p:sp>
      <p:sp>
        <p:nvSpPr>
          <p:cNvPr id="93" name="Shape 93"/>
          <p:cNvSpPr/>
          <p:nvPr/>
        </p:nvSpPr>
        <p:spPr>
          <a:xfrm>
            <a:off x="5077825" y="1566150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Book</a:t>
            </a:r>
          </a:p>
        </p:txBody>
      </p:sp>
      <p:sp>
        <p:nvSpPr>
          <p:cNvPr id="94" name="Shape 94"/>
          <p:cNvSpPr/>
          <p:nvPr/>
        </p:nvSpPr>
        <p:spPr>
          <a:xfrm>
            <a:off x="3176000" y="3368212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</a:t>
            </a:r>
          </a:p>
        </p:txBody>
      </p:sp>
      <p:sp>
        <p:nvSpPr>
          <p:cNvPr id="95" name="Shape 95"/>
          <p:cNvSpPr/>
          <p:nvPr/>
        </p:nvSpPr>
        <p:spPr>
          <a:xfrm>
            <a:off x="7208100" y="3290400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Researcher</a:t>
            </a:r>
          </a:p>
        </p:txBody>
      </p:sp>
      <p:cxnSp>
        <p:nvCxnSpPr>
          <p:cNvPr id="96" name="Shape 96"/>
          <p:cNvCxnSpPr>
            <a:stCxn id="88" idx="0"/>
            <a:endCxn id="89" idx="3"/>
          </p:cNvCxnSpPr>
          <p:nvPr/>
        </p:nvCxnSpPr>
        <p:spPr>
          <a:xfrm flipH="1" rot="10800000">
            <a:off x="2890724" y="2637337"/>
            <a:ext cx="674700" cy="102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90" idx="1"/>
            <a:endCxn id="89" idx="5"/>
          </p:cNvCxnSpPr>
          <p:nvPr/>
        </p:nvCxnSpPr>
        <p:spPr>
          <a:xfrm rot="10800000">
            <a:off x="5578634" y="2637399"/>
            <a:ext cx="705600" cy="11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5889300" y="2962125"/>
            <a:ext cx="18417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:READ {year: 2009}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176000" y="3000993"/>
            <a:ext cx="1971599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:READ {year:2005}</a:t>
            </a:r>
          </a:p>
        </p:txBody>
      </p:sp>
      <p:cxnSp>
        <p:nvCxnSpPr>
          <p:cNvPr id="100" name="Shape 100"/>
          <p:cNvCxnSpPr>
            <a:stCxn id="88" idx="6"/>
            <a:endCxn id="90" idx="2"/>
          </p:cNvCxnSpPr>
          <p:nvPr/>
        </p:nvCxnSpPr>
        <p:spPr>
          <a:xfrm flipH="1" rot="10800000">
            <a:off x="3876524" y="4139137"/>
            <a:ext cx="2118900" cy="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4130512" y="4123200"/>
            <a:ext cx="16110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:WORKS_WITH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Ontology Fragment</a:t>
            </a:r>
          </a:p>
        </p:txBody>
      </p:sp>
      <p:sp>
        <p:nvSpPr>
          <p:cNvPr id="107" name="Shape 107"/>
          <p:cNvSpPr/>
          <p:nvPr/>
        </p:nvSpPr>
        <p:spPr>
          <a:xfrm>
            <a:off x="3106650" y="1601231"/>
            <a:ext cx="2111999" cy="541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Hippocampus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713025" y="2096568"/>
            <a:ext cx="6899249" cy="932118"/>
            <a:chOff x="713025" y="2795425"/>
            <a:chExt cx="6899249" cy="1242825"/>
          </a:xfrm>
        </p:grpSpPr>
        <p:sp>
          <p:nvSpPr>
            <p:cNvPr id="109" name="Shape 109"/>
            <p:cNvSpPr/>
            <p:nvPr/>
          </p:nvSpPr>
          <p:spPr>
            <a:xfrm>
              <a:off x="713025" y="33164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CA1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3106650" y="33164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CA2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5500275" y="33164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CA3</a:t>
              </a:r>
            </a:p>
          </p:txBody>
        </p:sp>
        <p:cxnSp>
          <p:nvCxnSpPr>
            <p:cNvPr id="112" name="Shape 112"/>
            <p:cNvCxnSpPr>
              <a:endCxn id="109" idx="0"/>
            </p:cNvCxnSpPr>
            <p:nvPr/>
          </p:nvCxnSpPr>
          <p:spPr>
            <a:xfrm flipH="1">
              <a:off x="1769024" y="2856850"/>
              <a:ext cx="2393700" cy="45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3" name="Shape 113"/>
            <p:cNvCxnSpPr>
              <a:endCxn id="111" idx="0"/>
            </p:cNvCxnSpPr>
            <p:nvPr/>
          </p:nvCxnSpPr>
          <p:spPr>
            <a:xfrm>
              <a:off x="4185374" y="2856850"/>
              <a:ext cx="2370900" cy="45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4" name="Shape 114"/>
            <p:cNvCxnSpPr>
              <a:endCxn id="110" idx="0"/>
            </p:cNvCxnSpPr>
            <p:nvPr/>
          </p:nvCxnSpPr>
          <p:spPr>
            <a:xfrm flipH="1">
              <a:off x="4162649" y="2879950"/>
              <a:ext cx="30600" cy="43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15" name="Shape 115"/>
            <p:cNvSpPr txBox="1"/>
            <p:nvPr/>
          </p:nvSpPr>
          <p:spPr>
            <a:xfrm>
              <a:off x="5531025" y="2795425"/>
              <a:ext cx="2050499" cy="215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has_part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713025" y="3028687"/>
            <a:ext cx="6899249" cy="1433306"/>
            <a:chOff x="713025" y="4038250"/>
            <a:chExt cx="6899249" cy="1911075"/>
          </a:xfrm>
        </p:grpSpPr>
        <p:sp>
          <p:nvSpPr>
            <p:cNvPr id="117" name="Shape 117"/>
            <p:cNvSpPr/>
            <p:nvPr/>
          </p:nvSpPr>
          <p:spPr>
            <a:xfrm>
              <a:off x="713025" y="51749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CA1 Alveus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3106650" y="5227525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CA1 Stratum Oriens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5500275" y="5227525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CA1 Stratum Radiatum</a:t>
              </a:r>
            </a:p>
          </p:txBody>
        </p:sp>
        <p:cxnSp>
          <p:nvCxnSpPr>
            <p:cNvPr id="120" name="Shape 120"/>
            <p:cNvCxnSpPr>
              <a:endCxn id="117" idx="0"/>
            </p:cNvCxnSpPr>
            <p:nvPr/>
          </p:nvCxnSpPr>
          <p:spPr>
            <a:xfrm>
              <a:off x="1769024" y="4038250"/>
              <a:ext cx="0" cy="113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1" name="Shape 121"/>
            <p:cNvCxnSpPr>
              <a:endCxn id="118" idx="0"/>
            </p:cNvCxnSpPr>
            <p:nvPr/>
          </p:nvCxnSpPr>
          <p:spPr>
            <a:xfrm>
              <a:off x="1797149" y="4054825"/>
              <a:ext cx="2365499" cy="1172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2" name="Shape 122"/>
            <p:cNvCxnSpPr>
              <a:endCxn id="119" idx="0"/>
            </p:cNvCxnSpPr>
            <p:nvPr/>
          </p:nvCxnSpPr>
          <p:spPr>
            <a:xfrm>
              <a:off x="1768874" y="4038325"/>
              <a:ext cx="4787400" cy="118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SciGraph Goals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Store ontological data in Neo4j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Support OWL 2 semantics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agnostic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graph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“vocabulary”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“annotation”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basic REST services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SciGraph Isn’t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Does not “round trip” ontologies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a magical ontology management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manage ontologies or versions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 not a primary store of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support CRUD operations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