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Query construction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Edge pattern removal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Really linking across heterogeneous data sources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bit of a simplification - note that interactsWith includes all sub types of interaction (or really any configuration)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construction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Edge pattern removal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Really linking across heterogeneous data sources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Multi-hierarcy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205977"/>
            <a:ext cx="8686800" cy="116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 rot="10800000">
            <a:off x="0" y="3093534"/>
            <a:ext cx="8458200" cy="712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093357"/>
            <a:ext cx="7772400" cy="71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205977"/>
            <a:ext cx="8686800" cy="116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205977"/>
            <a:ext cx="8686800" cy="116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ondit@sd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Relationship Id="rId4" Type="http://schemas.openxmlformats.org/officeDocument/2006/relationships/hyperlink" Target="https://github.com/SciGraph/SciGraph/wiki/Neo4jMapp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neo4j.com/docs/stable/cypher-refcard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ciGraph/SciGraph" TargetMode="External"/><Relationship Id="rId4" Type="http://schemas.openxmlformats.org/officeDocument/2006/relationships/hyperlink" Target="http://neo4j.com/" TargetMode="External"/><Relationship Id="rId5" Type="http://schemas.openxmlformats.org/officeDocument/2006/relationships/hyperlink" Target="http://neo4j.com/graphacademy/online-cours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6000">
                <a:solidFill>
                  <a:srgbClr val="000000"/>
                </a:solidFill>
                <a:highlight>
                  <a:srgbClr val="FFFFFF"/>
                </a:highlight>
              </a:rPr>
              <a:t>SciGraph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2840047"/>
            <a:ext cx="77724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Chris Condit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August 2015 -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condit@sdsc.edu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SciGraph Isn’t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Does not “round trip” ontologies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SciGraph is “lossy”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a magical ontology management system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manage or version ontologies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Is not a primary store of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Does not support CRUD operations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OWL Mapping Example 1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460500"/>
            <a:ext cx="37113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Prefix(:=&lt;http://example.org/&gt;)</a:t>
            </a:r>
            <a:b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Ontology(:TestSubclassOf</a:t>
            </a:r>
            <a:b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SubClassOf(:subclass :superclass)</a:t>
            </a:r>
            <a:b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675" y="2110312"/>
            <a:ext cx="5090324" cy="142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4078950" y="2823875"/>
            <a:ext cx="803699" cy="2399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75" y="2285975"/>
            <a:ext cx="5492199" cy="234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OWL Mapping Example 2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460500"/>
            <a:ext cx="37113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Prefix(:=&lt;http://example.org/&gt;)</a:t>
            </a:r>
            <a:b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Ontology(:TestExistentialClassAssertion</a:t>
            </a:r>
            <a:b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Declaration(ObjectProperty(:p))</a:t>
            </a:r>
            <a:b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ClassAssertion(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ObjectSomeValuesFrom(:p :c) :i)</a:t>
            </a:r>
            <a:b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4140600" y="3089325"/>
            <a:ext cx="862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235375" y="4520350"/>
            <a:ext cx="8694899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https://github.com/SciGraph/SciGraph/wiki/Neo4jMapping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Cypher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3600">
                <a:solidFill>
                  <a:srgbClr val="2E38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3600">
                <a:solidFill>
                  <a:srgbClr val="1D75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 sz="3600">
                <a:solidFill>
                  <a:srgbClr val="9C3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http://neo4j.com/docs/stable/cypher-refcard/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695250" y="2591350"/>
            <a:ext cx="2448899" cy="1197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Biogrid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Biological Graph Pattern</a:t>
            </a:r>
          </a:p>
        </p:txBody>
      </p:sp>
      <p:sp>
        <p:nvSpPr>
          <p:cNvPr id="170" name="Shape 170"/>
          <p:cNvSpPr/>
          <p:nvPr/>
        </p:nvSpPr>
        <p:spPr>
          <a:xfrm>
            <a:off x="457200" y="2766900"/>
            <a:ext cx="2483100" cy="7022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Neurodegenerative Disease</a:t>
            </a:r>
          </a:p>
        </p:txBody>
      </p:sp>
      <p:sp>
        <p:nvSpPr>
          <p:cNvPr id="171" name="Shape 171"/>
          <p:cNvSpPr/>
          <p:nvPr/>
        </p:nvSpPr>
        <p:spPr>
          <a:xfrm>
            <a:off x="2054400" y="1734750"/>
            <a:ext cx="16193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Disease 1</a:t>
            </a:r>
          </a:p>
        </p:txBody>
      </p:sp>
      <p:sp>
        <p:nvSpPr>
          <p:cNvPr id="172" name="Shape 172"/>
          <p:cNvSpPr/>
          <p:nvPr/>
        </p:nvSpPr>
        <p:spPr>
          <a:xfrm>
            <a:off x="2054400" y="4002450"/>
            <a:ext cx="16193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Disease 2</a:t>
            </a:r>
          </a:p>
        </p:txBody>
      </p:sp>
      <p:cxnSp>
        <p:nvCxnSpPr>
          <p:cNvPr id="173" name="Shape 173"/>
          <p:cNvCxnSpPr>
            <a:stCxn id="172" idx="1"/>
            <a:endCxn id="170" idx="4"/>
          </p:cNvCxnSpPr>
          <p:nvPr/>
        </p:nvCxnSpPr>
        <p:spPr>
          <a:xfrm rot="10800000">
            <a:off x="1698755" y="3469212"/>
            <a:ext cx="592800" cy="6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stCxn id="171" idx="3"/>
            <a:endCxn id="170" idx="0"/>
          </p:cNvCxnSpPr>
          <p:nvPr/>
        </p:nvCxnSpPr>
        <p:spPr>
          <a:xfrm flipH="1">
            <a:off x="1698755" y="2160587"/>
            <a:ext cx="592800" cy="6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5" name="Shape 175"/>
          <p:cNvSpPr txBox="1"/>
          <p:nvPr/>
        </p:nvSpPr>
        <p:spPr>
          <a:xfrm>
            <a:off x="882300" y="2160600"/>
            <a:ext cx="1172100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subClassOf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008675" y="3789300"/>
            <a:ext cx="1172100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subClassOf</a:t>
            </a:r>
          </a:p>
        </p:txBody>
      </p:sp>
      <p:sp>
        <p:nvSpPr>
          <p:cNvPr id="177" name="Shape 177"/>
          <p:cNvSpPr/>
          <p:nvPr/>
        </p:nvSpPr>
        <p:spPr>
          <a:xfrm>
            <a:off x="4670150" y="1734750"/>
            <a:ext cx="15662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Human Gene 1</a:t>
            </a:r>
          </a:p>
        </p:txBody>
      </p:sp>
      <p:sp>
        <p:nvSpPr>
          <p:cNvPr id="178" name="Shape 178"/>
          <p:cNvSpPr/>
          <p:nvPr/>
        </p:nvSpPr>
        <p:spPr>
          <a:xfrm>
            <a:off x="7173100" y="1734750"/>
            <a:ext cx="16193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Ortholog Gene 1</a:t>
            </a:r>
          </a:p>
        </p:txBody>
      </p:sp>
      <p:sp>
        <p:nvSpPr>
          <p:cNvPr id="179" name="Shape 179"/>
          <p:cNvSpPr/>
          <p:nvPr/>
        </p:nvSpPr>
        <p:spPr>
          <a:xfrm>
            <a:off x="4670150" y="4002450"/>
            <a:ext cx="15662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Human Gene 2</a:t>
            </a:r>
          </a:p>
        </p:txBody>
      </p:sp>
      <p:sp>
        <p:nvSpPr>
          <p:cNvPr id="180" name="Shape 180"/>
          <p:cNvSpPr/>
          <p:nvPr/>
        </p:nvSpPr>
        <p:spPr>
          <a:xfrm>
            <a:off x="7173100" y="4002450"/>
            <a:ext cx="1566299" cy="4988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Ortholog Gene 2</a:t>
            </a:r>
          </a:p>
        </p:txBody>
      </p:sp>
      <p:cxnSp>
        <p:nvCxnSpPr>
          <p:cNvPr id="181" name="Shape 181"/>
          <p:cNvCxnSpPr>
            <a:stCxn id="177" idx="2"/>
            <a:endCxn id="171" idx="6"/>
          </p:cNvCxnSpPr>
          <p:nvPr/>
        </p:nvCxnSpPr>
        <p:spPr>
          <a:xfrm rot="10800000">
            <a:off x="3673850" y="1984199"/>
            <a:ext cx="99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stCxn id="179" idx="2"/>
            <a:endCxn id="172" idx="6"/>
          </p:cNvCxnSpPr>
          <p:nvPr/>
        </p:nvCxnSpPr>
        <p:spPr>
          <a:xfrm rot="10800000">
            <a:off x="3673850" y="4251899"/>
            <a:ext cx="99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 rot="1923474">
            <a:off x="3738401" y="2211202"/>
            <a:ext cx="1422634" cy="4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hasPhenotype</a:t>
            </a:r>
          </a:p>
        </p:txBody>
      </p:sp>
      <p:sp>
        <p:nvSpPr>
          <p:cNvPr id="184" name="Shape 184"/>
          <p:cNvSpPr txBox="1"/>
          <p:nvPr/>
        </p:nvSpPr>
        <p:spPr>
          <a:xfrm rot="1923474">
            <a:off x="3676376" y="4514802"/>
            <a:ext cx="1422634" cy="4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hasPhenotype</a:t>
            </a:r>
          </a:p>
        </p:txBody>
      </p:sp>
      <p:cxnSp>
        <p:nvCxnSpPr>
          <p:cNvPr id="185" name="Shape 185"/>
          <p:cNvCxnSpPr>
            <a:stCxn id="177" idx="4"/>
            <a:endCxn id="179" idx="0"/>
          </p:cNvCxnSpPr>
          <p:nvPr/>
        </p:nvCxnSpPr>
        <p:spPr>
          <a:xfrm>
            <a:off x="5453299" y="2233649"/>
            <a:ext cx="0" cy="176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5490450" y="2974950"/>
            <a:ext cx="13097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interactsWith</a:t>
            </a:r>
          </a:p>
        </p:txBody>
      </p:sp>
      <p:cxnSp>
        <p:nvCxnSpPr>
          <p:cNvPr id="187" name="Shape 187"/>
          <p:cNvCxnSpPr>
            <a:stCxn id="177" idx="6"/>
            <a:endCxn id="178" idx="2"/>
          </p:cNvCxnSpPr>
          <p:nvPr/>
        </p:nvCxnSpPr>
        <p:spPr>
          <a:xfrm>
            <a:off x="6236449" y="1984199"/>
            <a:ext cx="93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8" name="Shape 188"/>
          <p:cNvCxnSpPr>
            <a:stCxn id="179" idx="6"/>
            <a:endCxn id="180" idx="2"/>
          </p:cNvCxnSpPr>
          <p:nvPr/>
        </p:nvCxnSpPr>
        <p:spPr>
          <a:xfrm>
            <a:off x="6236449" y="4251899"/>
            <a:ext cx="93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9" name="Shape 189"/>
          <p:cNvCxnSpPr>
            <a:stCxn id="178" idx="4"/>
            <a:endCxn id="180" idx="0"/>
          </p:cNvCxnSpPr>
          <p:nvPr/>
        </p:nvCxnSpPr>
        <p:spPr>
          <a:xfrm flipH="1">
            <a:off x="7956099" y="2233649"/>
            <a:ext cx="26700" cy="176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7966300" y="2974950"/>
            <a:ext cx="1309799" cy="2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interactsWith</a:t>
            </a:r>
          </a:p>
        </p:txBody>
      </p:sp>
      <p:sp>
        <p:nvSpPr>
          <p:cNvPr id="191" name="Shape 191"/>
          <p:cNvSpPr txBox="1"/>
          <p:nvPr/>
        </p:nvSpPr>
        <p:spPr>
          <a:xfrm rot="1923474">
            <a:off x="6238976" y="2211202"/>
            <a:ext cx="1422634" cy="4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orthologousTo</a:t>
            </a:r>
          </a:p>
        </p:txBody>
      </p:sp>
      <p:sp>
        <p:nvSpPr>
          <p:cNvPr id="192" name="Shape 192"/>
          <p:cNvSpPr txBox="1"/>
          <p:nvPr/>
        </p:nvSpPr>
        <p:spPr>
          <a:xfrm rot="1923474">
            <a:off x="6200551" y="4480102"/>
            <a:ext cx="1422634" cy="41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orthologousTo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0" y="4759500"/>
            <a:ext cx="4205100" cy="384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diseases are linked to genes that interact via orthology?</a:t>
            </a:r>
          </a:p>
        </p:txBody>
      </p:sp>
      <p:sp>
        <p:nvSpPr>
          <p:cNvPr id="194" name="Shape 194"/>
          <p:cNvSpPr/>
          <p:nvPr/>
        </p:nvSpPr>
        <p:spPr>
          <a:xfrm>
            <a:off x="5559525" y="1347475"/>
            <a:ext cx="2212800" cy="10017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Panther</a:t>
            </a:r>
          </a:p>
        </p:txBody>
      </p:sp>
      <p:sp>
        <p:nvSpPr>
          <p:cNvPr id="195" name="Shape 195"/>
          <p:cNvSpPr/>
          <p:nvPr/>
        </p:nvSpPr>
        <p:spPr>
          <a:xfrm>
            <a:off x="5559525" y="3633475"/>
            <a:ext cx="2212800" cy="10017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Panther</a:t>
            </a:r>
          </a:p>
        </p:txBody>
      </p:sp>
      <p:sp>
        <p:nvSpPr>
          <p:cNvPr id="196" name="Shape 196"/>
          <p:cNvSpPr/>
          <p:nvPr/>
        </p:nvSpPr>
        <p:spPr>
          <a:xfrm>
            <a:off x="3044925" y="1347475"/>
            <a:ext cx="2212800" cy="10017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OMIM</a:t>
            </a:r>
          </a:p>
        </p:txBody>
      </p:sp>
      <p:sp>
        <p:nvSpPr>
          <p:cNvPr id="197" name="Shape 197"/>
          <p:cNvSpPr/>
          <p:nvPr/>
        </p:nvSpPr>
        <p:spPr>
          <a:xfrm>
            <a:off x="3044925" y="3633475"/>
            <a:ext cx="2212800" cy="10017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OMIM</a:t>
            </a:r>
          </a:p>
        </p:txBody>
      </p:sp>
      <p:sp>
        <p:nvSpPr>
          <p:cNvPr id="198" name="Shape 198"/>
          <p:cNvSpPr/>
          <p:nvPr/>
        </p:nvSpPr>
        <p:spPr>
          <a:xfrm>
            <a:off x="530325" y="1624750"/>
            <a:ext cx="2212800" cy="2760299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DO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450" y="1460500"/>
            <a:ext cx="8618400" cy="310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START disease = node:node_auto_index(id='DOID_1289')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MATCH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(disease)&lt;-[:subClassOf*]-(d1)&lt;-[:RO_0002200]-(hg1)-[:orthologous]-(mg1),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(disease)&lt;-[:subClassOf*]-(d2)&lt;-[:RO_0002200]-(hg2)-[:orthologous]-(mg2),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(hg1)-[:interactsWith]-(hg2),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(mg1)-[:interactsWith]-(mg2)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WHERE d1.id &gt; d2.id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RETURN mg1, hg1, d1, mg2, hg2, d2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Biological Cypher Query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0" y="4759500"/>
            <a:ext cx="4205100" cy="384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diseases are linked to genes that interact via orthology?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Biological Graph Pattern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0" y="4759500"/>
            <a:ext cx="4205100" cy="384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Genes on each chromosome linked to abnormalities</a:t>
            </a:r>
          </a:p>
        </p:txBody>
      </p:sp>
      <p:sp>
        <p:nvSpPr>
          <p:cNvPr id="212" name="Shape 212"/>
          <p:cNvSpPr/>
          <p:nvPr/>
        </p:nvSpPr>
        <p:spPr>
          <a:xfrm>
            <a:off x="296575" y="1628050"/>
            <a:ext cx="2489700" cy="66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Abnormal Phenotype</a:t>
            </a:r>
          </a:p>
        </p:txBody>
      </p:sp>
      <p:sp>
        <p:nvSpPr>
          <p:cNvPr id="213" name="Shape 213"/>
          <p:cNvSpPr/>
          <p:nvPr/>
        </p:nvSpPr>
        <p:spPr>
          <a:xfrm>
            <a:off x="1933950" y="3094850"/>
            <a:ext cx="2489700" cy="66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Disease</a:t>
            </a:r>
          </a:p>
        </p:txBody>
      </p:sp>
      <p:sp>
        <p:nvSpPr>
          <p:cNvPr id="214" name="Shape 214"/>
          <p:cNvSpPr/>
          <p:nvPr/>
        </p:nvSpPr>
        <p:spPr>
          <a:xfrm>
            <a:off x="5044450" y="4100625"/>
            <a:ext cx="2489700" cy="66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Gene</a:t>
            </a:r>
          </a:p>
        </p:txBody>
      </p:sp>
      <p:sp>
        <p:nvSpPr>
          <p:cNvPr id="215" name="Shape 215"/>
          <p:cNvSpPr/>
          <p:nvPr/>
        </p:nvSpPr>
        <p:spPr>
          <a:xfrm>
            <a:off x="6197100" y="2595350"/>
            <a:ext cx="2489700" cy="663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Chromosome</a:t>
            </a:r>
          </a:p>
        </p:txBody>
      </p:sp>
      <p:cxnSp>
        <p:nvCxnSpPr>
          <p:cNvPr id="216" name="Shape 216"/>
          <p:cNvCxnSpPr>
            <a:stCxn id="213" idx="1"/>
            <a:endCxn id="212" idx="4"/>
          </p:cNvCxnSpPr>
          <p:nvPr/>
        </p:nvCxnSpPr>
        <p:spPr>
          <a:xfrm rot="10800000">
            <a:off x="1541358" y="2291388"/>
            <a:ext cx="757200" cy="90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214" idx="1"/>
            <a:endCxn id="213" idx="4"/>
          </p:cNvCxnSpPr>
          <p:nvPr/>
        </p:nvCxnSpPr>
        <p:spPr>
          <a:xfrm rot="10800000">
            <a:off x="3178858" y="3758263"/>
            <a:ext cx="2230200" cy="43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stCxn id="214" idx="7"/>
            <a:endCxn id="215" idx="4"/>
          </p:cNvCxnSpPr>
          <p:nvPr/>
        </p:nvCxnSpPr>
        <p:spPr>
          <a:xfrm flipH="1" rot="10800000">
            <a:off x="7169541" y="3258763"/>
            <a:ext cx="272400" cy="9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1884700" y="2497600"/>
            <a:ext cx="140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hasPhenotype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80100" y="3869200"/>
            <a:ext cx="1404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hasPhenotype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767900" y="3412000"/>
            <a:ext cx="163649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isSubsequenceOf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12" y="0"/>
            <a:ext cx="755357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https://github.com/SciGraph/SciGraph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http://neo4j.com/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http://neo4j.com/graphacademy/online-course/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Ontologies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NoSQL / Neo4j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Biological Use Cases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Ontologies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“An ontology is a formal, explicit specification of a shared conceptualization.” </a:t>
            </a:r>
          </a:p>
          <a:p>
            <a:pPr indent="-228600" lvl="8" marL="4114800" rtl="0">
              <a:spcBef>
                <a:spcPts val="0"/>
              </a:spcBef>
            </a:pPr>
            <a:r>
              <a:rPr lang="en"/>
              <a:t> Studer et al. 1998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Sometimes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Sometimes vocabulary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Sometimes semantic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Ontologies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&lt;owl:Class rdf:about="#CA1"&gt;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&lt;rdfs:label xml:lang="en"&gt;CA 1 Cell&lt;/rdfs:label&gt;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&lt;rdfs:subClassOf&gt;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&lt;owl:Class rdf:about="#Hippocampus"/&gt;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&lt;/rdfs:subClassOf&gt;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&lt;rdfs:subClassOf&gt;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&lt;owl:Restriction&gt;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&lt;owl:onProperty rdf:resource="#hasNeuron"/&gt;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&lt;owl:someValuesFrom rdf:resource="#PyramidalNeuron"/&gt;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&lt;/owl:Restriction&gt;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&lt;/rdfs:subClassOf&gt;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&lt;/owl:Class&gt;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Ontology Fragment</a:t>
            </a:r>
          </a:p>
        </p:txBody>
      </p:sp>
      <p:sp>
        <p:nvSpPr>
          <p:cNvPr id="81" name="Shape 81"/>
          <p:cNvSpPr/>
          <p:nvPr/>
        </p:nvSpPr>
        <p:spPr>
          <a:xfrm>
            <a:off x="3106650" y="1601231"/>
            <a:ext cx="2111999" cy="541199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Hippocampus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x="713025" y="2096568"/>
            <a:ext cx="6899249" cy="932118"/>
            <a:chOff x="713025" y="2795425"/>
            <a:chExt cx="6899249" cy="1242825"/>
          </a:xfrm>
        </p:grpSpPr>
        <p:sp>
          <p:nvSpPr>
            <p:cNvPr id="83" name="Shape 83"/>
            <p:cNvSpPr/>
            <p:nvPr/>
          </p:nvSpPr>
          <p:spPr>
            <a:xfrm>
              <a:off x="713025" y="3316450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CA1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3106650" y="3316450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CA2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500275" y="3316450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CA3</a:t>
              </a:r>
            </a:p>
          </p:txBody>
        </p:sp>
        <p:cxnSp>
          <p:nvCxnSpPr>
            <p:cNvPr id="86" name="Shape 86"/>
            <p:cNvCxnSpPr>
              <a:endCxn id="83" idx="0"/>
            </p:cNvCxnSpPr>
            <p:nvPr/>
          </p:nvCxnSpPr>
          <p:spPr>
            <a:xfrm flipH="1">
              <a:off x="1769024" y="2856850"/>
              <a:ext cx="2393700" cy="45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7" name="Shape 87"/>
            <p:cNvCxnSpPr>
              <a:endCxn id="85" idx="0"/>
            </p:cNvCxnSpPr>
            <p:nvPr/>
          </p:nvCxnSpPr>
          <p:spPr>
            <a:xfrm>
              <a:off x="4185374" y="2856850"/>
              <a:ext cx="2370900" cy="45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88" name="Shape 88"/>
            <p:cNvCxnSpPr>
              <a:endCxn id="84" idx="0"/>
            </p:cNvCxnSpPr>
            <p:nvPr/>
          </p:nvCxnSpPr>
          <p:spPr>
            <a:xfrm flipH="1">
              <a:off x="4162649" y="2879950"/>
              <a:ext cx="30600" cy="436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9" name="Shape 89"/>
            <p:cNvSpPr txBox="1"/>
            <p:nvPr/>
          </p:nvSpPr>
          <p:spPr>
            <a:xfrm>
              <a:off x="5531025" y="2795425"/>
              <a:ext cx="2050499" cy="215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has_part</a:t>
              </a:r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713025" y="3028687"/>
            <a:ext cx="6899249" cy="1433306"/>
            <a:chOff x="713025" y="4038250"/>
            <a:chExt cx="6899249" cy="1911075"/>
          </a:xfrm>
        </p:grpSpPr>
        <p:sp>
          <p:nvSpPr>
            <p:cNvPr id="91" name="Shape 91"/>
            <p:cNvSpPr/>
            <p:nvPr/>
          </p:nvSpPr>
          <p:spPr>
            <a:xfrm>
              <a:off x="713025" y="5174950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CA1 Alveus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3106650" y="5227525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CA1 Stratum Oriens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5500275" y="5227525"/>
              <a:ext cx="2111999" cy="721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CA1 Stratum Radiatum</a:t>
              </a:r>
            </a:p>
          </p:txBody>
        </p:sp>
        <p:cxnSp>
          <p:nvCxnSpPr>
            <p:cNvPr id="94" name="Shape 94"/>
            <p:cNvCxnSpPr>
              <a:endCxn id="91" idx="0"/>
            </p:cNvCxnSpPr>
            <p:nvPr/>
          </p:nvCxnSpPr>
          <p:spPr>
            <a:xfrm>
              <a:off x="1769024" y="4038250"/>
              <a:ext cx="0" cy="113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5" name="Shape 95"/>
            <p:cNvCxnSpPr>
              <a:endCxn id="92" idx="0"/>
            </p:cNvCxnSpPr>
            <p:nvPr/>
          </p:nvCxnSpPr>
          <p:spPr>
            <a:xfrm>
              <a:off x="1797149" y="4054825"/>
              <a:ext cx="2365499" cy="1172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96" name="Shape 96"/>
            <p:cNvCxnSpPr>
              <a:endCxn id="93" idx="0"/>
            </p:cNvCxnSpPr>
            <p:nvPr/>
          </p:nvCxnSpPr>
          <p:spPr>
            <a:xfrm>
              <a:off x="1768874" y="4038325"/>
              <a:ext cx="4787400" cy="118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NoSQL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460493"/>
            <a:ext cx="36413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“No SQL”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rgbClr val="FF0000"/>
                </a:solidFill>
              </a:rPr>
              <a:t>“Not Only SQL”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or better yet: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“nonrelational databases”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875" y="1525040"/>
            <a:ext cx="3214687" cy="333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Property Graph Data Model</a:t>
            </a:r>
          </a:p>
        </p:txBody>
      </p:sp>
      <p:sp>
        <p:nvSpPr>
          <p:cNvPr id="109" name="Shape 109"/>
          <p:cNvSpPr/>
          <p:nvPr/>
        </p:nvSpPr>
        <p:spPr>
          <a:xfrm>
            <a:off x="1904925" y="3667237"/>
            <a:ext cx="1971599" cy="10992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name: Chris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title: Engineer</a:t>
            </a:r>
          </a:p>
        </p:txBody>
      </p:sp>
      <p:sp>
        <p:nvSpPr>
          <p:cNvPr id="110" name="Shape 110"/>
          <p:cNvSpPr/>
          <p:nvPr/>
        </p:nvSpPr>
        <p:spPr>
          <a:xfrm>
            <a:off x="3148500" y="1566150"/>
            <a:ext cx="2847000" cy="12549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title: Effective 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author: Joshua Bloch</a:t>
            </a:r>
          </a:p>
        </p:txBody>
      </p:sp>
      <p:sp>
        <p:nvSpPr>
          <p:cNvPr id="111" name="Shape 111"/>
          <p:cNvSpPr/>
          <p:nvPr/>
        </p:nvSpPr>
        <p:spPr>
          <a:xfrm>
            <a:off x="5995500" y="3589425"/>
            <a:ext cx="1971599" cy="10992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name: Sally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title: Specialist</a:t>
            </a:r>
          </a:p>
        </p:txBody>
      </p:sp>
      <p:sp>
        <p:nvSpPr>
          <p:cNvPr id="112" name="Shape 112"/>
          <p:cNvSpPr/>
          <p:nvPr/>
        </p:nvSpPr>
        <p:spPr>
          <a:xfrm>
            <a:off x="3176000" y="3621112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Developer</a:t>
            </a:r>
          </a:p>
        </p:txBody>
      </p:sp>
      <p:sp>
        <p:nvSpPr>
          <p:cNvPr id="113" name="Shape 113"/>
          <p:cNvSpPr/>
          <p:nvPr/>
        </p:nvSpPr>
        <p:spPr>
          <a:xfrm>
            <a:off x="7208100" y="3543300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</a:t>
            </a:r>
          </a:p>
        </p:txBody>
      </p:sp>
      <p:sp>
        <p:nvSpPr>
          <p:cNvPr id="114" name="Shape 114"/>
          <p:cNvSpPr/>
          <p:nvPr/>
        </p:nvSpPr>
        <p:spPr>
          <a:xfrm>
            <a:off x="5077825" y="1566150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Book</a:t>
            </a:r>
          </a:p>
        </p:txBody>
      </p:sp>
      <p:sp>
        <p:nvSpPr>
          <p:cNvPr id="115" name="Shape 115"/>
          <p:cNvSpPr/>
          <p:nvPr/>
        </p:nvSpPr>
        <p:spPr>
          <a:xfrm>
            <a:off x="3176000" y="3368212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</a:t>
            </a:r>
          </a:p>
        </p:txBody>
      </p:sp>
      <p:sp>
        <p:nvSpPr>
          <p:cNvPr id="116" name="Shape 116"/>
          <p:cNvSpPr/>
          <p:nvPr/>
        </p:nvSpPr>
        <p:spPr>
          <a:xfrm>
            <a:off x="7208100" y="3290400"/>
            <a:ext cx="1478700" cy="252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Researcher</a:t>
            </a:r>
          </a:p>
        </p:txBody>
      </p:sp>
      <p:cxnSp>
        <p:nvCxnSpPr>
          <p:cNvPr id="117" name="Shape 117"/>
          <p:cNvCxnSpPr>
            <a:stCxn id="109" idx="0"/>
            <a:endCxn id="110" idx="3"/>
          </p:cNvCxnSpPr>
          <p:nvPr/>
        </p:nvCxnSpPr>
        <p:spPr>
          <a:xfrm flipH="1" rot="10800000">
            <a:off x="2890724" y="2637337"/>
            <a:ext cx="674700" cy="102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1" idx="1"/>
            <a:endCxn id="110" idx="5"/>
          </p:cNvCxnSpPr>
          <p:nvPr/>
        </p:nvCxnSpPr>
        <p:spPr>
          <a:xfrm rot="10800000">
            <a:off x="5578634" y="2637399"/>
            <a:ext cx="705600" cy="11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5889300" y="2962125"/>
            <a:ext cx="18417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:READ {year: 2009}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176000" y="3000993"/>
            <a:ext cx="1971599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:READ {year:2005}</a:t>
            </a:r>
          </a:p>
        </p:txBody>
      </p:sp>
      <p:cxnSp>
        <p:nvCxnSpPr>
          <p:cNvPr id="121" name="Shape 121"/>
          <p:cNvCxnSpPr>
            <a:stCxn id="109" idx="6"/>
            <a:endCxn id="111" idx="2"/>
          </p:cNvCxnSpPr>
          <p:nvPr/>
        </p:nvCxnSpPr>
        <p:spPr>
          <a:xfrm flipH="1" rot="10800000">
            <a:off x="3876524" y="4139137"/>
            <a:ext cx="2118900" cy="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4130512" y="4123200"/>
            <a:ext cx="16110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:WORKS_WITH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Neo4j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Schema-less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Open source friendly license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Traversals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Algorithms</a:t>
            </a:r>
          </a:p>
          <a:p>
            <a:pPr indent="-3683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2200"/>
              <a:t>but…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200"/>
              <a:t>No number crunching / aggregate global analysis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200"/>
              <a:t>No binary data / blobs / objects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200"/>
              <a:t>Cypher is Neo4j specific</a:t>
            </a:r>
          </a:p>
          <a:p>
            <a:pPr indent="-368300" lvl="1" marL="914400" rtl="0">
              <a:spcBef>
                <a:spcPts val="0"/>
              </a:spcBef>
              <a:buSzPct val="100000"/>
              <a:buFont typeface="Courier New"/>
              <a:buChar char="o"/>
            </a:pPr>
            <a:r>
              <a:rPr lang="en" sz="2200"/>
              <a:t>Conceptual shift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SciGraph Goals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Represent ontological data in Neo4j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Support OWL 2 semantics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 agnostic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graph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vocabulary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annotation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basic REST services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