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1" r:id="rId4"/>
    <p:sldId id="263" r:id="rId5"/>
    <p:sldId id="266" r:id="rId6"/>
    <p:sldId id="260" r:id="rId7"/>
    <p:sldId id="264" r:id="rId8"/>
    <p:sldId id="274" r:id="rId9"/>
    <p:sldId id="265" r:id="rId10"/>
    <p:sldId id="271" r:id="rId11"/>
    <p:sldId id="276" r:id="rId12"/>
    <p:sldId id="277" r:id="rId13"/>
    <p:sldId id="275" r:id="rId14"/>
    <p:sldId id="278" r:id="rId15"/>
    <p:sldId id="279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1350-9901-4C93-91B9-120A2B16467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E98D0-3119-4391-952F-93DD958E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7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0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5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0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14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2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64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0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4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3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6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DA118B-E9D7-4B10-9D64-15198B92C2C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0E240B-D624-424E-A1FC-B3966E3F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0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8DE-64D5-42B5-9884-A0B18A9AE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03507"/>
            <a:ext cx="6815669" cy="151553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Small Bank USA</a:t>
            </a:r>
            <a:br>
              <a:rPr lang="en-US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43F6E-0ED6-47B2-98D5-D2220BA72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Individual Credit Worthiness: </a:t>
            </a:r>
            <a:r>
              <a:rPr lang="en-US" dirty="0"/>
              <a:t>New Applications</a:t>
            </a:r>
          </a:p>
          <a:p>
            <a:endParaRPr lang="en-US" dirty="0"/>
          </a:p>
          <a:p>
            <a:endParaRPr lang="en-US" sz="1600" dirty="0"/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D6485504-A32E-44BC-BF08-D9C50853D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6077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2537-D016-4486-BD36-3BDC1198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Results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73BA5-BD24-4963-B8AE-9DE9EACFA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741" y="2706176"/>
            <a:ext cx="7137427" cy="31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7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2537-D016-4486-BD36-3BDC1198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Results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73BA5-BD24-4963-B8AE-9DE9EACFA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318" y="2706176"/>
            <a:ext cx="7179128" cy="31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0AD8B-186E-4B16-9A41-776785785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964" y="3193313"/>
            <a:ext cx="8436071" cy="11278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FC39B-F770-4706-AE79-8D1ACD53C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43" y="4658408"/>
            <a:ext cx="8443692" cy="1104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F93FE8-7846-4AA1-8FE0-32585446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New Excel file:</a:t>
            </a:r>
          </a:p>
        </p:txBody>
      </p:sp>
    </p:spTree>
    <p:extLst>
      <p:ext uri="{BB962C8B-B14F-4D97-AF65-F5344CB8AC3E}">
        <p14:creationId xmlns:p14="http://schemas.microsoft.com/office/powerpoint/2010/main" val="175192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3C555-FD8C-495D-8BD7-25D667F82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02" y="2485292"/>
            <a:ext cx="5660613" cy="370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FBE91-D7EC-4B6A-AA2E-E251ED2F1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631" y="2496000"/>
            <a:ext cx="5642694" cy="36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725BCA-A66F-4A89-9F5A-6301F192C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520" y="2511241"/>
            <a:ext cx="5692721" cy="36893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FE0382-036E-4C56-A2DA-B431130E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Model’s “opinion”</a:t>
            </a:r>
          </a:p>
        </p:txBody>
      </p:sp>
    </p:spTree>
    <p:extLst>
      <p:ext uri="{BB962C8B-B14F-4D97-AF65-F5344CB8AC3E}">
        <p14:creationId xmlns:p14="http://schemas.microsoft.com/office/powerpoint/2010/main" val="271730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2537-D016-4486-BD36-3BDC1198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Used the Tidy Models and Workflow frameworks to create a very flexible and interpretable classification algorithm</a:t>
            </a:r>
          </a:p>
          <a:p>
            <a:pPr lvl="1"/>
            <a:r>
              <a:rPr lang="en-US" dirty="0"/>
              <a:t>Potential future work: confusion matrixes to measure specific areas of accuracy.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0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2537-D016-4486-BD36-3BDC1198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531"/>
          </a:xfrm>
        </p:spPr>
        <p:txBody>
          <a:bodyPr/>
          <a:lstStyle/>
          <a:p>
            <a:r>
              <a:rPr lang="en-US" dirty="0"/>
              <a:t>250 new applications – 73% increase</a:t>
            </a:r>
          </a:p>
          <a:p>
            <a:r>
              <a:rPr lang="en-US" dirty="0"/>
              <a:t>Current “manual” process too long – may loose customers</a:t>
            </a:r>
          </a:p>
          <a:p>
            <a:r>
              <a:rPr lang="en-US" dirty="0"/>
              <a:t>Consider statistical/machine learning approaches</a:t>
            </a:r>
          </a:p>
          <a:p>
            <a:r>
              <a:rPr lang="en-US" dirty="0"/>
              <a:t>Balance the human/machine decision making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Bank with solid fill">
            <a:extLst>
              <a:ext uri="{FF2B5EF4-FFF2-40B4-BE49-F238E27FC236}">
                <a16:creationId xmlns:a16="http://schemas.microsoft.com/office/drawing/2014/main" id="{FCBA85B3-B860-495E-B71F-95783EBE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6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2537-D016-4486-BD36-3BDC1198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531"/>
          </a:xfrm>
        </p:spPr>
        <p:txBody>
          <a:bodyPr/>
          <a:lstStyle/>
          <a:p>
            <a:r>
              <a:rPr lang="en-US" dirty="0"/>
              <a:t>Available information:</a:t>
            </a:r>
          </a:p>
          <a:p>
            <a:pPr lvl="1"/>
            <a:r>
              <a:rPr lang="en-US" dirty="0"/>
              <a:t>data on our last 500 personal loan cycles (credit-data-training.xlsx)</a:t>
            </a:r>
          </a:p>
          <a:p>
            <a:pPr lvl="1"/>
            <a:r>
              <a:rPr lang="en-US" dirty="0"/>
              <a:t>data on our new 250 applications (customers-to-score.xlsx)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5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2537-D016-4486-BD36-3BDC1198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051115"/>
            <a:ext cx="9601196" cy="2527752"/>
          </a:xfrm>
        </p:spPr>
        <p:txBody>
          <a:bodyPr numCol="3">
            <a:noAutofit/>
          </a:bodyPr>
          <a:lstStyle/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Account Balance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Duration of Credit Month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Payment Status of Previous Credit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Purpose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Credit Amount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 Savings Stocks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Length of current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employment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Instalment percent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Guarantors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Duration in Current address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Most valuable available asset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Age years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Concurrent Credits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 of apartment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of Credits at this Bank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Occupation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of dependents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Telephone</a:t>
            </a:r>
          </a:p>
          <a:p>
            <a:pPr lvl="1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Foreign Worker</a:t>
            </a:r>
            <a:r>
              <a:rPr lang="en-US" sz="1400" dirty="0"/>
              <a:t> </a:t>
            </a:r>
          </a:p>
          <a:p>
            <a:pPr lvl="1"/>
            <a:endParaRPr lang="en-US" sz="1400" dirty="0"/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8B760-8F34-40AC-8581-8D76FEB99CD2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512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Independent variables for each loan record (prior &amp; new):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B5B8B5C-4A7B-466B-9CC6-2B6213435C2C}"/>
              </a:ext>
            </a:extLst>
          </p:cNvPr>
          <p:cNvSpPr txBox="1">
            <a:spLocks/>
          </p:cNvSpPr>
          <p:nvPr/>
        </p:nvSpPr>
        <p:spPr>
          <a:xfrm>
            <a:off x="1293691" y="5647744"/>
            <a:ext cx="9601196" cy="512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defer preprocessing until later when using </a:t>
            </a:r>
            <a:r>
              <a:rPr lang="en-US" dirty="0" err="1"/>
              <a:t>tidymodels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6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425B0EA-A608-4EC3-A658-3FF059D64EB0}"/>
              </a:ext>
            </a:extLst>
          </p:cNvPr>
          <p:cNvSpPr txBox="1">
            <a:spLocks/>
          </p:cNvSpPr>
          <p:nvPr/>
        </p:nvSpPr>
        <p:spPr>
          <a:xfrm>
            <a:off x="1298511" y="2560385"/>
            <a:ext cx="9601196" cy="3605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Outcomes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Training &amp; Testing: “Credit Application Result”</a:t>
            </a:r>
          </a:p>
          <a:p>
            <a:pPr lvl="2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Two-class: “Creditworthy” or “Non-Creditworthy”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New Applications: “Predicted Classification”</a:t>
            </a:r>
          </a:p>
          <a:p>
            <a:pPr lvl="2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Two-class: “Creditworthy” or “Non-Creditworthy”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Probability cutoff set at 0.5, so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“Creditworthy” set at &gt; 0.5</a:t>
            </a:r>
          </a:p>
          <a:p>
            <a:r>
              <a:rPr lang="en-US" dirty="0">
                <a:solidFill>
                  <a:srgbClr val="000000"/>
                </a:solidFill>
              </a:rPr>
              <a:t>A classification problem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In-house data: fairly clean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576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2537-D016-4486-BD36-3BDC1198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531"/>
          </a:xfrm>
        </p:spPr>
        <p:txBody>
          <a:bodyPr/>
          <a:lstStyle/>
          <a:p>
            <a:r>
              <a:rPr lang="en-US" dirty="0"/>
              <a:t>Many statistical methods</a:t>
            </a:r>
          </a:p>
          <a:p>
            <a:r>
              <a:rPr lang="en-US" dirty="0"/>
              <a:t>Picking 3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Support Vector</a:t>
            </a:r>
            <a:br>
              <a:rPr lang="en-US" dirty="0"/>
            </a:br>
            <a:r>
              <a:rPr lang="en-US" dirty="0"/>
              <a:t>Machine</a:t>
            </a:r>
          </a:p>
          <a:p>
            <a:endParaRPr lang="en-US" dirty="0"/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6656D-0D0E-4DCB-85F6-ED23960A8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485" y="2556931"/>
            <a:ext cx="4960584" cy="360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7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2537-D016-4486-BD36-3BDC1198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53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Overall framework:</a:t>
            </a:r>
          </a:p>
          <a:p>
            <a:pPr lvl="1"/>
            <a:r>
              <a:rPr lang="en-US" dirty="0"/>
              <a:t>Key packages: </a:t>
            </a:r>
            <a:r>
              <a:rPr lang="en-US" dirty="0" err="1"/>
              <a:t>tidymodels</a:t>
            </a:r>
            <a:r>
              <a:rPr lang="en-US" dirty="0"/>
              <a:t> and workflows</a:t>
            </a:r>
          </a:p>
          <a:p>
            <a:pPr lvl="1"/>
            <a:r>
              <a:rPr lang="en-US" dirty="0"/>
              <a:t>Set the train/test split to 70/30</a:t>
            </a:r>
          </a:p>
          <a:p>
            <a:pPr lvl="1"/>
            <a:r>
              <a:rPr lang="en-US" dirty="0"/>
              <a:t>10-fold cross validation – address the class imbalance</a:t>
            </a:r>
          </a:p>
          <a:p>
            <a:r>
              <a:rPr lang="en-US" dirty="0"/>
              <a:t>Preprocessing in general:</a:t>
            </a:r>
          </a:p>
          <a:p>
            <a:pPr lvl="1"/>
            <a:r>
              <a:rPr lang="en-US"/>
              <a:t>Consider: dummy </a:t>
            </a:r>
            <a:r>
              <a:rPr lang="en-US" dirty="0"/>
              <a:t>vars, imputation, decorrelation, normalization, transformation</a:t>
            </a:r>
          </a:p>
          <a:p>
            <a:pPr lvl="1"/>
            <a:r>
              <a:rPr lang="en-US" dirty="0"/>
              <a:t>Accomplished with “</a:t>
            </a:r>
            <a:r>
              <a:rPr lang="en-US" dirty="0" err="1"/>
              <a:t>step_x</a:t>
            </a:r>
            <a:r>
              <a:rPr lang="en-US" dirty="0"/>
              <a:t>” functions e.g., </a:t>
            </a:r>
            <a:r>
              <a:rPr lang="en-US" dirty="0" err="1"/>
              <a:t>step_normalize</a:t>
            </a:r>
            <a:r>
              <a:rPr lang="en-US" dirty="0"/>
              <a:t>(</a:t>
            </a:r>
            <a:r>
              <a:rPr lang="en-US" dirty="0" err="1"/>
              <a:t>all_predictors</a:t>
            </a:r>
            <a:r>
              <a:rPr lang="en-US" dirty="0"/>
              <a:t>()) or </a:t>
            </a:r>
            <a:r>
              <a:rPr lang="en-US" dirty="0" err="1"/>
              <a:t>step_impute_median</a:t>
            </a:r>
            <a:r>
              <a:rPr lang="en-US" dirty="0"/>
              <a:t>(</a:t>
            </a:r>
            <a:r>
              <a:rPr lang="en-US" dirty="0" err="1"/>
              <a:t>Age_years</a:t>
            </a:r>
            <a:r>
              <a:rPr lang="en-US" dirty="0"/>
              <a:t>)</a:t>
            </a:r>
          </a:p>
          <a:p>
            <a:r>
              <a:rPr lang="en-US" dirty="0"/>
              <a:t>Model parameters:</a:t>
            </a:r>
          </a:p>
          <a:p>
            <a:pPr lvl="1"/>
            <a:r>
              <a:rPr lang="en-US" dirty="0"/>
              <a:t>Logistic Regression:         engine to “</a:t>
            </a:r>
            <a:r>
              <a:rPr lang="en-US" dirty="0" err="1"/>
              <a:t>glmnet</a:t>
            </a:r>
            <a:r>
              <a:rPr lang="en-US" dirty="0"/>
              <a:t>”              -  penalty ?, mixture ?, </a:t>
            </a:r>
          </a:p>
          <a:p>
            <a:pPr lvl="1"/>
            <a:r>
              <a:rPr lang="en-US" dirty="0"/>
              <a:t>Random Forest:               engine to “</a:t>
            </a:r>
            <a:r>
              <a:rPr lang="en-US" dirty="0" err="1"/>
              <a:t>randomforest</a:t>
            </a:r>
            <a:r>
              <a:rPr lang="en-US" dirty="0"/>
              <a:t>”    -  </a:t>
            </a:r>
            <a:r>
              <a:rPr lang="en-US" dirty="0" err="1"/>
              <a:t>mtry</a:t>
            </a:r>
            <a:r>
              <a:rPr lang="en-US" dirty="0"/>
              <a:t> !, trees ?, </a:t>
            </a:r>
            <a:r>
              <a:rPr lang="en-US" dirty="0" err="1"/>
              <a:t>min_n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Support Vector Machine: engine to “</a:t>
            </a:r>
            <a:r>
              <a:rPr lang="en-US" dirty="0" err="1"/>
              <a:t>kernlab</a:t>
            </a:r>
            <a:r>
              <a:rPr lang="en-US" dirty="0"/>
              <a:t>”              -  cost ?, </a:t>
            </a:r>
            <a:r>
              <a:rPr lang="en-US" dirty="0" err="1"/>
              <a:t>rbf_sigma</a:t>
            </a:r>
            <a:r>
              <a:rPr lang="en-US" dirty="0"/>
              <a:t> ?, margin ?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2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2537-D016-4486-BD36-3BDC1198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5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model training:</a:t>
            </a:r>
          </a:p>
          <a:p>
            <a:pPr lvl="1"/>
            <a:r>
              <a:rPr lang="en-US" dirty="0"/>
              <a:t>Define model, recipe, workflow, 25-parameter tuning grid</a:t>
            </a:r>
          </a:p>
          <a:p>
            <a:pPr lvl="1"/>
            <a:r>
              <a:rPr lang="en-US" dirty="0"/>
              <a:t>Conducted all recommended preprocessing using the Tidy Models recommendations</a:t>
            </a:r>
          </a:p>
          <a:p>
            <a:pPr lvl="1"/>
            <a:r>
              <a:rPr lang="en-US" dirty="0"/>
              <a:t>Set the auto tuning parameter selection for each model to “</a:t>
            </a:r>
            <a:r>
              <a:rPr lang="en-US" dirty="0" err="1"/>
              <a:t>roc_auc</a:t>
            </a:r>
            <a:r>
              <a:rPr lang="en-US" dirty="0"/>
              <a:t>”</a:t>
            </a:r>
          </a:p>
          <a:p>
            <a:r>
              <a:rPr lang="en-US" dirty="0"/>
              <a:t>For model testing:</a:t>
            </a:r>
          </a:p>
          <a:p>
            <a:pPr lvl="1"/>
            <a:r>
              <a:rPr lang="en-US" dirty="0"/>
              <a:t>Simply use each of the best selected training models on the test data</a:t>
            </a:r>
          </a:p>
          <a:p>
            <a:r>
              <a:rPr lang="en-US" dirty="0"/>
              <a:t>For new data prediction:</a:t>
            </a:r>
          </a:p>
          <a:p>
            <a:pPr lvl="1"/>
            <a:r>
              <a:rPr lang="en-US" dirty="0"/>
              <a:t>We’ll analyze the test data results and pick a model for the 250 new records.</a:t>
            </a:r>
          </a:p>
          <a:p>
            <a:pPr lvl="2"/>
            <a:endParaRPr lang="en-US" dirty="0"/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7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0145-C0C6-4504-8CE1-73BAC7F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Credit Worthiness</a:t>
            </a:r>
            <a:br>
              <a:rPr lang="en-US" dirty="0"/>
            </a:br>
            <a:r>
              <a:rPr lang="en-US" sz="2800" dirty="0"/>
              <a:t>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2537-D016-4486-BD36-3BDC1198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Results</a:t>
            </a: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943ADE7E-DEC7-476D-88EC-AD3CCF58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985" y="5251063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25522-ACE9-4B1B-A5E2-23400C919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431" y="2702369"/>
            <a:ext cx="7018169" cy="32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33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484</TotalTime>
  <Words>530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Small Bank USA </vt:lpstr>
      <vt:lpstr>Credit Worthiness New Applications</vt:lpstr>
      <vt:lpstr>Credit Worthiness New Applications</vt:lpstr>
      <vt:lpstr>Credit Worthiness New Applications</vt:lpstr>
      <vt:lpstr>Credit Worthiness New Applications</vt:lpstr>
      <vt:lpstr>Credit Worthiness New Applications</vt:lpstr>
      <vt:lpstr>Credit Worthiness New Applications</vt:lpstr>
      <vt:lpstr>Credit Worthiness New Applications</vt:lpstr>
      <vt:lpstr>Credit Worthiness New Applications</vt:lpstr>
      <vt:lpstr>Credit Worthiness New Applications</vt:lpstr>
      <vt:lpstr>Credit Worthiness New Applications</vt:lpstr>
      <vt:lpstr>Credit Worthiness New Applications</vt:lpstr>
      <vt:lpstr>Credit Worthiness New Applications</vt:lpstr>
      <vt:lpstr>Credit Worthiness New Applications</vt:lpstr>
      <vt:lpstr>Credit Worthiness New Applications</vt:lpstr>
      <vt:lpstr>Credit Worthiness New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Worthiness</dc:title>
  <dc:creator>Eric Townes</dc:creator>
  <cp:lastModifiedBy>Eric Townes</cp:lastModifiedBy>
  <cp:revision>47</cp:revision>
  <dcterms:created xsi:type="dcterms:W3CDTF">2021-12-02T15:16:35Z</dcterms:created>
  <dcterms:modified xsi:type="dcterms:W3CDTF">2021-12-03T02:31:45Z</dcterms:modified>
</cp:coreProperties>
</file>