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handoutMasterIdLst>
    <p:handoutMasterId r:id="rId49"/>
  </p:handoutMasterIdLst>
  <p:sldIdLst>
    <p:sldId id="257" r:id="rId3"/>
    <p:sldId id="258" r:id="rId4"/>
    <p:sldId id="298" r:id="rId5"/>
    <p:sldId id="262" r:id="rId6"/>
    <p:sldId id="256" r:id="rId7"/>
    <p:sldId id="259" r:id="rId8"/>
    <p:sldId id="260" r:id="rId9"/>
    <p:sldId id="263" r:id="rId11"/>
    <p:sldId id="264" r:id="rId12"/>
    <p:sldId id="265" r:id="rId13"/>
    <p:sldId id="268" r:id="rId14"/>
    <p:sldId id="269" r:id="rId15"/>
    <p:sldId id="271" r:id="rId16"/>
    <p:sldId id="277" r:id="rId17"/>
    <p:sldId id="273" r:id="rId18"/>
    <p:sldId id="266" r:id="rId19"/>
    <p:sldId id="288" r:id="rId20"/>
    <p:sldId id="275" r:id="rId21"/>
    <p:sldId id="278" r:id="rId22"/>
    <p:sldId id="286" r:id="rId23"/>
    <p:sldId id="279" r:id="rId24"/>
    <p:sldId id="287" r:id="rId25"/>
    <p:sldId id="276" r:id="rId26"/>
    <p:sldId id="281" r:id="rId27"/>
    <p:sldId id="282" r:id="rId28"/>
    <p:sldId id="283" r:id="rId29"/>
    <p:sldId id="284" r:id="rId30"/>
    <p:sldId id="280" r:id="rId31"/>
    <p:sldId id="274" r:id="rId32"/>
    <p:sldId id="267" r:id="rId33"/>
    <p:sldId id="291" r:id="rId34"/>
    <p:sldId id="295" r:id="rId35"/>
    <p:sldId id="292" r:id="rId36"/>
    <p:sldId id="296" r:id="rId37"/>
    <p:sldId id="293" r:id="rId38"/>
    <p:sldId id="294" r:id="rId39"/>
    <p:sldId id="289" r:id="rId40"/>
    <p:sldId id="333" r:id="rId41"/>
    <p:sldId id="334" r:id="rId42"/>
    <p:sldId id="336" r:id="rId43"/>
    <p:sldId id="337" r:id="rId44"/>
    <p:sldId id="339" r:id="rId45"/>
    <p:sldId id="341" r:id="rId46"/>
    <p:sldId id="340" r:id="rId47"/>
    <p:sldId id="342" r:id="rId48"/>
  </p:sldIdLst>
  <p:sldSz cx="12192000" cy="6858000"/>
  <p:notesSz cx="6858000" cy="9144000"/>
  <p:custDataLst>
    <p:tags r:id="rId5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3" Type="http://schemas.openxmlformats.org/officeDocument/2006/relationships/tags" Target="tags/tag12.xml"/><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slide" Target="slides/slide3.xml"/><Relationship Id="rId49" Type="http://schemas.openxmlformats.org/officeDocument/2006/relationships/handoutMaster" Target="handoutMasters/handoutMaster1.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zh-CN" altLang="en-US">
                <a:latin typeface="微软雅黑" panose="020B0503020204020204" charset="-122"/>
                <a:ea typeface="微软雅黑" panose="020B0503020204020204" charset="-122"/>
              </a:rPr>
              <a:t>达内时代教育集团</a:t>
            </a:r>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zh-CN" altLang="en-US">
                <a:latin typeface="微软雅黑" panose="020B0503020204020204" charset="-122"/>
                <a:ea typeface="微软雅黑" panose="020B0503020204020204" charset="-122"/>
                <a:sym typeface="+mn-ea"/>
              </a:rPr>
              <a:t>达内时代教育集团</a:t>
            </a:r>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r>
              <a:rPr lang="zh-CN" altLang="en-US"/>
              <a:t>1</a:t>
            </a:r>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2" Type="http://schemas.openxmlformats.org/officeDocument/2006/relationships/slideLayout" Target="../slideLayouts/slideLayout7.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3089275" y="2275205"/>
            <a:ext cx="6583680" cy="1198880"/>
          </a:xfrm>
          <a:prstGeom prst="rect">
            <a:avLst/>
          </a:prstGeom>
          <a:noFill/>
          <a:ln>
            <a:noFill/>
          </a:ln>
        </p:spPr>
        <p:txBody>
          <a:bodyPr wrap="non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zh-CN" altLang="en-US" sz="7200" b="1">
                <a:solidFill>
                  <a:schemeClr val="accent3"/>
                </a:solidFill>
                <a:effectLst/>
              </a:rPr>
              <a:t>数据结构与算法</a:t>
            </a:r>
            <a:endParaRPr lang="zh-CN" altLang="en-US" sz="7200" b="1">
              <a:solidFill>
                <a:schemeClr val="accent3"/>
              </a:solidFill>
              <a:effectLst/>
            </a:endParaRPr>
          </a:p>
        </p:txBody>
      </p:sp>
      <p:sp>
        <p:nvSpPr>
          <p:cNvPr id="7" name="椭圆 6"/>
          <p:cNvSpPr/>
          <p:nvPr/>
        </p:nvSpPr>
        <p:spPr>
          <a:xfrm>
            <a:off x="1206699" y="1699311"/>
            <a:ext cx="1883013" cy="1883013"/>
          </a:xfrm>
          <a:prstGeom prst="ellipse">
            <a:avLst/>
          </a:prstGeom>
          <a:noFill/>
          <a:ln w="19050">
            <a:solidFill>
              <a:schemeClr val="accent1">
                <a:lumMod val="40000"/>
                <a:lumOff val="60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95000"/>
                  <a:lumOff val="5000"/>
                </a:schemeClr>
              </a:solidFill>
            </a:endParaRPr>
          </a:p>
        </p:txBody>
      </p:sp>
      <p:sp>
        <p:nvSpPr>
          <p:cNvPr id="3" name="椭圆 2"/>
          <p:cNvSpPr/>
          <p:nvPr/>
        </p:nvSpPr>
        <p:spPr>
          <a:xfrm>
            <a:off x="1851660" y="1240790"/>
            <a:ext cx="2371090" cy="2341245"/>
          </a:xfrm>
          <a:prstGeom prst="ellipse">
            <a:avLst/>
          </a:prstGeom>
          <a:noFill/>
          <a:ln w="19050">
            <a:solidFill>
              <a:schemeClr val="accent1">
                <a:lumMod val="40000"/>
                <a:lumOff val="60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95000"/>
                  <a:lumOff val="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2324735" y="1570355"/>
            <a:ext cx="5635625" cy="460375"/>
          </a:xfrm>
          <a:prstGeom prst="rect">
            <a:avLst/>
          </a:prstGeom>
          <a:noFill/>
        </p:spPr>
        <p:txBody>
          <a:bodyPr wrap="square" rtlCol="0">
            <a:spAutoFit/>
          </a:bodyPr>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schemeClr val="bg2">
                    <a:lumMod val="50000"/>
                  </a:schemeClr>
                </a:solidFill>
                <a:effectLst/>
                <a:uLnTx/>
                <a:uFillTx/>
                <a:latin typeface="微软雅黑" panose="020B0503020204020204" charset="-122"/>
                <a:ea typeface="微软雅黑" panose="020B0503020204020204" charset="-122"/>
                <a:cs typeface="+mn-cs"/>
              </a:rPr>
              <a:t>境界1：听懂理论、听懂算法思路</a:t>
            </a:r>
            <a:endParaRPr kumimoji="0" lang="zh-CN" altLang="en-US" sz="2400" b="0" i="0" u="none" strike="noStrike" kern="1200" cap="none" spc="0" normalizeH="0" baseline="0" noProof="0">
              <a:ln>
                <a:noFill/>
              </a:ln>
              <a:solidFill>
                <a:schemeClr val="bg2">
                  <a:lumMod val="50000"/>
                </a:schemeClr>
              </a:solidFill>
              <a:effectLst/>
              <a:uLnTx/>
              <a:uFillTx/>
              <a:latin typeface="微软雅黑" panose="020B0503020204020204" charset="-122"/>
              <a:ea typeface="微软雅黑" panose="020B0503020204020204" charset="-122"/>
              <a:cs typeface="+mn-cs"/>
            </a:endParaRPr>
          </a:p>
        </p:txBody>
      </p:sp>
      <p:sp>
        <p:nvSpPr>
          <p:cNvPr id="7" name="progress-report_18229"/>
          <p:cNvSpPr>
            <a:spLocks noChangeAspect="1"/>
          </p:cNvSpPr>
          <p:nvPr/>
        </p:nvSpPr>
        <p:spPr bwMode="auto">
          <a:xfrm>
            <a:off x="1709420" y="2996565"/>
            <a:ext cx="482600" cy="409575"/>
          </a:xfrm>
          <a:custGeom>
            <a:avLst/>
            <a:gdLst>
              <a:gd name="connsiteX0" fmla="*/ 116112 w 607919"/>
              <a:gd name="connsiteY0" fmla="*/ 473652 h 551610"/>
              <a:gd name="connsiteX1" fmla="*/ 118901 w 607919"/>
              <a:gd name="connsiteY1" fmla="*/ 480423 h 551610"/>
              <a:gd name="connsiteX2" fmla="*/ 118901 w 607919"/>
              <a:gd name="connsiteY2" fmla="*/ 551610 h 551610"/>
              <a:gd name="connsiteX3" fmla="*/ 55604 w 607919"/>
              <a:gd name="connsiteY3" fmla="*/ 551610 h 551610"/>
              <a:gd name="connsiteX4" fmla="*/ 55604 w 607919"/>
              <a:gd name="connsiteY4" fmla="*/ 540851 h 551610"/>
              <a:gd name="connsiteX5" fmla="*/ 65255 w 607919"/>
              <a:gd name="connsiteY5" fmla="*/ 520583 h 551610"/>
              <a:gd name="connsiteX6" fmla="*/ 83555 w 607919"/>
              <a:gd name="connsiteY6" fmla="*/ 502317 h 551610"/>
              <a:gd name="connsiteX7" fmla="*/ 109375 w 607919"/>
              <a:gd name="connsiteY7" fmla="*/ 476545 h 551610"/>
              <a:gd name="connsiteX8" fmla="*/ 116112 w 607919"/>
              <a:gd name="connsiteY8" fmla="*/ 473652 h 551610"/>
              <a:gd name="connsiteX9" fmla="*/ 199155 w 607919"/>
              <a:gd name="connsiteY9" fmla="*/ 390799 h 551610"/>
              <a:gd name="connsiteX10" fmla="*/ 201956 w 607919"/>
              <a:gd name="connsiteY10" fmla="*/ 397632 h 551610"/>
              <a:gd name="connsiteX11" fmla="*/ 201956 w 607919"/>
              <a:gd name="connsiteY11" fmla="*/ 551610 h 551610"/>
              <a:gd name="connsiteX12" fmla="*/ 145363 w 607919"/>
              <a:gd name="connsiteY12" fmla="*/ 551610 h 551610"/>
              <a:gd name="connsiteX13" fmla="*/ 145363 w 607919"/>
              <a:gd name="connsiteY13" fmla="*/ 454170 h 551610"/>
              <a:gd name="connsiteX14" fmla="*/ 154879 w 607919"/>
              <a:gd name="connsiteY14" fmla="*/ 431030 h 551610"/>
              <a:gd name="connsiteX15" fmla="*/ 192315 w 607919"/>
              <a:gd name="connsiteY15" fmla="*/ 393630 h 551610"/>
              <a:gd name="connsiteX16" fmla="*/ 199155 w 607919"/>
              <a:gd name="connsiteY16" fmla="*/ 390799 h 551610"/>
              <a:gd name="connsiteX17" fmla="*/ 231082 w 607919"/>
              <a:gd name="connsiteY17" fmla="*/ 388245 h 551610"/>
              <a:gd name="connsiteX18" fmla="*/ 237930 w 607919"/>
              <a:gd name="connsiteY18" fmla="*/ 391091 h 551610"/>
              <a:gd name="connsiteX19" fmla="*/ 266763 w 607919"/>
              <a:gd name="connsiteY19" fmla="*/ 419867 h 551610"/>
              <a:gd name="connsiteX20" fmla="*/ 275915 w 607919"/>
              <a:gd name="connsiteY20" fmla="*/ 428875 h 551610"/>
              <a:gd name="connsiteX21" fmla="*/ 284941 w 607919"/>
              <a:gd name="connsiteY21" fmla="*/ 451520 h 551610"/>
              <a:gd name="connsiteX22" fmla="*/ 284941 w 607919"/>
              <a:gd name="connsiteY22" fmla="*/ 551610 h 551610"/>
              <a:gd name="connsiteX23" fmla="*/ 228277 w 607919"/>
              <a:gd name="connsiteY23" fmla="*/ 551610 h 551610"/>
              <a:gd name="connsiteX24" fmla="*/ 228277 w 607919"/>
              <a:gd name="connsiteY24" fmla="*/ 394969 h 551610"/>
              <a:gd name="connsiteX25" fmla="*/ 231082 w 607919"/>
              <a:gd name="connsiteY25" fmla="*/ 388245 h 551610"/>
              <a:gd name="connsiteX26" fmla="*/ 365148 w 607919"/>
              <a:gd name="connsiteY26" fmla="*/ 381336 h 551610"/>
              <a:gd name="connsiteX27" fmla="*/ 367997 w 607919"/>
              <a:gd name="connsiteY27" fmla="*/ 388122 h 551610"/>
              <a:gd name="connsiteX28" fmla="*/ 367997 w 607919"/>
              <a:gd name="connsiteY28" fmla="*/ 551610 h 551610"/>
              <a:gd name="connsiteX29" fmla="*/ 311262 w 607919"/>
              <a:gd name="connsiteY29" fmla="*/ 551610 h 551610"/>
              <a:gd name="connsiteX30" fmla="*/ 311262 w 607919"/>
              <a:gd name="connsiteY30" fmla="*/ 444661 h 551610"/>
              <a:gd name="connsiteX31" fmla="*/ 316898 w 607919"/>
              <a:gd name="connsiteY31" fmla="*/ 425523 h 551610"/>
              <a:gd name="connsiteX32" fmla="*/ 322534 w 607919"/>
              <a:gd name="connsiteY32" fmla="*/ 419894 h 551610"/>
              <a:gd name="connsiteX33" fmla="*/ 358353 w 607919"/>
              <a:gd name="connsiteY33" fmla="*/ 384120 h 551610"/>
              <a:gd name="connsiteX34" fmla="*/ 365148 w 607919"/>
              <a:gd name="connsiteY34" fmla="*/ 381336 h 551610"/>
              <a:gd name="connsiteX35" fmla="*/ 448177 w 607919"/>
              <a:gd name="connsiteY35" fmla="*/ 298352 h 551610"/>
              <a:gd name="connsiteX36" fmla="*/ 450982 w 607919"/>
              <a:gd name="connsiteY36" fmla="*/ 305139 h 551610"/>
              <a:gd name="connsiteX37" fmla="*/ 450982 w 607919"/>
              <a:gd name="connsiteY37" fmla="*/ 551610 h 551610"/>
              <a:gd name="connsiteX38" fmla="*/ 394318 w 607919"/>
              <a:gd name="connsiteY38" fmla="*/ 551610 h 551610"/>
              <a:gd name="connsiteX39" fmla="*/ 394318 w 607919"/>
              <a:gd name="connsiteY39" fmla="*/ 361815 h 551610"/>
              <a:gd name="connsiteX40" fmla="*/ 403846 w 607919"/>
              <a:gd name="connsiteY40" fmla="*/ 338669 h 551610"/>
              <a:gd name="connsiteX41" fmla="*/ 441329 w 607919"/>
              <a:gd name="connsiteY41" fmla="*/ 301136 h 551610"/>
              <a:gd name="connsiteX42" fmla="*/ 448177 w 607919"/>
              <a:gd name="connsiteY42" fmla="*/ 298352 h 551610"/>
              <a:gd name="connsiteX43" fmla="*/ 527085 w 607919"/>
              <a:gd name="connsiteY43" fmla="*/ 219452 h 551610"/>
              <a:gd name="connsiteX44" fmla="*/ 529874 w 607919"/>
              <a:gd name="connsiteY44" fmla="*/ 226177 h 551610"/>
              <a:gd name="connsiteX45" fmla="*/ 529874 w 607919"/>
              <a:gd name="connsiteY45" fmla="*/ 551610 h 551610"/>
              <a:gd name="connsiteX46" fmla="*/ 477232 w 607919"/>
              <a:gd name="connsiteY46" fmla="*/ 551610 h 551610"/>
              <a:gd name="connsiteX47" fmla="*/ 477232 w 607919"/>
              <a:gd name="connsiteY47" fmla="*/ 278727 h 551610"/>
              <a:gd name="connsiteX48" fmla="*/ 486883 w 607919"/>
              <a:gd name="connsiteY48" fmla="*/ 255580 h 551610"/>
              <a:gd name="connsiteX49" fmla="*/ 520348 w 607919"/>
              <a:gd name="connsiteY49" fmla="*/ 222298 h 551610"/>
              <a:gd name="connsiteX50" fmla="*/ 527085 w 607919"/>
              <a:gd name="connsiteY50" fmla="*/ 219452 h 551610"/>
              <a:gd name="connsiteX51" fmla="*/ 387769 w 607919"/>
              <a:gd name="connsiteY51" fmla="*/ 0 h 551610"/>
              <a:gd name="connsiteX52" fmla="*/ 580729 w 607919"/>
              <a:gd name="connsiteY52" fmla="*/ 0 h 551610"/>
              <a:gd name="connsiteX53" fmla="*/ 607919 w 607919"/>
              <a:gd name="connsiteY53" fmla="*/ 26022 h 551610"/>
              <a:gd name="connsiteX54" fmla="*/ 607919 w 607919"/>
              <a:gd name="connsiteY54" fmla="*/ 219812 h 551610"/>
              <a:gd name="connsiteX55" fmla="*/ 598271 w 607919"/>
              <a:gd name="connsiteY55" fmla="*/ 223815 h 551610"/>
              <a:gd name="connsiteX56" fmla="*/ 530610 w 607919"/>
              <a:gd name="connsiteY56" fmla="*/ 156258 h 551610"/>
              <a:gd name="connsiteX57" fmla="*/ 304320 w 607919"/>
              <a:gd name="connsiteY57" fmla="*/ 382325 h 551610"/>
              <a:gd name="connsiteX58" fmla="*/ 285024 w 607919"/>
              <a:gd name="connsiteY58" fmla="*/ 382325 h 551610"/>
              <a:gd name="connsiteX59" fmla="*/ 216360 w 607919"/>
              <a:gd name="connsiteY59" fmla="*/ 313767 h 551610"/>
              <a:gd name="connsiteX60" fmla="*/ 94068 w 607919"/>
              <a:gd name="connsiteY60" fmla="*/ 435996 h 551610"/>
              <a:gd name="connsiteX61" fmla="*/ 17260 w 607919"/>
              <a:gd name="connsiteY61" fmla="*/ 435996 h 551610"/>
              <a:gd name="connsiteX62" fmla="*/ 15882 w 607919"/>
              <a:gd name="connsiteY62" fmla="*/ 434745 h 551610"/>
              <a:gd name="connsiteX63" fmla="*/ 15882 w 607919"/>
              <a:gd name="connsiteY63" fmla="*/ 358055 h 551610"/>
              <a:gd name="connsiteX64" fmla="*/ 206837 w 607919"/>
              <a:gd name="connsiteY64" fmla="*/ 167267 h 551610"/>
              <a:gd name="connsiteX65" fmla="*/ 226008 w 607919"/>
              <a:gd name="connsiteY65" fmla="*/ 167267 h 551610"/>
              <a:gd name="connsiteX66" fmla="*/ 294672 w 607919"/>
              <a:gd name="connsiteY66" fmla="*/ 235701 h 551610"/>
              <a:gd name="connsiteX67" fmla="*/ 424481 w 607919"/>
              <a:gd name="connsiteY67" fmla="*/ 105965 h 551610"/>
              <a:gd name="connsiteX68" fmla="*/ 452423 w 607919"/>
              <a:gd name="connsiteY68" fmla="*/ 78192 h 551610"/>
              <a:gd name="connsiteX69" fmla="*/ 383885 w 607919"/>
              <a:gd name="connsiteY69" fmla="*/ 9633 h 551610"/>
              <a:gd name="connsiteX70" fmla="*/ 387769 w 607919"/>
              <a:gd name="connsiteY70" fmla="*/ 0 h 551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07919" h="551610">
                <a:moveTo>
                  <a:pt x="116112" y="473652"/>
                </a:moveTo>
                <a:cubicBezTo>
                  <a:pt x="117836" y="474356"/>
                  <a:pt x="118901" y="476670"/>
                  <a:pt x="118901" y="480423"/>
                </a:cubicBezTo>
                <a:lnTo>
                  <a:pt x="118901" y="551610"/>
                </a:lnTo>
                <a:lnTo>
                  <a:pt x="55604" y="551610"/>
                </a:lnTo>
                <a:lnTo>
                  <a:pt x="55604" y="540851"/>
                </a:lnTo>
                <a:cubicBezTo>
                  <a:pt x="55604" y="534971"/>
                  <a:pt x="59991" y="525838"/>
                  <a:pt x="65255" y="520583"/>
                </a:cubicBezTo>
                <a:lnTo>
                  <a:pt x="83555" y="502317"/>
                </a:lnTo>
                <a:lnTo>
                  <a:pt x="109375" y="476545"/>
                </a:lnTo>
                <a:cubicBezTo>
                  <a:pt x="112007" y="473855"/>
                  <a:pt x="114389" y="472948"/>
                  <a:pt x="116112" y="473652"/>
                </a:cubicBezTo>
                <a:close/>
                <a:moveTo>
                  <a:pt x="199155" y="390799"/>
                </a:moveTo>
                <a:cubicBezTo>
                  <a:pt x="200892" y="391534"/>
                  <a:pt x="201956" y="393880"/>
                  <a:pt x="201956" y="397632"/>
                </a:cubicBezTo>
                <a:lnTo>
                  <a:pt x="201956" y="551610"/>
                </a:lnTo>
                <a:lnTo>
                  <a:pt x="145363" y="551610"/>
                </a:lnTo>
                <a:lnTo>
                  <a:pt x="145363" y="454170"/>
                </a:lnTo>
                <a:cubicBezTo>
                  <a:pt x="145363" y="446665"/>
                  <a:pt x="149620" y="436283"/>
                  <a:pt x="154879" y="431030"/>
                </a:cubicBezTo>
                <a:lnTo>
                  <a:pt x="192315" y="393630"/>
                </a:lnTo>
                <a:cubicBezTo>
                  <a:pt x="195007" y="390941"/>
                  <a:pt x="197417" y="390065"/>
                  <a:pt x="199155" y="390799"/>
                </a:cubicBezTo>
                <a:close/>
                <a:moveTo>
                  <a:pt x="231082" y="388245"/>
                </a:moveTo>
                <a:cubicBezTo>
                  <a:pt x="232822" y="387525"/>
                  <a:pt x="235235" y="388401"/>
                  <a:pt x="237930" y="391091"/>
                </a:cubicBezTo>
                <a:lnTo>
                  <a:pt x="266763" y="419867"/>
                </a:lnTo>
                <a:lnTo>
                  <a:pt x="275915" y="428875"/>
                </a:lnTo>
                <a:cubicBezTo>
                  <a:pt x="280929" y="433879"/>
                  <a:pt x="284941" y="444013"/>
                  <a:pt x="284941" y="451520"/>
                </a:cubicBezTo>
                <a:lnTo>
                  <a:pt x="284941" y="551610"/>
                </a:lnTo>
                <a:lnTo>
                  <a:pt x="228277" y="551610"/>
                </a:lnTo>
                <a:lnTo>
                  <a:pt x="228277" y="394969"/>
                </a:lnTo>
                <a:cubicBezTo>
                  <a:pt x="228277" y="391278"/>
                  <a:pt x="229343" y="388964"/>
                  <a:pt x="231082" y="388245"/>
                </a:cubicBezTo>
                <a:close/>
                <a:moveTo>
                  <a:pt x="365148" y="381336"/>
                </a:moveTo>
                <a:cubicBezTo>
                  <a:pt x="366901" y="382055"/>
                  <a:pt x="367997" y="384370"/>
                  <a:pt x="367997" y="388122"/>
                </a:cubicBezTo>
                <a:lnTo>
                  <a:pt x="367997" y="551610"/>
                </a:lnTo>
                <a:lnTo>
                  <a:pt x="311262" y="551610"/>
                </a:lnTo>
                <a:lnTo>
                  <a:pt x="311262" y="444661"/>
                </a:lnTo>
                <a:cubicBezTo>
                  <a:pt x="311262" y="437156"/>
                  <a:pt x="313767" y="428650"/>
                  <a:pt x="316898" y="425523"/>
                </a:cubicBezTo>
                <a:cubicBezTo>
                  <a:pt x="320029" y="422396"/>
                  <a:pt x="322534" y="419894"/>
                  <a:pt x="322534" y="419894"/>
                </a:cubicBezTo>
                <a:lnTo>
                  <a:pt x="358353" y="384120"/>
                </a:lnTo>
                <a:cubicBezTo>
                  <a:pt x="360983" y="381493"/>
                  <a:pt x="363394" y="380617"/>
                  <a:pt x="365148" y="381336"/>
                </a:cubicBezTo>
                <a:close/>
                <a:moveTo>
                  <a:pt x="448177" y="298352"/>
                </a:moveTo>
                <a:cubicBezTo>
                  <a:pt x="449916" y="299071"/>
                  <a:pt x="450982" y="301386"/>
                  <a:pt x="450982" y="305139"/>
                </a:cubicBezTo>
                <a:lnTo>
                  <a:pt x="450982" y="551610"/>
                </a:lnTo>
                <a:lnTo>
                  <a:pt x="394318" y="551610"/>
                </a:lnTo>
                <a:lnTo>
                  <a:pt x="394318" y="361815"/>
                </a:lnTo>
                <a:cubicBezTo>
                  <a:pt x="394318" y="354308"/>
                  <a:pt x="398580" y="343924"/>
                  <a:pt x="403846" y="338669"/>
                </a:cubicBezTo>
                <a:lnTo>
                  <a:pt x="441329" y="301136"/>
                </a:lnTo>
                <a:cubicBezTo>
                  <a:pt x="444024" y="298508"/>
                  <a:pt x="446438" y="297633"/>
                  <a:pt x="448177" y="298352"/>
                </a:cubicBezTo>
                <a:close/>
                <a:moveTo>
                  <a:pt x="527085" y="219452"/>
                </a:moveTo>
                <a:cubicBezTo>
                  <a:pt x="528809" y="220171"/>
                  <a:pt x="529874" y="222486"/>
                  <a:pt x="529874" y="226177"/>
                </a:cubicBezTo>
                <a:lnTo>
                  <a:pt x="529874" y="551610"/>
                </a:lnTo>
                <a:lnTo>
                  <a:pt x="477232" y="551610"/>
                </a:lnTo>
                <a:lnTo>
                  <a:pt x="477232" y="278727"/>
                </a:lnTo>
                <a:cubicBezTo>
                  <a:pt x="477232" y="271345"/>
                  <a:pt x="481494" y="260960"/>
                  <a:pt x="486883" y="255580"/>
                </a:cubicBezTo>
                <a:lnTo>
                  <a:pt x="520348" y="222298"/>
                </a:lnTo>
                <a:cubicBezTo>
                  <a:pt x="522980" y="219608"/>
                  <a:pt x="525362" y="218732"/>
                  <a:pt x="527085" y="219452"/>
                </a:cubicBezTo>
                <a:close/>
                <a:moveTo>
                  <a:pt x="387769" y="0"/>
                </a:moveTo>
                <a:lnTo>
                  <a:pt x="580729" y="0"/>
                </a:lnTo>
                <a:cubicBezTo>
                  <a:pt x="594512" y="0"/>
                  <a:pt x="607919" y="12135"/>
                  <a:pt x="607919" y="26022"/>
                </a:cubicBezTo>
                <a:lnTo>
                  <a:pt x="607919" y="219812"/>
                </a:lnTo>
                <a:cubicBezTo>
                  <a:pt x="607919" y="227318"/>
                  <a:pt x="603534" y="229070"/>
                  <a:pt x="598271" y="223815"/>
                </a:cubicBezTo>
                <a:lnTo>
                  <a:pt x="530610" y="156258"/>
                </a:lnTo>
                <a:lnTo>
                  <a:pt x="304320" y="382325"/>
                </a:lnTo>
                <a:cubicBezTo>
                  <a:pt x="298932" y="387580"/>
                  <a:pt x="290412" y="387580"/>
                  <a:pt x="285024" y="382325"/>
                </a:cubicBezTo>
                <a:lnTo>
                  <a:pt x="216360" y="313767"/>
                </a:lnTo>
                <a:lnTo>
                  <a:pt x="94068" y="435996"/>
                </a:lnTo>
                <a:cubicBezTo>
                  <a:pt x="72767" y="457264"/>
                  <a:pt x="38435" y="457264"/>
                  <a:pt x="17260" y="435996"/>
                </a:cubicBezTo>
                <a:lnTo>
                  <a:pt x="15882" y="434745"/>
                </a:lnTo>
                <a:cubicBezTo>
                  <a:pt x="-5294" y="413477"/>
                  <a:pt x="-5294" y="379198"/>
                  <a:pt x="15882" y="358055"/>
                </a:cubicBezTo>
                <a:lnTo>
                  <a:pt x="206837" y="167267"/>
                </a:lnTo>
                <a:cubicBezTo>
                  <a:pt x="212100" y="161888"/>
                  <a:pt x="220745" y="161888"/>
                  <a:pt x="226008" y="167267"/>
                </a:cubicBezTo>
                <a:lnTo>
                  <a:pt x="294672" y="235701"/>
                </a:lnTo>
                <a:lnTo>
                  <a:pt x="424481" y="105965"/>
                </a:lnTo>
                <a:lnTo>
                  <a:pt x="452423" y="78192"/>
                </a:lnTo>
                <a:lnTo>
                  <a:pt x="383885" y="9633"/>
                </a:lnTo>
                <a:cubicBezTo>
                  <a:pt x="378497" y="4379"/>
                  <a:pt x="380376" y="0"/>
                  <a:pt x="387769" y="0"/>
                </a:cubicBezTo>
                <a:close/>
              </a:path>
            </a:pathLst>
          </a:cu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8" name="puzzle_104747"/>
          <p:cNvSpPr>
            <a:spLocks noChangeAspect="1"/>
          </p:cNvSpPr>
          <p:nvPr/>
        </p:nvSpPr>
        <p:spPr bwMode="auto">
          <a:xfrm>
            <a:off x="1702435" y="4191000"/>
            <a:ext cx="479425" cy="447040"/>
          </a:xfrm>
          <a:custGeom>
            <a:avLst/>
            <a:gdLst>
              <a:gd name="connsiteX0" fmla="*/ 290910 w 605702"/>
              <a:gd name="connsiteY0" fmla="*/ 156336 h 604568"/>
              <a:gd name="connsiteX1" fmla="*/ 335849 w 605702"/>
              <a:gd name="connsiteY1" fmla="*/ 164992 h 604568"/>
              <a:gd name="connsiteX2" fmla="*/ 288310 w 605702"/>
              <a:gd name="connsiteY2" fmla="*/ 212456 h 604568"/>
              <a:gd name="connsiteX3" fmla="*/ 203632 w 605702"/>
              <a:gd name="connsiteY3" fmla="*/ 244717 h 604568"/>
              <a:gd name="connsiteX4" fmla="*/ 203632 w 605702"/>
              <a:gd name="connsiteY4" fmla="*/ 401388 h 604568"/>
              <a:gd name="connsiteX5" fmla="*/ 360547 w 605702"/>
              <a:gd name="connsiteY5" fmla="*/ 401388 h 604568"/>
              <a:gd name="connsiteX6" fmla="*/ 392859 w 605702"/>
              <a:gd name="connsiteY6" fmla="*/ 316749 h 604568"/>
              <a:gd name="connsiteX7" fmla="*/ 440397 w 605702"/>
              <a:gd name="connsiteY7" fmla="*/ 269284 h 604568"/>
              <a:gd name="connsiteX8" fmla="*/ 400287 w 605702"/>
              <a:gd name="connsiteY8" fmla="*/ 441065 h 604568"/>
              <a:gd name="connsiteX9" fmla="*/ 163892 w 605702"/>
              <a:gd name="connsiteY9" fmla="*/ 441065 h 604568"/>
              <a:gd name="connsiteX10" fmla="*/ 163892 w 605702"/>
              <a:gd name="connsiteY10" fmla="*/ 205040 h 604568"/>
              <a:gd name="connsiteX11" fmla="*/ 290910 w 605702"/>
              <a:gd name="connsiteY11" fmla="*/ 156336 h 604568"/>
              <a:gd name="connsiteX12" fmla="*/ 246542 w 605702"/>
              <a:gd name="connsiteY12" fmla="*/ 43775 h 604568"/>
              <a:gd name="connsiteX13" fmla="*/ 422196 w 605702"/>
              <a:gd name="connsiteY13" fmla="*/ 78723 h 604568"/>
              <a:gd name="connsiteX14" fmla="*/ 376794 w 605702"/>
              <a:gd name="connsiteY14" fmla="*/ 124054 h 604568"/>
              <a:gd name="connsiteX15" fmla="*/ 126109 w 605702"/>
              <a:gd name="connsiteY15" fmla="*/ 167345 h 604568"/>
              <a:gd name="connsiteX16" fmla="*/ 126109 w 605702"/>
              <a:gd name="connsiteY16" fmla="*/ 478820 h 604568"/>
              <a:gd name="connsiteX17" fmla="*/ 438073 w 605702"/>
              <a:gd name="connsiteY17" fmla="*/ 478820 h 604568"/>
              <a:gd name="connsiteX18" fmla="*/ 481432 w 605702"/>
              <a:gd name="connsiteY18" fmla="*/ 228527 h 604568"/>
              <a:gd name="connsiteX19" fmla="*/ 526741 w 605702"/>
              <a:gd name="connsiteY19" fmla="*/ 183011 h 604568"/>
              <a:gd name="connsiteX20" fmla="*/ 481432 w 605702"/>
              <a:gd name="connsiteY20" fmla="*/ 522111 h 604568"/>
              <a:gd name="connsiteX21" fmla="*/ 82657 w 605702"/>
              <a:gd name="connsiteY21" fmla="*/ 522111 h 604568"/>
              <a:gd name="connsiteX22" fmla="*/ 82657 w 605702"/>
              <a:gd name="connsiteY22" fmla="*/ 123961 h 604568"/>
              <a:gd name="connsiteX23" fmla="*/ 246542 w 605702"/>
              <a:gd name="connsiteY23" fmla="*/ 43775 h 604568"/>
              <a:gd name="connsiteX24" fmla="*/ 536061 w 605702"/>
              <a:gd name="connsiteY24" fmla="*/ 0 h 604568"/>
              <a:gd name="connsiteX25" fmla="*/ 544232 w 605702"/>
              <a:gd name="connsiteY25" fmla="*/ 61368 h 604568"/>
              <a:gd name="connsiteX26" fmla="*/ 605702 w 605702"/>
              <a:gd name="connsiteY26" fmla="*/ 69526 h 604568"/>
              <a:gd name="connsiteX27" fmla="*/ 524361 w 605702"/>
              <a:gd name="connsiteY27" fmla="*/ 150732 h 604568"/>
              <a:gd name="connsiteX28" fmla="*/ 498361 w 605702"/>
              <a:gd name="connsiteY28" fmla="*/ 147302 h 604568"/>
              <a:gd name="connsiteX29" fmla="*/ 337721 w 605702"/>
              <a:gd name="connsiteY29" fmla="*/ 307767 h 604568"/>
              <a:gd name="connsiteX30" fmla="*/ 339764 w 605702"/>
              <a:gd name="connsiteY30" fmla="*/ 323063 h 604568"/>
              <a:gd name="connsiteX31" fmla="*/ 282101 w 605702"/>
              <a:gd name="connsiteY31" fmla="*/ 380630 h 604568"/>
              <a:gd name="connsiteX32" fmla="*/ 224437 w 605702"/>
              <a:gd name="connsiteY32" fmla="*/ 323063 h 604568"/>
              <a:gd name="connsiteX33" fmla="*/ 282101 w 605702"/>
              <a:gd name="connsiteY33" fmla="*/ 265495 h 604568"/>
              <a:gd name="connsiteX34" fmla="*/ 297422 w 605702"/>
              <a:gd name="connsiteY34" fmla="*/ 267535 h 604568"/>
              <a:gd name="connsiteX35" fmla="*/ 458155 w 605702"/>
              <a:gd name="connsiteY35" fmla="*/ 107162 h 604568"/>
              <a:gd name="connsiteX36" fmla="*/ 454719 w 605702"/>
              <a:gd name="connsiteY36" fmla="*/ 81206 h 604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05702" h="604568">
                <a:moveTo>
                  <a:pt x="290910" y="156336"/>
                </a:moveTo>
                <a:cubicBezTo>
                  <a:pt x="306137" y="157147"/>
                  <a:pt x="321272" y="160032"/>
                  <a:pt x="335849" y="164992"/>
                </a:cubicBezTo>
                <a:lnTo>
                  <a:pt x="288310" y="212456"/>
                </a:lnTo>
                <a:cubicBezTo>
                  <a:pt x="257856" y="210695"/>
                  <a:pt x="226844" y="221449"/>
                  <a:pt x="203632" y="244717"/>
                </a:cubicBezTo>
                <a:cubicBezTo>
                  <a:pt x="160271" y="287918"/>
                  <a:pt x="160271" y="358187"/>
                  <a:pt x="203632" y="401388"/>
                </a:cubicBezTo>
                <a:cubicBezTo>
                  <a:pt x="246900" y="444680"/>
                  <a:pt x="317279" y="444680"/>
                  <a:pt x="360547" y="401388"/>
                </a:cubicBezTo>
                <a:cubicBezTo>
                  <a:pt x="383852" y="378211"/>
                  <a:pt x="394623" y="347156"/>
                  <a:pt x="392859" y="316749"/>
                </a:cubicBezTo>
                <a:lnTo>
                  <a:pt x="440397" y="269284"/>
                </a:lnTo>
                <a:cubicBezTo>
                  <a:pt x="460267" y="327595"/>
                  <a:pt x="446897" y="394620"/>
                  <a:pt x="400287" y="441065"/>
                </a:cubicBezTo>
                <a:cubicBezTo>
                  <a:pt x="335106" y="506236"/>
                  <a:pt x="229073" y="506236"/>
                  <a:pt x="163892" y="441065"/>
                </a:cubicBezTo>
                <a:cubicBezTo>
                  <a:pt x="98619" y="375987"/>
                  <a:pt x="98619" y="270118"/>
                  <a:pt x="163892" y="205040"/>
                </a:cubicBezTo>
                <a:cubicBezTo>
                  <a:pt x="198711" y="170137"/>
                  <a:pt x="245228" y="153902"/>
                  <a:pt x="290910" y="156336"/>
                </a:cubicBezTo>
                <a:close/>
                <a:moveTo>
                  <a:pt x="246542" y="43775"/>
                </a:moveTo>
                <a:cubicBezTo>
                  <a:pt x="306463" y="36243"/>
                  <a:pt x="368345" y="47900"/>
                  <a:pt x="422196" y="78723"/>
                </a:cubicBezTo>
                <a:lnTo>
                  <a:pt x="376794" y="124054"/>
                </a:lnTo>
                <a:cubicBezTo>
                  <a:pt x="294811" y="85305"/>
                  <a:pt x="193980" y="99581"/>
                  <a:pt x="126109" y="167345"/>
                </a:cubicBezTo>
                <a:cubicBezTo>
                  <a:pt x="39948" y="253371"/>
                  <a:pt x="39948" y="392793"/>
                  <a:pt x="126109" y="478820"/>
                </a:cubicBezTo>
                <a:cubicBezTo>
                  <a:pt x="212271" y="564846"/>
                  <a:pt x="351912" y="564846"/>
                  <a:pt x="438073" y="478820"/>
                </a:cubicBezTo>
                <a:cubicBezTo>
                  <a:pt x="505944" y="411055"/>
                  <a:pt x="520428" y="310382"/>
                  <a:pt x="481432" y="228527"/>
                </a:cubicBezTo>
                <a:lnTo>
                  <a:pt x="526741" y="183011"/>
                </a:lnTo>
                <a:cubicBezTo>
                  <a:pt x="588484" y="290544"/>
                  <a:pt x="573350" y="430244"/>
                  <a:pt x="481432" y="522111"/>
                </a:cubicBezTo>
                <a:cubicBezTo>
                  <a:pt x="371316" y="632054"/>
                  <a:pt x="192866" y="632054"/>
                  <a:pt x="82657" y="522111"/>
                </a:cubicBezTo>
                <a:cubicBezTo>
                  <a:pt x="-27552" y="412168"/>
                  <a:pt x="-27552" y="233997"/>
                  <a:pt x="82657" y="123961"/>
                </a:cubicBezTo>
                <a:cubicBezTo>
                  <a:pt x="128662" y="78028"/>
                  <a:pt x="186622" y="51307"/>
                  <a:pt x="246542" y="43775"/>
                </a:cubicBezTo>
                <a:close/>
                <a:moveTo>
                  <a:pt x="536061" y="0"/>
                </a:moveTo>
                <a:lnTo>
                  <a:pt x="544232" y="61368"/>
                </a:lnTo>
                <a:lnTo>
                  <a:pt x="605702" y="69526"/>
                </a:lnTo>
                <a:lnTo>
                  <a:pt x="524361" y="150732"/>
                </a:lnTo>
                <a:lnTo>
                  <a:pt x="498361" y="147302"/>
                </a:lnTo>
                <a:lnTo>
                  <a:pt x="337721" y="307767"/>
                </a:lnTo>
                <a:cubicBezTo>
                  <a:pt x="339021" y="312588"/>
                  <a:pt x="339764" y="317779"/>
                  <a:pt x="339764" y="323063"/>
                </a:cubicBezTo>
                <a:cubicBezTo>
                  <a:pt x="339764" y="354859"/>
                  <a:pt x="313950" y="380630"/>
                  <a:pt x="282101" y="380630"/>
                </a:cubicBezTo>
                <a:cubicBezTo>
                  <a:pt x="250251" y="380630"/>
                  <a:pt x="224437" y="354859"/>
                  <a:pt x="224437" y="323063"/>
                </a:cubicBezTo>
                <a:cubicBezTo>
                  <a:pt x="224437" y="291266"/>
                  <a:pt x="250251" y="265495"/>
                  <a:pt x="282101" y="265495"/>
                </a:cubicBezTo>
                <a:cubicBezTo>
                  <a:pt x="287393" y="265495"/>
                  <a:pt x="292500" y="266237"/>
                  <a:pt x="297422" y="267535"/>
                </a:cubicBezTo>
                <a:lnTo>
                  <a:pt x="458155" y="107162"/>
                </a:lnTo>
                <a:lnTo>
                  <a:pt x="454719" y="81206"/>
                </a:lnTo>
                <a:close/>
              </a:path>
            </a:pathLst>
          </a:cu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chemeClr val="bg2">
                  <a:lumMod val="50000"/>
                </a:schemeClr>
              </a:solidFill>
            </a:endParaRPr>
          </a:p>
        </p:txBody>
      </p:sp>
      <p:sp>
        <p:nvSpPr>
          <p:cNvPr id="9" name="paper-and-feather_103450"/>
          <p:cNvSpPr>
            <a:spLocks noChangeAspect="1"/>
          </p:cNvSpPr>
          <p:nvPr/>
        </p:nvSpPr>
        <p:spPr bwMode="auto">
          <a:xfrm>
            <a:off x="1711960" y="5575935"/>
            <a:ext cx="436880" cy="451485"/>
          </a:xfrm>
          <a:custGeom>
            <a:avLst/>
            <a:gdLst>
              <a:gd name="connsiteX0" fmla="*/ 355297 w 550035"/>
              <a:gd name="connsiteY0" fmla="*/ 511529 h 606933"/>
              <a:gd name="connsiteX1" fmla="*/ 444280 w 550035"/>
              <a:gd name="connsiteY1" fmla="*/ 511529 h 606933"/>
              <a:gd name="connsiteX2" fmla="*/ 444280 w 550035"/>
              <a:gd name="connsiteY2" fmla="*/ 520355 h 606933"/>
              <a:gd name="connsiteX3" fmla="*/ 441473 w 550035"/>
              <a:gd name="connsiteY3" fmla="*/ 527780 h 606933"/>
              <a:gd name="connsiteX4" fmla="*/ 373964 w 550035"/>
              <a:gd name="connsiteY4" fmla="*/ 603291 h 606933"/>
              <a:gd name="connsiteX5" fmla="*/ 365543 w 550035"/>
              <a:gd name="connsiteY5" fmla="*/ 606933 h 606933"/>
              <a:gd name="connsiteX6" fmla="*/ 355297 w 550035"/>
              <a:gd name="connsiteY6" fmla="*/ 606933 h 606933"/>
              <a:gd name="connsiteX7" fmla="*/ 347586 w 550035"/>
              <a:gd name="connsiteY7" fmla="*/ 241795 h 606933"/>
              <a:gd name="connsiteX8" fmla="*/ 363438 w 550035"/>
              <a:gd name="connsiteY8" fmla="*/ 241795 h 606933"/>
              <a:gd name="connsiteX9" fmla="*/ 363438 w 550035"/>
              <a:gd name="connsiteY9" fmla="*/ 257623 h 606933"/>
              <a:gd name="connsiteX10" fmla="*/ 118357 w 550035"/>
              <a:gd name="connsiteY10" fmla="*/ 502319 h 606933"/>
              <a:gd name="connsiteX11" fmla="*/ 102504 w 550035"/>
              <a:gd name="connsiteY11" fmla="*/ 502319 h 606933"/>
              <a:gd name="connsiteX12" fmla="*/ 102504 w 550035"/>
              <a:gd name="connsiteY12" fmla="*/ 486491 h 606933"/>
              <a:gd name="connsiteX13" fmla="*/ 485601 w 550035"/>
              <a:gd name="connsiteY13" fmla="*/ 55323 h 606933"/>
              <a:gd name="connsiteX14" fmla="*/ 532876 w 550035"/>
              <a:gd name="connsiteY14" fmla="*/ 72553 h 606933"/>
              <a:gd name="connsiteX15" fmla="*/ 509168 w 550035"/>
              <a:gd name="connsiteY15" fmla="*/ 232950 h 606933"/>
              <a:gd name="connsiteX16" fmla="*/ 504960 w 550035"/>
              <a:gd name="connsiteY16" fmla="*/ 237153 h 606933"/>
              <a:gd name="connsiteX17" fmla="*/ 453195 w 550035"/>
              <a:gd name="connsiteY17" fmla="*/ 266430 h 606933"/>
              <a:gd name="connsiteX18" fmla="*/ 461331 w 550035"/>
              <a:gd name="connsiteY18" fmla="*/ 287443 h 606933"/>
              <a:gd name="connsiteX19" fmla="*/ 459087 w 550035"/>
              <a:gd name="connsiteY19" fmla="*/ 299910 h 606933"/>
              <a:gd name="connsiteX20" fmla="*/ 433275 w 550035"/>
              <a:gd name="connsiteY20" fmla="*/ 327367 h 606933"/>
              <a:gd name="connsiteX21" fmla="*/ 241085 w 550035"/>
              <a:gd name="connsiteY21" fmla="*/ 423185 h 606933"/>
              <a:gd name="connsiteX22" fmla="*/ 238139 w 550035"/>
              <a:gd name="connsiteY22" fmla="*/ 423745 h 606933"/>
              <a:gd name="connsiteX23" fmla="*/ 383895 w 550035"/>
              <a:gd name="connsiteY23" fmla="*/ 278057 h 606933"/>
              <a:gd name="connsiteX24" fmla="*/ 395678 w 550035"/>
              <a:gd name="connsiteY24" fmla="*/ 249760 h 606933"/>
              <a:gd name="connsiteX25" fmla="*/ 383895 w 550035"/>
              <a:gd name="connsiteY25" fmla="*/ 221323 h 606933"/>
              <a:gd name="connsiteX26" fmla="*/ 355557 w 550035"/>
              <a:gd name="connsiteY26" fmla="*/ 209556 h 606933"/>
              <a:gd name="connsiteX27" fmla="*/ 327079 w 550035"/>
              <a:gd name="connsiteY27" fmla="*/ 221323 h 606933"/>
              <a:gd name="connsiteX28" fmla="*/ 176414 w 550035"/>
              <a:gd name="connsiteY28" fmla="*/ 371634 h 606933"/>
              <a:gd name="connsiteX29" fmla="*/ 176835 w 550035"/>
              <a:gd name="connsiteY29" fmla="*/ 368972 h 606933"/>
              <a:gd name="connsiteX30" fmla="*/ 234071 w 550035"/>
              <a:gd name="connsiteY30" fmla="*/ 220763 h 606933"/>
              <a:gd name="connsiteX31" fmla="*/ 245574 w 550035"/>
              <a:gd name="connsiteY31" fmla="*/ 216280 h 606933"/>
              <a:gd name="connsiteX32" fmla="*/ 268020 w 550035"/>
              <a:gd name="connsiteY32" fmla="*/ 219922 h 606933"/>
              <a:gd name="connsiteX33" fmla="*/ 286257 w 550035"/>
              <a:gd name="connsiteY33" fmla="*/ 165710 h 606933"/>
              <a:gd name="connsiteX34" fmla="*/ 289483 w 550035"/>
              <a:gd name="connsiteY34" fmla="*/ 160807 h 606933"/>
              <a:gd name="connsiteX35" fmla="*/ 426822 w 550035"/>
              <a:gd name="connsiteY35" fmla="*/ 68211 h 606933"/>
              <a:gd name="connsiteX36" fmla="*/ 485601 w 550035"/>
              <a:gd name="connsiteY36" fmla="*/ 55323 h 606933"/>
              <a:gd name="connsiteX37" fmla="*/ 11221 w 550035"/>
              <a:gd name="connsiteY37" fmla="*/ 0 h 606933"/>
              <a:gd name="connsiteX38" fmla="*/ 432988 w 550035"/>
              <a:gd name="connsiteY38" fmla="*/ 0 h 606933"/>
              <a:gd name="connsiteX39" fmla="*/ 444209 w 550035"/>
              <a:gd name="connsiteY39" fmla="*/ 11206 h 606933"/>
              <a:gd name="connsiteX40" fmla="*/ 444209 w 550035"/>
              <a:gd name="connsiteY40" fmla="*/ 32077 h 606933"/>
              <a:gd name="connsiteX41" fmla="*/ 416157 w 550035"/>
              <a:gd name="connsiteY41" fmla="*/ 41321 h 606933"/>
              <a:gd name="connsiteX42" fmla="*/ 269443 w 550035"/>
              <a:gd name="connsiteY42" fmla="*/ 139792 h 606933"/>
              <a:gd name="connsiteX43" fmla="*/ 258783 w 550035"/>
              <a:gd name="connsiteY43" fmla="*/ 156461 h 606933"/>
              <a:gd name="connsiteX44" fmla="*/ 248404 w 550035"/>
              <a:gd name="connsiteY44" fmla="*/ 187557 h 606933"/>
              <a:gd name="connsiteX45" fmla="*/ 243635 w 550035"/>
              <a:gd name="connsiteY45" fmla="*/ 187277 h 606933"/>
              <a:gd name="connsiteX46" fmla="*/ 211515 w 550035"/>
              <a:gd name="connsiteY46" fmla="*/ 202685 h 606933"/>
              <a:gd name="connsiteX47" fmla="*/ 147976 w 550035"/>
              <a:gd name="connsiteY47" fmla="*/ 365589 h 606933"/>
              <a:gd name="connsiteX48" fmla="*/ 140683 w 550035"/>
              <a:gd name="connsiteY48" fmla="*/ 427220 h 606933"/>
              <a:gd name="connsiteX49" fmla="*/ 91871 w 550035"/>
              <a:gd name="connsiteY49" fmla="*/ 475965 h 606933"/>
              <a:gd name="connsiteX50" fmla="*/ 84157 w 550035"/>
              <a:gd name="connsiteY50" fmla="*/ 494455 h 606933"/>
              <a:gd name="connsiteX51" fmla="*/ 91871 w 550035"/>
              <a:gd name="connsiteY51" fmla="*/ 512945 h 606933"/>
              <a:gd name="connsiteX52" fmla="*/ 110386 w 550035"/>
              <a:gd name="connsiteY52" fmla="*/ 520649 h 606933"/>
              <a:gd name="connsiteX53" fmla="*/ 128901 w 550035"/>
              <a:gd name="connsiteY53" fmla="*/ 512945 h 606933"/>
              <a:gd name="connsiteX54" fmla="*/ 176309 w 550035"/>
              <a:gd name="connsiteY54" fmla="*/ 465600 h 606933"/>
              <a:gd name="connsiteX55" fmla="*/ 246861 w 550035"/>
              <a:gd name="connsiteY55" fmla="*/ 451453 h 606933"/>
              <a:gd name="connsiteX56" fmla="*/ 444209 w 550035"/>
              <a:gd name="connsiteY56" fmla="*/ 356764 h 606933"/>
              <a:gd name="connsiteX57" fmla="*/ 444209 w 550035"/>
              <a:gd name="connsiteY57" fmla="*/ 481708 h 606933"/>
              <a:gd name="connsiteX58" fmla="*/ 340415 w 550035"/>
              <a:gd name="connsiteY58" fmla="*/ 481708 h 606933"/>
              <a:gd name="connsiteX59" fmla="*/ 325407 w 550035"/>
              <a:gd name="connsiteY59" fmla="*/ 496696 h 606933"/>
              <a:gd name="connsiteX60" fmla="*/ 325407 w 550035"/>
              <a:gd name="connsiteY60" fmla="*/ 606933 h 606933"/>
              <a:gd name="connsiteX61" fmla="*/ 11221 w 550035"/>
              <a:gd name="connsiteY61" fmla="*/ 606933 h 606933"/>
              <a:gd name="connsiteX62" fmla="*/ 0 w 550035"/>
              <a:gd name="connsiteY62" fmla="*/ 595727 h 606933"/>
              <a:gd name="connsiteX63" fmla="*/ 0 w 550035"/>
              <a:gd name="connsiteY63" fmla="*/ 11206 h 606933"/>
              <a:gd name="connsiteX64" fmla="*/ 11221 w 550035"/>
              <a:gd name="connsiteY64" fmla="*/ 0 h 606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50035" h="606933">
                <a:moveTo>
                  <a:pt x="355297" y="511529"/>
                </a:moveTo>
                <a:lnTo>
                  <a:pt x="444280" y="511529"/>
                </a:lnTo>
                <a:lnTo>
                  <a:pt x="444280" y="520355"/>
                </a:lnTo>
                <a:cubicBezTo>
                  <a:pt x="444280" y="523157"/>
                  <a:pt x="443298" y="525678"/>
                  <a:pt x="441473" y="527780"/>
                </a:cubicBezTo>
                <a:lnTo>
                  <a:pt x="373964" y="603291"/>
                </a:lnTo>
                <a:cubicBezTo>
                  <a:pt x="371859" y="605672"/>
                  <a:pt x="368771" y="606933"/>
                  <a:pt x="365543" y="606933"/>
                </a:cubicBezTo>
                <a:lnTo>
                  <a:pt x="355297" y="606933"/>
                </a:lnTo>
                <a:close/>
                <a:moveTo>
                  <a:pt x="347586" y="241795"/>
                </a:moveTo>
                <a:cubicBezTo>
                  <a:pt x="351935" y="237453"/>
                  <a:pt x="359089" y="237453"/>
                  <a:pt x="363438" y="241795"/>
                </a:cubicBezTo>
                <a:cubicBezTo>
                  <a:pt x="367787" y="246137"/>
                  <a:pt x="367787" y="253281"/>
                  <a:pt x="363438" y="257623"/>
                </a:cubicBezTo>
                <a:lnTo>
                  <a:pt x="118357" y="502319"/>
                </a:lnTo>
                <a:cubicBezTo>
                  <a:pt x="113868" y="506801"/>
                  <a:pt x="106853" y="506801"/>
                  <a:pt x="102504" y="502319"/>
                </a:cubicBezTo>
                <a:cubicBezTo>
                  <a:pt x="98015" y="497977"/>
                  <a:pt x="98015" y="490973"/>
                  <a:pt x="102504" y="486491"/>
                </a:cubicBezTo>
                <a:close/>
                <a:moveTo>
                  <a:pt x="485601" y="55323"/>
                </a:moveTo>
                <a:cubicBezTo>
                  <a:pt x="505661" y="55323"/>
                  <a:pt x="521513" y="61066"/>
                  <a:pt x="532876" y="72553"/>
                </a:cubicBezTo>
                <a:cubicBezTo>
                  <a:pt x="562336" y="101971"/>
                  <a:pt x="553498" y="161927"/>
                  <a:pt x="509168" y="232950"/>
                </a:cubicBezTo>
                <a:cubicBezTo>
                  <a:pt x="508186" y="234771"/>
                  <a:pt x="506643" y="236172"/>
                  <a:pt x="504960" y="237153"/>
                </a:cubicBezTo>
                <a:lnTo>
                  <a:pt x="453195" y="266430"/>
                </a:lnTo>
                <a:lnTo>
                  <a:pt x="461331" y="287443"/>
                </a:lnTo>
                <a:cubicBezTo>
                  <a:pt x="462875" y="291785"/>
                  <a:pt x="462033" y="296408"/>
                  <a:pt x="459087" y="299910"/>
                </a:cubicBezTo>
                <a:cubicBezTo>
                  <a:pt x="450810" y="309156"/>
                  <a:pt x="442113" y="318402"/>
                  <a:pt x="433275" y="327367"/>
                </a:cubicBezTo>
                <a:cubicBezTo>
                  <a:pt x="373934" y="386623"/>
                  <a:pt x="296077" y="412118"/>
                  <a:pt x="241085" y="423185"/>
                </a:cubicBezTo>
                <a:lnTo>
                  <a:pt x="238139" y="423745"/>
                </a:lnTo>
                <a:lnTo>
                  <a:pt x="383895" y="278057"/>
                </a:lnTo>
                <a:cubicBezTo>
                  <a:pt x="391470" y="270493"/>
                  <a:pt x="395678" y="260407"/>
                  <a:pt x="395678" y="249760"/>
                </a:cubicBezTo>
                <a:cubicBezTo>
                  <a:pt x="395678" y="238974"/>
                  <a:pt x="391470" y="228888"/>
                  <a:pt x="383895" y="221323"/>
                </a:cubicBezTo>
                <a:cubicBezTo>
                  <a:pt x="376319" y="213758"/>
                  <a:pt x="366219" y="209556"/>
                  <a:pt x="355557" y="209556"/>
                </a:cubicBezTo>
                <a:cubicBezTo>
                  <a:pt x="344755" y="209556"/>
                  <a:pt x="334655" y="213758"/>
                  <a:pt x="327079" y="221323"/>
                </a:cubicBezTo>
                <a:lnTo>
                  <a:pt x="176414" y="371634"/>
                </a:lnTo>
                <a:lnTo>
                  <a:pt x="176835" y="368972"/>
                </a:lnTo>
                <a:cubicBezTo>
                  <a:pt x="181605" y="328207"/>
                  <a:pt x="195493" y="269232"/>
                  <a:pt x="234071" y="220763"/>
                </a:cubicBezTo>
                <a:cubicBezTo>
                  <a:pt x="236877" y="217401"/>
                  <a:pt x="241225" y="215720"/>
                  <a:pt x="245574" y="216280"/>
                </a:cubicBezTo>
                <a:lnTo>
                  <a:pt x="268020" y="219922"/>
                </a:lnTo>
                <a:lnTo>
                  <a:pt x="286257" y="165710"/>
                </a:lnTo>
                <a:cubicBezTo>
                  <a:pt x="286818" y="163888"/>
                  <a:pt x="287940" y="162067"/>
                  <a:pt x="289483" y="160807"/>
                </a:cubicBezTo>
                <a:cubicBezTo>
                  <a:pt x="334374" y="118221"/>
                  <a:pt x="383193" y="85301"/>
                  <a:pt x="426822" y="68211"/>
                </a:cubicBezTo>
                <a:cubicBezTo>
                  <a:pt x="448566" y="59666"/>
                  <a:pt x="468346" y="55323"/>
                  <a:pt x="485601" y="55323"/>
                </a:cubicBezTo>
                <a:close/>
                <a:moveTo>
                  <a:pt x="11221" y="0"/>
                </a:moveTo>
                <a:lnTo>
                  <a:pt x="432988" y="0"/>
                </a:lnTo>
                <a:cubicBezTo>
                  <a:pt x="439300" y="0"/>
                  <a:pt x="444209" y="5043"/>
                  <a:pt x="444209" y="11206"/>
                </a:cubicBezTo>
                <a:lnTo>
                  <a:pt x="444209" y="32077"/>
                </a:lnTo>
                <a:cubicBezTo>
                  <a:pt x="435232" y="34458"/>
                  <a:pt x="425835" y="37539"/>
                  <a:pt x="416157" y="41321"/>
                </a:cubicBezTo>
                <a:cubicBezTo>
                  <a:pt x="369169" y="59811"/>
                  <a:pt x="317132" y="94689"/>
                  <a:pt x="269443" y="139792"/>
                </a:cubicBezTo>
                <a:cubicBezTo>
                  <a:pt x="264674" y="144274"/>
                  <a:pt x="260887" y="150157"/>
                  <a:pt x="258783" y="156461"/>
                </a:cubicBezTo>
                <a:lnTo>
                  <a:pt x="248404" y="187557"/>
                </a:lnTo>
                <a:cubicBezTo>
                  <a:pt x="246861" y="187277"/>
                  <a:pt x="245178" y="187277"/>
                  <a:pt x="243635" y="187277"/>
                </a:cubicBezTo>
                <a:cubicBezTo>
                  <a:pt x="231011" y="187277"/>
                  <a:pt x="219370" y="192879"/>
                  <a:pt x="211515" y="202685"/>
                </a:cubicBezTo>
                <a:cubicBezTo>
                  <a:pt x="168595" y="256612"/>
                  <a:pt x="153306" y="321046"/>
                  <a:pt x="147976" y="365589"/>
                </a:cubicBezTo>
                <a:lnTo>
                  <a:pt x="140683" y="427220"/>
                </a:lnTo>
                <a:lnTo>
                  <a:pt x="91871" y="475965"/>
                </a:lnTo>
                <a:cubicBezTo>
                  <a:pt x="86962" y="480868"/>
                  <a:pt x="84157" y="487451"/>
                  <a:pt x="84157" y="494455"/>
                </a:cubicBezTo>
                <a:cubicBezTo>
                  <a:pt x="84157" y="501459"/>
                  <a:pt x="86962" y="508042"/>
                  <a:pt x="91871" y="512945"/>
                </a:cubicBezTo>
                <a:cubicBezTo>
                  <a:pt x="96780" y="517847"/>
                  <a:pt x="103373" y="520649"/>
                  <a:pt x="110386" y="520649"/>
                </a:cubicBezTo>
                <a:cubicBezTo>
                  <a:pt x="117399" y="520649"/>
                  <a:pt x="123992" y="517847"/>
                  <a:pt x="128901" y="512945"/>
                </a:cubicBezTo>
                <a:lnTo>
                  <a:pt x="176309" y="465600"/>
                </a:lnTo>
                <a:lnTo>
                  <a:pt x="246861" y="451453"/>
                </a:lnTo>
                <a:cubicBezTo>
                  <a:pt x="302825" y="440247"/>
                  <a:pt x="381232" y="414754"/>
                  <a:pt x="444209" y="356764"/>
                </a:cubicBezTo>
                <a:lnTo>
                  <a:pt x="444209" y="481708"/>
                </a:lnTo>
                <a:lnTo>
                  <a:pt x="340415" y="481708"/>
                </a:lnTo>
                <a:cubicBezTo>
                  <a:pt x="332140" y="481708"/>
                  <a:pt x="325407" y="488432"/>
                  <a:pt x="325407" y="496696"/>
                </a:cubicBezTo>
                <a:lnTo>
                  <a:pt x="325407" y="606933"/>
                </a:lnTo>
                <a:lnTo>
                  <a:pt x="11221" y="606933"/>
                </a:lnTo>
                <a:cubicBezTo>
                  <a:pt x="4909" y="606933"/>
                  <a:pt x="0" y="602031"/>
                  <a:pt x="0" y="595727"/>
                </a:cubicBezTo>
                <a:lnTo>
                  <a:pt x="0" y="11206"/>
                </a:lnTo>
                <a:cubicBezTo>
                  <a:pt x="0" y="5043"/>
                  <a:pt x="4909" y="0"/>
                  <a:pt x="11221" y="0"/>
                </a:cubicBezTo>
                <a:close/>
              </a:path>
            </a:pathLst>
          </a:cu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10" name="文本框 9"/>
          <p:cNvSpPr txBox="1"/>
          <p:nvPr/>
        </p:nvSpPr>
        <p:spPr>
          <a:xfrm>
            <a:off x="2324735" y="2945765"/>
            <a:ext cx="9738360" cy="460375"/>
          </a:xfrm>
          <a:prstGeom prst="rect">
            <a:avLst/>
          </a:prstGeom>
          <a:noFill/>
        </p:spPr>
        <p:txBody>
          <a:bodyPr wrap="square" rtlCol="0">
            <a:spAutoFit/>
          </a:bodyPr>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schemeClr val="bg2">
                    <a:lumMod val="50000"/>
                  </a:schemeClr>
                </a:solidFill>
                <a:effectLst/>
                <a:uLnTx/>
                <a:uFillTx/>
                <a:latin typeface="微软雅黑" panose="020B0503020204020204" charset="-122"/>
                <a:ea typeface="微软雅黑" panose="020B0503020204020204" charset="-122"/>
                <a:cs typeface="+mn-cs"/>
              </a:rPr>
              <a:t>境界2：完成主要数据结构基本算法的实现（理论+实践，数据结构入门）</a:t>
            </a:r>
            <a:endParaRPr kumimoji="0" lang="zh-CN" altLang="en-US" sz="2400" b="0" i="0" u="none" strike="noStrike" kern="1200" cap="none" spc="0" normalizeH="0" baseline="0" noProof="0">
              <a:ln>
                <a:noFill/>
              </a:ln>
              <a:solidFill>
                <a:schemeClr val="bg2">
                  <a:lumMod val="50000"/>
                </a:schemeClr>
              </a:solidFill>
              <a:effectLst/>
              <a:uLnTx/>
              <a:uFillTx/>
              <a:latin typeface="微软雅黑" panose="020B0503020204020204" charset="-122"/>
              <a:ea typeface="微软雅黑" panose="020B0503020204020204" charset="-122"/>
              <a:cs typeface="+mn-cs"/>
            </a:endParaRPr>
          </a:p>
        </p:txBody>
      </p:sp>
      <p:sp>
        <p:nvSpPr>
          <p:cNvPr id="11" name="文本框 10"/>
          <p:cNvSpPr txBox="1"/>
          <p:nvPr/>
        </p:nvSpPr>
        <p:spPr>
          <a:xfrm>
            <a:off x="2383790" y="4256405"/>
            <a:ext cx="9671050" cy="460375"/>
          </a:xfrm>
          <a:prstGeom prst="rect">
            <a:avLst/>
          </a:prstGeom>
          <a:noFill/>
        </p:spPr>
        <p:txBody>
          <a:bodyPr wrap="square" rtlCol="0">
            <a:spAutoFit/>
          </a:bodyPr>
          <a:p>
            <a:pPr marL="0" marR="0" lvl="0" indent="0" algn="dist" defTabSz="914400" rtl="0" eaLnBrk="1" fontAlgn="auto" latinLnBrk="0" hangingPunct="1">
              <a:lnSpc>
                <a:spcPct val="100000"/>
              </a:lnSpc>
              <a:spcBef>
                <a:spcPts val="0"/>
              </a:spcBef>
              <a:spcAft>
                <a:spcPts val="0"/>
              </a:spcAft>
              <a:buClrTx/>
              <a:buSzTx/>
              <a:buFontTx/>
              <a:buNone/>
              <a:defRPr/>
            </a:pPr>
            <a:r>
              <a:rPr kumimoji="0" sz="2400" b="0" i="0" u="none" strike="noStrike" kern="1200" cap="none" spc="0" normalizeH="0" baseline="0" noProof="0">
                <a:ln>
                  <a:noFill/>
                </a:ln>
                <a:solidFill>
                  <a:schemeClr val="bg2">
                    <a:lumMod val="50000"/>
                  </a:schemeClr>
                </a:solidFill>
                <a:effectLst/>
                <a:uLnTx/>
                <a:uFillTx/>
                <a:latin typeface="微软雅黑" panose="020B0503020204020204" charset="-122"/>
                <a:ea typeface="微软雅黑" panose="020B0503020204020204" charset="-122"/>
                <a:cs typeface="+mn-cs"/>
              </a:rPr>
              <a:t>境界3：完成更多数据结构更多算法的实现（进一步提高数据结构功底）</a:t>
            </a:r>
            <a:endParaRPr kumimoji="0" sz="2400" b="0" i="0" u="none" strike="noStrike" kern="1200" cap="none" spc="0" normalizeH="0" baseline="0" noProof="0">
              <a:ln>
                <a:noFill/>
              </a:ln>
              <a:solidFill>
                <a:schemeClr val="bg2">
                  <a:lumMod val="50000"/>
                </a:schemeClr>
              </a:solidFill>
              <a:effectLst/>
              <a:uLnTx/>
              <a:uFillTx/>
              <a:latin typeface="微软雅黑" panose="020B0503020204020204" charset="-122"/>
              <a:ea typeface="微软雅黑" panose="020B0503020204020204" charset="-122"/>
              <a:cs typeface="+mn-cs"/>
            </a:endParaRPr>
          </a:p>
        </p:txBody>
      </p:sp>
      <p:sp>
        <p:nvSpPr>
          <p:cNvPr id="12" name="文本框 11"/>
          <p:cNvSpPr txBox="1"/>
          <p:nvPr/>
        </p:nvSpPr>
        <p:spPr>
          <a:xfrm>
            <a:off x="2383790" y="5626100"/>
            <a:ext cx="9622155" cy="460375"/>
          </a:xfrm>
          <a:prstGeom prst="rect">
            <a:avLst/>
          </a:prstGeom>
          <a:noFill/>
        </p:spPr>
        <p:txBody>
          <a:bodyPr wrap="square" rtlCol="0">
            <a:spAutoFit/>
          </a:bodyPr>
          <a:p>
            <a:pPr marL="0" marR="0" lvl="0" indent="0" algn="dist" defTabSz="914400" rtl="0" eaLnBrk="1" fontAlgn="auto" latinLnBrk="0" hangingPunct="1">
              <a:lnSpc>
                <a:spcPct val="100000"/>
              </a:lnSpc>
              <a:spcBef>
                <a:spcPts val="0"/>
              </a:spcBef>
              <a:spcAft>
                <a:spcPts val="0"/>
              </a:spcAft>
              <a:buClrTx/>
              <a:buSzTx/>
              <a:buFontTx/>
              <a:buNone/>
              <a:defRPr/>
            </a:pPr>
            <a:r>
              <a:rPr kumimoji="0" sz="2400" b="0" i="0" u="none" strike="noStrike" kern="1200" cap="none" spc="0" normalizeH="0" baseline="0" noProof="0">
                <a:ln>
                  <a:noFill/>
                </a:ln>
                <a:solidFill>
                  <a:schemeClr val="bg2">
                    <a:lumMod val="50000"/>
                  </a:schemeClr>
                </a:solidFill>
                <a:effectLst/>
                <a:uLnTx/>
                <a:uFillTx/>
                <a:latin typeface="微软雅黑" panose="020B0503020204020204" charset="-122"/>
                <a:ea typeface="微软雅黑" panose="020B0503020204020204" charset="-122"/>
                <a:cs typeface="+mn-cs"/>
              </a:rPr>
              <a:t>境界4：融会贯通、举一反三、在后续开发中综合应用数据结构知识</a:t>
            </a:r>
            <a:endParaRPr kumimoji="0" sz="2400" b="0" i="0" u="none" strike="noStrike" kern="1200" cap="none" spc="0" normalizeH="0" baseline="0" noProof="0">
              <a:ln>
                <a:noFill/>
              </a:ln>
              <a:solidFill>
                <a:schemeClr val="bg2">
                  <a:lumMod val="50000"/>
                </a:schemeClr>
              </a:solidFill>
              <a:effectLst/>
              <a:uLnTx/>
              <a:uFillTx/>
              <a:latin typeface="微软雅黑" panose="020B0503020204020204" charset="-122"/>
              <a:ea typeface="微软雅黑" panose="020B0503020204020204" charset="-122"/>
              <a:cs typeface="+mn-cs"/>
            </a:endParaRPr>
          </a:p>
        </p:txBody>
      </p:sp>
      <p:sp>
        <p:nvSpPr>
          <p:cNvPr id="14" name="椭圆 13"/>
          <p:cNvSpPr/>
          <p:nvPr/>
        </p:nvSpPr>
        <p:spPr>
          <a:xfrm>
            <a:off x="1539875" y="1424940"/>
            <a:ext cx="803275" cy="751205"/>
          </a:xfrm>
          <a:prstGeom prst="ellipse">
            <a:avLst/>
          </a:prstGeom>
          <a:noFill/>
          <a:ln w="15875">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50000"/>
                </a:schemeClr>
              </a:solidFill>
              <a:effectLst/>
              <a:uLnTx/>
              <a:uFillTx/>
              <a:latin typeface="等线" panose="02010600030101010101" charset="-122"/>
              <a:ea typeface="等线" panose="02010600030101010101" charset="-122"/>
              <a:cs typeface="+mn-cs"/>
            </a:endParaRPr>
          </a:p>
        </p:txBody>
      </p:sp>
      <p:sp>
        <p:nvSpPr>
          <p:cNvPr id="15" name="椭圆 14"/>
          <p:cNvSpPr/>
          <p:nvPr/>
        </p:nvSpPr>
        <p:spPr>
          <a:xfrm>
            <a:off x="1539875" y="2800350"/>
            <a:ext cx="803275" cy="751205"/>
          </a:xfrm>
          <a:prstGeom prst="ellipse">
            <a:avLst/>
          </a:prstGeom>
          <a:noFill/>
          <a:ln w="15875">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50000"/>
                </a:schemeClr>
              </a:solidFill>
              <a:effectLst/>
              <a:uLnTx/>
              <a:uFillTx/>
              <a:latin typeface="等线" panose="02010600030101010101" charset="-122"/>
              <a:ea typeface="等线" panose="02010600030101010101" charset="-122"/>
              <a:cs typeface="+mn-cs"/>
            </a:endParaRPr>
          </a:p>
        </p:txBody>
      </p:sp>
      <p:sp>
        <p:nvSpPr>
          <p:cNvPr id="16" name="椭圆 15"/>
          <p:cNvSpPr/>
          <p:nvPr/>
        </p:nvSpPr>
        <p:spPr>
          <a:xfrm>
            <a:off x="1531620" y="4046220"/>
            <a:ext cx="803275" cy="751205"/>
          </a:xfrm>
          <a:prstGeom prst="ellipse">
            <a:avLst/>
          </a:prstGeom>
          <a:noFill/>
          <a:ln w="15875">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50000"/>
                </a:schemeClr>
              </a:solidFill>
              <a:effectLst/>
              <a:uLnTx/>
              <a:uFillTx/>
              <a:latin typeface="等线" panose="02010600030101010101" charset="-122"/>
              <a:ea typeface="等线" panose="02010600030101010101" charset="-122"/>
              <a:cs typeface="+mn-cs"/>
            </a:endParaRPr>
          </a:p>
        </p:txBody>
      </p:sp>
      <p:sp>
        <p:nvSpPr>
          <p:cNvPr id="17" name="椭圆 16"/>
          <p:cNvSpPr/>
          <p:nvPr/>
        </p:nvSpPr>
        <p:spPr>
          <a:xfrm>
            <a:off x="1521460" y="5421630"/>
            <a:ext cx="803275" cy="751205"/>
          </a:xfrm>
          <a:prstGeom prst="ellipse">
            <a:avLst/>
          </a:prstGeom>
          <a:noFill/>
          <a:ln w="15875">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2">
                  <a:lumMod val="50000"/>
                </a:schemeClr>
              </a:solidFill>
              <a:effectLst/>
              <a:uLnTx/>
              <a:uFillTx/>
              <a:latin typeface="等线" panose="02010600030101010101" charset="-122"/>
              <a:ea typeface="等线" panose="02010600030101010101" charset="-122"/>
              <a:cs typeface="+mn-cs"/>
            </a:endParaRPr>
          </a:p>
        </p:txBody>
      </p:sp>
      <p:sp>
        <p:nvSpPr>
          <p:cNvPr id="18" name="TextBox 25"/>
          <p:cNvSpPr txBox="1"/>
          <p:nvPr/>
        </p:nvSpPr>
        <p:spPr>
          <a:xfrm flipH="1">
            <a:off x="622300" y="622300"/>
            <a:ext cx="5487035" cy="492125"/>
          </a:xfrm>
          <a:prstGeom prst="rect">
            <a:avLst/>
          </a:prstGeom>
          <a:noFill/>
        </p:spPr>
        <p:txBody>
          <a:bodyPr wrap="square" lIns="0" tIns="0" rIns="0" bIns="0" rtlCol="0">
            <a:spAutoFit/>
            <a:scene3d>
              <a:camera prst="orthographicFront"/>
              <a:lightRig rig="threePt" dir="t"/>
            </a:scene3d>
          </a:bodyPr>
          <a:p>
            <a:pPr marL="0" marR="0" lvl="0" indent="0" algn="dist" defTabSz="914400" rtl="0" eaLnBrk="1" fontAlgn="base"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a:ln>
                  <a:noFill/>
                </a:ln>
                <a:solidFill>
                  <a:schemeClr val="bg2">
                    <a:lumMod val="50000"/>
                  </a:schemeClr>
                </a:solidFill>
                <a:effectLst/>
                <a:uLnTx/>
                <a:uFillTx/>
                <a:latin typeface="微软雅黑 Light" panose="020B0502040204020203" charset="-122"/>
                <a:ea typeface="微软雅黑 Light" panose="020B0502040204020203" charset="-122"/>
                <a:cs typeface="+mn-cs"/>
                <a:sym typeface="微软雅黑" panose="020B0503020204020204" charset="-122"/>
              </a:rPr>
              <a:t>学习数据结构的四种境界</a:t>
            </a:r>
            <a:endParaRPr kumimoji="0" lang="en-US" altLang="zh-CN" sz="3200" b="0" i="0" u="none" strike="noStrike" kern="1200" cap="none" spc="0" normalizeH="0" baseline="0" noProof="0">
              <a:ln>
                <a:noFill/>
              </a:ln>
              <a:solidFill>
                <a:schemeClr val="bg2">
                  <a:lumMod val="50000"/>
                </a:schemeClr>
              </a:solidFill>
              <a:effectLst/>
              <a:uLnTx/>
              <a:uFillTx/>
              <a:latin typeface="微软雅黑 Light" panose="020B0502040204020203" charset="-122"/>
              <a:ea typeface="微软雅黑 Light" panose="020B0502040204020203" charset="-122"/>
              <a:cs typeface="+mn-cs"/>
              <a:sym typeface="微软雅黑" panose="020B0503020204020204" charset="-122"/>
            </a:endParaRPr>
          </a:p>
        </p:txBody>
      </p:sp>
      <p:sp>
        <p:nvSpPr>
          <p:cNvPr id="19" name="book_21788"/>
          <p:cNvSpPr>
            <a:spLocks noChangeAspect="1"/>
          </p:cNvSpPr>
          <p:nvPr/>
        </p:nvSpPr>
        <p:spPr bwMode="auto">
          <a:xfrm>
            <a:off x="1693545" y="1612265"/>
            <a:ext cx="499745" cy="376555"/>
          </a:xfrm>
          <a:custGeom>
            <a:avLst/>
            <a:gdLst>
              <a:gd name="T0" fmla="*/ 646 w 726"/>
              <a:gd name="T1" fmla="*/ 0 h 586"/>
              <a:gd name="T2" fmla="*/ 326 w 726"/>
              <a:gd name="T3" fmla="*/ 65 h 586"/>
              <a:gd name="T4" fmla="*/ 31 w 726"/>
              <a:gd name="T5" fmla="*/ 65 h 586"/>
              <a:gd name="T6" fmla="*/ 0 w 726"/>
              <a:gd name="T7" fmla="*/ 585 h 586"/>
              <a:gd name="T8" fmla="*/ 323 w 726"/>
              <a:gd name="T9" fmla="*/ 586 h 586"/>
              <a:gd name="T10" fmla="*/ 351 w 726"/>
              <a:gd name="T11" fmla="*/ 585 h 586"/>
              <a:gd name="T12" fmla="*/ 354 w 726"/>
              <a:gd name="T13" fmla="*/ 585 h 586"/>
              <a:gd name="T14" fmla="*/ 726 w 726"/>
              <a:gd name="T15" fmla="*/ 65 h 586"/>
              <a:gd name="T16" fmla="*/ 62 w 726"/>
              <a:gd name="T17" fmla="*/ 65 h 586"/>
              <a:gd name="T18" fmla="*/ 182 w 726"/>
              <a:gd name="T19" fmla="*/ 65 h 586"/>
              <a:gd name="T20" fmla="*/ 323 w 726"/>
              <a:gd name="T21" fmla="*/ 103 h 586"/>
              <a:gd name="T22" fmla="*/ 62 w 726"/>
              <a:gd name="T23" fmla="*/ 490 h 586"/>
              <a:gd name="T24" fmla="*/ 62 w 726"/>
              <a:gd name="T25" fmla="*/ 65 h 586"/>
              <a:gd name="T26" fmla="*/ 615 w 726"/>
              <a:gd name="T27" fmla="*/ 65 h 586"/>
              <a:gd name="T28" fmla="*/ 615 w 726"/>
              <a:gd name="T29" fmla="*/ 490 h 586"/>
              <a:gd name="T30" fmla="*/ 354 w 726"/>
              <a:gd name="T31" fmla="*/ 103 h 586"/>
              <a:gd name="T32" fmla="*/ 496 w 726"/>
              <a:gd name="T33" fmla="*/ 65 h 586"/>
              <a:gd name="T34" fmla="*/ 699 w 726"/>
              <a:gd name="T35" fmla="*/ 344 h 586"/>
              <a:gd name="T36" fmla="*/ 663 w 726"/>
              <a:gd name="T37" fmla="*/ 344 h 586"/>
              <a:gd name="T38" fmla="*/ 689 w 726"/>
              <a:gd name="T39" fmla="*/ 307 h 586"/>
              <a:gd name="T40" fmla="*/ 699 w 726"/>
              <a:gd name="T41" fmla="*/ 344 h 586"/>
              <a:gd name="T42" fmla="*/ 47 w 726"/>
              <a:gd name="T43" fmla="*/ 518 h 586"/>
              <a:gd name="T44" fmla="*/ 47 w 726"/>
              <a:gd name="T45" fmla="*/ 548 h 586"/>
              <a:gd name="T46" fmla="*/ 636 w 726"/>
              <a:gd name="T47" fmla="*/ 548 h 586"/>
              <a:gd name="T48" fmla="*/ 636 w 726"/>
              <a:gd name="T49" fmla="*/ 517 h 586"/>
              <a:gd name="T50" fmla="*/ 95 w 726"/>
              <a:gd name="T51" fmla="*/ 116 h 586"/>
              <a:gd name="T52" fmla="*/ 105 w 726"/>
              <a:gd name="T53" fmla="*/ 86 h 586"/>
              <a:gd name="T54" fmla="*/ 298 w 726"/>
              <a:gd name="T55" fmla="*/ 150 h 586"/>
              <a:gd name="T56" fmla="*/ 288 w 726"/>
              <a:gd name="T57" fmla="*/ 263 h 586"/>
              <a:gd name="T58" fmla="*/ 105 w 726"/>
              <a:gd name="T59" fmla="*/ 169 h 586"/>
              <a:gd name="T60" fmla="*/ 288 w 726"/>
              <a:gd name="T61" fmla="*/ 263 h 586"/>
              <a:gd name="T62" fmla="*/ 95 w 726"/>
              <a:gd name="T63" fmla="*/ 283 h 586"/>
              <a:gd name="T64" fmla="*/ 298 w 726"/>
              <a:gd name="T65" fmla="*/ 317 h 586"/>
              <a:gd name="T66" fmla="*/ 288 w 726"/>
              <a:gd name="T67" fmla="*/ 430 h 586"/>
              <a:gd name="T68" fmla="*/ 105 w 726"/>
              <a:gd name="T69" fmla="*/ 337 h 586"/>
              <a:gd name="T70" fmla="*/ 288 w 726"/>
              <a:gd name="T71" fmla="*/ 430 h 586"/>
              <a:gd name="T72" fmla="*/ 95 w 726"/>
              <a:gd name="T73" fmla="*/ 440 h 586"/>
              <a:gd name="T74" fmla="*/ 298 w 726"/>
              <a:gd name="T75" fmla="*/ 475 h 586"/>
              <a:gd name="T76" fmla="*/ 389 w 726"/>
              <a:gd name="T77" fmla="*/ 180 h 586"/>
              <a:gd name="T78" fmla="*/ 522 w 726"/>
              <a:gd name="T79" fmla="*/ 103 h 586"/>
              <a:gd name="T80" fmla="*/ 578 w 726"/>
              <a:gd name="T81" fmla="*/ 103 h 586"/>
              <a:gd name="T82" fmla="*/ 389 w 726"/>
              <a:gd name="T83" fmla="*/ 180 h 586"/>
              <a:gd name="T84" fmla="*/ 379 w 726"/>
              <a:gd name="T85" fmla="*/ 234 h 586"/>
              <a:gd name="T86" fmla="*/ 582 w 726"/>
              <a:gd name="T87" fmla="*/ 199 h 586"/>
              <a:gd name="T88" fmla="*/ 389 w 726"/>
              <a:gd name="T89" fmla="*/ 347 h 586"/>
              <a:gd name="T90" fmla="*/ 572 w 726"/>
              <a:gd name="T91" fmla="*/ 253 h 586"/>
              <a:gd name="T92" fmla="*/ 389 w 726"/>
              <a:gd name="T93" fmla="*/ 347 h 586"/>
              <a:gd name="T94" fmla="*/ 379 w 726"/>
              <a:gd name="T95" fmla="*/ 401 h 586"/>
              <a:gd name="T96" fmla="*/ 582 w 726"/>
              <a:gd name="T97" fmla="*/ 366 h 586"/>
              <a:gd name="T98" fmla="*/ 389 w 726"/>
              <a:gd name="T99" fmla="*/ 504 h 586"/>
              <a:gd name="T100" fmla="*/ 572 w 726"/>
              <a:gd name="T101" fmla="*/ 410 h 586"/>
              <a:gd name="T102" fmla="*/ 389 w 726"/>
              <a:gd name="T103" fmla="*/ 504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6" h="586">
                <a:moveTo>
                  <a:pt x="646" y="65"/>
                </a:moveTo>
                <a:lnTo>
                  <a:pt x="646" y="0"/>
                </a:lnTo>
                <a:lnTo>
                  <a:pt x="351" y="65"/>
                </a:lnTo>
                <a:lnTo>
                  <a:pt x="326" y="65"/>
                </a:lnTo>
                <a:lnTo>
                  <a:pt x="31" y="0"/>
                </a:lnTo>
                <a:lnTo>
                  <a:pt x="31" y="65"/>
                </a:lnTo>
                <a:lnTo>
                  <a:pt x="0" y="65"/>
                </a:lnTo>
                <a:lnTo>
                  <a:pt x="0" y="585"/>
                </a:lnTo>
                <a:lnTo>
                  <a:pt x="323" y="585"/>
                </a:lnTo>
                <a:lnTo>
                  <a:pt x="323" y="586"/>
                </a:lnTo>
                <a:lnTo>
                  <a:pt x="326" y="585"/>
                </a:lnTo>
                <a:lnTo>
                  <a:pt x="351" y="585"/>
                </a:lnTo>
                <a:lnTo>
                  <a:pt x="354" y="586"/>
                </a:lnTo>
                <a:lnTo>
                  <a:pt x="354" y="585"/>
                </a:lnTo>
                <a:lnTo>
                  <a:pt x="726" y="585"/>
                </a:lnTo>
                <a:lnTo>
                  <a:pt x="726" y="65"/>
                </a:lnTo>
                <a:lnTo>
                  <a:pt x="646" y="65"/>
                </a:lnTo>
                <a:close/>
                <a:moveTo>
                  <a:pt x="62" y="65"/>
                </a:moveTo>
                <a:lnTo>
                  <a:pt x="62" y="39"/>
                </a:lnTo>
                <a:lnTo>
                  <a:pt x="182" y="65"/>
                </a:lnTo>
                <a:lnTo>
                  <a:pt x="323" y="97"/>
                </a:lnTo>
                <a:lnTo>
                  <a:pt x="323" y="103"/>
                </a:lnTo>
                <a:lnTo>
                  <a:pt x="323" y="547"/>
                </a:lnTo>
                <a:lnTo>
                  <a:pt x="62" y="490"/>
                </a:lnTo>
                <a:lnTo>
                  <a:pt x="62" y="103"/>
                </a:lnTo>
                <a:lnTo>
                  <a:pt x="62" y="65"/>
                </a:lnTo>
                <a:close/>
                <a:moveTo>
                  <a:pt x="615" y="39"/>
                </a:moveTo>
                <a:lnTo>
                  <a:pt x="615" y="65"/>
                </a:lnTo>
                <a:lnTo>
                  <a:pt x="615" y="103"/>
                </a:lnTo>
                <a:lnTo>
                  <a:pt x="615" y="490"/>
                </a:lnTo>
                <a:lnTo>
                  <a:pt x="354" y="547"/>
                </a:lnTo>
                <a:lnTo>
                  <a:pt x="354" y="103"/>
                </a:lnTo>
                <a:lnTo>
                  <a:pt x="354" y="97"/>
                </a:lnTo>
                <a:lnTo>
                  <a:pt x="496" y="65"/>
                </a:lnTo>
                <a:lnTo>
                  <a:pt x="615" y="39"/>
                </a:lnTo>
                <a:close/>
                <a:moveTo>
                  <a:pt x="699" y="344"/>
                </a:moveTo>
                <a:lnTo>
                  <a:pt x="689" y="344"/>
                </a:lnTo>
                <a:lnTo>
                  <a:pt x="663" y="344"/>
                </a:lnTo>
                <a:lnTo>
                  <a:pt x="663" y="307"/>
                </a:lnTo>
                <a:lnTo>
                  <a:pt x="689" y="307"/>
                </a:lnTo>
                <a:lnTo>
                  <a:pt x="699" y="307"/>
                </a:lnTo>
                <a:lnTo>
                  <a:pt x="699" y="344"/>
                </a:lnTo>
                <a:close/>
                <a:moveTo>
                  <a:pt x="47" y="548"/>
                </a:moveTo>
                <a:lnTo>
                  <a:pt x="47" y="518"/>
                </a:lnTo>
                <a:lnTo>
                  <a:pt x="182" y="548"/>
                </a:lnTo>
                <a:lnTo>
                  <a:pt x="47" y="548"/>
                </a:lnTo>
                <a:close/>
                <a:moveTo>
                  <a:pt x="636" y="517"/>
                </a:moveTo>
                <a:lnTo>
                  <a:pt x="636" y="548"/>
                </a:lnTo>
                <a:lnTo>
                  <a:pt x="496" y="548"/>
                </a:lnTo>
                <a:lnTo>
                  <a:pt x="636" y="517"/>
                </a:lnTo>
                <a:close/>
                <a:moveTo>
                  <a:pt x="288" y="180"/>
                </a:moveTo>
                <a:lnTo>
                  <a:pt x="95" y="116"/>
                </a:lnTo>
                <a:lnTo>
                  <a:pt x="99" y="103"/>
                </a:lnTo>
                <a:lnTo>
                  <a:pt x="105" y="86"/>
                </a:lnTo>
                <a:lnTo>
                  <a:pt x="155" y="103"/>
                </a:lnTo>
                <a:lnTo>
                  <a:pt x="298" y="150"/>
                </a:lnTo>
                <a:lnTo>
                  <a:pt x="288" y="180"/>
                </a:lnTo>
                <a:close/>
                <a:moveTo>
                  <a:pt x="288" y="263"/>
                </a:moveTo>
                <a:lnTo>
                  <a:pt x="95" y="199"/>
                </a:lnTo>
                <a:lnTo>
                  <a:pt x="105" y="169"/>
                </a:lnTo>
                <a:lnTo>
                  <a:pt x="298" y="234"/>
                </a:lnTo>
                <a:lnTo>
                  <a:pt x="288" y="263"/>
                </a:lnTo>
                <a:close/>
                <a:moveTo>
                  <a:pt x="288" y="347"/>
                </a:moveTo>
                <a:lnTo>
                  <a:pt x="95" y="283"/>
                </a:lnTo>
                <a:lnTo>
                  <a:pt x="105" y="253"/>
                </a:lnTo>
                <a:lnTo>
                  <a:pt x="298" y="317"/>
                </a:lnTo>
                <a:lnTo>
                  <a:pt x="288" y="347"/>
                </a:lnTo>
                <a:close/>
                <a:moveTo>
                  <a:pt x="288" y="430"/>
                </a:moveTo>
                <a:lnTo>
                  <a:pt x="95" y="366"/>
                </a:lnTo>
                <a:lnTo>
                  <a:pt x="105" y="337"/>
                </a:lnTo>
                <a:lnTo>
                  <a:pt x="298" y="401"/>
                </a:lnTo>
                <a:lnTo>
                  <a:pt x="288" y="430"/>
                </a:lnTo>
                <a:close/>
                <a:moveTo>
                  <a:pt x="288" y="504"/>
                </a:moveTo>
                <a:lnTo>
                  <a:pt x="95" y="440"/>
                </a:lnTo>
                <a:lnTo>
                  <a:pt x="105" y="410"/>
                </a:lnTo>
                <a:lnTo>
                  <a:pt x="298" y="475"/>
                </a:lnTo>
                <a:lnTo>
                  <a:pt x="288" y="504"/>
                </a:lnTo>
                <a:close/>
                <a:moveTo>
                  <a:pt x="389" y="180"/>
                </a:moveTo>
                <a:lnTo>
                  <a:pt x="379" y="150"/>
                </a:lnTo>
                <a:lnTo>
                  <a:pt x="522" y="103"/>
                </a:lnTo>
                <a:lnTo>
                  <a:pt x="572" y="86"/>
                </a:lnTo>
                <a:lnTo>
                  <a:pt x="578" y="103"/>
                </a:lnTo>
                <a:lnTo>
                  <a:pt x="582" y="116"/>
                </a:lnTo>
                <a:lnTo>
                  <a:pt x="389" y="180"/>
                </a:lnTo>
                <a:close/>
                <a:moveTo>
                  <a:pt x="389" y="263"/>
                </a:moveTo>
                <a:lnTo>
                  <a:pt x="379" y="234"/>
                </a:lnTo>
                <a:lnTo>
                  <a:pt x="572" y="169"/>
                </a:lnTo>
                <a:lnTo>
                  <a:pt x="582" y="199"/>
                </a:lnTo>
                <a:lnTo>
                  <a:pt x="389" y="263"/>
                </a:lnTo>
                <a:close/>
                <a:moveTo>
                  <a:pt x="389" y="347"/>
                </a:moveTo>
                <a:lnTo>
                  <a:pt x="379" y="317"/>
                </a:lnTo>
                <a:lnTo>
                  <a:pt x="572" y="253"/>
                </a:lnTo>
                <a:lnTo>
                  <a:pt x="582" y="283"/>
                </a:lnTo>
                <a:lnTo>
                  <a:pt x="389" y="347"/>
                </a:lnTo>
                <a:close/>
                <a:moveTo>
                  <a:pt x="389" y="430"/>
                </a:moveTo>
                <a:lnTo>
                  <a:pt x="379" y="401"/>
                </a:lnTo>
                <a:lnTo>
                  <a:pt x="572" y="337"/>
                </a:lnTo>
                <a:lnTo>
                  <a:pt x="582" y="366"/>
                </a:lnTo>
                <a:lnTo>
                  <a:pt x="389" y="430"/>
                </a:lnTo>
                <a:close/>
                <a:moveTo>
                  <a:pt x="389" y="504"/>
                </a:moveTo>
                <a:lnTo>
                  <a:pt x="379" y="475"/>
                </a:lnTo>
                <a:lnTo>
                  <a:pt x="572" y="410"/>
                </a:lnTo>
                <a:lnTo>
                  <a:pt x="582" y="440"/>
                </a:lnTo>
                <a:lnTo>
                  <a:pt x="389" y="504"/>
                </a:lnTo>
                <a:close/>
              </a:path>
            </a:pathLst>
          </a:cu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TextBox 25"/>
          <p:cNvSpPr txBox="1"/>
          <p:nvPr/>
        </p:nvSpPr>
        <p:spPr>
          <a:xfrm flipH="1">
            <a:off x="1403985" y="934720"/>
            <a:ext cx="9384665" cy="4847590"/>
          </a:xfrm>
          <a:prstGeom prst="rect">
            <a:avLst/>
          </a:prstGeom>
          <a:noFill/>
        </p:spPr>
        <p:txBody>
          <a:bodyPr wrap="square" lIns="0" tIns="0" rIns="0" bIns="0" rtlCol="0">
            <a:spAutoFit/>
            <a:scene3d>
              <a:camera prst="orthographicFront"/>
              <a:lightRig rig="threePt" dir="t"/>
            </a:scene3d>
          </a:bodyPr>
          <a:p>
            <a:pPr marL="0" marR="0" lvl="0" indent="0" algn="l" defTabSz="914400" rtl="0" fontAlgn="base">
              <a:lnSpc>
                <a:spcPct val="150000"/>
              </a:lnSpc>
              <a:spcBef>
                <a:spcPts val="600"/>
              </a:spcBef>
              <a:spcAft>
                <a:spcPts val="0"/>
              </a:spcAft>
              <a:buClrTx/>
              <a:buSzTx/>
              <a:buFontTx/>
              <a:buNone/>
              <a:defRPr/>
            </a:pPr>
            <a:r>
              <a:rPr kumimoji="0" sz="3200" b="1" i="0" u="none" strike="noStrike" kern="1200" cap="none" spc="0" normalizeH="0" baseline="0" noProof="0">
                <a:ln>
                  <a:noFill/>
                </a:ln>
                <a:solidFill>
                  <a:schemeClr val="bg2">
                    <a:lumMod val="50000"/>
                  </a:schemeClr>
                </a:solidFill>
                <a:effectLst/>
                <a:uLnTx/>
                <a:uFillTx/>
                <a:latin typeface="微软雅黑" panose="020B0503020204020204" charset="-122"/>
                <a:ea typeface="微软雅黑" panose="020B0503020204020204" charset="-122"/>
                <a:cs typeface="+mn-cs"/>
                <a:sym typeface="微软雅黑" panose="020B0503020204020204" charset="-122"/>
              </a:rPr>
              <a:t>数据（Data）</a:t>
            </a:r>
            <a:endParaRPr kumimoji="0" sz="3200" b="1" i="0" u="none" strike="noStrike" kern="1200" cap="none" spc="0" normalizeH="0" baseline="0" noProof="0">
              <a:ln>
                <a:noFill/>
              </a:ln>
              <a:solidFill>
                <a:schemeClr val="bg2">
                  <a:lumMod val="50000"/>
                </a:schemeClr>
              </a:solidFill>
              <a:effectLst/>
              <a:uLnTx/>
              <a:uFillTx/>
              <a:latin typeface="微软雅黑" panose="020B0503020204020204" charset="-122"/>
              <a:ea typeface="微软雅黑" panose="020B0503020204020204" charset="-122"/>
              <a:cs typeface="+mn-cs"/>
              <a:sym typeface="微软雅黑" panose="020B0503020204020204" charset="-122"/>
            </a:endParaRPr>
          </a:p>
          <a:p>
            <a:pPr marL="0" marR="0" lvl="0" indent="0" algn="l" defTabSz="914400" rtl="0" fontAlgn="base">
              <a:lnSpc>
                <a:spcPct val="150000"/>
              </a:lnSpc>
              <a:spcBef>
                <a:spcPts val="600"/>
              </a:spcBef>
              <a:spcAft>
                <a:spcPts val="0"/>
              </a:spcAft>
              <a:buClrTx/>
              <a:buSzTx/>
              <a:buFontTx/>
              <a:buNone/>
              <a:defRPr/>
            </a:pPr>
            <a:r>
              <a:rPr kumimoji="0" sz="2800" b="0" i="0" u="none" strike="noStrike" kern="1200" cap="none" spc="0" normalizeH="0" baseline="0" noProof="0">
                <a:ln>
                  <a:noFill/>
                </a:ln>
                <a:solidFill>
                  <a:schemeClr val="bg2">
                    <a:lumMod val="50000"/>
                  </a:schemeClr>
                </a:solidFill>
                <a:effectLst/>
                <a:uLnTx/>
                <a:uFillTx/>
                <a:latin typeface="微软雅黑" panose="020B0503020204020204" charset="-122"/>
                <a:ea typeface="微软雅黑" panose="020B0503020204020204" charset="-122"/>
                <a:cs typeface="+mn-cs"/>
                <a:sym typeface="微软雅黑" panose="020B0503020204020204" charset="-122"/>
              </a:rPr>
              <a:t>描述客观事物的数值、字符以及能输入机器且能被处理的各种符号集合</a:t>
            </a:r>
            <a:endParaRPr kumimoji="0" sz="2800" b="0" i="0" u="none" strike="noStrike" kern="1200" cap="none" spc="0" normalizeH="0" baseline="0" noProof="0">
              <a:ln>
                <a:noFill/>
              </a:ln>
              <a:solidFill>
                <a:schemeClr val="bg2">
                  <a:lumMod val="50000"/>
                </a:schemeClr>
              </a:solidFill>
              <a:effectLst/>
              <a:uLnTx/>
              <a:uFillTx/>
              <a:latin typeface="微软雅黑" panose="020B0503020204020204" charset="-122"/>
              <a:ea typeface="微软雅黑" panose="020B0503020204020204" charset="-122"/>
              <a:cs typeface="+mn-cs"/>
              <a:sym typeface="微软雅黑" panose="020B0503020204020204" charset="-122"/>
            </a:endParaRPr>
          </a:p>
          <a:p>
            <a:pPr marL="0" marR="0" lvl="0" indent="0" algn="l" defTabSz="914400" rtl="0" fontAlgn="base">
              <a:lnSpc>
                <a:spcPct val="150000"/>
              </a:lnSpc>
              <a:spcBef>
                <a:spcPts val="600"/>
              </a:spcBef>
              <a:spcAft>
                <a:spcPts val="0"/>
              </a:spcAft>
              <a:buClrTx/>
              <a:buSzTx/>
              <a:buFontTx/>
              <a:buNone/>
              <a:defRPr/>
            </a:pPr>
            <a:r>
              <a:rPr kumimoji="0" sz="2800" b="0" i="0" u="none" strike="noStrike" kern="1200" cap="none" spc="0" normalizeH="0" baseline="0" noProof="0">
                <a:ln>
                  <a:noFill/>
                </a:ln>
                <a:solidFill>
                  <a:schemeClr val="bg2">
                    <a:lumMod val="50000"/>
                  </a:schemeClr>
                </a:solidFill>
                <a:effectLst/>
                <a:uLnTx/>
                <a:uFillTx/>
                <a:latin typeface="微软雅黑" panose="020B0503020204020204" charset="-122"/>
                <a:ea typeface="微软雅黑" panose="020B0503020204020204" charset="-122"/>
                <a:cs typeface="+mn-cs"/>
                <a:sym typeface="微软雅黑" panose="020B0503020204020204" charset="-122"/>
              </a:rPr>
              <a:t>数据的含义非常广泛、，除了通常的数值数据，字符、字符串是数据以外，声音、图像等一切可以输入计算机并能被处理的都是数据</a:t>
            </a:r>
            <a:endParaRPr kumimoji="0" sz="2800" b="0" i="0" u="none" strike="noStrike" kern="1200" cap="none" spc="0" normalizeH="0" baseline="0" noProof="0">
              <a:ln>
                <a:noFill/>
              </a:ln>
              <a:solidFill>
                <a:schemeClr val="bg2">
                  <a:lumMod val="50000"/>
                </a:schemeClr>
              </a:solidFill>
              <a:effectLst/>
              <a:uLnTx/>
              <a:uFillTx/>
              <a:latin typeface="微软雅黑" panose="020B0503020204020204" charset="-122"/>
              <a:ea typeface="微软雅黑" panose="020B0503020204020204" charset="-122"/>
              <a:cs typeface="+mn-cs"/>
              <a:sym typeface="微软雅黑" panose="020B0503020204020204" charset="-122"/>
            </a:endParaRPr>
          </a:p>
          <a:p>
            <a:pPr marL="0" marR="0" lvl="0" indent="0" algn="l" defTabSz="914400" rtl="0" fontAlgn="base">
              <a:lnSpc>
                <a:spcPct val="150000"/>
              </a:lnSpc>
              <a:spcBef>
                <a:spcPts val="600"/>
              </a:spcBef>
              <a:spcAft>
                <a:spcPts val="0"/>
              </a:spcAft>
              <a:buClrTx/>
              <a:buSzTx/>
              <a:buFontTx/>
              <a:buNone/>
              <a:defRPr/>
            </a:pPr>
            <a:endParaRPr kumimoji="0" sz="2800" b="0" i="0" u="none" strike="noStrike" kern="1200" cap="none" spc="0" normalizeH="0" baseline="0" noProof="0">
              <a:ln>
                <a:noFill/>
              </a:ln>
              <a:solidFill>
                <a:schemeClr val="bg2">
                  <a:lumMod val="50000"/>
                </a:schemeClr>
              </a:solidFill>
              <a:effectLst/>
              <a:uLnTx/>
              <a:uFillTx/>
              <a:latin typeface="微软雅黑" panose="020B0503020204020204" charset="-122"/>
              <a:ea typeface="微软雅黑" panose="020B0503020204020204" charset="-122"/>
              <a:cs typeface="+mn-cs"/>
              <a:sym typeface="微软雅黑" panose="020B050302020402020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TextBox 25"/>
          <p:cNvSpPr txBox="1"/>
          <p:nvPr/>
        </p:nvSpPr>
        <p:spPr>
          <a:xfrm flipH="1">
            <a:off x="1297940" y="670560"/>
            <a:ext cx="7052945" cy="2185035"/>
          </a:xfrm>
          <a:prstGeom prst="rect">
            <a:avLst/>
          </a:prstGeom>
          <a:noFill/>
        </p:spPr>
        <p:txBody>
          <a:bodyPr wrap="square" lIns="0" tIns="0" rIns="0" bIns="0" rtlCol="0">
            <a:spAutoFit/>
            <a:scene3d>
              <a:camera prst="orthographicFront"/>
              <a:lightRig rig="threePt" dir="t"/>
            </a:scene3d>
          </a:bodyPr>
          <a:p>
            <a:pPr marL="0" marR="0" lvl="0" indent="0" algn="l" defTabSz="914400" rtl="0" fontAlgn="base">
              <a:lnSpc>
                <a:spcPct val="150000"/>
              </a:lnSpc>
              <a:spcBef>
                <a:spcPts val="600"/>
              </a:spcBef>
              <a:spcAft>
                <a:spcPts val="0"/>
              </a:spcAft>
              <a:buClrTx/>
              <a:buSzTx/>
              <a:buFontTx/>
              <a:buNone/>
              <a:defRPr/>
            </a:pPr>
            <a:r>
              <a:rPr kumimoji="0" sz="3200" b="1" i="0" u="none" strike="noStrike" kern="1200" cap="none" spc="0" normalizeH="0" baseline="0" noProof="0">
                <a:ln>
                  <a:noFill/>
                </a:ln>
                <a:solidFill>
                  <a:schemeClr val="bg2">
                    <a:lumMod val="50000"/>
                  </a:schemeClr>
                </a:solidFill>
                <a:effectLst/>
                <a:uLnTx/>
                <a:uFillTx/>
                <a:latin typeface="微软雅黑" panose="020B0503020204020204" charset="-122"/>
                <a:ea typeface="微软雅黑" panose="020B0503020204020204" charset="-122"/>
                <a:cs typeface="+mn-cs"/>
                <a:sym typeface="微软雅黑" panose="020B0503020204020204" charset="-122"/>
              </a:rPr>
              <a:t>数据项（data item）</a:t>
            </a:r>
            <a:endParaRPr kumimoji="0" sz="3200" b="1" i="0" u="none" strike="noStrike" kern="1200" cap="none" spc="0" normalizeH="0" baseline="0" noProof="0">
              <a:ln>
                <a:noFill/>
              </a:ln>
              <a:solidFill>
                <a:schemeClr val="bg2">
                  <a:lumMod val="50000"/>
                </a:schemeClr>
              </a:solidFill>
              <a:effectLst/>
              <a:uLnTx/>
              <a:uFillTx/>
              <a:latin typeface="微软雅黑" panose="020B0503020204020204" charset="-122"/>
              <a:ea typeface="微软雅黑" panose="020B0503020204020204" charset="-122"/>
              <a:cs typeface="+mn-cs"/>
              <a:sym typeface="微软雅黑" panose="020B0503020204020204" charset="-122"/>
            </a:endParaRPr>
          </a:p>
          <a:p>
            <a:pPr marL="0" marR="0" lvl="0" indent="0" algn="l" defTabSz="914400" rtl="0" fontAlgn="base">
              <a:lnSpc>
                <a:spcPct val="150000"/>
              </a:lnSpc>
              <a:spcBef>
                <a:spcPts val="600"/>
              </a:spcBef>
              <a:spcAft>
                <a:spcPts val="0"/>
              </a:spcAft>
              <a:buClrTx/>
              <a:buSzTx/>
              <a:buFontTx/>
              <a:buNone/>
              <a:defRPr/>
            </a:pPr>
            <a:r>
              <a:rPr kumimoji="0" sz="2800" b="0" i="0" u="none" strike="noStrike" kern="1200" cap="none" spc="0" normalizeH="0" baseline="0" noProof="0">
                <a:ln>
                  <a:noFill/>
                </a:ln>
                <a:solidFill>
                  <a:schemeClr val="bg2">
                    <a:lumMod val="50000"/>
                  </a:schemeClr>
                </a:solidFill>
                <a:effectLst/>
                <a:uLnTx/>
                <a:uFillTx/>
                <a:latin typeface="微软雅黑" panose="020B0503020204020204" charset="-122"/>
                <a:ea typeface="微软雅黑" panose="020B0503020204020204" charset="-122"/>
                <a:cs typeface="+mn-cs"/>
                <a:sym typeface="微软雅黑" panose="020B0503020204020204" charset="-122"/>
              </a:rPr>
              <a:t>具有原子性，是不可分割的最小数据单位</a:t>
            </a:r>
            <a:endParaRPr kumimoji="0" sz="2800" b="0" i="0" u="none" strike="noStrike" kern="1200" cap="none" spc="0" normalizeH="0" baseline="0" noProof="0">
              <a:ln>
                <a:noFill/>
              </a:ln>
              <a:solidFill>
                <a:schemeClr val="bg2">
                  <a:lumMod val="50000"/>
                </a:schemeClr>
              </a:solidFill>
              <a:effectLst/>
              <a:uLnTx/>
              <a:uFillTx/>
              <a:latin typeface="微软雅黑" panose="020B0503020204020204" charset="-122"/>
              <a:ea typeface="微软雅黑" panose="020B0503020204020204" charset="-122"/>
              <a:cs typeface="+mn-cs"/>
              <a:sym typeface="微软雅黑" panose="020B0503020204020204" charset="-122"/>
            </a:endParaRPr>
          </a:p>
          <a:p>
            <a:pPr marL="0" marR="0" lvl="0" indent="0" algn="l" defTabSz="914400" rtl="0" fontAlgn="base">
              <a:lnSpc>
                <a:spcPct val="150000"/>
              </a:lnSpc>
              <a:spcBef>
                <a:spcPts val="600"/>
              </a:spcBef>
              <a:spcAft>
                <a:spcPts val="0"/>
              </a:spcAft>
              <a:buClrTx/>
              <a:buSzTx/>
              <a:buFontTx/>
              <a:buNone/>
              <a:defRPr/>
            </a:pPr>
            <a:endParaRPr kumimoji="0" sz="2800" b="0" i="0" u="none" strike="noStrike" kern="1200" cap="none" spc="0" normalizeH="0" baseline="0" noProof="0">
              <a:ln>
                <a:noFill/>
              </a:ln>
              <a:solidFill>
                <a:schemeClr val="bg2">
                  <a:lumMod val="50000"/>
                </a:schemeClr>
              </a:solidFill>
              <a:effectLst/>
              <a:uLnTx/>
              <a:uFillTx/>
              <a:latin typeface="微软雅黑" panose="020B0503020204020204" charset="-122"/>
              <a:ea typeface="微软雅黑" panose="020B0503020204020204" charset="-122"/>
              <a:cs typeface="+mn-cs"/>
              <a:sym typeface="微软雅黑" panose="020B0503020204020204" charset="-122"/>
            </a:endParaRPr>
          </a:p>
        </p:txBody>
      </p:sp>
      <p:sp>
        <p:nvSpPr>
          <p:cNvPr id="2" name="TextBox 25"/>
          <p:cNvSpPr txBox="1"/>
          <p:nvPr/>
        </p:nvSpPr>
        <p:spPr>
          <a:xfrm flipH="1">
            <a:off x="1194435" y="2782570"/>
            <a:ext cx="7972425" cy="3477895"/>
          </a:xfrm>
          <a:prstGeom prst="rect">
            <a:avLst/>
          </a:prstGeom>
          <a:noFill/>
        </p:spPr>
        <p:txBody>
          <a:bodyPr wrap="square" lIns="0" tIns="0" rIns="0" bIns="0" rtlCol="0">
            <a:spAutoFit/>
            <a:scene3d>
              <a:camera prst="orthographicFront"/>
              <a:lightRig rig="threePt" dir="t"/>
            </a:scene3d>
          </a:bodyPr>
          <a:p>
            <a:pPr marL="0" marR="0" lvl="0" indent="0" algn="l" defTabSz="914400" rtl="0" fontAlgn="base">
              <a:lnSpc>
                <a:spcPct val="150000"/>
              </a:lnSpc>
              <a:spcBef>
                <a:spcPts val="600"/>
              </a:spcBef>
              <a:spcAft>
                <a:spcPts val="0"/>
              </a:spcAft>
              <a:buClrTx/>
              <a:buSzTx/>
              <a:buFontTx/>
              <a:buNone/>
              <a:defRPr/>
            </a:pPr>
            <a:r>
              <a:rPr kumimoji="0" sz="3200" b="1" i="0" u="none" strike="noStrike" kern="1200" cap="none" spc="0" normalizeH="0" baseline="0" noProof="0">
                <a:ln>
                  <a:noFill/>
                </a:ln>
                <a:solidFill>
                  <a:schemeClr val="bg2">
                    <a:lumMod val="50000"/>
                  </a:schemeClr>
                </a:solidFill>
                <a:effectLst/>
                <a:uLnTx/>
                <a:uFillTx/>
                <a:latin typeface="微软雅黑" panose="020B0503020204020204" charset="-122"/>
                <a:ea typeface="微软雅黑" panose="020B0503020204020204" charset="-122"/>
                <a:cs typeface="+mn-cs"/>
                <a:sym typeface="微软雅黑" panose="020B0503020204020204" charset="-122"/>
              </a:rPr>
              <a:t>数据元素（data element）</a:t>
            </a:r>
            <a:endParaRPr kumimoji="0" sz="3200" b="1" i="0" u="none" strike="noStrike" kern="1200" cap="none" spc="0" normalizeH="0" baseline="0" noProof="0">
              <a:ln>
                <a:noFill/>
              </a:ln>
              <a:solidFill>
                <a:schemeClr val="bg2">
                  <a:lumMod val="50000"/>
                </a:schemeClr>
              </a:solidFill>
              <a:effectLst/>
              <a:uLnTx/>
              <a:uFillTx/>
              <a:latin typeface="微软雅黑" panose="020B0503020204020204" charset="-122"/>
              <a:ea typeface="微软雅黑" panose="020B0503020204020204" charset="-122"/>
              <a:cs typeface="+mn-cs"/>
              <a:sym typeface="微软雅黑" panose="020B0503020204020204" charset="-122"/>
            </a:endParaRPr>
          </a:p>
          <a:p>
            <a:pPr marL="0" marR="0" lvl="0" indent="0" algn="l" defTabSz="914400" rtl="0" fontAlgn="base">
              <a:lnSpc>
                <a:spcPct val="150000"/>
              </a:lnSpc>
              <a:spcBef>
                <a:spcPts val="600"/>
              </a:spcBef>
              <a:spcAft>
                <a:spcPts val="0"/>
              </a:spcAft>
              <a:buClrTx/>
              <a:buSzTx/>
              <a:buFontTx/>
              <a:buNone/>
              <a:defRPr/>
            </a:pPr>
            <a:r>
              <a:rPr kumimoji="0" sz="2800" b="0" i="0" u="none" strike="noStrike" kern="1200" cap="none" spc="0" normalizeH="0" baseline="0" noProof="0">
                <a:ln>
                  <a:noFill/>
                </a:ln>
                <a:solidFill>
                  <a:schemeClr val="bg2">
                    <a:lumMod val="50000"/>
                  </a:schemeClr>
                </a:solidFill>
                <a:effectLst/>
                <a:uLnTx/>
                <a:uFillTx/>
                <a:latin typeface="微软雅黑" panose="020B0503020204020204" charset="-122"/>
                <a:ea typeface="微软雅黑" panose="020B0503020204020204" charset="-122"/>
                <a:cs typeface="+mn-cs"/>
                <a:sym typeface="微软雅黑" panose="020B0503020204020204" charset="-122"/>
              </a:rPr>
              <a:t>数据的基本单位，是数据集合的个体，通常由若干个数据项组成，在计算机程序中通常作为一个整体来进行处理</a:t>
            </a:r>
            <a:endParaRPr kumimoji="0" sz="2800" b="0" i="0" u="none" strike="noStrike" kern="1200" cap="none" spc="0" normalizeH="0" baseline="0" noProof="0">
              <a:ln>
                <a:noFill/>
              </a:ln>
              <a:solidFill>
                <a:schemeClr val="bg2">
                  <a:lumMod val="50000"/>
                </a:schemeClr>
              </a:solidFill>
              <a:effectLst/>
              <a:uLnTx/>
              <a:uFillTx/>
              <a:latin typeface="微软雅黑" panose="020B0503020204020204" charset="-122"/>
              <a:ea typeface="微软雅黑" panose="020B0503020204020204" charset="-122"/>
              <a:cs typeface="+mn-cs"/>
              <a:sym typeface="微软雅黑" panose="020B0503020204020204" charset="-122"/>
            </a:endParaRPr>
          </a:p>
          <a:p>
            <a:pPr marL="0" marR="0" lvl="0" indent="0" algn="l" defTabSz="914400" rtl="0" fontAlgn="base">
              <a:lnSpc>
                <a:spcPct val="150000"/>
              </a:lnSpc>
              <a:spcBef>
                <a:spcPts val="600"/>
              </a:spcBef>
              <a:spcAft>
                <a:spcPts val="0"/>
              </a:spcAft>
              <a:buClrTx/>
              <a:buSzTx/>
              <a:buFontTx/>
              <a:buNone/>
              <a:defRPr/>
            </a:pPr>
            <a:endParaRPr kumimoji="0" sz="2800" b="0" i="0" u="none" strike="noStrike" kern="1200" cap="none" spc="0" normalizeH="0" baseline="0" noProof="0">
              <a:ln>
                <a:noFill/>
              </a:ln>
              <a:solidFill>
                <a:schemeClr val="bg2">
                  <a:lumMod val="50000"/>
                </a:schemeClr>
              </a:solidFill>
              <a:effectLst/>
              <a:uLnTx/>
              <a:uFillTx/>
              <a:latin typeface="微软雅黑" panose="020B0503020204020204" charset="-122"/>
              <a:ea typeface="微软雅黑" panose="020B0503020204020204" charset="-122"/>
              <a:cs typeface="+mn-cs"/>
              <a:sym typeface="微软雅黑" panose="020B050302020402020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TextBox 25"/>
          <p:cNvSpPr txBox="1"/>
          <p:nvPr/>
        </p:nvSpPr>
        <p:spPr>
          <a:xfrm flipH="1">
            <a:off x="1378585" y="597535"/>
            <a:ext cx="9297035" cy="1461770"/>
          </a:xfrm>
          <a:prstGeom prst="rect">
            <a:avLst/>
          </a:prstGeom>
          <a:noFill/>
        </p:spPr>
        <p:txBody>
          <a:bodyPr wrap="square" lIns="0" tIns="0" rIns="0" bIns="0" rtlCol="0">
            <a:spAutoFit/>
            <a:scene3d>
              <a:camera prst="orthographicFront"/>
              <a:lightRig rig="threePt" dir="t"/>
            </a:scene3d>
          </a:bodyPr>
          <a:p>
            <a:pPr marL="0" marR="0" lvl="0" indent="0" algn="l" defTabSz="914400" rtl="0" fontAlgn="base">
              <a:lnSpc>
                <a:spcPct val="150000"/>
              </a:lnSpc>
              <a:spcBef>
                <a:spcPts val="600"/>
              </a:spcBef>
              <a:spcAft>
                <a:spcPts val="0"/>
              </a:spcAft>
              <a:buClrTx/>
              <a:buSzTx/>
              <a:buFontTx/>
              <a:buNone/>
              <a:defRPr/>
            </a:pPr>
            <a:r>
              <a:rPr kumimoji="0" sz="3200" b="1" i="0" u="none" strike="noStrike" kern="1200" cap="none" spc="0" normalizeH="0" baseline="0" noProof="0">
                <a:ln>
                  <a:noFill/>
                </a:ln>
                <a:solidFill>
                  <a:schemeClr val="bg2">
                    <a:lumMod val="50000"/>
                  </a:schemeClr>
                </a:solidFill>
                <a:effectLst/>
                <a:uLnTx/>
                <a:uFillTx/>
                <a:latin typeface="微软雅黑" panose="020B0503020204020204" charset="-122"/>
                <a:ea typeface="微软雅黑" panose="020B0503020204020204" charset="-122"/>
                <a:cs typeface="+mn-cs"/>
                <a:sym typeface="微软雅黑" panose="020B0503020204020204" charset="-122"/>
              </a:rPr>
              <a:t>数据对象（data object）</a:t>
            </a:r>
            <a:endParaRPr kumimoji="0" sz="3200" b="1" i="0" u="none" strike="noStrike" kern="1200" cap="none" spc="0" normalizeH="0" baseline="0" noProof="0">
              <a:ln>
                <a:noFill/>
              </a:ln>
              <a:solidFill>
                <a:schemeClr val="bg2">
                  <a:lumMod val="50000"/>
                </a:schemeClr>
              </a:solidFill>
              <a:effectLst/>
              <a:uLnTx/>
              <a:uFillTx/>
              <a:latin typeface="微软雅黑" panose="020B0503020204020204" charset="-122"/>
              <a:ea typeface="微软雅黑" panose="020B0503020204020204" charset="-122"/>
              <a:cs typeface="+mn-cs"/>
              <a:sym typeface="微软雅黑" panose="020B0503020204020204" charset="-122"/>
            </a:endParaRPr>
          </a:p>
          <a:p>
            <a:pPr marL="0" marR="0" lvl="0" indent="0" algn="l" defTabSz="914400" rtl="0" fontAlgn="base">
              <a:lnSpc>
                <a:spcPct val="150000"/>
              </a:lnSpc>
              <a:spcBef>
                <a:spcPts val="600"/>
              </a:spcBef>
              <a:spcAft>
                <a:spcPts val="0"/>
              </a:spcAft>
              <a:buClrTx/>
              <a:buSzTx/>
              <a:buFontTx/>
              <a:buNone/>
              <a:defRPr/>
            </a:pPr>
            <a:r>
              <a:rPr kumimoji="0" sz="2800" b="0" i="0" u="none" strike="noStrike" kern="1200" cap="none" spc="0" normalizeH="0" baseline="0" noProof="0">
                <a:ln>
                  <a:noFill/>
                </a:ln>
                <a:solidFill>
                  <a:schemeClr val="bg2">
                    <a:lumMod val="50000"/>
                  </a:schemeClr>
                </a:solidFill>
                <a:effectLst/>
                <a:uLnTx/>
                <a:uFillTx/>
                <a:latin typeface="微软雅黑" panose="020B0503020204020204" charset="-122"/>
                <a:ea typeface="微软雅黑" panose="020B0503020204020204" charset="-122"/>
                <a:cs typeface="+mn-cs"/>
                <a:sym typeface="微软雅黑" panose="020B0503020204020204" charset="-122"/>
              </a:rPr>
              <a:t>是性质相同的数据元素的集合，是数据的子集</a:t>
            </a:r>
            <a:endParaRPr kumimoji="0" sz="2800" b="0" i="0" u="none" strike="noStrike" kern="1200" cap="none" spc="0" normalizeH="0" baseline="0" noProof="0">
              <a:ln>
                <a:noFill/>
              </a:ln>
              <a:solidFill>
                <a:schemeClr val="bg2">
                  <a:lumMod val="50000"/>
                </a:schemeClr>
              </a:solidFill>
              <a:effectLst/>
              <a:uLnTx/>
              <a:uFillTx/>
              <a:latin typeface="微软雅黑" panose="020B0503020204020204" charset="-122"/>
              <a:ea typeface="微软雅黑" panose="020B0503020204020204" charset="-122"/>
              <a:cs typeface="+mn-cs"/>
              <a:sym typeface="微软雅黑" panose="020B0503020204020204" charset="-122"/>
            </a:endParaRPr>
          </a:p>
        </p:txBody>
      </p:sp>
      <p:sp>
        <p:nvSpPr>
          <p:cNvPr id="2" name="TextBox 25"/>
          <p:cNvSpPr txBox="1"/>
          <p:nvPr/>
        </p:nvSpPr>
        <p:spPr>
          <a:xfrm flipH="1">
            <a:off x="1378585" y="2384425"/>
            <a:ext cx="8128000" cy="4124325"/>
          </a:xfrm>
          <a:prstGeom prst="rect">
            <a:avLst/>
          </a:prstGeom>
          <a:noFill/>
        </p:spPr>
        <p:txBody>
          <a:bodyPr wrap="square" lIns="0" tIns="0" rIns="0" bIns="0" rtlCol="0">
            <a:spAutoFit/>
            <a:scene3d>
              <a:camera prst="orthographicFront"/>
              <a:lightRig rig="threePt" dir="t"/>
            </a:scene3d>
          </a:bodyPr>
          <a:p>
            <a:pPr marL="0" marR="0" lvl="0" indent="0" algn="l" defTabSz="914400" rtl="0" fontAlgn="base">
              <a:lnSpc>
                <a:spcPct val="150000"/>
              </a:lnSpc>
              <a:spcBef>
                <a:spcPts val="600"/>
              </a:spcBef>
              <a:spcAft>
                <a:spcPts val="0"/>
              </a:spcAft>
              <a:buClrTx/>
              <a:buSzTx/>
              <a:buFontTx/>
              <a:buNone/>
              <a:defRPr/>
            </a:pPr>
            <a:r>
              <a:rPr kumimoji="0" sz="3200" b="1" i="0" u="none" strike="noStrike" kern="1200" cap="none" spc="0" normalizeH="0" baseline="0" noProof="0">
                <a:ln>
                  <a:noFill/>
                </a:ln>
                <a:solidFill>
                  <a:schemeClr val="bg2">
                    <a:lumMod val="50000"/>
                  </a:schemeClr>
                </a:solidFill>
                <a:effectLst/>
                <a:uLnTx/>
                <a:uFillTx/>
                <a:latin typeface="微软雅黑" panose="020B0503020204020204" charset="-122"/>
                <a:ea typeface="微软雅黑" panose="020B0503020204020204" charset="-122"/>
                <a:cs typeface="+mn-cs"/>
                <a:sym typeface="微软雅黑" panose="020B0503020204020204" charset="-122"/>
              </a:rPr>
              <a:t>数据结构（data structure）</a:t>
            </a:r>
            <a:endParaRPr kumimoji="0" sz="3200" b="1" i="0" u="none" strike="noStrike" kern="1200" cap="none" spc="0" normalizeH="0" baseline="0" noProof="0">
              <a:ln>
                <a:noFill/>
              </a:ln>
              <a:solidFill>
                <a:schemeClr val="bg2">
                  <a:lumMod val="50000"/>
                </a:schemeClr>
              </a:solidFill>
              <a:effectLst/>
              <a:uLnTx/>
              <a:uFillTx/>
              <a:latin typeface="微软雅黑" panose="020B0503020204020204" charset="-122"/>
              <a:ea typeface="微软雅黑" panose="020B0503020204020204" charset="-122"/>
              <a:cs typeface="+mn-cs"/>
              <a:sym typeface="微软雅黑" panose="020B0503020204020204" charset="-122"/>
            </a:endParaRPr>
          </a:p>
          <a:p>
            <a:pPr marL="0" marR="0" lvl="0" indent="0" algn="l" defTabSz="914400" rtl="0" fontAlgn="base">
              <a:lnSpc>
                <a:spcPct val="150000"/>
              </a:lnSpc>
              <a:spcBef>
                <a:spcPts val="600"/>
              </a:spcBef>
              <a:spcAft>
                <a:spcPts val="0"/>
              </a:spcAft>
              <a:buClrTx/>
              <a:buSzTx/>
              <a:buFontTx/>
              <a:buNone/>
              <a:defRPr/>
            </a:pPr>
            <a:r>
              <a:rPr kumimoji="0" sz="2800" b="0" i="0" u="none" strike="noStrike" kern="1200" cap="none" spc="0" normalizeH="0" baseline="0" noProof="0">
                <a:ln>
                  <a:noFill/>
                </a:ln>
                <a:solidFill>
                  <a:schemeClr val="bg2">
                    <a:lumMod val="50000"/>
                  </a:schemeClr>
                </a:solidFill>
                <a:effectLst/>
                <a:uLnTx/>
                <a:uFillTx/>
                <a:latin typeface="微软雅黑" panose="020B0503020204020204" charset="-122"/>
                <a:ea typeface="微软雅黑" panose="020B0503020204020204" charset="-122"/>
                <a:cs typeface="+mn-cs"/>
                <a:sym typeface="微软雅黑" panose="020B0503020204020204" charset="-122"/>
              </a:rPr>
              <a:t>是指相互之间存在一种或多种特定关系的数据元素的集合</a:t>
            </a:r>
            <a:endParaRPr kumimoji="0" sz="2800" b="0" i="0" u="none" strike="noStrike" kern="1200" cap="none" spc="0" normalizeH="0" baseline="0" noProof="0">
              <a:ln>
                <a:noFill/>
              </a:ln>
              <a:solidFill>
                <a:schemeClr val="bg2">
                  <a:lumMod val="50000"/>
                </a:schemeClr>
              </a:solidFill>
              <a:effectLst/>
              <a:uLnTx/>
              <a:uFillTx/>
              <a:latin typeface="微软雅黑" panose="020B0503020204020204" charset="-122"/>
              <a:ea typeface="微软雅黑" panose="020B0503020204020204" charset="-122"/>
              <a:cs typeface="+mn-cs"/>
              <a:sym typeface="微软雅黑" panose="020B0503020204020204" charset="-122"/>
            </a:endParaRPr>
          </a:p>
          <a:p>
            <a:pPr marL="0" marR="0" lvl="0" indent="0" algn="l" defTabSz="914400" rtl="0" fontAlgn="base">
              <a:lnSpc>
                <a:spcPct val="150000"/>
              </a:lnSpc>
              <a:spcBef>
                <a:spcPts val="600"/>
              </a:spcBef>
              <a:spcAft>
                <a:spcPts val="0"/>
              </a:spcAft>
              <a:buClrTx/>
              <a:buSzTx/>
              <a:buFontTx/>
              <a:buNone/>
              <a:defRPr/>
            </a:pPr>
            <a:r>
              <a:rPr kumimoji="0" sz="2800" b="0" i="0" u="none" strike="noStrike" kern="1200" cap="none" spc="0" normalizeH="0" baseline="0" noProof="0">
                <a:ln>
                  <a:noFill/>
                </a:ln>
                <a:solidFill>
                  <a:schemeClr val="bg2">
                    <a:lumMod val="50000"/>
                  </a:schemeClr>
                </a:solidFill>
                <a:effectLst/>
                <a:uLnTx/>
                <a:uFillTx/>
                <a:latin typeface="微软雅黑" panose="020B0503020204020204" charset="-122"/>
                <a:ea typeface="微软雅黑" panose="020B0503020204020204" charset="-122"/>
                <a:cs typeface="+mn-cs"/>
                <a:sym typeface="微软雅黑" panose="020B0503020204020204" charset="-122"/>
              </a:rPr>
              <a:t>是组织并存储数据以便能够有效使用的一种专门格式，用来反映一个数据的内部构成，即一个数据由哪些成分数据构成、以什么方式构成、是什么结构</a:t>
            </a:r>
            <a:endParaRPr kumimoji="0" sz="2800" b="0" i="0" u="none" strike="noStrike" kern="1200" cap="none" spc="0" normalizeH="0" baseline="0" noProof="0">
              <a:ln>
                <a:noFill/>
              </a:ln>
              <a:solidFill>
                <a:schemeClr val="bg2">
                  <a:lumMod val="50000"/>
                </a:schemeClr>
              </a:solidFill>
              <a:effectLst/>
              <a:uLnTx/>
              <a:uFillTx/>
              <a:latin typeface="微软雅黑" panose="020B0503020204020204" charset="-122"/>
              <a:ea typeface="微软雅黑" panose="020B0503020204020204" charset="-122"/>
              <a:cs typeface="+mn-cs"/>
              <a:sym typeface="微软雅黑" panose="020B050302020402020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屏幕截图(30)"/>
          <p:cNvPicPr>
            <a:picLocks noChangeAspect="1"/>
          </p:cNvPicPr>
          <p:nvPr/>
        </p:nvPicPr>
        <p:blipFill>
          <a:blip r:embed="rId1"/>
          <a:stretch>
            <a:fillRect/>
          </a:stretch>
        </p:blipFill>
        <p:spPr>
          <a:xfrm>
            <a:off x="1838960" y="1200150"/>
            <a:ext cx="8764905" cy="408114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TextBox 25"/>
          <p:cNvSpPr txBox="1"/>
          <p:nvPr/>
        </p:nvSpPr>
        <p:spPr>
          <a:xfrm flipH="1">
            <a:off x="532765" y="1932940"/>
            <a:ext cx="11431270" cy="2369820"/>
          </a:xfrm>
          <a:prstGeom prst="rect">
            <a:avLst/>
          </a:prstGeom>
          <a:noFill/>
        </p:spPr>
        <p:txBody>
          <a:bodyPr wrap="square" lIns="0" tIns="0" rIns="0" bIns="0" rtlCol="0">
            <a:spAutoFit/>
            <a:scene3d>
              <a:camera prst="orthographicFront"/>
              <a:lightRig rig="threePt" dir="t"/>
            </a:scene3d>
          </a:bodyPr>
          <a:p>
            <a:pPr marL="0" marR="0" lvl="0" indent="0" algn="l" defTabSz="914400" rtl="0" fontAlgn="base">
              <a:lnSpc>
                <a:spcPct val="150000"/>
              </a:lnSpc>
              <a:spcBef>
                <a:spcPts val="600"/>
              </a:spcBef>
              <a:spcAft>
                <a:spcPts val="0"/>
              </a:spcAft>
              <a:buClrTx/>
              <a:buSzTx/>
              <a:buFontTx/>
              <a:buNone/>
              <a:defRPr/>
            </a:pPr>
            <a:r>
              <a:rPr kumimoji="0" sz="3200" b="1" i="0" u="none" strike="noStrike" kern="1200" cap="none" spc="0" normalizeH="0" baseline="0" noProof="0">
                <a:ln>
                  <a:noFill/>
                </a:ln>
                <a:solidFill>
                  <a:schemeClr val="bg2">
                    <a:lumMod val="50000"/>
                  </a:schemeClr>
                </a:solidFill>
                <a:effectLst/>
                <a:uLnTx/>
                <a:uFillTx/>
                <a:latin typeface="微软雅黑" panose="020B0503020204020204" charset="-122"/>
                <a:ea typeface="微软雅黑" panose="020B0503020204020204" charset="-122"/>
                <a:cs typeface="+mn-cs"/>
                <a:sym typeface="微软雅黑" panose="020B0503020204020204" charset="-122"/>
              </a:rPr>
              <a:t>数据结构=逻辑结构+存储结构</a:t>
            </a:r>
            <a:endParaRPr kumimoji="0" sz="3200" b="1" i="0" u="none" strike="noStrike" kern="1200" cap="none" spc="0" normalizeH="0" baseline="0" noProof="0">
              <a:ln>
                <a:noFill/>
              </a:ln>
              <a:solidFill>
                <a:schemeClr val="bg2">
                  <a:lumMod val="50000"/>
                </a:schemeClr>
              </a:solidFill>
              <a:effectLst/>
              <a:uLnTx/>
              <a:uFillTx/>
              <a:latin typeface="微软雅黑" panose="020B0503020204020204" charset="-122"/>
              <a:ea typeface="微软雅黑" panose="020B0503020204020204" charset="-122"/>
              <a:cs typeface="+mn-cs"/>
              <a:sym typeface="微软雅黑" panose="020B0503020204020204" charset="-122"/>
            </a:endParaRPr>
          </a:p>
          <a:p>
            <a:pPr marL="0" marR="0" lvl="0" indent="0" algn="l" defTabSz="914400" rtl="0" fontAlgn="base">
              <a:lnSpc>
                <a:spcPct val="150000"/>
              </a:lnSpc>
              <a:spcBef>
                <a:spcPts val="600"/>
              </a:spcBef>
              <a:spcAft>
                <a:spcPts val="0"/>
              </a:spcAft>
              <a:buClrTx/>
              <a:buSzTx/>
              <a:buFontTx/>
              <a:buNone/>
              <a:defRPr/>
            </a:pPr>
            <a:endParaRPr kumimoji="0" sz="3200" b="1" i="0" u="none" strike="noStrike" kern="1200" cap="none" spc="0" normalizeH="0" baseline="0" noProof="0">
              <a:ln>
                <a:noFill/>
              </a:ln>
              <a:solidFill>
                <a:schemeClr val="bg2">
                  <a:lumMod val="50000"/>
                </a:schemeClr>
              </a:solidFill>
              <a:effectLst/>
              <a:uLnTx/>
              <a:uFillTx/>
              <a:latin typeface="微软雅黑" panose="020B0503020204020204" charset="-122"/>
              <a:ea typeface="微软雅黑" panose="020B0503020204020204" charset="-122"/>
              <a:cs typeface="+mn-cs"/>
              <a:sym typeface="微软雅黑" panose="020B0503020204020204" charset="-122"/>
            </a:endParaRPr>
          </a:p>
          <a:p>
            <a:pPr marL="0" marR="0" lvl="0" indent="0" algn="l" defTabSz="914400" rtl="0" fontAlgn="base">
              <a:lnSpc>
                <a:spcPct val="150000"/>
              </a:lnSpc>
              <a:spcBef>
                <a:spcPts val="600"/>
              </a:spcBef>
              <a:spcAft>
                <a:spcPts val="0"/>
              </a:spcAft>
              <a:buClrTx/>
              <a:buSzTx/>
              <a:buFontTx/>
              <a:buNone/>
              <a:defRPr/>
            </a:pPr>
            <a:r>
              <a:rPr kumimoji="0" sz="3200" b="1" i="0" u="none" strike="noStrike" kern="1200" cap="none" spc="0" normalizeH="0" baseline="0" noProof="0">
                <a:ln>
                  <a:noFill/>
                </a:ln>
                <a:solidFill>
                  <a:schemeClr val="bg2">
                    <a:lumMod val="50000"/>
                  </a:schemeClr>
                </a:solidFill>
                <a:effectLst/>
                <a:uLnTx/>
                <a:uFillTx/>
                <a:latin typeface="微软雅黑" panose="020B0503020204020204" charset="-122"/>
                <a:ea typeface="微软雅黑" panose="020B0503020204020204" charset="-122"/>
                <a:cs typeface="+mn-cs"/>
                <a:sym typeface="微软雅黑" panose="020B0503020204020204" charset="-122"/>
              </a:rPr>
              <a:t>数据结构=逻辑结构+存储结构+（在存储结构上的）运算/操作</a:t>
            </a:r>
            <a:endParaRPr kumimoji="0" sz="3200" b="1" i="0" u="none" strike="noStrike" kern="1200" cap="none" spc="0" normalizeH="0" baseline="0" noProof="0">
              <a:ln>
                <a:noFill/>
              </a:ln>
              <a:solidFill>
                <a:schemeClr val="bg2">
                  <a:lumMod val="50000"/>
                </a:schemeClr>
              </a:solidFill>
              <a:effectLst/>
              <a:uLnTx/>
              <a:uFillTx/>
              <a:latin typeface="微软雅黑" panose="020B0503020204020204" charset="-122"/>
              <a:ea typeface="微软雅黑" panose="020B0503020204020204" charset="-122"/>
              <a:cs typeface="+mn-cs"/>
              <a:sym typeface="微软雅黑" panose="020B050302020402020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平行四边形 3"/>
          <p:cNvSpPr/>
          <p:nvPr/>
        </p:nvSpPr>
        <p:spPr>
          <a:xfrm>
            <a:off x="3836670" y="1737360"/>
            <a:ext cx="3878580" cy="3173730"/>
          </a:xfrm>
          <a:prstGeom prst="parallelogram">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Light" panose="020B0502040204020203" charset="-122"/>
              <a:ea typeface="微软雅黑 Light" panose="020B0502040204020203" charset="-122"/>
            </a:endParaRPr>
          </a:p>
        </p:txBody>
      </p:sp>
      <p:sp>
        <p:nvSpPr>
          <p:cNvPr id="15" name="文本框 20"/>
          <p:cNvSpPr txBox="1"/>
          <p:nvPr/>
        </p:nvSpPr>
        <p:spPr>
          <a:xfrm flipH="1">
            <a:off x="4069715" y="3676015"/>
            <a:ext cx="3107690" cy="583565"/>
          </a:xfrm>
          <a:prstGeom prst="rect">
            <a:avLst/>
          </a:prstGeom>
          <a:noFill/>
          <a:ln w="9525">
            <a:solidFill>
              <a:schemeClr val="accent1">
                <a:lumMod val="75000"/>
              </a:schemeClr>
            </a:solidFill>
            <a:miter/>
          </a:ln>
          <a:effectLst>
            <a:outerShdw sx="999" sy="999" algn="ctr" rotWithShape="0">
              <a:srgbClr val="000000"/>
            </a:outerShdw>
          </a:effectLst>
        </p:spPr>
        <p:txBody>
          <a:bodyPr wrap="square" anchor="t">
            <a:spAutoFit/>
          </a:bodyPr>
          <a:p>
            <a:pPr lvl="0" algn="ctr"/>
            <a:r>
              <a:rPr lang="zh-CN" altLang="en-US" sz="3200">
                <a:solidFill>
                  <a:schemeClr val="bg2">
                    <a:lumMod val="50000"/>
                  </a:schemeClr>
                </a:solidFill>
                <a:latin typeface="+mn-ea"/>
                <a:sym typeface="Arial" panose="020B0604020202020204" pitchFamily="34" charset="0"/>
              </a:rPr>
              <a:t>数据的逻辑结构</a:t>
            </a:r>
            <a:endParaRPr lang="zh-CN" altLang="en-US" sz="3200">
              <a:solidFill>
                <a:schemeClr val="bg2">
                  <a:lumMod val="50000"/>
                </a:schemeClr>
              </a:solidFill>
              <a:latin typeface="+mn-ea"/>
              <a:sym typeface="Arial" panose="020B0604020202020204" pitchFamily="34" charset="0"/>
            </a:endParaRPr>
          </a:p>
        </p:txBody>
      </p:sp>
      <p:sp>
        <p:nvSpPr>
          <p:cNvPr id="20" name="纸飞机"/>
          <p:cNvSpPr>
            <a:spLocks noEditPoints="1"/>
          </p:cNvSpPr>
          <p:nvPr/>
        </p:nvSpPr>
        <p:spPr>
          <a:xfrm>
            <a:off x="5570855" y="2474595"/>
            <a:ext cx="704850" cy="730885"/>
          </a:xfrm>
          <a:custGeom>
            <a:avLst/>
            <a:gdLst/>
            <a:ahLst/>
            <a:cxnLst>
              <a:cxn ang="0">
                <a:pos x="333326" y="13889"/>
              </a:cxn>
              <a:cxn ang="0">
                <a:pos x="284716" y="298605"/>
              </a:cxn>
              <a:cxn ang="0">
                <a:pos x="277772" y="305549"/>
              </a:cxn>
              <a:cxn ang="0">
                <a:pos x="277772" y="305549"/>
              </a:cxn>
              <a:cxn ang="0">
                <a:pos x="270827" y="305549"/>
              </a:cxn>
              <a:cxn ang="0">
                <a:pos x="173607" y="270827"/>
              </a:cxn>
              <a:cxn ang="0">
                <a:pos x="118053" y="326382"/>
              </a:cxn>
              <a:cxn ang="0">
                <a:pos x="104164" y="333326"/>
              </a:cxn>
              <a:cxn ang="0">
                <a:pos x="104164" y="333326"/>
              </a:cxn>
              <a:cxn ang="0">
                <a:pos x="97220" y="319437"/>
              </a:cxn>
              <a:cxn ang="0">
                <a:pos x="97220" y="236106"/>
              </a:cxn>
              <a:cxn ang="0">
                <a:pos x="6944" y="201384"/>
              </a:cxn>
              <a:cxn ang="0">
                <a:pos x="0" y="187496"/>
              </a:cxn>
              <a:cxn ang="0">
                <a:pos x="6944" y="180552"/>
              </a:cxn>
              <a:cxn ang="0">
                <a:pos x="319437" y="0"/>
              </a:cxn>
              <a:cxn ang="0">
                <a:pos x="326382" y="0"/>
              </a:cxn>
              <a:cxn ang="0">
                <a:pos x="333326" y="13889"/>
              </a:cxn>
              <a:cxn ang="0">
                <a:pos x="305549" y="34721"/>
              </a:cxn>
              <a:cxn ang="0">
                <a:pos x="41666" y="187496"/>
              </a:cxn>
              <a:cxn ang="0">
                <a:pos x="104164" y="215273"/>
              </a:cxn>
              <a:cxn ang="0">
                <a:pos x="263883" y="97220"/>
              </a:cxn>
              <a:cxn ang="0">
                <a:pos x="173607" y="243050"/>
              </a:cxn>
              <a:cxn ang="0">
                <a:pos x="263883" y="277772"/>
              </a:cxn>
              <a:cxn ang="0">
                <a:pos x="305549" y="34721"/>
              </a:cxn>
            </a:cxnLst>
            <a:rect l="0" t="0" r="0" b="0"/>
            <a:pathLst>
              <a:path w="48" h="48">
                <a:moveTo>
                  <a:pt x="48" y="2"/>
                </a:moveTo>
                <a:cubicBezTo>
                  <a:pt x="41" y="43"/>
                  <a:pt x="41" y="43"/>
                  <a:pt x="41" y="43"/>
                </a:cubicBezTo>
                <a:cubicBezTo>
                  <a:pt x="41" y="44"/>
                  <a:pt x="41" y="44"/>
                  <a:pt x="40" y="44"/>
                </a:cubicBezTo>
                <a:cubicBezTo>
                  <a:pt x="40" y="44"/>
                  <a:pt x="40" y="44"/>
                  <a:pt x="40" y="44"/>
                </a:cubicBezTo>
                <a:cubicBezTo>
                  <a:pt x="39" y="44"/>
                  <a:pt x="39" y="44"/>
                  <a:pt x="39" y="44"/>
                </a:cubicBezTo>
                <a:cubicBezTo>
                  <a:pt x="25" y="39"/>
                  <a:pt x="25" y="39"/>
                  <a:pt x="25" y="39"/>
                </a:cubicBezTo>
                <a:cubicBezTo>
                  <a:pt x="17" y="47"/>
                  <a:pt x="17" y="47"/>
                  <a:pt x="17" y="47"/>
                </a:cubicBezTo>
                <a:cubicBezTo>
                  <a:pt x="16" y="48"/>
                  <a:pt x="16" y="48"/>
                  <a:pt x="15" y="48"/>
                </a:cubicBezTo>
                <a:cubicBezTo>
                  <a:pt x="15" y="48"/>
                  <a:pt x="15" y="48"/>
                  <a:pt x="15" y="48"/>
                </a:cubicBezTo>
                <a:cubicBezTo>
                  <a:pt x="14" y="47"/>
                  <a:pt x="14" y="47"/>
                  <a:pt x="14" y="46"/>
                </a:cubicBezTo>
                <a:cubicBezTo>
                  <a:pt x="14" y="34"/>
                  <a:pt x="14" y="34"/>
                  <a:pt x="14" y="34"/>
                </a:cubicBezTo>
                <a:cubicBezTo>
                  <a:pt x="1" y="29"/>
                  <a:pt x="1" y="29"/>
                  <a:pt x="1" y="29"/>
                </a:cubicBezTo>
                <a:cubicBezTo>
                  <a:pt x="1" y="29"/>
                  <a:pt x="0" y="28"/>
                  <a:pt x="0" y="27"/>
                </a:cubicBezTo>
                <a:cubicBezTo>
                  <a:pt x="0" y="27"/>
                  <a:pt x="0" y="26"/>
                  <a:pt x="1" y="26"/>
                </a:cubicBezTo>
                <a:cubicBezTo>
                  <a:pt x="46" y="0"/>
                  <a:pt x="46" y="0"/>
                  <a:pt x="46" y="0"/>
                </a:cubicBezTo>
                <a:cubicBezTo>
                  <a:pt x="46" y="0"/>
                  <a:pt x="47" y="0"/>
                  <a:pt x="47" y="0"/>
                </a:cubicBezTo>
                <a:cubicBezTo>
                  <a:pt x="48" y="1"/>
                  <a:pt x="48" y="1"/>
                  <a:pt x="48" y="2"/>
                </a:cubicBezTo>
                <a:close/>
                <a:moveTo>
                  <a:pt x="44" y="5"/>
                </a:moveTo>
                <a:cubicBezTo>
                  <a:pt x="6" y="27"/>
                  <a:pt x="6" y="27"/>
                  <a:pt x="6" y="27"/>
                </a:cubicBezTo>
                <a:cubicBezTo>
                  <a:pt x="15" y="31"/>
                  <a:pt x="15" y="31"/>
                  <a:pt x="15" y="31"/>
                </a:cubicBezTo>
                <a:cubicBezTo>
                  <a:pt x="38" y="14"/>
                  <a:pt x="38" y="14"/>
                  <a:pt x="38" y="14"/>
                </a:cubicBezTo>
                <a:cubicBezTo>
                  <a:pt x="25" y="35"/>
                  <a:pt x="25" y="35"/>
                  <a:pt x="25" y="35"/>
                </a:cubicBezTo>
                <a:cubicBezTo>
                  <a:pt x="38" y="40"/>
                  <a:pt x="38" y="40"/>
                  <a:pt x="38" y="40"/>
                </a:cubicBezTo>
                <a:lnTo>
                  <a:pt x="44" y="5"/>
                </a:lnTo>
                <a:close/>
              </a:path>
            </a:pathLst>
          </a:cu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713865" y="2776855"/>
            <a:ext cx="9428480" cy="521970"/>
          </a:xfrm>
          <a:prstGeom prst="rect">
            <a:avLst/>
          </a:prstGeom>
          <a:noFill/>
        </p:spPr>
        <p:txBody>
          <a:bodyPr wrap="none" rtlCol="0">
            <a:spAutoFit/>
          </a:bodyPr>
          <a:p>
            <a:pPr algn="l"/>
            <a:r>
              <a:rPr lang="zh-CN" altLang="en-US" sz="2800">
                <a:solidFill>
                  <a:schemeClr val="bg2">
                    <a:lumMod val="50000"/>
                  </a:schemeClr>
                </a:solidFill>
                <a:latin typeface="+mn-ea"/>
              </a:rPr>
              <a:t>数据的逻辑结构指数据元素之间的逻辑关系（和现实无关）</a:t>
            </a:r>
            <a:endParaRPr lang="zh-CN" altLang="en-US" sz="2800">
              <a:solidFill>
                <a:schemeClr val="bg2">
                  <a:lumMod val="50000"/>
                </a:schemeClr>
              </a:solidFill>
              <a:latin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3285490" y="3972560"/>
            <a:ext cx="6017260" cy="583565"/>
          </a:xfrm>
          <a:prstGeom prst="rect">
            <a:avLst/>
          </a:prstGeom>
          <a:noFill/>
        </p:spPr>
        <p:txBody>
          <a:bodyPr wrap="square" rtlCol="0">
            <a:spAutoFit/>
          </a:bodyPr>
          <a:lstStyle/>
          <a:p>
            <a:pPr algn="dist"/>
            <a:r>
              <a:rPr lang="zh-CN" altLang="en-US" sz="3200">
                <a:solidFill>
                  <a:schemeClr val="bg2">
                    <a:lumMod val="50000"/>
                  </a:schemeClr>
                </a:solidFill>
                <a:latin typeface="微软雅黑 Light" panose="020B0502040204020203" charset="-122"/>
                <a:ea typeface="微软雅黑 Light" panose="020B0502040204020203" charset="-122"/>
              </a:rPr>
              <a:t>分类1：线性结构和非线性结构</a:t>
            </a:r>
            <a:endParaRPr lang="zh-CN" altLang="en-US" sz="3200">
              <a:solidFill>
                <a:schemeClr val="bg2">
                  <a:lumMod val="50000"/>
                </a:schemeClr>
              </a:solidFill>
              <a:latin typeface="微软雅黑 Light" panose="020B0502040204020203" charset="-122"/>
              <a:ea typeface="微软雅黑 Light" panose="020B0502040204020203" charset="-122"/>
            </a:endParaRPr>
          </a:p>
        </p:txBody>
      </p:sp>
      <p:sp>
        <p:nvSpPr>
          <p:cNvPr id="7" name="椭圆 6"/>
          <p:cNvSpPr/>
          <p:nvPr/>
        </p:nvSpPr>
        <p:spPr>
          <a:xfrm>
            <a:off x="5155129" y="1765986"/>
            <a:ext cx="1883013" cy="1883013"/>
          </a:xfrm>
          <a:prstGeom prst="ellipse">
            <a:avLst/>
          </a:prstGeom>
          <a:noFill/>
          <a:ln w="19050">
            <a:solidFill>
              <a:schemeClr val="accent1">
                <a:lumMod val="75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85000"/>
                  <a:lumOff val="15000"/>
                </a:schemeClr>
              </a:solidFill>
            </a:endParaRPr>
          </a:p>
        </p:txBody>
      </p:sp>
      <p:sp>
        <p:nvSpPr>
          <p:cNvPr id="10" name="progress-report_18229"/>
          <p:cNvSpPr>
            <a:spLocks noChangeAspect="1"/>
          </p:cNvSpPr>
          <p:nvPr/>
        </p:nvSpPr>
        <p:spPr bwMode="auto">
          <a:xfrm>
            <a:off x="5548311" y="2210536"/>
            <a:ext cx="1095378" cy="993912"/>
          </a:xfrm>
          <a:custGeom>
            <a:avLst/>
            <a:gdLst>
              <a:gd name="connsiteX0" fmla="*/ 116112 w 607919"/>
              <a:gd name="connsiteY0" fmla="*/ 473652 h 551610"/>
              <a:gd name="connsiteX1" fmla="*/ 118901 w 607919"/>
              <a:gd name="connsiteY1" fmla="*/ 480423 h 551610"/>
              <a:gd name="connsiteX2" fmla="*/ 118901 w 607919"/>
              <a:gd name="connsiteY2" fmla="*/ 551610 h 551610"/>
              <a:gd name="connsiteX3" fmla="*/ 55604 w 607919"/>
              <a:gd name="connsiteY3" fmla="*/ 551610 h 551610"/>
              <a:gd name="connsiteX4" fmla="*/ 55604 w 607919"/>
              <a:gd name="connsiteY4" fmla="*/ 540851 h 551610"/>
              <a:gd name="connsiteX5" fmla="*/ 65255 w 607919"/>
              <a:gd name="connsiteY5" fmla="*/ 520583 h 551610"/>
              <a:gd name="connsiteX6" fmla="*/ 83555 w 607919"/>
              <a:gd name="connsiteY6" fmla="*/ 502317 h 551610"/>
              <a:gd name="connsiteX7" fmla="*/ 109375 w 607919"/>
              <a:gd name="connsiteY7" fmla="*/ 476545 h 551610"/>
              <a:gd name="connsiteX8" fmla="*/ 116112 w 607919"/>
              <a:gd name="connsiteY8" fmla="*/ 473652 h 551610"/>
              <a:gd name="connsiteX9" fmla="*/ 199155 w 607919"/>
              <a:gd name="connsiteY9" fmla="*/ 390799 h 551610"/>
              <a:gd name="connsiteX10" fmla="*/ 201956 w 607919"/>
              <a:gd name="connsiteY10" fmla="*/ 397632 h 551610"/>
              <a:gd name="connsiteX11" fmla="*/ 201956 w 607919"/>
              <a:gd name="connsiteY11" fmla="*/ 551610 h 551610"/>
              <a:gd name="connsiteX12" fmla="*/ 145363 w 607919"/>
              <a:gd name="connsiteY12" fmla="*/ 551610 h 551610"/>
              <a:gd name="connsiteX13" fmla="*/ 145363 w 607919"/>
              <a:gd name="connsiteY13" fmla="*/ 454170 h 551610"/>
              <a:gd name="connsiteX14" fmla="*/ 154879 w 607919"/>
              <a:gd name="connsiteY14" fmla="*/ 431030 h 551610"/>
              <a:gd name="connsiteX15" fmla="*/ 192315 w 607919"/>
              <a:gd name="connsiteY15" fmla="*/ 393630 h 551610"/>
              <a:gd name="connsiteX16" fmla="*/ 199155 w 607919"/>
              <a:gd name="connsiteY16" fmla="*/ 390799 h 551610"/>
              <a:gd name="connsiteX17" fmla="*/ 231082 w 607919"/>
              <a:gd name="connsiteY17" fmla="*/ 388245 h 551610"/>
              <a:gd name="connsiteX18" fmla="*/ 237930 w 607919"/>
              <a:gd name="connsiteY18" fmla="*/ 391091 h 551610"/>
              <a:gd name="connsiteX19" fmla="*/ 266763 w 607919"/>
              <a:gd name="connsiteY19" fmla="*/ 419867 h 551610"/>
              <a:gd name="connsiteX20" fmla="*/ 275915 w 607919"/>
              <a:gd name="connsiteY20" fmla="*/ 428875 h 551610"/>
              <a:gd name="connsiteX21" fmla="*/ 284941 w 607919"/>
              <a:gd name="connsiteY21" fmla="*/ 451520 h 551610"/>
              <a:gd name="connsiteX22" fmla="*/ 284941 w 607919"/>
              <a:gd name="connsiteY22" fmla="*/ 551610 h 551610"/>
              <a:gd name="connsiteX23" fmla="*/ 228277 w 607919"/>
              <a:gd name="connsiteY23" fmla="*/ 551610 h 551610"/>
              <a:gd name="connsiteX24" fmla="*/ 228277 w 607919"/>
              <a:gd name="connsiteY24" fmla="*/ 394969 h 551610"/>
              <a:gd name="connsiteX25" fmla="*/ 231082 w 607919"/>
              <a:gd name="connsiteY25" fmla="*/ 388245 h 551610"/>
              <a:gd name="connsiteX26" fmla="*/ 365148 w 607919"/>
              <a:gd name="connsiteY26" fmla="*/ 381336 h 551610"/>
              <a:gd name="connsiteX27" fmla="*/ 367997 w 607919"/>
              <a:gd name="connsiteY27" fmla="*/ 388122 h 551610"/>
              <a:gd name="connsiteX28" fmla="*/ 367997 w 607919"/>
              <a:gd name="connsiteY28" fmla="*/ 551610 h 551610"/>
              <a:gd name="connsiteX29" fmla="*/ 311262 w 607919"/>
              <a:gd name="connsiteY29" fmla="*/ 551610 h 551610"/>
              <a:gd name="connsiteX30" fmla="*/ 311262 w 607919"/>
              <a:gd name="connsiteY30" fmla="*/ 444661 h 551610"/>
              <a:gd name="connsiteX31" fmla="*/ 316898 w 607919"/>
              <a:gd name="connsiteY31" fmla="*/ 425523 h 551610"/>
              <a:gd name="connsiteX32" fmla="*/ 322534 w 607919"/>
              <a:gd name="connsiteY32" fmla="*/ 419894 h 551610"/>
              <a:gd name="connsiteX33" fmla="*/ 358353 w 607919"/>
              <a:gd name="connsiteY33" fmla="*/ 384120 h 551610"/>
              <a:gd name="connsiteX34" fmla="*/ 365148 w 607919"/>
              <a:gd name="connsiteY34" fmla="*/ 381336 h 551610"/>
              <a:gd name="connsiteX35" fmla="*/ 448177 w 607919"/>
              <a:gd name="connsiteY35" fmla="*/ 298352 h 551610"/>
              <a:gd name="connsiteX36" fmla="*/ 450982 w 607919"/>
              <a:gd name="connsiteY36" fmla="*/ 305139 h 551610"/>
              <a:gd name="connsiteX37" fmla="*/ 450982 w 607919"/>
              <a:gd name="connsiteY37" fmla="*/ 551610 h 551610"/>
              <a:gd name="connsiteX38" fmla="*/ 394318 w 607919"/>
              <a:gd name="connsiteY38" fmla="*/ 551610 h 551610"/>
              <a:gd name="connsiteX39" fmla="*/ 394318 w 607919"/>
              <a:gd name="connsiteY39" fmla="*/ 361815 h 551610"/>
              <a:gd name="connsiteX40" fmla="*/ 403846 w 607919"/>
              <a:gd name="connsiteY40" fmla="*/ 338669 h 551610"/>
              <a:gd name="connsiteX41" fmla="*/ 441329 w 607919"/>
              <a:gd name="connsiteY41" fmla="*/ 301136 h 551610"/>
              <a:gd name="connsiteX42" fmla="*/ 448177 w 607919"/>
              <a:gd name="connsiteY42" fmla="*/ 298352 h 551610"/>
              <a:gd name="connsiteX43" fmla="*/ 527085 w 607919"/>
              <a:gd name="connsiteY43" fmla="*/ 219452 h 551610"/>
              <a:gd name="connsiteX44" fmla="*/ 529874 w 607919"/>
              <a:gd name="connsiteY44" fmla="*/ 226177 h 551610"/>
              <a:gd name="connsiteX45" fmla="*/ 529874 w 607919"/>
              <a:gd name="connsiteY45" fmla="*/ 551610 h 551610"/>
              <a:gd name="connsiteX46" fmla="*/ 477232 w 607919"/>
              <a:gd name="connsiteY46" fmla="*/ 551610 h 551610"/>
              <a:gd name="connsiteX47" fmla="*/ 477232 w 607919"/>
              <a:gd name="connsiteY47" fmla="*/ 278727 h 551610"/>
              <a:gd name="connsiteX48" fmla="*/ 486883 w 607919"/>
              <a:gd name="connsiteY48" fmla="*/ 255580 h 551610"/>
              <a:gd name="connsiteX49" fmla="*/ 520348 w 607919"/>
              <a:gd name="connsiteY49" fmla="*/ 222298 h 551610"/>
              <a:gd name="connsiteX50" fmla="*/ 527085 w 607919"/>
              <a:gd name="connsiteY50" fmla="*/ 219452 h 551610"/>
              <a:gd name="connsiteX51" fmla="*/ 387769 w 607919"/>
              <a:gd name="connsiteY51" fmla="*/ 0 h 551610"/>
              <a:gd name="connsiteX52" fmla="*/ 580729 w 607919"/>
              <a:gd name="connsiteY52" fmla="*/ 0 h 551610"/>
              <a:gd name="connsiteX53" fmla="*/ 607919 w 607919"/>
              <a:gd name="connsiteY53" fmla="*/ 26022 h 551610"/>
              <a:gd name="connsiteX54" fmla="*/ 607919 w 607919"/>
              <a:gd name="connsiteY54" fmla="*/ 219812 h 551610"/>
              <a:gd name="connsiteX55" fmla="*/ 598271 w 607919"/>
              <a:gd name="connsiteY55" fmla="*/ 223815 h 551610"/>
              <a:gd name="connsiteX56" fmla="*/ 530610 w 607919"/>
              <a:gd name="connsiteY56" fmla="*/ 156258 h 551610"/>
              <a:gd name="connsiteX57" fmla="*/ 304320 w 607919"/>
              <a:gd name="connsiteY57" fmla="*/ 382325 h 551610"/>
              <a:gd name="connsiteX58" fmla="*/ 285024 w 607919"/>
              <a:gd name="connsiteY58" fmla="*/ 382325 h 551610"/>
              <a:gd name="connsiteX59" fmla="*/ 216360 w 607919"/>
              <a:gd name="connsiteY59" fmla="*/ 313767 h 551610"/>
              <a:gd name="connsiteX60" fmla="*/ 94068 w 607919"/>
              <a:gd name="connsiteY60" fmla="*/ 435996 h 551610"/>
              <a:gd name="connsiteX61" fmla="*/ 17260 w 607919"/>
              <a:gd name="connsiteY61" fmla="*/ 435996 h 551610"/>
              <a:gd name="connsiteX62" fmla="*/ 15882 w 607919"/>
              <a:gd name="connsiteY62" fmla="*/ 434745 h 551610"/>
              <a:gd name="connsiteX63" fmla="*/ 15882 w 607919"/>
              <a:gd name="connsiteY63" fmla="*/ 358055 h 551610"/>
              <a:gd name="connsiteX64" fmla="*/ 206837 w 607919"/>
              <a:gd name="connsiteY64" fmla="*/ 167267 h 551610"/>
              <a:gd name="connsiteX65" fmla="*/ 226008 w 607919"/>
              <a:gd name="connsiteY65" fmla="*/ 167267 h 551610"/>
              <a:gd name="connsiteX66" fmla="*/ 294672 w 607919"/>
              <a:gd name="connsiteY66" fmla="*/ 235701 h 551610"/>
              <a:gd name="connsiteX67" fmla="*/ 424481 w 607919"/>
              <a:gd name="connsiteY67" fmla="*/ 105965 h 551610"/>
              <a:gd name="connsiteX68" fmla="*/ 452423 w 607919"/>
              <a:gd name="connsiteY68" fmla="*/ 78192 h 551610"/>
              <a:gd name="connsiteX69" fmla="*/ 383885 w 607919"/>
              <a:gd name="connsiteY69" fmla="*/ 9633 h 551610"/>
              <a:gd name="connsiteX70" fmla="*/ 387769 w 607919"/>
              <a:gd name="connsiteY70" fmla="*/ 0 h 551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07919" h="551610">
                <a:moveTo>
                  <a:pt x="116112" y="473652"/>
                </a:moveTo>
                <a:cubicBezTo>
                  <a:pt x="117836" y="474356"/>
                  <a:pt x="118901" y="476670"/>
                  <a:pt x="118901" y="480423"/>
                </a:cubicBezTo>
                <a:lnTo>
                  <a:pt x="118901" y="551610"/>
                </a:lnTo>
                <a:lnTo>
                  <a:pt x="55604" y="551610"/>
                </a:lnTo>
                <a:lnTo>
                  <a:pt x="55604" y="540851"/>
                </a:lnTo>
                <a:cubicBezTo>
                  <a:pt x="55604" y="534971"/>
                  <a:pt x="59991" y="525838"/>
                  <a:pt x="65255" y="520583"/>
                </a:cubicBezTo>
                <a:lnTo>
                  <a:pt x="83555" y="502317"/>
                </a:lnTo>
                <a:lnTo>
                  <a:pt x="109375" y="476545"/>
                </a:lnTo>
                <a:cubicBezTo>
                  <a:pt x="112007" y="473855"/>
                  <a:pt x="114389" y="472948"/>
                  <a:pt x="116112" y="473652"/>
                </a:cubicBezTo>
                <a:close/>
                <a:moveTo>
                  <a:pt x="199155" y="390799"/>
                </a:moveTo>
                <a:cubicBezTo>
                  <a:pt x="200892" y="391534"/>
                  <a:pt x="201956" y="393880"/>
                  <a:pt x="201956" y="397632"/>
                </a:cubicBezTo>
                <a:lnTo>
                  <a:pt x="201956" y="551610"/>
                </a:lnTo>
                <a:lnTo>
                  <a:pt x="145363" y="551610"/>
                </a:lnTo>
                <a:lnTo>
                  <a:pt x="145363" y="454170"/>
                </a:lnTo>
                <a:cubicBezTo>
                  <a:pt x="145363" y="446665"/>
                  <a:pt x="149620" y="436283"/>
                  <a:pt x="154879" y="431030"/>
                </a:cubicBezTo>
                <a:lnTo>
                  <a:pt x="192315" y="393630"/>
                </a:lnTo>
                <a:cubicBezTo>
                  <a:pt x="195007" y="390941"/>
                  <a:pt x="197417" y="390065"/>
                  <a:pt x="199155" y="390799"/>
                </a:cubicBezTo>
                <a:close/>
                <a:moveTo>
                  <a:pt x="231082" y="388245"/>
                </a:moveTo>
                <a:cubicBezTo>
                  <a:pt x="232822" y="387525"/>
                  <a:pt x="235235" y="388401"/>
                  <a:pt x="237930" y="391091"/>
                </a:cubicBezTo>
                <a:lnTo>
                  <a:pt x="266763" y="419867"/>
                </a:lnTo>
                <a:lnTo>
                  <a:pt x="275915" y="428875"/>
                </a:lnTo>
                <a:cubicBezTo>
                  <a:pt x="280929" y="433879"/>
                  <a:pt x="284941" y="444013"/>
                  <a:pt x="284941" y="451520"/>
                </a:cubicBezTo>
                <a:lnTo>
                  <a:pt x="284941" y="551610"/>
                </a:lnTo>
                <a:lnTo>
                  <a:pt x="228277" y="551610"/>
                </a:lnTo>
                <a:lnTo>
                  <a:pt x="228277" y="394969"/>
                </a:lnTo>
                <a:cubicBezTo>
                  <a:pt x="228277" y="391278"/>
                  <a:pt x="229343" y="388964"/>
                  <a:pt x="231082" y="388245"/>
                </a:cubicBezTo>
                <a:close/>
                <a:moveTo>
                  <a:pt x="365148" y="381336"/>
                </a:moveTo>
                <a:cubicBezTo>
                  <a:pt x="366901" y="382055"/>
                  <a:pt x="367997" y="384370"/>
                  <a:pt x="367997" y="388122"/>
                </a:cubicBezTo>
                <a:lnTo>
                  <a:pt x="367997" y="551610"/>
                </a:lnTo>
                <a:lnTo>
                  <a:pt x="311262" y="551610"/>
                </a:lnTo>
                <a:lnTo>
                  <a:pt x="311262" y="444661"/>
                </a:lnTo>
                <a:cubicBezTo>
                  <a:pt x="311262" y="437156"/>
                  <a:pt x="313767" y="428650"/>
                  <a:pt x="316898" y="425523"/>
                </a:cubicBezTo>
                <a:cubicBezTo>
                  <a:pt x="320029" y="422396"/>
                  <a:pt x="322534" y="419894"/>
                  <a:pt x="322534" y="419894"/>
                </a:cubicBezTo>
                <a:lnTo>
                  <a:pt x="358353" y="384120"/>
                </a:lnTo>
                <a:cubicBezTo>
                  <a:pt x="360983" y="381493"/>
                  <a:pt x="363394" y="380617"/>
                  <a:pt x="365148" y="381336"/>
                </a:cubicBezTo>
                <a:close/>
                <a:moveTo>
                  <a:pt x="448177" y="298352"/>
                </a:moveTo>
                <a:cubicBezTo>
                  <a:pt x="449916" y="299071"/>
                  <a:pt x="450982" y="301386"/>
                  <a:pt x="450982" y="305139"/>
                </a:cubicBezTo>
                <a:lnTo>
                  <a:pt x="450982" y="551610"/>
                </a:lnTo>
                <a:lnTo>
                  <a:pt x="394318" y="551610"/>
                </a:lnTo>
                <a:lnTo>
                  <a:pt x="394318" y="361815"/>
                </a:lnTo>
                <a:cubicBezTo>
                  <a:pt x="394318" y="354308"/>
                  <a:pt x="398580" y="343924"/>
                  <a:pt x="403846" y="338669"/>
                </a:cubicBezTo>
                <a:lnTo>
                  <a:pt x="441329" y="301136"/>
                </a:lnTo>
                <a:cubicBezTo>
                  <a:pt x="444024" y="298508"/>
                  <a:pt x="446438" y="297633"/>
                  <a:pt x="448177" y="298352"/>
                </a:cubicBezTo>
                <a:close/>
                <a:moveTo>
                  <a:pt x="527085" y="219452"/>
                </a:moveTo>
                <a:cubicBezTo>
                  <a:pt x="528809" y="220171"/>
                  <a:pt x="529874" y="222486"/>
                  <a:pt x="529874" y="226177"/>
                </a:cubicBezTo>
                <a:lnTo>
                  <a:pt x="529874" y="551610"/>
                </a:lnTo>
                <a:lnTo>
                  <a:pt x="477232" y="551610"/>
                </a:lnTo>
                <a:lnTo>
                  <a:pt x="477232" y="278727"/>
                </a:lnTo>
                <a:cubicBezTo>
                  <a:pt x="477232" y="271345"/>
                  <a:pt x="481494" y="260960"/>
                  <a:pt x="486883" y="255580"/>
                </a:cubicBezTo>
                <a:lnTo>
                  <a:pt x="520348" y="222298"/>
                </a:lnTo>
                <a:cubicBezTo>
                  <a:pt x="522980" y="219608"/>
                  <a:pt x="525362" y="218732"/>
                  <a:pt x="527085" y="219452"/>
                </a:cubicBezTo>
                <a:close/>
                <a:moveTo>
                  <a:pt x="387769" y="0"/>
                </a:moveTo>
                <a:lnTo>
                  <a:pt x="580729" y="0"/>
                </a:lnTo>
                <a:cubicBezTo>
                  <a:pt x="594512" y="0"/>
                  <a:pt x="607919" y="12135"/>
                  <a:pt x="607919" y="26022"/>
                </a:cubicBezTo>
                <a:lnTo>
                  <a:pt x="607919" y="219812"/>
                </a:lnTo>
                <a:cubicBezTo>
                  <a:pt x="607919" y="227318"/>
                  <a:pt x="603534" y="229070"/>
                  <a:pt x="598271" y="223815"/>
                </a:cubicBezTo>
                <a:lnTo>
                  <a:pt x="530610" y="156258"/>
                </a:lnTo>
                <a:lnTo>
                  <a:pt x="304320" y="382325"/>
                </a:lnTo>
                <a:cubicBezTo>
                  <a:pt x="298932" y="387580"/>
                  <a:pt x="290412" y="387580"/>
                  <a:pt x="285024" y="382325"/>
                </a:cubicBezTo>
                <a:lnTo>
                  <a:pt x="216360" y="313767"/>
                </a:lnTo>
                <a:lnTo>
                  <a:pt x="94068" y="435996"/>
                </a:lnTo>
                <a:cubicBezTo>
                  <a:pt x="72767" y="457264"/>
                  <a:pt x="38435" y="457264"/>
                  <a:pt x="17260" y="435996"/>
                </a:cubicBezTo>
                <a:lnTo>
                  <a:pt x="15882" y="434745"/>
                </a:lnTo>
                <a:cubicBezTo>
                  <a:pt x="-5294" y="413477"/>
                  <a:pt x="-5294" y="379198"/>
                  <a:pt x="15882" y="358055"/>
                </a:cubicBezTo>
                <a:lnTo>
                  <a:pt x="206837" y="167267"/>
                </a:lnTo>
                <a:cubicBezTo>
                  <a:pt x="212100" y="161888"/>
                  <a:pt x="220745" y="161888"/>
                  <a:pt x="226008" y="167267"/>
                </a:cubicBezTo>
                <a:lnTo>
                  <a:pt x="294672" y="235701"/>
                </a:lnTo>
                <a:lnTo>
                  <a:pt x="424481" y="105965"/>
                </a:lnTo>
                <a:lnTo>
                  <a:pt x="452423" y="78192"/>
                </a:lnTo>
                <a:lnTo>
                  <a:pt x="383885" y="9633"/>
                </a:lnTo>
                <a:cubicBezTo>
                  <a:pt x="378497" y="4379"/>
                  <a:pt x="380376" y="0"/>
                  <a:pt x="387769"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11"/>
          <p:cNvPicPr>
            <a:picLocks noChangeAspect="1"/>
          </p:cNvPicPr>
          <p:nvPr/>
        </p:nvPicPr>
        <p:blipFill>
          <a:blip r:embed="rId1"/>
          <a:stretch>
            <a:fillRect/>
          </a:stretch>
        </p:blipFill>
        <p:spPr>
          <a:xfrm>
            <a:off x="7261860" y="2303780"/>
            <a:ext cx="4748530" cy="2147570"/>
          </a:xfrm>
          <a:prstGeom prst="rect">
            <a:avLst/>
          </a:prstGeom>
        </p:spPr>
      </p:pic>
      <p:sp>
        <p:nvSpPr>
          <p:cNvPr id="2" name="文本框 1"/>
          <p:cNvSpPr txBox="1"/>
          <p:nvPr/>
        </p:nvSpPr>
        <p:spPr>
          <a:xfrm>
            <a:off x="321945" y="863600"/>
            <a:ext cx="8592185" cy="4523105"/>
          </a:xfrm>
          <a:prstGeom prst="rect">
            <a:avLst/>
          </a:prstGeom>
          <a:noFill/>
        </p:spPr>
        <p:txBody>
          <a:bodyPr wrap="square" rtlCol="0">
            <a:spAutoFit/>
          </a:bodyPr>
          <a:p>
            <a:pPr algn="l"/>
            <a:r>
              <a:rPr lang="zh-CN" altLang="en-US" sz="3200">
                <a:solidFill>
                  <a:schemeClr val="bg2">
                    <a:lumMod val="50000"/>
                  </a:schemeClr>
                </a:solidFill>
                <a:latin typeface="+mn-ea"/>
                <a:cs typeface="+mn-ea"/>
              </a:rPr>
              <a:t>线性结构：</a:t>
            </a:r>
            <a:endParaRPr lang="zh-CN" altLang="en-US" sz="3200">
              <a:solidFill>
                <a:schemeClr val="bg2">
                  <a:lumMod val="50000"/>
                </a:schemeClr>
              </a:solidFill>
              <a:latin typeface="+mn-ea"/>
              <a:cs typeface="+mn-ea"/>
            </a:endParaRPr>
          </a:p>
          <a:p>
            <a:pPr algn="l"/>
            <a:r>
              <a:rPr lang="zh-CN" altLang="en-US" sz="3200">
                <a:solidFill>
                  <a:schemeClr val="bg2">
                    <a:lumMod val="50000"/>
                  </a:schemeClr>
                </a:solidFill>
                <a:latin typeface="+mn-ea"/>
                <a:cs typeface="+mn-ea"/>
              </a:rPr>
              <a:t>      </a:t>
            </a:r>
            <a:r>
              <a:rPr lang="zh-CN" altLang="en-US" sz="2800">
                <a:solidFill>
                  <a:schemeClr val="bg2">
                    <a:lumMod val="50000"/>
                  </a:schemeClr>
                </a:solidFill>
                <a:latin typeface="+mn-ea"/>
                <a:cs typeface="+mn-ea"/>
              </a:rPr>
              <a:t>有且只有一个开始结点和一个终端结点，并且所有结点都最多只有一个直接前驱和一个直接后驱</a:t>
            </a:r>
            <a:endParaRPr lang="zh-CN" altLang="en-US" sz="2800">
              <a:solidFill>
                <a:schemeClr val="bg2">
                  <a:lumMod val="50000"/>
                </a:schemeClr>
              </a:solidFill>
              <a:latin typeface="+mn-ea"/>
              <a:cs typeface="+mn-ea"/>
            </a:endParaRPr>
          </a:p>
          <a:p>
            <a:pPr algn="l"/>
            <a:endParaRPr lang="zh-CN" altLang="en-US" sz="2800">
              <a:solidFill>
                <a:schemeClr val="bg2">
                  <a:lumMod val="50000"/>
                </a:schemeClr>
              </a:solidFill>
              <a:latin typeface="+mn-ea"/>
              <a:cs typeface="+mn-ea"/>
            </a:endParaRPr>
          </a:p>
          <a:p>
            <a:pPr algn="l"/>
            <a:r>
              <a:rPr lang="zh-CN" altLang="en-US" sz="2800">
                <a:solidFill>
                  <a:schemeClr val="bg2">
                    <a:lumMod val="50000"/>
                  </a:schemeClr>
                </a:solidFill>
                <a:latin typeface="+mn-ea"/>
                <a:cs typeface="+mn-ea"/>
              </a:rPr>
              <a:t>四个基本特征：</a:t>
            </a:r>
            <a:endParaRPr lang="zh-CN" altLang="en-US" sz="2800">
              <a:solidFill>
                <a:schemeClr val="bg2">
                  <a:lumMod val="50000"/>
                </a:schemeClr>
              </a:solidFill>
              <a:latin typeface="+mn-ea"/>
              <a:cs typeface="+mn-ea"/>
            </a:endParaRPr>
          </a:p>
          <a:p>
            <a:pPr algn="l"/>
            <a:endParaRPr lang="zh-CN" altLang="en-US" sz="2800">
              <a:solidFill>
                <a:schemeClr val="bg2">
                  <a:lumMod val="50000"/>
                </a:schemeClr>
              </a:solidFill>
              <a:latin typeface="+mn-ea"/>
              <a:cs typeface="+mn-ea"/>
            </a:endParaRPr>
          </a:p>
          <a:p>
            <a:pPr algn="l"/>
            <a:r>
              <a:rPr lang="zh-CN" altLang="en-US" sz="2800">
                <a:solidFill>
                  <a:schemeClr val="bg2">
                    <a:lumMod val="50000"/>
                  </a:schemeClr>
                </a:solidFill>
                <a:latin typeface="+mn-ea"/>
                <a:cs typeface="+mn-ea"/>
              </a:rPr>
              <a:t>1.集合中必存在唯一的一个“第一个元素”</a:t>
            </a:r>
            <a:endParaRPr lang="zh-CN" altLang="en-US" sz="2800">
              <a:solidFill>
                <a:schemeClr val="bg2">
                  <a:lumMod val="50000"/>
                </a:schemeClr>
              </a:solidFill>
              <a:latin typeface="+mn-ea"/>
              <a:cs typeface="+mn-ea"/>
            </a:endParaRPr>
          </a:p>
          <a:p>
            <a:pPr algn="l"/>
            <a:r>
              <a:rPr lang="zh-CN" altLang="en-US" sz="2800">
                <a:solidFill>
                  <a:schemeClr val="bg2">
                    <a:lumMod val="50000"/>
                  </a:schemeClr>
                </a:solidFill>
                <a:latin typeface="+mn-ea"/>
                <a:cs typeface="+mn-ea"/>
              </a:rPr>
              <a:t>2.集合中必存在唯一的一个“最后的元素”</a:t>
            </a:r>
            <a:endParaRPr lang="zh-CN" altLang="en-US" sz="2800">
              <a:solidFill>
                <a:schemeClr val="bg2">
                  <a:lumMod val="50000"/>
                </a:schemeClr>
              </a:solidFill>
              <a:latin typeface="+mn-ea"/>
              <a:cs typeface="+mn-ea"/>
            </a:endParaRPr>
          </a:p>
          <a:p>
            <a:pPr algn="l"/>
            <a:r>
              <a:rPr lang="zh-CN" altLang="en-US" sz="2800">
                <a:solidFill>
                  <a:schemeClr val="bg2">
                    <a:lumMod val="50000"/>
                  </a:schemeClr>
                </a:solidFill>
                <a:latin typeface="+mn-ea"/>
                <a:cs typeface="+mn-ea"/>
              </a:rPr>
              <a:t>3.除最后元素以外，其他数据元素均有唯一的“后继”</a:t>
            </a:r>
            <a:endParaRPr lang="zh-CN" altLang="en-US" sz="2800">
              <a:solidFill>
                <a:schemeClr val="bg2">
                  <a:lumMod val="50000"/>
                </a:schemeClr>
              </a:solidFill>
              <a:latin typeface="+mn-ea"/>
              <a:cs typeface="+mn-ea"/>
            </a:endParaRPr>
          </a:p>
          <a:p>
            <a:pPr algn="l"/>
            <a:r>
              <a:rPr lang="zh-CN" altLang="en-US" sz="2800">
                <a:solidFill>
                  <a:schemeClr val="bg2">
                    <a:lumMod val="50000"/>
                  </a:schemeClr>
                </a:solidFill>
                <a:latin typeface="+mn-ea"/>
                <a:cs typeface="+mn-ea"/>
              </a:rPr>
              <a:t>4.除第一元素以外，其他数据元素均有唯一的“前驱”</a:t>
            </a:r>
            <a:endParaRPr lang="zh-CN" altLang="en-US" sz="2800">
              <a:solidFill>
                <a:schemeClr val="bg2">
                  <a:lumMod val="50000"/>
                </a:schemeClr>
              </a:solidFill>
              <a:latin typeface="+mn-ea"/>
              <a:cs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22"/>
          <p:cNvSpPr txBox="1"/>
          <p:nvPr/>
        </p:nvSpPr>
        <p:spPr>
          <a:xfrm flipH="1">
            <a:off x="2958465" y="4378960"/>
            <a:ext cx="5058410" cy="681990"/>
          </a:xfrm>
          <a:prstGeom prst="rect">
            <a:avLst/>
          </a:prstGeom>
          <a:noFill/>
          <a:ln w="9525">
            <a:noFill/>
            <a:miter/>
          </a:ln>
          <a:effectLst>
            <a:outerShdw sx="999" sy="999" algn="ctr" rotWithShape="0">
              <a:srgbClr val="000000"/>
            </a:outerShdw>
          </a:effectLst>
        </p:spPr>
        <p:txBody>
          <a:bodyPr wrap="square" anchor="t">
            <a:spAutoFit/>
          </a:bodyPr>
          <a:p>
            <a:pPr marL="285750" marR="0" lvl="0" indent="-285750" algn="l" defTabSz="914400" rtl="0" eaLnBrk="1" fontAlgn="auto" latinLnBrk="0" hangingPunct="1">
              <a:lnSpc>
                <a:spcPct val="120000"/>
              </a:lnSpc>
              <a:spcBef>
                <a:spcPts val="0"/>
              </a:spcBef>
              <a:spcAft>
                <a:spcPts val="0"/>
              </a:spcAft>
              <a:buClrTx/>
              <a:buSzTx/>
              <a:buFont typeface="Arial" panose="020B0604020202020204" pitchFamily="34" charset="0"/>
              <a:buChar char="•"/>
              <a:defRPr/>
            </a:pPr>
            <a:r>
              <a:rPr kumimoji="0" sz="3200" i="0" u="none" strike="noStrike" kern="1200" cap="none" spc="0" normalizeH="0" baseline="0" noProof="0" dirty="0">
                <a:ln>
                  <a:noFill/>
                </a:ln>
                <a:solidFill>
                  <a:schemeClr val="bg1">
                    <a:lumMod val="50000"/>
                  </a:schemeClr>
                </a:solidFill>
                <a:effectLst/>
                <a:uLnTx/>
                <a:uFillTx/>
                <a:latin typeface="微软雅黑" panose="020B0503020204020204" charset="-122"/>
                <a:ea typeface="微软雅黑" panose="020B0503020204020204" charset="-122"/>
                <a:cs typeface="+mn-cs"/>
                <a:sym typeface="宋体" panose="02010600030101010101" pitchFamily="2" charset="-122"/>
              </a:rPr>
              <a:t>学习数据结构的四种境界</a:t>
            </a:r>
            <a:endParaRPr kumimoji="0" sz="3200" i="0" u="none" strike="noStrike" kern="1200" cap="none" spc="0" normalizeH="0" baseline="0" noProof="0" dirty="0">
              <a:ln>
                <a:noFill/>
              </a:ln>
              <a:solidFill>
                <a:schemeClr val="bg1">
                  <a:lumMod val="50000"/>
                </a:schemeClr>
              </a:solidFill>
              <a:effectLst/>
              <a:uLnTx/>
              <a:uFillTx/>
              <a:latin typeface="微软雅黑" panose="020B0503020204020204" charset="-122"/>
              <a:ea typeface="微软雅黑" panose="020B0503020204020204" charset="-122"/>
              <a:cs typeface="+mn-cs"/>
              <a:sym typeface="宋体" panose="02010600030101010101" pitchFamily="2" charset="-122"/>
            </a:endParaRPr>
          </a:p>
        </p:txBody>
      </p:sp>
      <p:sp>
        <p:nvSpPr>
          <p:cNvPr id="11" name="文本框 22"/>
          <p:cNvSpPr txBox="1"/>
          <p:nvPr/>
        </p:nvSpPr>
        <p:spPr>
          <a:xfrm flipH="1">
            <a:off x="2958465" y="3020060"/>
            <a:ext cx="4083050" cy="681990"/>
          </a:xfrm>
          <a:prstGeom prst="rect">
            <a:avLst/>
          </a:prstGeom>
          <a:noFill/>
          <a:ln w="9525">
            <a:noFill/>
            <a:miter/>
          </a:ln>
          <a:effectLst>
            <a:outerShdw sx="999" sy="999" algn="ctr" rotWithShape="0">
              <a:srgbClr val="000000"/>
            </a:outerShdw>
          </a:effectLst>
        </p:spPr>
        <p:txBody>
          <a:bodyPr wrap="square" anchor="t">
            <a:spAutoFit/>
          </a:bodyPr>
          <a:p>
            <a:pPr marL="285750" marR="0" lvl="0" indent="-285750" algn="l" defTabSz="914400" rtl="0" eaLnBrk="1" fontAlgn="auto" latinLnBrk="0" hangingPunct="1">
              <a:lnSpc>
                <a:spcPct val="120000"/>
              </a:lnSpc>
              <a:spcBef>
                <a:spcPts val="0"/>
              </a:spcBef>
              <a:spcAft>
                <a:spcPts val="0"/>
              </a:spcAft>
              <a:buClrTx/>
              <a:buSzTx/>
              <a:buFont typeface="Arial" panose="020B0604020202020204" pitchFamily="34" charset="0"/>
              <a:buChar char="•"/>
              <a:defRPr/>
            </a:pPr>
            <a:r>
              <a:rPr kumimoji="0" lang="zh-CN" altLang="en-US" sz="3200" i="0" u="none" strike="noStrike" kern="1200" cap="none" spc="0" normalizeH="0" baseline="0" noProof="0" dirty="0">
                <a:ln>
                  <a:noFill/>
                </a:ln>
                <a:solidFill>
                  <a:schemeClr val="bg1">
                    <a:lumMod val="50000"/>
                  </a:schemeClr>
                </a:solidFill>
                <a:effectLst/>
                <a:uLnTx/>
                <a:uFillTx/>
                <a:latin typeface="微软雅黑" panose="020B0503020204020204" charset="-122"/>
                <a:ea typeface="微软雅黑" panose="020B0503020204020204" charset="-122"/>
                <a:cs typeface="+mn-cs"/>
                <a:sym typeface="宋体" panose="02010600030101010101" pitchFamily="2" charset="-122"/>
              </a:rPr>
              <a:t>有哪些数据结构</a:t>
            </a:r>
            <a:endParaRPr kumimoji="0" lang="zh-CN" altLang="en-US" sz="3200" i="0" u="none" strike="noStrike" kern="1200" cap="none" spc="0" normalizeH="0" baseline="0" noProof="0" dirty="0">
              <a:ln>
                <a:noFill/>
              </a:ln>
              <a:solidFill>
                <a:schemeClr val="bg1">
                  <a:lumMod val="50000"/>
                </a:schemeClr>
              </a:solidFill>
              <a:effectLst/>
              <a:uLnTx/>
              <a:uFillTx/>
              <a:latin typeface="微软雅黑" panose="020B0503020204020204" charset="-122"/>
              <a:ea typeface="微软雅黑" panose="020B0503020204020204" charset="-122"/>
              <a:cs typeface="+mn-cs"/>
              <a:sym typeface="宋体" panose="02010600030101010101" pitchFamily="2" charset="-122"/>
            </a:endParaRPr>
          </a:p>
        </p:txBody>
      </p:sp>
      <p:sp>
        <p:nvSpPr>
          <p:cNvPr id="2" name="文本框 22"/>
          <p:cNvSpPr txBox="1"/>
          <p:nvPr/>
        </p:nvSpPr>
        <p:spPr>
          <a:xfrm flipH="1">
            <a:off x="2958465" y="1682750"/>
            <a:ext cx="4926965" cy="681990"/>
          </a:xfrm>
          <a:prstGeom prst="rect">
            <a:avLst/>
          </a:prstGeom>
          <a:noFill/>
          <a:ln w="9525">
            <a:noFill/>
            <a:miter/>
          </a:ln>
          <a:effectLst>
            <a:outerShdw sx="999" sy="999" algn="ctr" rotWithShape="0">
              <a:srgbClr val="000000"/>
            </a:outerShdw>
          </a:effectLst>
        </p:spPr>
        <p:txBody>
          <a:bodyPr wrap="square" anchor="t">
            <a:spAutoFit/>
          </a:bodyPr>
          <a:p>
            <a:pPr marL="285750" marR="0" lvl="0" indent="-285750" algn="l" defTabSz="914400" rtl="0" eaLnBrk="1" fontAlgn="auto" latinLnBrk="0" hangingPunct="1">
              <a:lnSpc>
                <a:spcPct val="120000"/>
              </a:lnSpc>
              <a:spcBef>
                <a:spcPts val="0"/>
              </a:spcBef>
              <a:spcAft>
                <a:spcPts val="0"/>
              </a:spcAft>
              <a:buClrTx/>
              <a:buSzTx/>
              <a:buFont typeface="Arial" panose="020B0604020202020204" pitchFamily="34" charset="0"/>
              <a:buChar char="•"/>
              <a:defRPr/>
            </a:pPr>
            <a:r>
              <a:rPr kumimoji="0" lang="zh-CN" altLang="en-US" sz="3200" i="0" u="none" strike="noStrike" kern="1200" cap="none" spc="0" normalizeH="0" baseline="0" noProof="0" dirty="0">
                <a:ln>
                  <a:noFill/>
                </a:ln>
                <a:solidFill>
                  <a:schemeClr val="bg1">
                    <a:lumMod val="50000"/>
                  </a:schemeClr>
                </a:solidFill>
                <a:effectLst/>
                <a:uLnTx/>
                <a:uFillTx/>
                <a:latin typeface="微软雅黑" panose="020B0503020204020204" charset="-122"/>
                <a:ea typeface="微软雅黑" panose="020B0503020204020204" charset="-122"/>
                <a:cs typeface="+mn-cs"/>
                <a:sym typeface="宋体" panose="02010600030101010101" pitchFamily="2" charset="-122"/>
              </a:rPr>
              <a:t>为什么学习数据结构</a:t>
            </a:r>
            <a:endParaRPr kumimoji="0" lang="zh-CN" altLang="en-US" sz="3200" i="0" u="none" strike="noStrike" kern="1200" cap="none" spc="0" normalizeH="0" baseline="0" noProof="0" dirty="0">
              <a:ln>
                <a:noFill/>
              </a:ln>
              <a:solidFill>
                <a:schemeClr val="bg1">
                  <a:lumMod val="50000"/>
                </a:schemeClr>
              </a:solidFill>
              <a:effectLst/>
              <a:uLnTx/>
              <a:uFillTx/>
              <a:latin typeface="微软雅黑" panose="020B0503020204020204" charset="-122"/>
              <a:ea typeface="微软雅黑" panose="020B0503020204020204" charset="-122"/>
              <a:cs typeface="+mn-cs"/>
              <a:sym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屏幕截图(34)"/>
          <p:cNvPicPr>
            <a:picLocks noChangeAspect="1"/>
          </p:cNvPicPr>
          <p:nvPr/>
        </p:nvPicPr>
        <p:blipFill>
          <a:blip r:embed="rId1"/>
          <a:stretch>
            <a:fillRect/>
          </a:stretch>
        </p:blipFill>
        <p:spPr>
          <a:xfrm>
            <a:off x="831215" y="886460"/>
            <a:ext cx="10856595" cy="480123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descr="屏幕截图(32)"/>
          <p:cNvPicPr>
            <a:picLocks noChangeAspect="1"/>
          </p:cNvPicPr>
          <p:nvPr/>
        </p:nvPicPr>
        <p:blipFill>
          <a:blip r:embed="rId1"/>
          <a:stretch>
            <a:fillRect/>
          </a:stretch>
        </p:blipFill>
        <p:spPr>
          <a:xfrm>
            <a:off x="6834505" y="3573145"/>
            <a:ext cx="5273040" cy="3137535"/>
          </a:xfrm>
          <a:prstGeom prst="rect">
            <a:avLst/>
          </a:prstGeom>
        </p:spPr>
      </p:pic>
      <p:sp>
        <p:nvSpPr>
          <p:cNvPr id="2" name="文本框 1"/>
          <p:cNvSpPr txBox="1"/>
          <p:nvPr/>
        </p:nvSpPr>
        <p:spPr>
          <a:xfrm>
            <a:off x="321945" y="863600"/>
            <a:ext cx="8592185" cy="3538220"/>
          </a:xfrm>
          <a:prstGeom prst="rect">
            <a:avLst/>
          </a:prstGeom>
          <a:noFill/>
        </p:spPr>
        <p:txBody>
          <a:bodyPr wrap="square" rtlCol="0">
            <a:spAutoFit/>
          </a:bodyPr>
          <a:p>
            <a:pPr algn="l"/>
            <a:r>
              <a:rPr lang="zh-CN" altLang="en-US" sz="3200">
                <a:solidFill>
                  <a:schemeClr val="bg2">
                    <a:lumMod val="50000"/>
                  </a:schemeClr>
                </a:solidFill>
                <a:latin typeface="+mn-ea"/>
                <a:cs typeface="+mn-ea"/>
              </a:rPr>
              <a:t>非线性结构：</a:t>
            </a:r>
            <a:endParaRPr lang="zh-CN" altLang="en-US" sz="3200">
              <a:solidFill>
                <a:schemeClr val="bg2">
                  <a:lumMod val="50000"/>
                </a:schemeClr>
              </a:solidFill>
              <a:latin typeface="+mn-ea"/>
              <a:cs typeface="+mn-ea"/>
            </a:endParaRPr>
          </a:p>
          <a:p>
            <a:pPr algn="l"/>
            <a:endParaRPr lang="zh-CN" altLang="en-US" sz="3200">
              <a:solidFill>
                <a:schemeClr val="bg2">
                  <a:lumMod val="50000"/>
                </a:schemeClr>
              </a:solidFill>
              <a:latin typeface="+mn-ea"/>
              <a:cs typeface="+mn-ea"/>
            </a:endParaRPr>
          </a:p>
          <a:p>
            <a:pPr algn="l"/>
            <a:r>
              <a:rPr lang="zh-CN" altLang="en-US" sz="3200">
                <a:solidFill>
                  <a:schemeClr val="bg2">
                    <a:lumMod val="50000"/>
                  </a:schemeClr>
                </a:solidFill>
                <a:latin typeface="+mn-ea"/>
                <a:cs typeface="+mn-ea"/>
              </a:rPr>
              <a:t>       一个结点元素可能对应多个直接前驱和多个直接后驱</a:t>
            </a:r>
            <a:endParaRPr lang="zh-CN" altLang="en-US" sz="3200">
              <a:solidFill>
                <a:schemeClr val="bg2">
                  <a:lumMod val="50000"/>
                </a:schemeClr>
              </a:solidFill>
              <a:latin typeface="+mn-ea"/>
              <a:cs typeface="+mn-ea"/>
            </a:endParaRPr>
          </a:p>
          <a:p>
            <a:pPr algn="l"/>
            <a:endParaRPr lang="zh-CN" altLang="en-US" sz="3200">
              <a:solidFill>
                <a:schemeClr val="bg2">
                  <a:lumMod val="50000"/>
                </a:schemeClr>
              </a:solidFill>
              <a:latin typeface="+mn-ea"/>
              <a:cs typeface="+mn-ea"/>
            </a:endParaRPr>
          </a:p>
          <a:p>
            <a:pPr algn="l"/>
            <a:r>
              <a:rPr lang="zh-CN" altLang="en-US" sz="3200">
                <a:solidFill>
                  <a:schemeClr val="bg2">
                    <a:lumMod val="50000"/>
                  </a:schemeClr>
                </a:solidFill>
                <a:latin typeface="+mn-ea"/>
                <a:cs typeface="+mn-ea"/>
              </a:rPr>
              <a:t>常见的非线性结构有：树（二叉树等），图（网等）</a:t>
            </a:r>
            <a:endParaRPr lang="zh-CN" altLang="en-US" sz="3200">
              <a:solidFill>
                <a:schemeClr val="bg2">
                  <a:lumMod val="50000"/>
                </a:schemeClr>
              </a:solidFill>
              <a:latin typeface="+mn-ea"/>
              <a:cs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屏幕截图(37)"/>
          <p:cNvPicPr>
            <a:picLocks noChangeAspect="1"/>
          </p:cNvPicPr>
          <p:nvPr/>
        </p:nvPicPr>
        <p:blipFill>
          <a:blip r:embed="rId1"/>
          <a:stretch>
            <a:fillRect/>
          </a:stretch>
        </p:blipFill>
        <p:spPr>
          <a:xfrm>
            <a:off x="6614795" y="1737360"/>
            <a:ext cx="4983480" cy="3587750"/>
          </a:xfrm>
          <a:prstGeom prst="rect">
            <a:avLst/>
          </a:prstGeom>
        </p:spPr>
      </p:pic>
      <p:pic>
        <p:nvPicPr>
          <p:cNvPr id="3" name="图片 2" descr="屏幕截图(36)"/>
          <p:cNvPicPr>
            <a:picLocks noChangeAspect="1"/>
          </p:cNvPicPr>
          <p:nvPr/>
        </p:nvPicPr>
        <p:blipFill>
          <a:blip r:embed="rId2"/>
          <a:stretch>
            <a:fillRect/>
          </a:stretch>
        </p:blipFill>
        <p:spPr>
          <a:xfrm>
            <a:off x="706120" y="1303655"/>
            <a:ext cx="5177155" cy="402145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1595755" y="4190365"/>
            <a:ext cx="9594850" cy="583565"/>
          </a:xfrm>
          <a:prstGeom prst="rect">
            <a:avLst/>
          </a:prstGeom>
          <a:noFill/>
        </p:spPr>
        <p:txBody>
          <a:bodyPr wrap="square" rtlCol="0">
            <a:spAutoFit/>
          </a:bodyPr>
          <a:lstStyle/>
          <a:p>
            <a:pPr algn="dist"/>
            <a:r>
              <a:rPr sz="3200">
                <a:solidFill>
                  <a:schemeClr val="bg2">
                    <a:lumMod val="50000"/>
                  </a:schemeClr>
                </a:solidFill>
                <a:latin typeface="微软雅黑 Light" panose="020B0502040204020203" charset="-122"/>
                <a:ea typeface="微软雅黑 Light" panose="020B0502040204020203" charset="-122"/>
              </a:rPr>
              <a:t>分类2：集合结构、线性结构、树状结构、网络结构</a:t>
            </a:r>
            <a:endParaRPr sz="3200">
              <a:solidFill>
                <a:schemeClr val="bg2">
                  <a:lumMod val="50000"/>
                </a:schemeClr>
              </a:solidFill>
              <a:latin typeface="微软雅黑 Light" panose="020B0502040204020203" charset="-122"/>
              <a:ea typeface="微软雅黑 Light" panose="020B0502040204020203" charset="-122"/>
            </a:endParaRPr>
          </a:p>
        </p:txBody>
      </p:sp>
      <p:sp>
        <p:nvSpPr>
          <p:cNvPr id="7" name="椭圆 6"/>
          <p:cNvSpPr/>
          <p:nvPr/>
        </p:nvSpPr>
        <p:spPr>
          <a:xfrm>
            <a:off x="5154494" y="1765986"/>
            <a:ext cx="1883013" cy="1883013"/>
          </a:xfrm>
          <a:prstGeom prst="ellipse">
            <a:avLst/>
          </a:prstGeom>
          <a:noFill/>
          <a:ln w="19050">
            <a:solidFill>
              <a:schemeClr val="accent1">
                <a:lumMod val="75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85000"/>
                  <a:lumOff val="15000"/>
                </a:schemeClr>
              </a:solidFill>
            </a:endParaRPr>
          </a:p>
        </p:txBody>
      </p:sp>
      <p:sp>
        <p:nvSpPr>
          <p:cNvPr id="10" name="puzzle_104747"/>
          <p:cNvSpPr>
            <a:spLocks noChangeAspect="1"/>
          </p:cNvSpPr>
          <p:nvPr/>
        </p:nvSpPr>
        <p:spPr bwMode="auto">
          <a:xfrm>
            <a:off x="5491161" y="2103789"/>
            <a:ext cx="1209678" cy="1207406"/>
          </a:xfrm>
          <a:custGeom>
            <a:avLst/>
            <a:gdLst>
              <a:gd name="connsiteX0" fmla="*/ 290910 w 605702"/>
              <a:gd name="connsiteY0" fmla="*/ 156336 h 604568"/>
              <a:gd name="connsiteX1" fmla="*/ 335849 w 605702"/>
              <a:gd name="connsiteY1" fmla="*/ 164992 h 604568"/>
              <a:gd name="connsiteX2" fmla="*/ 288310 w 605702"/>
              <a:gd name="connsiteY2" fmla="*/ 212456 h 604568"/>
              <a:gd name="connsiteX3" fmla="*/ 203632 w 605702"/>
              <a:gd name="connsiteY3" fmla="*/ 244717 h 604568"/>
              <a:gd name="connsiteX4" fmla="*/ 203632 w 605702"/>
              <a:gd name="connsiteY4" fmla="*/ 401388 h 604568"/>
              <a:gd name="connsiteX5" fmla="*/ 360547 w 605702"/>
              <a:gd name="connsiteY5" fmla="*/ 401388 h 604568"/>
              <a:gd name="connsiteX6" fmla="*/ 392859 w 605702"/>
              <a:gd name="connsiteY6" fmla="*/ 316749 h 604568"/>
              <a:gd name="connsiteX7" fmla="*/ 440397 w 605702"/>
              <a:gd name="connsiteY7" fmla="*/ 269284 h 604568"/>
              <a:gd name="connsiteX8" fmla="*/ 400287 w 605702"/>
              <a:gd name="connsiteY8" fmla="*/ 441065 h 604568"/>
              <a:gd name="connsiteX9" fmla="*/ 163892 w 605702"/>
              <a:gd name="connsiteY9" fmla="*/ 441065 h 604568"/>
              <a:gd name="connsiteX10" fmla="*/ 163892 w 605702"/>
              <a:gd name="connsiteY10" fmla="*/ 205040 h 604568"/>
              <a:gd name="connsiteX11" fmla="*/ 290910 w 605702"/>
              <a:gd name="connsiteY11" fmla="*/ 156336 h 604568"/>
              <a:gd name="connsiteX12" fmla="*/ 246542 w 605702"/>
              <a:gd name="connsiteY12" fmla="*/ 43775 h 604568"/>
              <a:gd name="connsiteX13" fmla="*/ 422196 w 605702"/>
              <a:gd name="connsiteY13" fmla="*/ 78723 h 604568"/>
              <a:gd name="connsiteX14" fmla="*/ 376794 w 605702"/>
              <a:gd name="connsiteY14" fmla="*/ 124054 h 604568"/>
              <a:gd name="connsiteX15" fmla="*/ 126109 w 605702"/>
              <a:gd name="connsiteY15" fmla="*/ 167345 h 604568"/>
              <a:gd name="connsiteX16" fmla="*/ 126109 w 605702"/>
              <a:gd name="connsiteY16" fmla="*/ 478820 h 604568"/>
              <a:gd name="connsiteX17" fmla="*/ 438073 w 605702"/>
              <a:gd name="connsiteY17" fmla="*/ 478820 h 604568"/>
              <a:gd name="connsiteX18" fmla="*/ 481432 w 605702"/>
              <a:gd name="connsiteY18" fmla="*/ 228527 h 604568"/>
              <a:gd name="connsiteX19" fmla="*/ 526741 w 605702"/>
              <a:gd name="connsiteY19" fmla="*/ 183011 h 604568"/>
              <a:gd name="connsiteX20" fmla="*/ 481432 w 605702"/>
              <a:gd name="connsiteY20" fmla="*/ 522111 h 604568"/>
              <a:gd name="connsiteX21" fmla="*/ 82657 w 605702"/>
              <a:gd name="connsiteY21" fmla="*/ 522111 h 604568"/>
              <a:gd name="connsiteX22" fmla="*/ 82657 w 605702"/>
              <a:gd name="connsiteY22" fmla="*/ 123961 h 604568"/>
              <a:gd name="connsiteX23" fmla="*/ 246542 w 605702"/>
              <a:gd name="connsiteY23" fmla="*/ 43775 h 604568"/>
              <a:gd name="connsiteX24" fmla="*/ 536061 w 605702"/>
              <a:gd name="connsiteY24" fmla="*/ 0 h 604568"/>
              <a:gd name="connsiteX25" fmla="*/ 544232 w 605702"/>
              <a:gd name="connsiteY25" fmla="*/ 61368 h 604568"/>
              <a:gd name="connsiteX26" fmla="*/ 605702 w 605702"/>
              <a:gd name="connsiteY26" fmla="*/ 69526 h 604568"/>
              <a:gd name="connsiteX27" fmla="*/ 524361 w 605702"/>
              <a:gd name="connsiteY27" fmla="*/ 150732 h 604568"/>
              <a:gd name="connsiteX28" fmla="*/ 498361 w 605702"/>
              <a:gd name="connsiteY28" fmla="*/ 147302 h 604568"/>
              <a:gd name="connsiteX29" fmla="*/ 337721 w 605702"/>
              <a:gd name="connsiteY29" fmla="*/ 307767 h 604568"/>
              <a:gd name="connsiteX30" fmla="*/ 339764 w 605702"/>
              <a:gd name="connsiteY30" fmla="*/ 323063 h 604568"/>
              <a:gd name="connsiteX31" fmla="*/ 282101 w 605702"/>
              <a:gd name="connsiteY31" fmla="*/ 380630 h 604568"/>
              <a:gd name="connsiteX32" fmla="*/ 224437 w 605702"/>
              <a:gd name="connsiteY32" fmla="*/ 323063 h 604568"/>
              <a:gd name="connsiteX33" fmla="*/ 282101 w 605702"/>
              <a:gd name="connsiteY33" fmla="*/ 265495 h 604568"/>
              <a:gd name="connsiteX34" fmla="*/ 297422 w 605702"/>
              <a:gd name="connsiteY34" fmla="*/ 267535 h 604568"/>
              <a:gd name="connsiteX35" fmla="*/ 458155 w 605702"/>
              <a:gd name="connsiteY35" fmla="*/ 107162 h 604568"/>
              <a:gd name="connsiteX36" fmla="*/ 454719 w 605702"/>
              <a:gd name="connsiteY36" fmla="*/ 81206 h 604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05702" h="604568">
                <a:moveTo>
                  <a:pt x="290910" y="156336"/>
                </a:moveTo>
                <a:cubicBezTo>
                  <a:pt x="306137" y="157147"/>
                  <a:pt x="321272" y="160032"/>
                  <a:pt x="335849" y="164992"/>
                </a:cubicBezTo>
                <a:lnTo>
                  <a:pt x="288310" y="212456"/>
                </a:lnTo>
                <a:cubicBezTo>
                  <a:pt x="257856" y="210695"/>
                  <a:pt x="226844" y="221449"/>
                  <a:pt x="203632" y="244717"/>
                </a:cubicBezTo>
                <a:cubicBezTo>
                  <a:pt x="160271" y="287918"/>
                  <a:pt x="160271" y="358187"/>
                  <a:pt x="203632" y="401388"/>
                </a:cubicBezTo>
                <a:cubicBezTo>
                  <a:pt x="246900" y="444680"/>
                  <a:pt x="317279" y="444680"/>
                  <a:pt x="360547" y="401388"/>
                </a:cubicBezTo>
                <a:cubicBezTo>
                  <a:pt x="383852" y="378211"/>
                  <a:pt x="394623" y="347156"/>
                  <a:pt x="392859" y="316749"/>
                </a:cubicBezTo>
                <a:lnTo>
                  <a:pt x="440397" y="269284"/>
                </a:lnTo>
                <a:cubicBezTo>
                  <a:pt x="460267" y="327595"/>
                  <a:pt x="446897" y="394620"/>
                  <a:pt x="400287" y="441065"/>
                </a:cubicBezTo>
                <a:cubicBezTo>
                  <a:pt x="335106" y="506236"/>
                  <a:pt x="229073" y="506236"/>
                  <a:pt x="163892" y="441065"/>
                </a:cubicBezTo>
                <a:cubicBezTo>
                  <a:pt x="98619" y="375987"/>
                  <a:pt x="98619" y="270118"/>
                  <a:pt x="163892" y="205040"/>
                </a:cubicBezTo>
                <a:cubicBezTo>
                  <a:pt x="198711" y="170137"/>
                  <a:pt x="245228" y="153902"/>
                  <a:pt x="290910" y="156336"/>
                </a:cubicBezTo>
                <a:close/>
                <a:moveTo>
                  <a:pt x="246542" y="43775"/>
                </a:moveTo>
                <a:cubicBezTo>
                  <a:pt x="306463" y="36243"/>
                  <a:pt x="368345" y="47900"/>
                  <a:pt x="422196" y="78723"/>
                </a:cubicBezTo>
                <a:lnTo>
                  <a:pt x="376794" y="124054"/>
                </a:lnTo>
                <a:cubicBezTo>
                  <a:pt x="294811" y="85305"/>
                  <a:pt x="193980" y="99581"/>
                  <a:pt x="126109" y="167345"/>
                </a:cubicBezTo>
                <a:cubicBezTo>
                  <a:pt x="39948" y="253371"/>
                  <a:pt x="39948" y="392793"/>
                  <a:pt x="126109" y="478820"/>
                </a:cubicBezTo>
                <a:cubicBezTo>
                  <a:pt x="212271" y="564846"/>
                  <a:pt x="351912" y="564846"/>
                  <a:pt x="438073" y="478820"/>
                </a:cubicBezTo>
                <a:cubicBezTo>
                  <a:pt x="505944" y="411055"/>
                  <a:pt x="520428" y="310382"/>
                  <a:pt x="481432" y="228527"/>
                </a:cubicBezTo>
                <a:lnTo>
                  <a:pt x="526741" y="183011"/>
                </a:lnTo>
                <a:cubicBezTo>
                  <a:pt x="588484" y="290544"/>
                  <a:pt x="573350" y="430244"/>
                  <a:pt x="481432" y="522111"/>
                </a:cubicBezTo>
                <a:cubicBezTo>
                  <a:pt x="371316" y="632054"/>
                  <a:pt x="192866" y="632054"/>
                  <a:pt x="82657" y="522111"/>
                </a:cubicBezTo>
                <a:cubicBezTo>
                  <a:pt x="-27552" y="412168"/>
                  <a:pt x="-27552" y="233997"/>
                  <a:pt x="82657" y="123961"/>
                </a:cubicBezTo>
                <a:cubicBezTo>
                  <a:pt x="128662" y="78028"/>
                  <a:pt x="186622" y="51307"/>
                  <a:pt x="246542" y="43775"/>
                </a:cubicBezTo>
                <a:close/>
                <a:moveTo>
                  <a:pt x="536061" y="0"/>
                </a:moveTo>
                <a:lnTo>
                  <a:pt x="544232" y="61368"/>
                </a:lnTo>
                <a:lnTo>
                  <a:pt x="605702" y="69526"/>
                </a:lnTo>
                <a:lnTo>
                  <a:pt x="524361" y="150732"/>
                </a:lnTo>
                <a:lnTo>
                  <a:pt x="498361" y="147302"/>
                </a:lnTo>
                <a:lnTo>
                  <a:pt x="337721" y="307767"/>
                </a:lnTo>
                <a:cubicBezTo>
                  <a:pt x="339021" y="312588"/>
                  <a:pt x="339764" y="317779"/>
                  <a:pt x="339764" y="323063"/>
                </a:cubicBezTo>
                <a:cubicBezTo>
                  <a:pt x="339764" y="354859"/>
                  <a:pt x="313950" y="380630"/>
                  <a:pt x="282101" y="380630"/>
                </a:cubicBezTo>
                <a:cubicBezTo>
                  <a:pt x="250251" y="380630"/>
                  <a:pt x="224437" y="354859"/>
                  <a:pt x="224437" y="323063"/>
                </a:cubicBezTo>
                <a:cubicBezTo>
                  <a:pt x="224437" y="291266"/>
                  <a:pt x="250251" y="265495"/>
                  <a:pt x="282101" y="265495"/>
                </a:cubicBezTo>
                <a:cubicBezTo>
                  <a:pt x="287393" y="265495"/>
                  <a:pt x="292500" y="266237"/>
                  <a:pt x="297422" y="267535"/>
                </a:cubicBezTo>
                <a:lnTo>
                  <a:pt x="458155" y="107162"/>
                </a:lnTo>
                <a:lnTo>
                  <a:pt x="454719" y="81206"/>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21945" y="863600"/>
            <a:ext cx="11675110" cy="5015865"/>
          </a:xfrm>
          <a:prstGeom prst="rect">
            <a:avLst/>
          </a:prstGeom>
          <a:noFill/>
        </p:spPr>
        <p:txBody>
          <a:bodyPr wrap="square" rtlCol="0">
            <a:spAutoFit/>
          </a:bodyPr>
          <a:p>
            <a:pPr algn="l"/>
            <a:r>
              <a:rPr lang="zh-CN" altLang="en-US" sz="3600">
                <a:solidFill>
                  <a:schemeClr val="bg2">
                    <a:lumMod val="50000"/>
                  </a:schemeClr>
                </a:solidFill>
                <a:latin typeface="+mn-ea"/>
                <a:cs typeface="+mn-ea"/>
              </a:rPr>
              <a:t>集合结构：</a:t>
            </a:r>
            <a:endParaRPr lang="zh-CN" altLang="en-US" sz="3200">
              <a:solidFill>
                <a:schemeClr val="bg2">
                  <a:lumMod val="50000"/>
                </a:schemeClr>
              </a:solidFill>
              <a:latin typeface="+mn-ea"/>
              <a:cs typeface="+mn-ea"/>
            </a:endParaRPr>
          </a:p>
          <a:p>
            <a:pPr algn="l"/>
            <a:endParaRPr lang="zh-CN" altLang="en-US" sz="3200">
              <a:solidFill>
                <a:schemeClr val="bg2">
                  <a:lumMod val="50000"/>
                </a:schemeClr>
              </a:solidFill>
              <a:latin typeface="+mn-ea"/>
              <a:cs typeface="+mn-ea"/>
            </a:endParaRPr>
          </a:p>
          <a:p>
            <a:pPr algn="l"/>
            <a:r>
              <a:rPr lang="zh-CN" altLang="en-US" sz="2800">
                <a:solidFill>
                  <a:schemeClr val="bg2">
                    <a:lumMod val="50000"/>
                  </a:schemeClr>
                </a:solidFill>
                <a:latin typeface="+mn-ea"/>
                <a:cs typeface="+mn-ea"/>
              </a:rPr>
              <a:t>1.确定性（集合中的元素必须是确定的）</a:t>
            </a:r>
            <a:endParaRPr lang="zh-CN" altLang="en-US" sz="2800">
              <a:solidFill>
                <a:schemeClr val="bg2">
                  <a:lumMod val="50000"/>
                </a:schemeClr>
              </a:solidFill>
              <a:latin typeface="+mn-ea"/>
              <a:cs typeface="+mn-ea"/>
            </a:endParaRPr>
          </a:p>
          <a:p>
            <a:pPr algn="l"/>
            <a:endParaRPr lang="zh-CN" altLang="en-US" sz="2800">
              <a:solidFill>
                <a:schemeClr val="bg2">
                  <a:lumMod val="50000"/>
                </a:schemeClr>
              </a:solidFill>
              <a:latin typeface="+mn-ea"/>
              <a:cs typeface="+mn-ea"/>
            </a:endParaRPr>
          </a:p>
          <a:p>
            <a:pPr algn="l"/>
            <a:r>
              <a:rPr lang="zh-CN" altLang="en-US" sz="2800">
                <a:solidFill>
                  <a:schemeClr val="bg2">
                    <a:lumMod val="50000"/>
                  </a:schemeClr>
                </a:solidFill>
                <a:latin typeface="+mn-ea"/>
                <a:cs typeface="+mn-ea"/>
              </a:rPr>
              <a:t>2.唯一性（集合中的元素互不相同，例如：集合A={1，a},则a不能等于1</a:t>
            </a:r>
            <a:endParaRPr lang="zh-CN" altLang="en-US" sz="2800">
              <a:solidFill>
                <a:schemeClr val="bg2">
                  <a:lumMod val="50000"/>
                </a:schemeClr>
              </a:solidFill>
              <a:latin typeface="+mn-ea"/>
              <a:cs typeface="+mn-ea"/>
            </a:endParaRPr>
          </a:p>
          <a:p>
            <a:pPr algn="l"/>
            <a:endParaRPr lang="zh-CN" altLang="en-US" sz="2800">
              <a:solidFill>
                <a:schemeClr val="bg2">
                  <a:lumMod val="50000"/>
                </a:schemeClr>
              </a:solidFill>
              <a:latin typeface="+mn-ea"/>
              <a:cs typeface="+mn-ea"/>
            </a:endParaRPr>
          </a:p>
          <a:p>
            <a:pPr algn="l"/>
            <a:r>
              <a:rPr lang="zh-CN" altLang="en-US" sz="2800">
                <a:solidFill>
                  <a:schemeClr val="bg2">
                    <a:lumMod val="50000"/>
                  </a:schemeClr>
                </a:solidFill>
                <a:latin typeface="+mn-ea"/>
                <a:cs typeface="+mn-ea"/>
              </a:rPr>
              <a:t>3.无序性（集合中的元素没有先后之分），如集合{3，4，5}和{5，3，4}算作同一个集合hashset</a:t>
            </a:r>
            <a:endParaRPr lang="zh-CN" altLang="en-US" sz="2800">
              <a:solidFill>
                <a:schemeClr val="bg2">
                  <a:lumMod val="50000"/>
                </a:schemeClr>
              </a:solidFill>
              <a:latin typeface="+mn-ea"/>
              <a:cs typeface="+mn-ea"/>
            </a:endParaRPr>
          </a:p>
          <a:p>
            <a:pPr algn="l"/>
            <a:endParaRPr lang="zh-CN" altLang="en-US" sz="2800">
              <a:solidFill>
                <a:schemeClr val="bg2">
                  <a:lumMod val="50000"/>
                </a:schemeClr>
              </a:solidFill>
              <a:latin typeface="+mn-ea"/>
              <a:cs typeface="+mn-ea"/>
            </a:endParaRPr>
          </a:p>
          <a:p>
            <a:pPr algn="l"/>
            <a:r>
              <a:rPr lang="zh-CN" altLang="en-US" sz="2800">
                <a:solidFill>
                  <a:schemeClr val="bg2">
                    <a:lumMod val="50000"/>
                  </a:schemeClr>
                </a:solidFill>
                <a:latin typeface="+mn-ea"/>
                <a:cs typeface="+mn-ea"/>
              </a:rPr>
              <a:t>该结构的数据元素间的关系是“属于同一个集合”，别无其他关系</a:t>
            </a:r>
            <a:endParaRPr lang="zh-CN" altLang="en-US" sz="2800">
              <a:solidFill>
                <a:schemeClr val="bg2">
                  <a:lumMod val="50000"/>
                </a:schemeClr>
              </a:solidFill>
              <a:latin typeface="+mn-ea"/>
              <a:cs typeface="+mn-ea"/>
            </a:endParaRPr>
          </a:p>
          <a:p>
            <a:pPr algn="l"/>
            <a:r>
              <a:rPr lang="zh-CN" altLang="en-US" sz="2800">
                <a:solidFill>
                  <a:schemeClr val="bg2">
                    <a:lumMod val="50000"/>
                  </a:schemeClr>
                </a:solidFill>
                <a:latin typeface="+mn-ea"/>
                <a:cs typeface="+mn-ea"/>
              </a:rPr>
              <a:t>因为集合中元素关系很弱，数据结构中不对该结构进行研究</a:t>
            </a:r>
            <a:endParaRPr lang="zh-CN" altLang="en-US" sz="2800">
              <a:solidFill>
                <a:schemeClr val="bg2">
                  <a:lumMod val="50000"/>
                </a:schemeClr>
              </a:solidFill>
              <a:latin typeface="+mn-ea"/>
              <a:cs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395095" y="2037715"/>
            <a:ext cx="9680575" cy="2553335"/>
          </a:xfrm>
          <a:prstGeom prst="rect">
            <a:avLst/>
          </a:prstGeom>
          <a:noFill/>
        </p:spPr>
        <p:txBody>
          <a:bodyPr wrap="square" rtlCol="0">
            <a:spAutoFit/>
          </a:bodyPr>
          <a:p>
            <a:pPr algn="l"/>
            <a:r>
              <a:rPr lang="zh-CN" altLang="en-US" sz="3200">
                <a:solidFill>
                  <a:schemeClr val="bg2">
                    <a:lumMod val="50000"/>
                  </a:schemeClr>
                </a:solidFill>
                <a:latin typeface="+mn-ea"/>
                <a:cs typeface="+mn-ea"/>
              </a:rPr>
              <a:t>线性结构：</a:t>
            </a:r>
            <a:endParaRPr lang="zh-CN" altLang="en-US" sz="3200">
              <a:solidFill>
                <a:schemeClr val="bg2">
                  <a:lumMod val="50000"/>
                </a:schemeClr>
              </a:solidFill>
              <a:latin typeface="+mn-ea"/>
              <a:cs typeface="+mn-ea"/>
            </a:endParaRPr>
          </a:p>
          <a:p>
            <a:pPr algn="l"/>
            <a:endParaRPr lang="zh-CN" altLang="en-US" sz="3200">
              <a:solidFill>
                <a:schemeClr val="bg2">
                  <a:lumMod val="50000"/>
                </a:schemeClr>
              </a:solidFill>
              <a:latin typeface="+mn-ea"/>
              <a:cs typeface="+mn-ea"/>
            </a:endParaRPr>
          </a:p>
          <a:p>
            <a:pPr algn="l"/>
            <a:r>
              <a:rPr lang="zh-CN" altLang="en-US" sz="3200">
                <a:solidFill>
                  <a:schemeClr val="bg2">
                    <a:lumMod val="50000"/>
                  </a:schemeClr>
                </a:solidFill>
                <a:latin typeface="+mn-ea"/>
                <a:cs typeface="+mn-ea"/>
              </a:rPr>
              <a:t>      数据结构中线性结构指的是数据元素之间存在着</a:t>
            </a:r>
            <a:endParaRPr lang="zh-CN" altLang="en-US" sz="3200">
              <a:solidFill>
                <a:schemeClr val="bg2">
                  <a:lumMod val="50000"/>
                </a:schemeClr>
              </a:solidFill>
              <a:latin typeface="+mn-ea"/>
              <a:cs typeface="+mn-ea"/>
            </a:endParaRPr>
          </a:p>
          <a:p>
            <a:pPr algn="l"/>
            <a:endParaRPr lang="zh-CN" altLang="en-US" sz="3200">
              <a:solidFill>
                <a:schemeClr val="bg2">
                  <a:lumMod val="50000"/>
                </a:schemeClr>
              </a:solidFill>
              <a:latin typeface="+mn-ea"/>
              <a:cs typeface="+mn-ea"/>
            </a:endParaRPr>
          </a:p>
          <a:p>
            <a:pPr algn="l"/>
            <a:r>
              <a:rPr lang="zh-CN" altLang="en-US" sz="3200">
                <a:solidFill>
                  <a:schemeClr val="bg2">
                    <a:lumMod val="50000"/>
                  </a:schemeClr>
                </a:solidFill>
                <a:latin typeface="+mn-ea"/>
                <a:cs typeface="+mn-ea"/>
              </a:rPr>
              <a:t>“一对一”的线性关系的数据结构</a:t>
            </a:r>
            <a:r>
              <a:rPr lang="zh-CN" altLang="en-US" sz="2800">
                <a:solidFill>
                  <a:schemeClr val="bg2">
                    <a:lumMod val="50000"/>
                  </a:schemeClr>
                </a:solidFill>
                <a:latin typeface="+mn-ea"/>
                <a:cs typeface="+mn-ea"/>
              </a:rPr>
              <a:t>”</a:t>
            </a:r>
            <a:endParaRPr lang="zh-CN" altLang="en-US" sz="2800">
              <a:solidFill>
                <a:schemeClr val="bg2">
                  <a:lumMod val="50000"/>
                </a:schemeClr>
              </a:solidFill>
              <a:latin typeface="+mn-ea"/>
              <a:cs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90295" y="1099185"/>
            <a:ext cx="10010775" cy="3538220"/>
          </a:xfrm>
          <a:prstGeom prst="rect">
            <a:avLst/>
          </a:prstGeom>
          <a:noFill/>
        </p:spPr>
        <p:txBody>
          <a:bodyPr wrap="square" rtlCol="0">
            <a:spAutoFit/>
          </a:bodyPr>
          <a:p>
            <a:pPr algn="l"/>
            <a:r>
              <a:rPr lang="zh-CN" altLang="en-US" sz="3200">
                <a:solidFill>
                  <a:schemeClr val="bg2">
                    <a:lumMod val="50000"/>
                  </a:schemeClr>
                </a:solidFill>
                <a:latin typeface="+mn-ea"/>
                <a:cs typeface="+mn-ea"/>
              </a:rPr>
              <a:t>树状结构：</a:t>
            </a:r>
            <a:endParaRPr lang="zh-CN" altLang="en-US" sz="3200">
              <a:solidFill>
                <a:schemeClr val="bg2">
                  <a:lumMod val="50000"/>
                </a:schemeClr>
              </a:solidFill>
              <a:latin typeface="+mn-ea"/>
              <a:cs typeface="+mn-ea"/>
            </a:endParaRPr>
          </a:p>
          <a:p>
            <a:pPr algn="l"/>
            <a:endParaRPr lang="zh-CN" altLang="en-US" sz="3200">
              <a:solidFill>
                <a:schemeClr val="bg2">
                  <a:lumMod val="50000"/>
                </a:schemeClr>
              </a:solidFill>
              <a:latin typeface="+mn-ea"/>
              <a:cs typeface="+mn-ea"/>
            </a:endParaRPr>
          </a:p>
          <a:p>
            <a:pPr algn="l"/>
            <a:r>
              <a:rPr lang="zh-CN" altLang="en-US" sz="3200">
                <a:solidFill>
                  <a:schemeClr val="bg2">
                    <a:lumMod val="50000"/>
                  </a:schemeClr>
                </a:solidFill>
                <a:latin typeface="+mn-ea"/>
                <a:cs typeface="+mn-ea"/>
              </a:rPr>
              <a:t>      除了一个数据元素（元素01）以外每个元素有</a:t>
            </a:r>
            <a:endParaRPr lang="zh-CN" altLang="en-US" sz="3200">
              <a:solidFill>
                <a:schemeClr val="bg2">
                  <a:lumMod val="50000"/>
                </a:schemeClr>
              </a:solidFill>
              <a:latin typeface="+mn-ea"/>
              <a:cs typeface="+mn-ea"/>
            </a:endParaRPr>
          </a:p>
          <a:p>
            <a:pPr algn="l"/>
            <a:endParaRPr lang="zh-CN" altLang="en-US" sz="3200">
              <a:solidFill>
                <a:schemeClr val="bg2">
                  <a:lumMod val="50000"/>
                </a:schemeClr>
              </a:solidFill>
              <a:latin typeface="+mn-ea"/>
              <a:cs typeface="+mn-ea"/>
            </a:endParaRPr>
          </a:p>
          <a:p>
            <a:pPr algn="l"/>
            <a:r>
              <a:rPr lang="zh-CN" altLang="en-US" sz="3200">
                <a:solidFill>
                  <a:schemeClr val="bg2">
                    <a:lumMod val="50000"/>
                  </a:schemeClr>
                </a:solidFill>
                <a:latin typeface="+mn-ea"/>
                <a:cs typeface="+mn-ea"/>
              </a:rPr>
              <a:t>且只有一个直接前驱元素，但是可以有多个直接后</a:t>
            </a:r>
            <a:endParaRPr lang="zh-CN" altLang="en-US" sz="3200">
              <a:solidFill>
                <a:schemeClr val="bg2">
                  <a:lumMod val="50000"/>
                </a:schemeClr>
              </a:solidFill>
              <a:latin typeface="+mn-ea"/>
              <a:cs typeface="+mn-ea"/>
            </a:endParaRPr>
          </a:p>
          <a:p>
            <a:pPr algn="l"/>
            <a:endParaRPr lang="zh-CN" altLang="en-US" sz="3200">
              <a:solidFill>
                <a:schemeClr val="bg2">
                  <a:lumMod val="50000"/>
                </a:schemeClr>
              </a:solidFill>
              <a:latin typeface="+mn-ea"/>
              <a:cs typeface="+mn-ea"/>
            </a:endParaRPr>
          </a:p>
          <a:p>
            <a:pPr algn="l"/>
            <a:r>
              <a:rPr lang="zh-CN" altLang="en-US" sz="3200">
                <a:solidFill>
                  <a:schemeClr val="bg2">
                    <a:lumMod val="50000"/>
                  </a:schemeClr>
                </a:solidFill>
                <a:latin typeface="+mn-ea"/>
                <a:cs typeface="+mn-ea"/>
              </a:rPr>
              <a:t>续元素，特点是数据元素之间是1对多的联系</a:t>
            </a:r>
            <a:endParaRPr lang="zh-CN" altLang="en-US" sz="3200">
              <a:solidFill>
                <a:schemeClr val="bg2">
                  <a:lumMod val="50000"/>
                </a:schemeClr>
              </a:solidFill>
              <a:latin typeface="+mn-ea"/>
              <a:cs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11835" y="1143000"/>
            <a:ext cx="9150985" cy="3538220"/>
          </a:xfrm>
          <a:prstGeom prst="rect">
            <a:avLst/>
          </a:prstGeom>
          <a:noFill/>
        </p:spPr>
        <p:txBody>
          <a:bodyPr wrap="square" rtlCol="0">
            <a:spAutoFit/>
          </a:bodyPr>
          <a:p>
            <a:pPr algn="l"/>
            <a:r>
              <a:rPr lang="zh-CN" altLang="en-US" sz="3200">
                <a:solidFill>
                  <a:schemeClr val="bg2">
                    <a:lumMod val="50000"/>
                  </a:schemeClr>
                </a:solidFill>
                <a:latin typeface="+mn-ea"/>
                <a:cs typeface="+mn-ea"/>
              </a:rPr>
              <a:t>网络结构：</a:t>
            </a:r>
            <a:endParaRPr lang="zh-CN" altLang="en-US" sz="3200">
              <a:solidFill>
                <a:schemeClr val="bg2">
                  <a:lumMod val="50000"/>
                </a:schemeClr>
              </a:solidFill>
              <a:latin typeface="+mn-ea"/>
              <a:cs typeface="+mn-ea"/>
            </a:endParaRPr>
          </a:p>
          <a:p>
            <a:pPr algn="l"/>
            <a:endParaRPr lang="zh-CN" altLang="en-US" sz="3200">
              <a:solidFill>
                <a:schemeClr val="bg2">
                  <a:lumMod val="50000"/>
                </a:schemeClr>
              </a:solidFill>
              <a:latin typeface="+mn-ea"/>
              <a:cs typeface="+mn-ea"/>
            </a:endParaRPr>
          </a:p>
          <a:p>
            <a:pPr algn="l"/>
            <a:r>
              <a:rPr lang="zh-CN" altLang="en-US" sz="3200">
                <a:solidFill>
                  <a:schemeClr val="bg2">
                    <a:lumMod val="50000"/>
                  </a:schemeClr>
                </a:solidFill>
                <a:latin typeface="+mn-ea"/>
                <a:cs typeface="+mn-ea"/>
              </a:rPr>
              <a:t>        每个数据元素可以有多个直接前驱元素，也</a:t>
            </a:r>
            <a:endParaRPr lang="zh-CN" altLang="en-US" sz="3200">
              <a:solidFill>
                <a:schemeClr val="bg2">
                  <a:lumMod val="50000"/>
                </a:schemeClr>
              </a:solidFill>
              <a:latin typeface="+mn-ea"/>
              <a:cs typeface="+mn-ea"/>
            </a:endParaRPr>
          </a:p>
          <a:p>
            <a:pPr algn="l"/>
            <a:endParaRPr lang="zh-CN" altLang="en-US" sz="3200">
              <a:solidFill>
                <a:schemeClr val="bg2">
                  <a:lumMod val="50000"/>
                </a:schemeClr>
              </a:solidFill>
              <a:latin typeface="+mn-ea"/>
              <a:cs typeface="+mn-ea"/>
            </a:endParaRPr>
          </a:p>
          <a:p>
            <a:pPr algn="l"/>
            <a:r>
              <a:rPr lang="zh-CN" altLang="en-US" sz="3200">
                <a:solidFill>
                  <a:schemeClr val="bg2">
                    <a:lumMod val="50000"/>
                  </a:schemeClr>
                </a:solidFill>
                <a:latin typeface="+mn-ea"/>
                <a:cs typeface="+mn-ea"/>
              </a:rPr>
              <a:t>可以有多个直接后驱元素，特点是数据元素之间是</a:t>
            </a:r>
            <a:endParaRPr lang="zh-CN" altLang="en-US" sz="3200">
              <a:solidFill>
                <a:schemeClr val="bg2">
                  <a:lumMod val="50000"/>
                </a:schemeClr>
              </a:solidFill>
              <a:latin typeface="+mn-ea"/>
              <a:cs typeface="+mn-ea"/>
            </a:endParaRPr>
          </a:p>
          <a:p>
            <a:pPr algn="l"/>
            <a:endParaRPr lang="zh-CN" altLang="en-US" sz="3200">
              <a:solidFill>
                <a:schemeClr val="bg2">
                  <a:lumMod val="50000"/>
                </a:schemeClr>
              </a:solidFill>
              <a:latin typeface="+mn-ea"/>
              <a:cs typeface="+mn-ea"/>
            </a:endParaRPr>
          </a:p>
          <a:p>
            <a:pPr algn="l"/>
            <a:r>
              <a:rPr lang="zh-CN" altLang="en-US" sz="3200">
                <a:solidFill>
                  <a:schemeClr val="bg2">
                    <a:lumMod val="50000"/>
                  </a:schemeClr>
                </a:solidFill>
                <a:latin typeface="+mn-ea"/>
                <a:cs typeface="+mn-ea"/>
              </a:rPr>
              <a:t>多对多的联系</a:t>
            </a:r>
            <a:endParaRPr lang="zh-CN" altLang="en-US" sz="3200">
              <a:solidFill>
                <a:schemeClr val="bg2">
                  <a:lumMod val="50000"/>
                </a:schemeClr>
              </a:solidFill>
              <a:latin typeface="+mn-ea"/>
              <a:cs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屏幕截图(38)"/>
          <p:cNvPicPr>
            <a:picLocks noChangeAspect="1"/>
          </p:cNvPicPr>
          <p:nvPr/>
        </p:nvPicPr>
        <p:blipFill>
          <a:blip r:embed="rId1"/>
          <a:stretch>
            <a:fillRect/>
          </a:stretch>
        </p:blipFill>
        <p:spPr>
          <a:xfrm>
            <a:off x="2096770" y="717550"/>
            <a:ext cx="7722235" cy="542226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平行四边形 1"/>
          <p:cNvSpPr/>
          <p:nvPr/>
        </p:nvSpPr>
        <p:spPr>
          <a:xfrm>
            <a:off x="4156710" y="1744345"/>
            <a:ext cx="3878580" cy="3173730"/>
          </a:xfrm>
          <a:prstGeom prst="parallelogram">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Light" panose="020B0502040204020203" charset="-122"/>
              <a:ea typeface="微软雅黑 Light" panose="020B0502040204020203" charset="-122"/>
            </a:endParaRPr>
          </a:p>
        </p:txBody>
      </p:sp>
      <p:sp>
        <p:nvSpPr>
          <p:cNvPr id="3" name="文本框 20"/>
          <p:cNvSpPr txBox="1"/>
          <p:nvPr/>
        </p:nvSpPr>
        <p:spPr>
          <a:xfrm flipH="1">
            <a:off x="4389755" y="3683000"/>
            <a:ext cx="3107690" cy="583565"/>
          </a:xfrm>
          <a:prstGeom prst="rect">
            <a:avLst/>
          </a:prstGeom>
          <a:noFill/>
          <a:ln w="9525">
            <a:solidFill>
              <a:schemeClr val="accent1">
                <a:lumMod val="75000"/>
              </a:schemeClr>
            </a:solidFill>
            <a:miter/>
          </a:ln>
          <a:effectLst>
            <a:outerShdw sx="999" sy="999" algn="ctr" rotWithShape="0">
              <a:srgbClr val="000000"/>
            </a:outerShdw>
          </a:effectLst>
        </p:spPr>
        <p:txBody>
          <a:bodyPr wrap="square" anchor="t">
            <a:spAutoFit/>
          </a:bodyPr>
          <a:p>
            <a:pPr lvl="0" algn="ctr"/>
            <a:r>
              <a:rPr lang="zh-CN" altLang="en-US" sz="3200">
                <a:solidFill>
                  <a:schemeClr val="bg2">
                    <a:lumMod val="50000"/>
                  </a:schemeClr>
                </a:solidFill>
                <a:latin typeface="+mn-ea"/>
                <a:sym typeface="Arial" panose="020B0604020202020204" pitchFamily="34" charset="0"/>
              </a:rPr>
              <a:t>数据的存储</a:t>
            </a:r>
            <a:r>
              <a:rPr lang="zh-CN" altLang="en-US" sz="3200">
                <a:solidFill>
                  <a:schemeClr val="bg2">
                    <a:lumMod val="50000"/>
                  </a:schemeClr>
                </a:solidFill>
                <a:latin typeface="+mn-ea"/>
                <a:sym typeface="Arial" panose="020B0604020202020204" pitchFamily="34" charset="0"/>
              </a:rPr>
              <a:t>结构</a:t>
            </a:r>
            <a:endParaRPr lang="zh-CN" altLang="en-US" sz="3200">
              <a:solidFill>
                <a:schemeClr val="bg2">
                  <a:lumMod val="50000"/>
                </a:schemeClr>
              </a:solidFill>
              <a:latin typeface="+mn-ea"/>
              <a:sym typeface="Arial" panose="020B0604020202020204" pitchFamily="34" charset="0"/>
            </a:endParaRPr>
          </a:p>
        </p:txBody>
      </p:sp>
      <p:sp>
        <p:nvSpPr>
          <p:cNvPr id="5" name="纸飞机"/>
          <p:cNvSpPr>
            <a:spLocks noEditPoints="1"/>
          </p:cNvSpPr>
          <p:nvPr/>
        </p:nvSpPr>
        <p:spPr>
          <a:xfrm>
            <a:off x="5890895" y="2481580"/>
            <a:ext cx="704850" cy="730885"/>
          </a:xfrm>
          <a:custGeom>
            <a:avLst/>
            <a:gdLst/>
            <a:ahLst/>
            <a:cxnLst>
              <a:cxn ang="0">
                <a:pos x="333326" y="13889"/>
              </a:cxn>
              <a:cxn ang="0">
                <a:pos x="284716" y="298605"/>
              </a:cxn>
              <a:cxn ang="0">
                <a:pos x="277772" y="305549"/>
              </a:cxn>
              <a:cxn ang="0">
                <a:pos x="277772" y="305549"/>
              </a:cxn>
              <a:cxn ang="0">
                <a:pos x="270827" y="305549"/>
              </a:cxn>
              <a:cxn ang="0">
                <a:pos x="173607" y="270827"/>
              </a:cxn>
              <a:cxn ang="0">
                <a:pos x="118053" y="326382"/>
              </a:cxn>
              <a:cxn ang="0">
                <a:pos x="104164" y="333326"/>
              </a:cxn>
              <a:cxn ang="0">
                <a:pos x="104164" y="333326"/>
              </a:cxn>
              <a:cxn ang="0">
                <a:pos x="97220" y="319437"/>
              </a:cxn>
              <a:cxn ang="0">
                <a:pos x="97220" y="236106"/>
              </a:cxn>
              <a:cxn ang="0">
                <a:pos x="6944" y="201384"/>
              </a:cxn>
              <a:cxn ang="0">
                <a:pos x="0" y="187496"/>
              </a:cxn>
              <a:cxn ang="0">
                <a:pos x="6944" y="180552"/>
              </a:cxn>
              <a:cxn ang="0">
                <a:pos x="319437" y="0"/>
              </a:cxn>
              <a:cxn ang="0">
                <a:pos x="326382" y="0"/>
              </a:cxn>
              <a:cxn ang="0">
                <a:pos x="333326" y="13889"/>
              </a:cxn>
              <a:cxn ang="0">
                <a:pos x="305549" y="34721"/>
              </a:cxn>
              <a:cxn ang="0">
                <a:pos x="41666" y="187496"/>
              </a:cxn>
              <a:cxn ang="0">
                <a:pos x="104164" y="215273"/>
              </a:cxn>
              <a:cxn ang="0">
                <a:pos x="263883" y="97220"/>
              </a:cxn>
              <a:cxn ang="0">
                <a:pos x="173607" y="243050"/>
              </a:cxn>
              <a:cxn ang="0">
                <a:pos x="263883" y="277772"/>
              </a:cxn>
              <a:cxn ang="0">
                <a:pos x="305549" y="34721"/>
              </a:cxn>
            </a:cxnLst>
            <a:rect l="0" t="0" r="0" b="0"/>
            <a:pathLst>
              <a:path w="48" h="48">
                <a:moveTo>
                  <a:pt x="48" y="2"/>
                </a:moveTo>
                <a:cubicBezTo>
                  <a:pt x="41" y="43"/>
                  <a:pt x="41" y="43"/>
                  <a:pt x="41" y="43"/>
                </a:cubicBezTo>
                <a:cubicBezTo>
                  <a:pt x="41" y="44"/>
                  <a:pt x="41" y="44"/>
                  <a:pt x="40" y="44"/>
                </a:cubicBezTo>
                <a:cubicBezTo>
                  <a:pt x="40" y="44"/>
                  <a:pt x="40" y="44"/>
                  <a:pt x="40" y="44"/>
                </a:cubicBezTo>
                <a:cubicBezTo>
                  <a:pt x="39" y="44"/>
                  <a:pt x="39" y="44"/>
                  <a:pt x="39" y="44"/>
                </a:cubicBezTo>
                <a:cubicBezTo>
                  <a:pt x="25" y="39"/>
                  <a:pt x="25" y="39"/>
                  <a:pt x="25" y="39"/>
                </a:cubicBezTo>
                <a:cubicBezTo>
                  <a:pt x="17" y="47"/>
                  <a:pt x="17" y="47"/>
                  <a:pt x="17" y="47"/>
                </a:cubicBezTo>
                <a:cubicBezTo>
                  <a:pt x="16" y="48"/>
                  <a:pt x="16" y="48"/>
                  <a:pt x="15" y="48"/>
                </a:cubicBezTo>
                <a:cubicBezTo>
                  <a:pt x="15" y="48"/>
                  <a:pt x="15" y="48"/>
                  <a:pt x="15" y="48"/>
                </a:cubicBezTo>
                <a:cubicBezTo>
                  <a:pt x="14" y="47"/>
                  <a:pt x="14" y="47"/>
                  <a:pt x="14" y="46"/>
                </a:cubicBezTo>
                <a:cubicBezTo>
                  <a:pt x="14" y="34"/>
                  <a:pt x="14" y="34"/>
                  <a:pt x="14" y="34"/>
                </a:cubicBezTo>
                <a:cubicBezTo>
                  <a:pt x="1" y="29"/>
                  <a:pt x="1" y="29"/>
                  <a:pt x="1" y="29"/>
                </a:cubicBezTo>
                <a:cubicBezTo>
                  <a:pt x="1" y="29"/>
                  <a:pt x="0" y="28"/>
                  <a:pt x="0" y="27"/>
                </a:cubicBezTo>
                <a:cubicBezTo>
                  <a:pt x="0" y="27"/>
                  <a:pt x="0" y="26"/>
                  <a:pt x="1" y="26"/>
                </a:cubicBezTo>
                <a:cubicBezTo>
                  <a:pt x="46" y="0"/>
                  <a:pt x="46" y="0"/>
                  <a:pt x="46" y="0"/>
                </a:cubicBezTo>
                <a:cubicBezTo>
                  <a:pt x="46" y="0"/>
                  <a:pt x="47" y="0"/>
                  <a:pt x="47" y="0"/>
                </a:cubicBezTo>
                <a:cubicBezTo>
                  <a:pt x="48" y="1"/>
                  <a:pt x="48" y="1"/>
                  <a:pt x="48" y="2"/>
                </a:cubicBezTo>
                <a:close/>
                <a:moveTo>
                  <a:pt x="44" y="5"/>
                </a:moveTo>
                <a:cubicBezTo>
                  <a:pt x="6" y="27"/>
                  <a:pt x="6" y="27"/>
                  <a:pt x="6" y="27"/>
                </a:cubicBezTo>
                <a:cubicBezTo>
                  <a:pt x="15" y="31"/>
                  <a:pt x="15" y="31"/>
                  <a:pt x="15" y="31"/>
                </a:cubicBezTo>
                <a:cubicBezTo>
                  <a:pt x="38" y="14"/>
                  <a:pt x="38" y="14"/>
                  <a:pt x="38" y="14"/>
                </a:cubicBezTo>
                <a:cubicBezTo>
                  <a:pt x="25" y="35"/>
                  <a:pt x="25" y="35"/>
                  <a:pt x="25" y="35"/>
                </a:cubicBezTo>
                <a:cubicBezTo>
                  <a:pt x="38" y="40"/>
                  <a:pt x="38" y="40"/>
                  <a:pt x="38" y="40"/>
                </a:cubicBezTo>
                <a:lnTo>
                  <a:pt x="44" y="5"/>
                </a:lnTo>
                <a:close/>
              </a:path>
            </a:pathLst>
          </a:cu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文本框 10"/>
          <p:cNvSpPr txBox="1"/>
          <p:nvPr>
            <p:custDataLst>
              <p:tags r:id="rId1"/>
            </p:custDataLst>
          </p:nvPr>
        </p:nvSpPr>
        <p:spPr>
          <a:xfrm>
            <a:off x="2355215" y="3937000"/>
            <a:ext cx="1300480" cy="1100455"/>
          </a:xfrm>
          <a:prstGeom prst="rect">
            <a:avLst/>
          </a:prstGeom>
          <a:noFill/>
        </p:spPr>
        <p:txBody>
          <a:bodyPr wrap="square" lIns="90000" tIns="0" rIns="90000" bIns="46800" rtlCol="0">
            <a:noAutofit/>
          </a:bodyPr>
          <a:p>
            <a:pPr algn="ctr">
              <a:lnSpc>
                <a:spcPct val="120000"/>
              </a:lnSpc>
            </a:pPr>
            <a:r>
              <a:rPr lang="zh-CN" altLang="en-US" sz="1500" spc="150" dirty="0">
                <a:solidFill>
                  <a:schemeClr val="bg1">
                    <a:lumMod val="50000"/>
                  </a:schemeClr>
                </a:solidFill>
                <a:latin typeface="微软雅黑" panose="020B0503020204020204" charset="-122"/>
                <a:ea typeface="微软雅黑" panose="020B0503020204020204" charset="-122"/>
              </a:rPr>
              <a:t>线性结构：</a:t>
            </a:r>
            <a:endParaRPr lang="zh-CN" altLang="en-US" sz="1500" spc="150" dirty="0">
              <a:solidFill>
                <a:schemeClr val="bg1">
                  <a:lumMod val="50000"/>
                </a:schemeClr>
              </a:solidFill>
              <a:latin typeface="微软雅黑" panose="020B0503020204020204" charset="-122"/>
              <a:ea typeface="微软雅黑" panose="020B0503020204020204" charset="-122"/>
            </a:endParaRPr>
          </a:p>
          <a:p>
            <a:pPr algn="ctr">
              <a:lnSpc>
                <a:spcPct val="120000"/>
              </a:lnSpc>
            </a:pPr>
            <a:r>
              <a:rPr lang="zh-CN" altLang="en-US" sz="1500" spc="150" dirty="0">
                <a:solidFill>
                  <a:schemeClr val="bg1">
                    <a:lumMod val="50000"/>
                  </a:schemeClr>
                </a:solidFill>
                <a:latin typeface="微软雅黑" panose="020B0503020204020204" charset="-122"/>
                <a:ea typeface="微软雅黑" panose="020B0503020204020204" charset="-122"/>
              </a:rPr>
              <a:t>线性表</a:t>
            </a:r>
            <a:endParaRPr lang="zh-CN" altLang="en-US" sz="1500" spc="150" dirty="0">
              <a:solidFill>
                <a:schemeClr val="bg1">
                  <a:lumMod val="50000"/>
                </a:schemeClr>
              </a:solidFill>
              <a:latin typeface="微软雅黑" panose="020B0503020204020204" charset="-122"/>
              <a:ea typeface="微软雅黑" panose="020B0503020204020204" charset="-122"/>
            </a:endParaRPr>
          </a:p>
          <a:p>
            <a:pPr algn="ctr">
              <a:lnSpc>
                <a:spcPct val="120000"/>
              </a:lnSpc>
            </a:pPr>
            <a:r>
              <a:rPr lang="zh-CN" altLang="en-US" sz="1500" spc="150" dirty="0">
                <a:solidFill>
                  <a:schemeClr val="bg1">
                    <a:lumMod val="50000"/>
                  </a:schemeClr>
                </a:solidFill>
                <a:latin typeface="微软雅黑" panose="020B0503020204020204" charset="-122"/>
                <a:ea typeface="微软雅黑" panose="020B0503020204020204" charset="-122"/>
              </a:rPr>
              <a:t>栈</a:t>
            </a:r>
            <a:endParaRPr lang="zh-CN" altLang="en-US" sz="1500" spc="150" dirty="0">
              <a:solidFill>
                <a:schemeClr val="bg1">
                  <a:lumMod val="50000"/>
                </a:schemeClr>
              </a:solidFill>
              <a:latin typeface="微软雅黑" panose="020B0503020204020204" charset="-122"/>
              <a:ea typeface="微软雅黑" panose="020B0503020204020204" charset="-122"/>
            </a:endParaRPr>
          </a:p>
          <a:p>
            <a:pPr algn="ctr">
              <a:lnSpc>
                <a:spcPct val="120000"/>
              </a:lnSpc>
            </a:pPr>
            <a:r>
              <a:rPr lang="zh-CN" altLang="en-US" sz="1500" spc="150" dirty="0">
                <a:solidFill>
                  <a:schemeClr val="bg1">
                    <a:lumMod val="50000"/>
                  </a:schemeClr>
                </a:solidFill>
                <a:latin typeface="微软雅黑" panose="020B0503020204020204" charset="-122"/>
                <a:ea typeface="微软雅黑" panose="020B0503020204020204" charset="-122"/>
              </a:rPr>
              <a:t>队列</a:t>
            </a:r>
            <a:endParaRPr lang="zh-CN" altLang="en-US" sz="1500" spc="150" dirty="0">
              <a:solidFill>
                <a:schemeClr val="bg1">
                  <a:lumMod val="50000"/>
                </a:schemeClr>
              </a:solidFill>
              <a:latin typeface="微软雅黑" panose="020B0503020204020204" charset="-122"/>
              <a:ea typeface="微软雅黑" panose="020B0503020204020204" charset="-122"/>
            </a:endParaRPr>
          </a:p>
          <a:p>
            <a:pPr algn="ctr">
              <a:lnSpc>
                <a:spcPct val="120000"/>
              </a:lnSpc>
            </a:pPr>
            <a:r>
              <a:rPr lang="zh-CN" altLang="en-US" sz="1500" spc="150" dirty="0">
                <a:solidFill>
                  <a:schemeClr val="bg1">
                    <a:lumMod val="50000"/>
                  </a:schemeClr>
                </a:solidFill>
                <a:latin typeface="微软雅黑" panose="020B0503020204020204" charset="-122"/>
                <a:ea typeface="微软雅黑" panose="020B0503020204020204" charset="-122"/>
              </a:rPr>
              <a:t>串及数组</a:t>
            </a:r>
            <a:endParaRPr lang="zh-CN" altLang="en-US" sz="1500" spc="150" dirty="0">
              <a:solidFill>
                <a:schemeClr val="bg1">
                  <a:lumMod val="50000"/>
                </a:schemeClr>
              </a:solidFill>
              <a:latin typeface="微软雅黑" panose="020B0503020204020204" charset="-122"/>
              <a:ea typeface="微软雅黑" panose="020B0503020204020204" charset="-122"/>
            </a:endParaRPr>
          </a:p>
          <a:p>
            <a:pPr algn="ctr">
              <a:lnSpc>
                <a:spcPct val="120000"/>
              </a:lnSpc>
            </a:pPr>
            <a:endParaRPr lang="zh-CN" altLang="en-US" sz="1500" spc="150" dirty="0">
              <a:solidFill>
                <a:schemeClr val="bg1">
                  <a:lumMod val="50000"/>
                </a:schemeClr>
              </a:solidFill>
              <a:latin typeface="微软雅黑" panose="020B0503020204020204" charset="-122"/>
              <a:ea typeface="微软雅黑" panose="020B0503020204020204" charset="-122"/>
            </a:endParaRPr>
          </a:p>
        </p:txBody>
      </p:sp>
      <p:sp>
        <p:nvSpPr>
          <p:cNvPr id="12" name="文本框 11"/>
          <p:cNvSpPr txBox="1"/>
          <p:nvPr>
            <p:custDataLst>
              <p:tags r:id="rId2"/>
            </p:custDataLst>
          </p:nvPr>
        </p:nvSpPr>
        <p:spPr>
          <a:xfrm>
            <a:off x="2355308" y="3401441"/>
            <a:ext cx="2632084" cy="492103"/>
          </a:xfrm>
          <a:prstGeom prst="rect">
            <a:avLst/>
          </a:prstGeom>
          <a:noFill/>
        </p:spPr>
        <p:txBody>
          <a:bodyPr wrap="square" lIns="90000" tIns="46800" rIns="90000" bIns="0" rtlCol="0" anchor="ctr">
            <a:normAutofit/>
          </a:bodyPr>
          <a:p>
            <a:pPr lvl="0" algn="ctr" defTabSz="913765">
              <a:lnSpc>
                <a:spcPct val="120000"/>
              </a:lnSpc>
              <a:spcBef>
                <a:spcPct val="0"/>
              </a:spcBef>
              <a:defRPr/>
            </a:pPr>
            <a:r>
              <a:rPr lang="zh-CN" altLang="en-US" sz="2000" b="1" spc="300" dirty="0">
                <a:solidFill>
                  <a:schemeClr val="accent1">
                    <a:lumMod val="50000"/>
                  </a:schemeClr>
                </a:solidFill>
                <a:latin typeface="微软雅黑" panose="020B0503020204020204" charset="-122"/>
                <a:ea typeface="微软雅黑" panose="020B0503020204020204" charset="-122"/>
                <a:cs typeface="+mn-ea"/>
              </a:rPr>
              <a:t>数据的逻辑结构</a:t>
            </a:r>
            <a:endParaRPr lang="zh-CN" altLang="en-US" sz="2000" b="1" spc="300" dirty="0">
              <a:solidFill>
                <a:schemeClr val="accent1">
                  <a:lumMod val="50000"/>
                </a:schemeClr>
              </a:solidFill>
              <a:latin typeface="微软雅黑" panose="020B0503020204020204" charset="-122"/>
              <a:ea typeface="微软雅黑" panose="020B0503020204020204" charset="-122"/>
              <a:cs typeface="+mn-ea"/>
            </a:endParaRPr>
          </a:p>
        </p:txBody>
      </p:sp>
      <p:sp>
        <p:nvSpPr>
          <p:cNvPr id="13" name="文本框 12"/>
          <p:cNvSpPr txBox="1"/>
          <p:nvPr>
            <p:custDataLst>
              <p:tags r:id="rId3"/>
            </p:custDataLst>
          </p:nvPr>
        </p:nvSpPr>
        <p:spPr>
          <a:xfrm>
            <a:off x="5181731" y="3128049"/>
            <a:ext cx="2632084" cy="1106426"/>
          </a:xfrm>
          <a:prstGeom prst="rect">
            <a:avLst/>
          </a:prstGeom>
          <a:noFill/>
        </p:spPr>
        <p:txBody>
          <a:bodyPr wrap="square" lIns="90000" tIns="0" rIns="90000" bIns="46800" rtlCol="0">
            <a:normAutofit/>
          </a:bodyPr>
          <a:p>
            <a:pPr algn="ctr">
              <a:lnSpc>
                <a:spcPct val="120000"/>
              </a:lnSpc>
            </a:pPr>
            <a:r>
              <a:rPr lang="zh-CN" altLang="en-US" sz="1400" spc="150" dirty="0">
                <a:solidFill>
                  <a:schemeClr val="bg1">
                    <a:lumMod val="50000"/>
                  </a:schemeClr>
                </a:solidFill>
                <a:latin typeface="微软雅黑" panose="020B0503020204020204" charset="-122"/>
                <a:ea typeface="微软雅黑" panose="020B0503020204020204" charset="-122"/>
              </a:rPr>
              <a:t>顺序存储</a:t>
            </a:r>
            <a:endParaRPr lang="zh-CN" altLang="en-US" sz="1400" spc="150" dirty="0">
              <a:solidFill>
                <a:schemeClr val="bg1">
                  <a:lumMod val="50000"/>
                </a:schemeClr>
              </a:solidFill>
              <a:latin typeface="微软雅黑" panose="020B0503020204020204" charset="-122"/>
              <a:ea typeface="微软雅黑" panose="020B0503020204020204" charset="-122"/>
            </a:endParaRPr>
          </a:p>
          <a:p>
            <a:pPr algn="ctr">
              <a:lnSpc>
                <a:spcPct val="120000"/>
              </a:lnSpc>
            </a:pPr>
            <a:r>
              <a:rPr lang="zh-CN" altLang="en-US" sz="1400" spc="150" dirty="0">
                <a:solidFill>
                  <a:schemeClr val="bg1">
                    <a:lumMod val="50000"/>
                  </a:schemeClr>
                </a:solidFill>
                <a:latin typeface="微软雅黑" panose="020B0503020204020204" charset="-122"/>
                <a:ea typeface="微软雅黑" panose="020B0503020204020204" charset="-122"/>
              </a:rPr>
              <a:t>链式存储</a:t>
            </a:r>
            <a:endParaRPr lang="zh-CN" altLang="en-US" sz="1400" spc="150" dirty="0">
              <a:solidFill>
                <a:schemeClr val="bg1">
                  <a:lumMod val="50000"/>
                </a:schemeClr>
              </a:solidFill>
              <a:latin typeface="微软雅黑" panose="020B0503020204020204" charset="-122"/>
              <a:ea typeface="微软雅黑" panose="020B0503020204020204" charset="-122"/>
            </a:endParaRPr>
          </a:p>
          <a:p>
            <a:pPr algn="ctr">
              <a:lnSpc>
                <a:spcPct val="120000"/>
              </a:lnSpc>
            </a:pPr>
            <a:r>
              <a:rPr lang="zh-CN" altLang="en-US" sz="1400" spc="150" dirty="0">
                <a:solidFill>
                  <a:schemeClr val="bg1">
                    <a:lumMod val="50000"/>
                  </a:schemeClr>
                </a:solidFill>
                <a:latin typeface="微软雅黑" panose="020B0503020204020204" charset="-122"/>
                <a:ea typeface="微软雅黑" panose="020B0503020204020204" charset="-122"/>
              </a:rPr>
              <a:t>索引存储</a:t>
            </a:r>
            <a:endParaRPr lang="zh-CN" altLang="en-US" sz="1400" spc="150" dirty="0">
              <a:solidFill>
                <a:schemeClr val="bg1">
                  <a:lumMod val="50000"/>
                </a:schemeClr>
              </a:solidFill>
              <a:latin typeface="微软雅黑" panose="020B0503020204020204" charset="-122"/>
              <a:ea typeface="微软雅黑" panose="020B0503020204020204" charset="-122"/>
            </a:endParaRPr>
          </a:p>
          <a:p>
            <a:pPr algn="ctr">
              <a:lnSpc>
                <a:spcPct val="120000"/>
              </a:lnSpc>
            </a:pPr>
            <a:r>
              <a:rPr lang="zh-CN" altLang="en-US" sz="1400" spc="150" dirty="0">
                <a:solidFill>
                  <a:schemeClr val="bg1">
                    <a:lumMod val="50000"/>
                  </a:schemeClr>
                </a:solidFill>
                <a:latin typeface="微软雅黑" panose="020B0503020204020204" charset="-122"/>
                <a:ea typeface="微软雅黑" panose="020B0503020204020204" charset="-122"/>
              </a:rPr>
              <a:t>散列存储</a:t>
            </a:r>
            <a:endParaRPr lang="zh-CN" altLang="en-US" sz="1400" spc="150" dirty="0">
              <a:solidFill>
                <a:schemeClr val="bg1">
                  <a:lumMod val="50000"/>
                </a:schemeClr>
              </a:solidFill>
              <a:latin typeface="微软雅黑" panose="020B0503020204020204" charset="-122"/>
              <a:ea typeface="微软雅黑" panose="020B0503020204020204" charset="-122"/>
            </a:endParaRPr>
          </a:p>
        </p:txBody>
      </p:sp>
      <p:sp>
        <p:nvSpPr>
          <p:cNvPr id="14" name="文本框 13"/>
          <p:cNvSpPr txBox="1"/>
          <p:nvPr>
            <p:custDataLst>
              <p:tags r:id="rId4"/>
            </p:custDataLst>
          </p:nvPr>
        </p:nvSpPr>
        <p:spPr>
          <a:xfrm>
            <a:off x="5181731" y="2600070"/>
            <a:ext cx="2632084" cy="492103"/>
          </a:xfrm>
          <a:prstGeom prst="rect">
            <a:avLst/>
          </a:prstGeom>
          <a:noFill/>
        </p:spPr>
        <p:txBody>
          <a:bodyPr wrap="square" lIns="90000" tIns="46800" rIns="90000" bIns="0" rtlCol="0" anchor="ctr">
            <a:normAutofit/>
          </a:bodyPr>
          <a:p>
            <a:pPr lvl="0" algn="ctr" defTabSz="913765">
              <a:lnSpc>
                <a:spcPct val="120000"/>
              </a:lnSpc>
              <a:spcBef>
                <a:spcPct val="0"/>
              </a:spcBef>
              <a:defRPr/>
            </a:pPr>
            <a:r>
              <a:rPr lang="zh-CN" altLang="en-US" sz="2000" b="1" spc="300" dirty="0">
                <a:solidFill>
                  <a:schemeClr val="accent1">
                    <a:lumMod val="75000"/>
                  </a:schemeClr>
                </a:solidFill>
                <a:latin typeface="微软雅黑" panose="020B0503020204020204" charset="-122"/>
                <a:ea typeface="微软雅黑" panose="020B0503020204020204" charset="-122"/>
                <a:cs typeface="+mn-ea"/>
              </a:rPr>
              <a:t>数据的存储结构</a:t>
            </a:r>
            <a:endParaRPr lang="zh-CN" altLang="en-US" sz="2000" b="1" spc="300" dirty="0">
              <a:solidFill>
                <a:schemeClr val="accent1">
                  <a:lumMod val="75000"/>
                </a:schemeClr>
              </a:solidFill>
              <a:latin typeface="微软雅黑" panose="020B0503020204020204" charset="-122"/>
              <a:ea typeface="微软雅黑" panose="020B0503020204020204" charset="-122"/>
              <a:cs typeface="+mn-ea"/>
            </a:endParaRPr>
          </a:p>
        </p:txBody>
      </p:sp>
      <p:sp>
        <p:nvSpPr>
          <p:cNvPr id="15" name="文本框 14"/>
          <p:cNvSpPr txBox="1"/>
          <p:nvPr>
            <p:custDataLst>
              <p:tags r:id="rId5"/>
            </p:custDataLst>
          </p:nvPr>
        </p:nvSpPr>
        <p:spPr>
          <a:xfrm>
            <a:off x="7999548" y="2484982"/>
            <a:ext cx="2632084" cy="1106426"/>
          </a:xfrm>
          <a:prstGeom prst="rect">
            <a:avLst/>
          </a:prstGeom>
          <a:noFill/>
        </p:spPr>
        <p:txBody>
          <a:bodyPr wrap="square" lIns="90000" tIns="0" rIns="90000" bIns="46800" rtlCol="0">
            <a:normAutofit fontScale="90000" lnSpcReduction="20000"/>
          </a:bodyPr>
          <a:p>
            <a:pPr algn="ctr">
              <a:lnSpc>
                <a:spcPct val="120000"/>
              </a:lnSpc>
            </a:pPr>
            <a:r>
              <a:rPr lang="zh-CN" altLang="en-US" sz="1400" spc="150" dirty="0">
                <a:solidFill>
                  <a:schemeClr val="bg1">
                    <a:lumMod val="50000"/>
                  </a:schemeClr>
                </a:solidFill>
                <a:latin typeface="微软雅黑" panose="020B0503020204020204" charset="-122"/>
                <a:ea typeface="微软雅黑" panose="020B0503020204020204" charset="-122"/>
              </a:rPr>
              <a:t>检索</a:t>
            </a:r>
            <a:endParaRPr lang="zh-CN" altLang="en-US" sz="1400" spc="150" dirty="0">
              <a:solidFill>
                <a:schemeClr val="bg1">
                  <a:lumMod val="50000"/>
                </a:schemeClr>
              </a:solidFill>
              <a:latin typeface="微软雅黑" panose="020B0503020204020204" charset="-122"/>
              <a:ea typeface="微软雅黑" panose="020B0503020204020204" charset="-122"/>
            </a:endParaRPr>
          </a:p>
          <a:p>
            <a:pPr algn="ctr">
              <a:lnSpc>
                <a:spcPct val="120000"/>
              </a:lnSpc>
            </a:pPr>
            <a:r>
              <a:rPr lang="zh-CN" altLang="en-US" sz="1400" spc="150" dirty="0">
                <a:solidFill>
                  <a:schemeClr val="bg1">
                    <a:lumMod val="50000"/>
                  </a:schemeClr>
                </a:solidFill>
                <a:latin typeface="微软雅黑" panose="020B0503020204020204" charset="-122"/>
                <a:ea typeface="微软雅黑" panose="020B0503020204020204" charset="-122"/>
              </a:rPr>
              <a:t>排序</a:t>
            </a:r>
            <a:endParaRPr lang="zh-CN" altLang="en-US" sz="1400" spc="150" dirty="0">
              <a:solidFill>
                <a:schemeClr val="bg1">
                  <a:lumMod val="50000"/>
                </a:schemeClr>
              </a:solidFill>
              <a:latin typeface="微软雅黑" panose="020B0503020204020204" charset="-122"/>
              <a:ea typeface="微软雅黑" panose="020B0503020204020204" charset="-122"/>
            </a:endParaRPr>
          </a:p>
          <a:p>
            <a:pPr algn="ctr">
              <a:lnSpc>
                <a:spcPct val="120000"/>
              </a:lnSpc>
            </a:pPr>
            <a:r>
              <a:rPr lang="zh-CN" altLang="en-US" sz="1400" spc="150" dirty="0">
                <a:solidFill>
                  <a:schemeClr val="bg1">
                    <a:lumMod val="50000"/>
                  </a:schemeClr>
                </a:solidFill>
                <a:latin typeface="微软雅黑" panose="020B0503020204020204" charset="-122"/>
                <a:ea typeface="微软雅黑" panose="020B0503020204020204" charset="-122"/>
              </a:rPr>
              <a:t>插入</a:t>
            </a:r>
            <a:endParaRPr lang="zh-CN" altLang="en-US" sz="1400" spc="150" dirty="0">
              <a:solidFill>
                <a:schemeClr val="bg1">
                  <a:lumMod val="50000"/>
                </a:schemeClr>
              </a:solidFill>
              <a:latin typeface="微软雅黑" panose="020B0503020204020204" charset="-122"/>
              <a:ea typeface="微软雅黑" panose="020B0503020204020204" charset="-122"/>
            </a:endParaRPr>
          </a:p>
          <a:p>
            <a:pPr algn="ctr">
              <a:lnSpc>
                <a:spcPct val="120000"/>
              </a:lnSpc>
            </a:pPr>
            <a:r>
              <a:rPr lang="zh-CN" altLang="en-US" sz="1400" spc="150" dirty="0">
                <a:solidFill>
                  <a:schemeClr val="bg1">
                    <a:lumMod val="50000"/>
                  </a:schemeClr>
                </a:solidFill>
                <a:latin typeface="微软雅黑" panose="020B0503020204020204" charset="-122"/>
                <a:ea typeface="微软雅黑" panose="020B0503020204020204" charset="-122"/>
              </a:rPr>
              <a:t>删除</a:t>
            </a:r>
            <a:endParaRPr lang="zh-CN" altLang="en-US" sz="1400" spc="150" dirty="0">
              <a:solidFill>
                <a:schemeClr val="bg1">
                  <a:lumMod val="50000"/>
                </a:schemeClr>
              </a:solidFill>
              <a:latin typeface="微软雅黑" panose="020B0503020204020204" charset="-122"/>
              <a:ea typeface="微软雅黑" panose="020B0503020204020204" charset="-122"/>
            </a:endParaRPr>
          </a:p>
          <a:p>
            <a:pPr algn="ctr">
              <a:lnSpc>
                <a:spcPct val="120000"/>
              </a:lnSpc>
            </a:pPr>
            <a:r>
              <a:rPr lang="zh-CN" altLang="en-US" sz="1400" spc="150" dirty="0">
                <a:solidFill>
                  <a:schemeClr val="bg1">
                    <a:lumMod val="50000"/>
                  </a:schemeClr>
                </a:solidFill>
                <a:latin typeface="微软雅黑" panose="020B0503020204020204" charset="-122"/>
                <a:ea typeface="微软雅黑" panose="020B0503020204020204" charset="-122"/>
              </a:rPr>
              <a:t>修改</a:t>
            </a:r>
            <a:endParaRPr lang="zh-CN" altLang="en-US" sz="1400" spc="150" dirty="0">
              <a:solidFill>
                <a:schemeClr val="bg1">
                  <a:lumMod val="50000"/>
                </a:schemeClr>
              </a:solidFill>
              <a:latin typeface="微软雅黑" panose="020B0503020204020204" charset="-122"/>
              <a:ea typeface="微软雅黑" panose="020B0503020204020204" charset="-122"/>
            </a:endParaRPr>
          </a:p>
        </p:txBody>
      </p:sp>
      <p:sp>
        <p:nvSpPr>
          <p:cNvPr id="16" name="文本框 15"/>
          <p:cNvSpPr txBox="1"/>
          <p:nvPr>
            <p:custDataLst>
              <p:tags r:id="rId6"/>
            </p:custDataLst>
          </p:nvPr>
        </p:nvSpPr>
        <p:spPr>
          <a:xfrm>
            <a:off x="7999548" y="1942398"/>
            <a:ext cx="2632084" cy="492103"/>
          </a:xfrm>
          <a:prstGeom prst="rect">
            <a:avLst/>
          </a:prstGeom>
          <a:noFill/>
        </p:spPr>
        <p:txBody>
          <a:bodyPr wrap="square" lIns="90000" tIns="46800" rIns="90000" bIns="0" rtlCol="0" anchor="ctr">
            <a:normAutofit/>
          </a:bodyPr>
          <a:p>
            <a:pPr lvl="0" algn="ctr" defTabSz="913765">
              <a:lnSpc>
                <a:spcPct val="120000"/>
              </a:lnSpc>
              <a:spcBef>
                <a:spcPct val="0"/>
              </a:spcBef>
              <a:defRPr/>
            </a:pPr>
            <a:r>
              <a:rPr lang="zh-CN" altLang="en-US" sz="2000" b="1" spc="300" dirty="0">
                <a:solidFill>
                  <a:schemeClr val="accent1">
                    <a:lumMod val="60000"/>
                    <a:lumOff val="40000"/>
                  </a:schemeClr>
                </a:solidFill>
                <a:latin typeface="微软雅黑" panose="020B0503020204020204" charset="-122"/>
                <a:ea typeface="微软雅黑" panose="020B0503020204020204" charset="-122"/>
                <a:cs typeface="+mn-ea"/>
              </a:rPr>
              <a:t>数据的运算</a:t>
            </a:r>
            <a:endParaRPr lang="zh-CN" altLang="en-US" sz="2000" b="1" spc="300" dirty="0">
              <a:solidFill>
                <a:schemeClr val="accent1">
                  <a:lumMod val="60000"/>
                  <a:lumOff val="40000"/>
                </a:schemeClr>
              </a:solidFill>
              <a:latin typeface="微软雅黑" panose="020B0503020204020204" charset="-122"/>
              <a:ea typeface="微软雅黑" panose="020B0503020204020204" charset="-122"/>
              <a:cs typeface="+mn-ea"/>
            </a:endParaRPr>
          </a:p>
        </p:txBody>
      </p:sp>
      <p:cxnSp>
        <p:nvCxnSpPr>
          <p:cNvPr id="18" name="直接连接符 17"/>
          <p:cNvCxnSpPr/>
          <p:nvPr>
            <p:custDataLst>
              <p:tags r:id="rId7"/>
            </p:custDataLst>
          </p:nvPr>
        </p:nvCxnSpPr>
        <p:spPr>
          <a:xfrm>
            <a:off x="4960041" y="3148060"/>
            <a:ext cx="0" cy="2045227"/>
          </a:xfrm>
          <a:prstGeom prst="line">
            <a:avLst/>
          </a:prstGeom>
          <a:ln w="3175" cap="rnd">
            <a:solidFill>
              <a:srgbClr val="FFFFFF">
                <a:lumMod val="85000"/>
              </a:srgbClr>
            </a:solidFill>
            <a:round/>
            <a:headEnd type="none"/>
            <a:tailEnd type="none" w="med" len="med"/>
          </a:ln>
        </p:spPr>
        <p:style>
          <a:lnRef idx="1">
            <a:srgbClr val="4276AA"/>
          </a:lnRef>
          <a:fillRef idx="0">
            <a:srgbClr val="4276AA"/>
          </a:fillRef>
          <a:effectRef idx="0">
            <a:srgbClr val="4276AA"/>
          </a:effectRef>
          <a:fontRef idx="minor">
            <a:srgbClr val="000000"/>
          </a:fontRef>
        </p:style>
      </p:cxnSp>
      <p:cxnSp>
        <p:nvCxnSpPr>
          <p:cNvPr id="19" name="直接连接符 18"/>
          <p:cNvCxnSpPr/>
          <p:nvPr>
            <p:custDataLst>
              <p:tags r:id="rId8"/>
            </p:custDataLst>
          </p:nvPr>
        </p:nvCxnSpPr>
        <p:spPr>
          <a:xfrm>
            <a:off x="7829029" y="2978376"/>
            <a:ext cx="0" cy="1379137"/>
          </a:xfrm>
          <a:prstGeom prst="line">
            <a:avLst/>
          </a:prstGeom>
          <a:ln w="3175" cap="rnd">
            <a:solidFill>
              <a:srgbClr val="FFFFFF">
                <a:lumMod val="85000"/>
              </a:srgbClr>
            </a:solidFill>
            <a:round/>
            <a:headEnd type="none"/>
            <a:tailEnd type="none" w="med" len="med"/>
          </a:ln>
        </p:spPr>
        <p:style>
          <a:lnRef idx="1">
            <a:srgbClr val="4276AA"/>
          </a:lnRef>
          <a:fillRef idx="0">
            <a:srgbClr val="4276AA"/>
          </a:fillRef>
          <a:effectRef idx="0">
            <a:srgbClr val="4276AA"/>
          </a:effectRef>
          <a:fontRef idx="minor">
            <a:srgbClr val="000000"/>
          </a:fontRef>
        </p:style>
      </p:cxnSp>
      <p:cxnSp>
        <p:nvCxnSpPr>
          <p:cNvPr id="25" name="直接连接符 24"/>
          <p:cNvCxnSpPr/>
          <p:nvPr>
            <p:custDataLst>
              <p:tags r:id="rId9"/>
            </p:custDataLst>
          </p:nvPr>
        </p:nvCxnSpPr>
        <p:spPr>
          <a:xfrm>
            <a:off x="10631519" y="2213752"/>
            <a:ext cx="0" cy="1379137"/>
          </a:xfrm>
          <a:prstGeom prst="line">
            <a:avLst/>
          </a:prstGeom>
          <a:ln w="3175" cap="rnd">
            <a:solidFill>
              <a:srgbClr val="FFFFFF">
                <a:lumMod val="85000"/>
              </a:srgbClr>
            </a:solidFill>
            <a:round/>
            <a:headEnd type="none"/>
            <a:tailEnd type="none" w="med" len="med"/>
          </a:ln>
        </p:spPr>
        <p:style>
          <a:lnRef idx="1">
            <a:srgbClr val="4276AA"/>
          </a:lnRef>
          <a:fillRef idx="0">
            <a:srgbClr val="4276AA"/>
          </a:fillRef>
          <a:effectRef idx="0">
            <a:srgbClr val="4276AA"/>
          </a:effectRef>
          <a:fontRef idx="minor">
            <a:srgbClr val="000000"/>
          </a:fontRef>
        </p:style>
      </p:cxnSp>
      <p:sp>
        <p:nvSpPr>
          <p:cNvPr id="2" name="文本框 1"/>
          <p:cNvSpPr txBox="1"/>
          <p:nvPr>
            <p:custDataLst>
              <p:tags r:id="rId10"/>
            </p:custDataLst>
          </p:nvPr>
        </p:nvSpPr>
        <p:spPr>
          <a:xfrm>
            <a:off x="2266950" y="1035050"/>
            <a:ext cx="4235450" cy="697230"/>
          </a:xfrm>
          <a:prstGeom prst="rect">
            <a:avLst/>
          </a:prstGeom>
          <a:noFill/>
        </p:spPr>
        <p:txBody>
          <a:bodyPr wrap="square" lIns="90000" tIns="46800" rIns="90000" bIns="0" rtlCol="0" anchor="ctr">
            <a:noAutofit/>
          </a:bodyPr>
          <a:p>
            <a:pPr lvl="0" algn="ctr" defTabSz="913765">
              <a:lnSpc>
                <a:spcPct val="120000"/>
              </a:lnSpc>
              <a:spcBef>
                <a:spcPct val="0"/>
              </a:spcBef>
              <a:defRPr/>
            </a:pPr>
            <a:r>
              <a:rPr lang="zh-CN" altLang="en-US" sz="3100" b="1" spc="300" dirty="0">
                <a:solidFill>
                  <a:schemeClr val="bg2">
                    <a:lumMod val="50000"/>
                  </a:schemeClr>
                </a:solidFill>
                <a:latin typeface="微软雅黑" panose="020B0503020204020204" charset="-122"/>
                <a:ea typeface="微软雅黑" panose="020B0503020204020204" charset="-122"/>
                <a:cs typeface="+mn-ea"/>
              </a:rPr>
              <a:t>数据结构的三个方面</a:t>
            </a:r>
            <a:endParaRPr lang="zh-CN" altLang="en-US" sz="3100" b="1" spc="300" dirty="0">
              <a:solidFill>
                <a:schemeClr val="bg2">
                  <a:lumMod val="50000"/>
                </a:schemeClr>
              </a:solidFill>
              <a:latin typeface="微软雅黑" panose="020B0503020204020204" charset="-122"/>
              <a:ea typeface="微软雅黑" panose="020B0503020204020204" charset="-122"/>
              <a:cs typeface="+mn-ea"/>
            </a:endParaRPr>
          </a:p>
        </p:txBody>
      </p:sp>
      <p:sp>
        <p:nvSpPr>
          <p:cNvPr id="17" name="文本框 16"/>
          <p:cNvSpPr txBox="1"/>
          <p:nvPr>
            <p:custDataLst>
              <p:tags r:id="rId11"/>
            </p:custDataLst>
          </p:nvPr>
        </p:nvSpPr>
        <p:spPr>
          <a:xfrm>
            <a:off x="3747770" y="3937000"/>
            <a:ext cx="1300480" cy="1100455"/>
          </a:xfrm>
          <a:prstGeom prst="rect">
            <a:avLst/>
          </a:prstGeom>
          <a:noFill/>
        </p:spPr>
        <p:txBody>
          <a:bodyPr wrap="square" lIns="90000" tIns="0" rIns="90000" bIns="46800" rtlCol="0">
            <a:normAutofit/>
          </a:bodyPr>
          <a:p>
            <a:pPr algn="ctr">
              <a:lnSpc>
                <a:spcPct val="120000"/>
              </a:lnSpc>
            </a:pPr>
            <a:r>
              <a:rPr lang="zh-CN" altLang="en-US" sz="1600" spc="150" dirty="0">
                <a:solidFill>
                  <a:schemeClr val="bg1">
                    <a:lumMod val="50000"/>
                  </a:schemeClr>
                </a:solidFill>
                <a:latin typeface="微软雅黑" panose="020B0503020204020204" charset="-122"/>
                <a:ea typeface="微软雅黑" panose="020B0503020204020204" charset="-122"/>
              </a:rPr>
              <a:t>非线性结构：</a:t>
            </a:r>
            <a:endParaRPr lang="zh-CN" altLang="en-US" sz="1600" spc="150" dirty="0">
              <a:solidFill>
                <a:schemeClr val="bg1">
                  <a:lumMod val="50000"/>
                </a:schemeClr>
              </a:solidFill>
              <a:latin typeface="微软雅黑" panose="020B0503020204020204" charset="-122"/>
              <a:ea typeface="微软雅黑" panose="020B0503020204020204" charset="-122"/>
            </a:endParaRPr>
          </a:p>
          <a:p>
            <a:pPr algn="ctr">
              <a:lnSpc>
                <a:spcPct val="120000"/>
              </a:lnSpc>
            </a:pPr>
            <a:r>
              <a:rPr lang="zh-CN" altLang="en-US" sz="1600" spc="150" dirty="0">
                <a:solidFill>
                  <a:schemeClr val="bg1">
                    <a:lumMod val="50000"/>
                  </a:schemeClr>
                </a:solidFill>
                <a:latin typeface="微软雅黑" panose="020B0503020204020204" charset="-122"/>
                <a:ea typeface="微软雅黑" panose="020B0503020204020204" charset="-122"/>
              </a:rPr>
              <a:t>树形结构</a:t>
            </a:r>
            <a:endParaRPr lang="zh-CN" altLang="en-US" sz="1600" spc="150" dirty="0">
              <a:solidFill>
                <a:schemeClr val="bg1">
                  <a:lumMod val="50000"/>
                </a:schemeClr>
              </a:solidFill>
              <a:latin typeface="微软雅黑" panose="020B0503020204020204" charset="-122"/>
              <a:ea typeface="微软雅黑" panose="020B0503020204020204" charset="-122"/>
            </a:endParaRPr>
          </a:p>
          <a:p>
            <a:pPr algn="ctr">
              <a:lnSpc>
                <a:spcPct val="120000"/>
              </a:lnSpc>
            </a:pPr>
            <a:r>
              <a:rPr lang="zh-CN" altLang="en-US" sz="1600" spc="150" dirty="0">
                <a:solidFill>
                  <a:schemeClr val="bg1">
                    <a:lumMod val="50000"/>
                  </a:schemeClr>
                </a:solidFill>
                <a:latin typeface="微软雅黑" panose="020B0503020204020204" charset="-122"/>
                <a:ea typeface="微软雅黑" panose="020B0503020204020204" charset="-122"/>
              </a:rPr>
              <a:t>图形结构</a:t>
            </a:r>
            <a:endParaRPr lang="zh-CN" altLang="en-US" sz="1600" spc="150" dirty="0">
              <a:solidFill>
                <a:schemeClr val="bg1">
                  <a:lumMod val="50000"/>
                </a:schemeClr>
              </a:solidFill>
              <a:latin typeface="微软雅黑" panose="020B0503020204020204" charset="-122"/>
              <a:ea typeface="微软雅黑" panose="020B050302020402020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082165" y="2482850"/>
            <a:ext cx="8743950" cy="2245360"/>
          </a:xfrm>
          <a:prstGeom prst="rect">
            <a:avLst/>
          </a:prstGeom>
          <a:noFill/>
        </p:spPr>
        <p:txBody>
          <a:bodyPr wrap="none" rtlCol="0">
            <a:spAutoFit/>
          </a:bodyPr>
          <a:p>
            <a:pPr algn="l"/>
            <a:r>
              <a:rPr lang="en-US" altLang="zh-CN" sz="2800">
                <a:solidFill>
                  <a:schemeClr val="bg2">
                    <a:lumMod val="50000"/>
                  </a:schemeClr>
                </a:solidFill>
                <a:latin typeface="+mn-ea"/>
                <a:cs typeface="+mn-ea"/>
              </a:rPr>
              <a:t>       </a:t>
            </a:r>
            <a:r>
              <a:rPr lang="zh-CN" altLang="en-US" sz="2800">
                <a:solidFill>
                  <a:schemeClr val="bg2">
                    <a:lumMod val="50000"/>
                  </a:schemeClr>
                </a:solidFill>
                <a:latin typeface="+mn-ea"/>
                <a:cs typeface="+mn-ea"/>
              </a:rPr>
              <a:t>数据的存储结构主要包括数据元素本身的存储以及</a:t>
            </a:r>
            <a:endParaRPr lang="zh-CN" altLang="en-US" sz="2800">
              <a:solidFill>
                <a:schemeClr val="bg2">
                  <a:lumMod val="50000"/>
                </a:schemeClr>
              </a:solidFill>
              <a:latin typeface="+mn-ea"/>
              <a:cs typeface="+mn-ea"/>
            </a:endParaRPr>
          </a:p>
          <a:p>
            <a:pPr algn="l"/>
            <a:endParaRPr lang="zh-CN" altLang="en-US" sz="2800">
              <a:solidFill>
                <a:schemeClr val="bg2">
                  <a:lumMod val="50000"/>
                </a:schemeClr>
              </a:solidFill>
              <a:latin typeface="+mn-ea"/>
              <a:cs typeface="+mn-ea"/>
            </a:endParaRPr>
          </a:p>
          <a:p>
            <a:pPr algn="l"/>
            <a:r>
              <a:rPr lang="zh-CN" altLang="en-US" sz="2800">
                <a:solidFill>
                  <a:schemeClr val="bg2">
                    <a:lumMod val="50000"/>
                  </a:schemeClr>
                </a:solidFill>
                <a:latin typeface="+mn-ea"/>
                <a:cs typeface="+mn-ea"/>
              </a:rPr>
              <a:t>数据元素之间的关系表示，是数据的逻辑结构在计算机</a:t>
            </a:r>
            <a:endParaRPr lang="zh-CN" altLang="en-US" sz="2800">
              <a:solidFill>
                <a:schemeClr val="bg2">
                  <a:lumMod val="50000"/>
                </a:schemeClr>
              </a:solidFill>
              <a:latin typeface="+mn-ea"/>
              <a:cs typeface="+mn-ea"/>
            </a:endParaRPr>
          </a:p>
          <a:p>
            <a:pPr algn="l"/>
            <a:endParaRPr lang="zh-CN" altLang="en-US" sz="2800">
              <a:solidFill>
                <a:schemeClr val="bg2">
                  <a:lumMod val="50000"/>
                </a:schemeClr>
              </a:solidFill>
              <a:latin typeface="+mn-ea"/>
              <a:cs typeface="+mn-ea"/>
            </a:endParaRPr>
          </a:p>
          <a:p>
            <a:pPr algn="l"/>
            <a:r>
              <a:rPr lang="zh-CN" altLang="en-US" sz="2800">
                <a:solidFill>
                  <a:schemeClr val="bg2">
                    <a:lumMod val="50000"/>
                  </a:schemeClr>
                </a:solidFill>
                <a:latin typeface="+mn-ea"/>
                <a:cs typeface="+mn-ea"/>
              </a:rPr>
              <a:t>中的表示</a:t>
            </a:r>
            <a:endParaRPr lang="zh-CN" altLang="en-US" sz="2800">
              <a:solidFill>
                <a:schemeClr val="bg2">
                  <a:lumMod val="50000"/>
                </a:schemeClr>
              </a:solidFill>
              <a:latin typeface="+mn-ea"/>
              <a:cs typeface="+mn-e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90245" y="900430"/>
            <a:ext cx="11109325" cy="5323205"/>
          </a:xfrm>
          <a:prstGeom prst="rect">
            <a:avLst/>
          </a:prstGeom>
          <a:noFill/>
        </p:spPr>
        <p:txBody>
          <a:bodyPr wrap="square" rtlCol="0">
            <a:spAutoFit/>
          </a:bodyPr>
          <a:p>
            <a:pPr algn="l"/>
            <a:r>
              <a:rPr lang="zh-CN" altLang="en-US" sz="3200">
                <a:solidFill>
                  <a:schemeClr val="bg2">
                    <a:lumMod val="50000"/>
                  </a:schemeClr>
                </a:solidFill>
                <a:latin typeface="+mn-ea"/>
                <a:cs typeface="+mn-ea"/>
              </a:rPr>
              <a:t>顺序存储结构：</a:t>
            </a:r>
            <a:endParaRPr lang="zh-CN" altLang="en-US" sz="3200">
              <a:solidFill>
                <a:schemeClr val="bg2">
                  <a:lumMod val="50000"/>
                </a:schemeClr>
              </a:solidFill>
              <a:latin typeface="+mn-ea"/>
              <a:cs typeface="+mn-ea"/>
            </a:endParaRPr>
          </a:p>
          <a:p>
            <a:pPr algn="l"/>
            <a:endParaRPr lang="zh-CN" altLang="en-US" sz="2800">
              <a:solidFill>
                <a:schemeClr val="bg2">
                  <a:lumMod val="50000"/>
                </a:schemeClr>
              </a:solidFill>
              <a:latin typeface="+mn-ea"/>
              <a:cs typeface="+mn-ea"/>
            </a:endParaRPr>
          </a:p>
          <a:p>
            <a:pPr algn="l"/>
            <a:r>
              <a:rPr lang="zh-CN" altLang="en-US" sz="2800">
                <a:solidFill>
                  <a:schemeClr val="bg2">
                    <a:lumMod val="50000"/>
                  </a:schemeClr>
                </a:solidFill>
                <a:latin typeface="+mn-ea"/>
                <a:cs typeface="+mn-ea"/>
              </a:rPr>
              <a:t>        把逻辑上相邻的节点存储在物理位置上相邻的存储单元中，节点之间的逻辑关系由存储单元的邻接关系来体现，由此得到的存储结构为顺序存储结构，通常顺序存储结构是借助于计算机程序设计语言（例如C++）的数组来描述的</a:t>
            </a:r>
            <a:endParaRPr lang="zh-CN" altLang="en-US" sz="2800">
              <a:solidFill>
                <a:schemeClr val="bg2">
                  <a:lumMod val="50000"/>
                </a:schemeClr>
              </a:solidFill>
              <a:latin typeface="+mn-ea"/>
              <a:cs typeface="+mn-ea"/>
            </a:endParaRPr>
          </a:p>
          <a:p>
            <a:pPr algn="l"/>
            <a:endParaRPr lang="zh-CN" altLang="en-US" sz="2800">
              <a:solidFill>
                <a:schemeClr val="bg2">
                  <a:lumMod val="50000"/>
                </a:schemeClr>
              </a:solidFill>
              <a:latin typeface="+mn-ea"/>
              <a:cs typeface="+mn-ea"/>
            </a:endParaRPr>
          </a:p>
          <a:p>
            <a:pPr algn="l"/>
            <a:endParaRPr lang="zh-CN" altLang="en-US" sz="2800">
              <a:solidFill>
                <a:schemeClr val="bg2">
                  <a:lumMod val="50000"/>
                </a:schemeClr>
              </a:solidFill>
              <a:latin typeface="+mn-ea"/>
              <a:cs typeface="+mn-ea"/>
            </a:endParaRPr>
          </a:p>
          <a:p>
            <a:pPr algn="l"/>
            <a:r>
              <a:rPr lang="zh-CN" altLang="en-US" sz="2800">
                <a:solidFill>
                  <a:schemeClr val="bg2">
                    <a:lumMod val="50000"/>
                  </a:schemeClr>
                </a:solidFill>
                <a:latin typeface="+mn-ea"/>
                <a:cs typeface="+mn-ea"/>
              </a:rPr>
              <a:t>（数组元素的存储对应于一块连续的存储空间，数据元素之间的前驱和后续关系通过数据元素，在存储器中的相对位置来反映）</a:t>
            </a:r>
            <a:endParaRPr lang="zh-CN" altLang="en-US" sz="2800">
              <a:solidFill>
                <a:schemeClr val="bg2">
                  <a:lumMod val="50000"/>
                </a:schemeClr>
              </a:solidFill>
              <a:latin typeface="+mn-ea"/>
              <a:cs typeface="+mn-ea"/>
            </a:endParaRPr>
          </a:p>
          <a:p>
            <a:pPr algn="l"/>
            <a:endParaRPr lang="zh-CN" altLang="en-US" sz="2800">
              <a:solidFill>
                <a:schemeClr val="bg2">
                  <a:lumMod val="50000"/>
                </a:schemeClr>
              </a:solidFill>
              <a:latin typeface="+mn-ea"/>
              <a:cs typeface="+mn-ea"/>
            </a:endParaRPr>
          </a:p>
          <a:p>
            <a:pPr algn="l"/>
            <a:endParaRPr lang="zh-CN" altLang="en-US" sz="2800">
              <a:solidFill>
                <a:schemeClr val="bg2">
                  <a:lumMod val="50000"/>
                </a:schemeClr>
              </a:solidFill>
              <a:latin typeface="+mn-ea"/>
              <a:cs typeface="+mn-e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屏幕截图(39)"/>
          <p:cNvPicPr>
            <a:picLocks noChangeAspect="1"/>
          </p:cNvPicPr>
          <p:nvPr/>
        </p:nvPicPr>
        <p:blipFill>
          <a:blip r:embed="rId1"/>
          <a:stretch>
            <a:fillRect/>
          </a:stretch>
        </p:blipFill>
        <p:spPr>
          <a:xfrm>
            <a:off x="-59055" y="2895600"/>
            <a:ext cx="6644640" cy="3962400"/>
          </a:xfrm>
          <a:prstGeom prst="rect">
            <a:avLst/>
          </a:prstGeom>
        </p:spPr>
      </p:pic>
      <p:sp>
        <p:nvSpPr>
          <p:cNvPr id="4" name="文本框 3"/>
          <p:cNvSpPr txBox="1"/>
          <p:nvPr/>
        </p:nvSpPr>
        <p:spPr>
          <a:xfrm>
            <a:off x="6746240" y="367030"/>
            <a:ext cx="4832350" cy="4154170"/>
          </a:xfrm>
          <a:prstGeom prst="rect">
            <a:avLst/>
          </a:prstGeom>
          <a:noFill/>
        </p:spPr>
        <p:txBody>
          <a:bodyPr wrap="square" rtlCol="0">
            <a:spAutoFit/>
          </a:bodyPr>
          <a:p>
            <a:pPr algn="l"/>
            <a:r>
              <a:rPr lang="zh-CN" altLang="en-US" sz="2400">
                <a:solidFill>
                  <a:schemeClr val="bg2">
                    <a:lumMod val="50000"/>
                  </a:schemeClr>
                </a:solidFill>
                <a:latin typeface="+mn-ea"/>
                <a:cs typeface="+mn-ea"/>
              </a:rPr>
              <a:t>优点：</a:t>
            </a:r>
            <a:endParaRPr lang="zh-CN" altLang="en-US" sz="2400">
              <a:solidFill>
                <a:schemeClr val="bg2">
                  <a:lumMod val="50000"/>
                </a:schemeClr>
              </a:solidFill>
              <a:latin typeface="+mn-ea"/>
              <a:cs typeface="+mn-ea"/>
            </a:endParaRPr>
          </a:p>
          <a:p>
            <a:pPr algn="l"/>
            <a:r>
              <a:rPr lang="zh-CN" altLang="en-US" sz="2400">
                <a:solidFill>
                  <a:schemeClr val="bg2">
                    <a:lumMod val="50000"/>
                  </a:schemeClr>
                </a:solidFill>
                <a:latin typeface="+mn-ea"/>
                <a:cs typeface="+mn-ea"/>
              </a:rPr>
              <a:t>      节省存储空间，因为分配给数据的存储单元全用存放节点，节点之间的逻辑关系没有占用额外的存储空间采用这种方法时，可实现对节</a:t>
            </a:r>
            <a:r>
              <a:rPr lang="zh-CN" altLang="en-US" sz="2400">
                <a:solidFill>
                  <a:schemeClr val="bg2">
                    <a:lumMod val="50000"/>
                  </a:schemeClr>
                </a:solidFill>
                <a:latin typeface="+mn-ea"/>
                <a:cs typeface="+mn-ea"/>
              </a:rPr>
              <a:t>点的随机存取，即每一个</a:t>
            </a:r>
            <a:endParaRPr lang="zh-CN" altLang="en-US" sz="2400">
              <a:solidFill>
                <a:schemeClr val="bg2">
                  <a:lumMod val="50000"/>
                </a:schemeClr>
              </a:solidFill>
              <a:latin typeface="+mn-ea"/>
              <a:cs typeface="+mn-ea"/>
            </a:endParaRPr>
          </a:p>
          <a:p>
            <a:pPr algn="l"/>
            <a:r>
              <a:rPr lang="zh-CN" altLang="en-US" sz="2400">
                <a:solidFill>
                  <a:schemeClr val="bg2">
                    <a:lumMod val="50000"/>
                  </a:schemeClr>
                </a:solidFill>
                <a:latin typeface="+mn-ea"/>
                <a:cs typeface="+mn-ea"/>
                <a:sym typeface="+mn-ea"/>
              </a:rPr>
              <a:t>节</a:t>
            </a:r>
            <a:r>
              <a:rPr lang="zh-CN" altLang="en-US" sz="2400">
                <a:solidFill>
                  <a:schemeClr val="bg2">
                    <a:lumMod val="50000"/>
                  </a:schemeClr>
                </a:solidFill>
                <a:latin typeface="+mn-ea"/>
                <a:cs typeface="+mn-ea"/>
              </a:rPr>
              <a:t>点对应一个序号，由该序号可以直接计算出</a:t>
            </a:r>
            <a:r>
              <a:rPr lang="zh-CN" altLang="en-US" sz="2400">
                <a:solidFill>
                  <a:schemeClr val="bg2">
                    <a:lumMod val="50000"/>
                  </a:schemeClr>
                </a:solidFill>
                <a:latin typeface="+mn-ea"/>
                <a:cs typeface="+mn-ea"/>
                <a:sym typeface="+mn-ea"/>
              </a:rPr>
              <a:t>节</a:t>
            </a:r>
            <a:r>
              <a:rPr lang="zh-CN" altLang="en-US" sz="2400">
                <a:solidFill>
                  <a:schemeClr val="bg2">
                    <a:lumMod val="50000"/>
                  </a:schemeClr>
                </a:solidFill>
                <a:latin typeface="+mn-ea"/>
                <a:cs typeface="+mn-ea"/>
              </a:rPr>
              <a:t>点的存储地址</a:t>
            </a:r>
            <a:endParaRPr lang="zh-CN" altLang="en-US" sz="2400">
              <a:solidFill>
                <a:schemeClr val="bg2">
                  <a:lumMod val="50000"/>
                </a:schemeClr>
              </a:solidFill>
              <a:latin typeface="+mn-ea"/>
              <a:cs typeface="+mn-ea"/>
            </a:endParaRPr>
          </a:p>
          <a:p>
            <a:pPr algn="l"/>
            <a:r>
              <a:rPr lang="zh-CN" altLang="en-US" sz="2400">
                <a:solidFill>
                  <a:schemeClr val="bg2">
                    <a:lumMod val="50000"/>
                  </a:schemeClr>
                </a:solidFill>
                <a:latin typeface="+mn-ea"/>
                <a:cs typeface="+mn-ea"/>
              </a:rPr>
              <a:t>缺点：</a:t>
            </a:r>
            <a:endParaRPr lang="zh-CN" altLang="en-US" sz="2400">
              <a:solidFill>
                <a:schemeClr val="bg2">
                  <a:lumMod val="50000"/>
                </a:schemeClr>
              </a:solidFill>
              <a:latin typeface="+mn-ea"/>
              <a:cs typeface="+mn-ea"/>
            </a:endParaRPr>
          </a:p>
          <a:p>
            <a:pPr algn="l"/>
            <a:r>
              <a:rPr lang="zh-CN" altLang="en-US" sz="2400">
                <a:solidFill>
                  <a:schemeClr val="bg2">
                    <a:lumMod val="50000"/>
                  </a:schemeClr>
                </a:solidFill>
                <a:latin typeface="+mn-ea"/>
                <a:cs typeface="+mn-ea"/>
              </a:rPr>
              <a:t>       插入和删除操作需要移动元素，效率较低</a:t>
            </a:r>
            <a:endParaRPr lang="zh-CN" altLang="en-US" sz="2400">
              <a:solidFill>
                <a:schemeClr val="bg2">
                  <a:lumMod val="50000"/>
                </a:schemeClr>
              </a:solidFill>
              <a:latin typeface="+mn-ea"/>
              <a:cs typeface="+mn-e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60655" y="657860"/>
            <a:ext cx="11870690" cy="2922905"/>
          </a:xfrm>
          <a:prstGeom prst="rect">
            <a:avLst/>
          </a:prstGeom>
          <a:noFill/>
        </p:spPr>
        <p:txBody>
          <a:bodyPr wrap="square" rtlCol="0">
            <a:spAutoFit/>
          </a:bodyPr>
          <a:p>
            <a:pPr algn="l"/>
            <a:r>
              <a:rPr lang="zh-CN" altLang="en-US" sz="3600">
                <a:solidFill>
                  <a:schemeClr val="bg2">
                    <a:lumMod val="50000"/>
                  </a:schemeClr>
                </a:solidFill>
                <a:latin typeface="+mn-ea"/>
                <a:cs typeface="+mn-ea"/>
              </a:rPr>
              <a:t>链式存储结构：</a:t>
            </a:r>
            <a:endParaRPr lang="zh-CN" altLang="en-US" sz="3600">
              <a:solidFill>
                <a:schemeClr val="bg2">
                  <a:lumMod val="50000"/>
                </a:schemeClr>
              </a:solidFill>
              <a:latin typeface="+mn-ea"/>
              <a:cs typeface="+mn-ea"/>
            </a:endParaRPr>
          </a:p>
          <a:p>
            <a:pPr algn="l"/>
            <a:r>
              <a:rPr lang="zh-CN" altLang="en-US" sz="3600">
                <a:solidFill>
                  <a:schemeClr val="bg2">
                    <a:lumMod val="50000"/>
                  </a:schemeClr>
                </a:solidFill>
                <a:latin typeface="+mn-ea"/>
                <a:cs typeface="+mn-ea"/>
              </a:rPr>
              <a:t>       </a:t>
            </a:r>
            <a:r>
              <a:rPr lang="zh-CN" altLang="en-US" sz="2800">
                <a:solidFill>
                  <a:schemeClr val="bg2">
                    <a:lumMod val="50000"/>
                  </a:schemeClr>
                </a:solidFill>
                <a:latin typeface="+mn-ea"/>
                <a:cs typeface="+mn-ea"/>
              </a:rPr>
              <a:t>数据元素的存储对应的是</a:t>
            </a:r>
            <a:r>
              <a:rPr lang="zh-CN" altLang="en-US" sz="2800">
                <a:solidFill>
                  <a:schemeClr val="bg2">
                    <a:lumMod val="50000"/>
                  </a:schemeClr>
                </a:solidFill>
                <a:latin typeface="+mn-ea"/>
                <a:cs typeface="+mn-ea"/>
              </a:rPr>
              <a:t>不连续的存储空间，每个存储节</a:t>
            </a:r>
            <a:r>
              <a:rPr lang="zh-CN" altLang="en-US" sz="2800">
                <a:solidFill>
                  <a:schemeClr val="bg2">
                    <a:lumMod val="50000"/>
                  </a:schemeClr>
                </a:solidFill>
                <a:latin typeface="+mn-ea"/>
                <a:cs typeface="+mn-ea"/>
              </a:rPr>
              <a:t>点对应一个需要存储的数据元素</a:t>
            </a:r>
            <a:endParaRPr lang="zh-CN" altLang="en-US" sz="2800">
              <a:solidFill>
                <a:schemeClr val="bg2">
                  <a:lumMod val="50000"/>
                </a:schemeClr>
              </a:solidFill>
              <a:latin typeface="+mn-ea"/>
              <a:cs typeface="+mn-ea"/>
            </a:endParaRPr>
          </a:p>
          <a:p>
            <a:pPr algn="l"/>
            <a:r>
              <a:rPr lang="zh-CN" altLang="en-US" sz="2800">
                <a:solidFill>
                  <a:schemeClr val="bg2">
                    <a:lumMod val="50000"/>
                  </a:schemeClr>
                </a:solidFill>
                <a:latin typeface="+mn-ea"/>
                <a:cs typeface="+mn-ea"/>
              </a:rPr>
              <a:t>       </a:t>
            </a:r>
            <a:endParaRPr lang="zh-CN" altLang="en-US" sz="2800">
              <a:solidFill>
                <a:schemeClr val="bg2">
                  <a:lumMod val="50000"/>
                </a:schemeClr>
              </a:solidFill>
              <a:latin typeface="+mn-ea"/>
              <a:cs typeface="+mn-ea"/>
            </a:endParaRPr>
          </a:p>
          <a:p>
            <a:pPr algn="l"/>
            <a:r>
              <a:rPr lang="zh-CN" altLang="en-US" sz="2800">
                <a:solidFill>
                  <a:schemeClr val="bg2">
                    <a:lumMod val="50000"/>
                  </a:schemeClr>
                </a:solidFill>
                <a:latin typeface="+mn-ea"/>
                <a:cs typeface="+mn-ea"/>
              </a:rPr>
              <a:t>        每个</a:t>
            </a:r>
            <a:r>
              <a:rPr lang="zh-CN" altLang="en-US" sz="2800">
                <a:solidFill>
                  <a:schemeClr val="bg2">
                    <a:lumMod val="50000"/>
                  </a:schemeClr>
                </a:solidFill>
                <a:latin typeface="+mn-ea"/>
                <a:cs typeface="+mn-ea"/>
                <a:sym typeface="+mn-ea"/>
              </a:rPr>
              <a:t>节</a:t>
            </a:r>
            <a:r>
              <a:rPr lang="zh-CN" altLang="en-US" sz="2800">
                <a:solidFill>
                  <a:schemeClr val="bg2">
                    <a:lumMod val="50000"/>
                  </a:schemeClr>
                </a:solidFill>
                <a:latin typeface="+mn-ea"/>
                <a:cs typeface="+mn-ea"/>
              </a:rPr>
              <a:t>点是</a:t>
            </a:r>
            <a:r>
              <a:rPr lang="zh-CN" altLang="en-US" sz="2800">
                <a:solidFill>
                  <a:schemeClr val="bg2">
                    <a:lumMod val="50000"/>
                  </a:schemeClr>
                </a:solidFill>
                <a:latin typeface="+mn-ea"/>
                <a:cs typeface="+mn-ea"/>
              </a:rPr>
              <a:t>由数据域和指针域组成，元素之间的逻辑关系通过存储节点之间的链接关系反映出来</a:t>
            </a:r>
            <a:endParaRPr lang="zh-CN" altLang="en-US" sz="2800">
              <a:solidFill>
                <a:schemeClr val="bg2">
                  <a:lumMod val="50000"/>
                </a:schemeClr>
              </a:solidFill>
              <a:latin typeface="+mn-ea"/>
              <a:cs typeface="+mn-ea"/>
            </a:endParaRPr>
          </a:p>
        </p:txBody>
      </p:sp>
      <p:pic>
        <p:nvPicPr>
          <p:cNvPr id="4" name="图片 3" descr="屏幕截图(40)"/>
          <p:cNvPicPr>
            <a:picLocks noChangeAspect="1"/>
          </p:cNvPicPr>
          <p:nvPr/>
        </p:nvPicPr>
        <p:blipFill>
          <a:blip r:embed="rId1"/>
          <a:stretch>
            <a:fillRect/>
          </a:stretch>
        </p:blipFill>
        <p:spPr>
          <a:xfrm>
            <a:off x="779145" y="3683000"/>
            <a:ext cx="10058400" cy="302069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919605" y="1167130"/>
            <a:ext cx="7908290" cy="4523105"/>
          </a:xfrm>
          <a:prstGeom prst="rect">
            <a:avLst/>
          </a:prstGeom>
          <a:noFill/>
        </p:spPr>
        <p:txBody>
          <a:bodyPr wrap="none" rtlCol="0">
            <a:spAutoFit/>
          </a:bodyPr>
          <a:p>
            <a:pPr algn="l"/>
            <a:r>
              <a:rPr lang="zh-CN" altLang="en-US" sz="3200">
                <a:solidFill>
                  <a:schemeClr val="bg2">
                    <a:lumMod val="50000"/>
                  </a:schemeClr>
                </a:solidFill>
              </a:rPr>
              <a:t>特点：</a:t>
            </a:r>
            <a:endParaRPr lang="zh-CN" altLang="en-US" sz="3200">
              <a:solidFill>
                <a:schemeClr val="bg2">
                  <a:lumMod val="50000"/>
                </a:schemeClr>
              </a:solidFill>
            </a:endParaRPr>
          </a:p>
          <a:p>
            <a:pPr algn="l"/>
            <a:endParaRPr lang="zh-CN" altLang="en-US" sz="3200">
              <a:solidFill>
                <a:schemeClr val="bg2">
                  <a:lumMod val="50000"/>
                </a:schemeClr>
              </a:solidFill>
            </a:endParaRPr>
          </a:p>
          <a:p>
            <a:pPr lvl="2" algn="l"/>
            <a:r>
              <a:rPr lang="zh-CN" altLang="en-US" sz="3200">
                <a:solidFill>
                  <a:schemeClr val="bg2">
                    <a:lumMod val="50000"/>
                  </a:schemeClr>
                </a:solidFill>
              </a:rPr>
              <a:t>1.比顺序存储结构的存储密度小</a:t>
            </a:r>
            <a:endParaRPr lang="zh-CN" altLang="en-US" sz="3200">
              <a:solidFill>
                <a:schemeClr val="bg2">
                  <a:lumMod val="50000"/>
                </a:schemeClr>
              </a:solidFill>
            </a:endParaRPr>
          </a:p>
          <a:p>
            <a:pPr lvl="2" algn="l"/>
            <a:endParaRPr lang="zh-CN" altLang="en-US" sz="3200">
              <a:solidFill>
                <a:schemeClr val="bg2">
                  <a:lumMod val="50000"/>
                </a:schemeClr>
              </a:solidFill>
            </a:endParaRPr>
          </a:p>
          <a:p>
            <a:pPr lvl="2" algn="l"/>
            <a:r>
              <a:rPr lang="zh-CN" altLang="en-US" sz="3200">
                <a:solidFill>
                  <a:schemeClr val="bg2">
                    <a:lumMod val="50000"/>
                  </a:schemeClr>
                </a:solidFill>
              </a:rPr>
              <a:t>2.逻辑上相邻的节点物理上不必相邻</a:t>
            </a:r>
            <a:endParaRPr lang="zh-CN" altLang="en-US" sz="3200">
              <a:solidFill>
                <a:schemeClr val="bg2">
                  <a:lumMod val="50000"/>
                </a:schemeClr>
              </a:solidFill>
            </a:endParaRPr>
          </a:p>
          <a:p>
            <a:pPr lvl="2" algn="l"/>
            <a:endParaRPr lang="zh-CN" altLang="en-US" sz="3200">
              <a:solidFill>
                <a:schemeClr val="bg2">
                  <a:lumMod val="50000"/>
                </a:schemeClr>
              </a:solidFill>
            </a:endParaRPr>
          </a:p>
          <a:p>
            <a:pPr lvl="2" algn="l"/>
            <a:r>
              <a:rPr lang="zh-CN" altLang="en-US" sz="3200">
                <a:solidFill>
                  <a:schemeClr val="bg2">
                    <a:lumMod val="50000"/>
                  </a:schemeClr>
                </a:solidFill>
              </a:rPr>
              <a:t>3.插入、删除灵活</a:t>
            </a:r>
            <a:endParaRPr lang="zh-CN" altLang="en-US" sz="3200">
              <a:solidFill>
                <a:schemeClr val="bg2">
                  <a:lumMod val="50000"/>
                </a:schemeClr>
              </a:solidFill>
            </a:endParaRPr>
          </a:p>
          <a:p>
            <a:pPr lvl="2" algn="l"/>
            <a:endParaRPr lang="zh-CN" altLang="en-US" sz="3200">
              <a:solidFill>
                <a:schemeClr val="bg2">
                  <a:lumMod val="50000"/>
                </a:schemeClr>
              </a:solidFill>
            </a:endParaRPr>
          </a:p>
          <a:p>
            <a:pPr lvl="2" algn="l"/>
            <a:r>
              <a:rPr lang="zh-CN" altLang="en-US" sz="3200">
                <a:solidFill>
                  <a:schemeClr val="bg2">
                    <a:lumMod val="50000"/>
                  </a:schemeClr>
                </a:solidFill>
              </a:rPr>
              <a:t>4.查找结点时链式存储要比顺序存储慢</a:t>
            </a:r>
            <a:endParaRPr lang="zh-CN" altLang="en-US" sz="3200">
              <a:solidFill>
                <a:schemeClr val="bg2">
                  <a:lumMod val="50000"/>
                </a:schemeClr>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14325" y="723900"/>
            <a:ext cx="11675110" cy="1753235"/>
          </a:xfrm>
          <a:prstGeom prst="rect">
            <a:avLst/>
          </a:prstGeom>
          <a:noFill/>
        </p:spPr>
        <p:txBody>
          <a:bodyPr wrap="square" rtlCol="0">
            <a:spAutoFit/>
          </a:bodyPr>
          <a:p>
            <a:pPr algn="l"/>
            <a:r>
              <a:rPr lang="zh-CN" altLang="en-US" sz="3600">
                <a:solidFill>
                  <a:schemeClr val="bg2">
                    <a:lumMod val="50000"/>
                  </a:schemeClr>
                </a:solidFill>
                <a:latin typeface="+mn-ea"/>
                <a:cs typeface="+mn-ea"/>
              </a:rPr>
              <a:t>索引存储结构：</a:t>
            </a:r>
            <a:endParaRPr lang="zh-CN" altLang="en-US" sz="3600">
              <a:solidFill>
                <a:schemeClr val="bg2">
                  <a:lumMod val="50000"/>
                </a:schemeClr>
              </a:solidFill>
              <a:latin typeface="+mn-ea"/>
              <a:cs typeface="+mn-ea"/>
            </a:endParaRPr>
          </a:p>
          <a:p>
            <a:pPr algn="l"/>
            <a:endParaRPr lang="zh-CN" altLang="en-US" sz="3600">
              <a:solidFill>
                <a:schemeClr val="bg2">
                  <a:lumMod val="50000"/>
                </a:schemeClr>
              </a:solidFill>
              <a:latin typeface="+mn-ea"/>
              <a:cs typeface="+mn-ea"/>
            </a:endParaRPr>
          </a:p>
          <a:p>
            <a:pPr algn="l"/>
            <a:r>
              <a:rPr lang="zh-CN" altLang="en-US" sz="3600">
                <a:solidFill>
                  <a:schemeClr val="bg2">
                    <a:lumMod val="50000"/>
                  </a:schemeClr>
                </a:solidFill>
                <a:latin typeface="+mn-ea"/>
                <a:cs typeface="+mn-ea"/>
              </a:rPr>
              <a:t>     </a:t>
            </a:r>
            <a:r>
              <a:rPr lang="zh-CN" altLang="en-US" sz="2800">
                <a:solidFill>
                  <a:schemeClr val="bg2">
                    <a:lumMod val="50000"/>
                  </a:schemeClr>
                </a:solidFill>
                <a:latin typeface="+mn-ea"/>
                <a:cs typeface="+mn-ea"/>
              </a:rPr>
              <a:t>除建立存储节点信息外，还建立附加的索引表来标识节</a:t>
            </a:r>
            <a:r>
              <a:rPr lang="zh-CN" altLang="en-US" sz="2800">
                <a:solidFill>
                  <a:schemeClr val="bg2">
                    <a:lumMod val="50000"/>
                  </a:schemeClr>
                </a:solidFill>
                <a:latin typeface="+mn-ea"/>
                <a:cs typeface="+mn-ea"/>
              </a:rPr>
              <a:t>点的地址</a:t>
            </a:r>
            <a:endParaRPr lang="zh-CN" altLang="en-US" sz="2800">
              <a:solidFill>
                <a:schemeClr val="bg2">
                  <a:lumMod val="50000"/>
                </a:schemeClr>
              </a:solidFill>
              <a:latin typeface="+mn-ea"/>
              <a:cs typeface="+mn-ea"/>
            </a:endParaRPr>
          </a:p>
        </p:txBody>
      </p:sp>
      <p:pic>
        <p:nvPicPr>
          <p:cNvPr id="3" name="图片 2" descr="屏幕截图(41)"/>
          <p:cNvPicPr>
            <a:picLocks noChangeAspect="1"/>
          </p:cNvPicPr>
          <p:nvPr/>
        </p:nvPicPr>
        <p:blipFill>
          <a:blip r:embed="rId1"/>
          <a:stretch>
            <a:fillRect/>
          </a:stretch>
        </p:blipFill>
        <p:spPr>
          <a:xfrm>
            <a:off x="2654935" y="2477135"/>
            <a:ext cx="6563995" cy="429768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21055" y="274320"/>
            <a:ext cx="9240520" cy="2306955"/>
          </a:xfrm>
          <a:prstGeom prst="rect">
            <a:avLst/>
          </a:prstGeom>
          <a:noFill/>
        </p:spPr>
        <p:txBody>
          <a:bodyPr wrap="square" rtlCol="0">
            <a:spAutoFit/>
          </a:bodyPr>
          <a:p>
            <a:pPr algn="l"/>
            <a:endParaRPr lang="zh-CN" altLang="en-US" sz="3600">
              <a:solidFill>
                <a:schemeClr val="bg2">
                  <a:lumMod val="50000"/>
                </a:schemeClr>
              </a:solidFill>
              <a:latin typeface="+mn-ea"/>
              <a:cs typeface="+mn-ea"/>
            </a:endParaRPr>
          </a:p>
          <a:p>
            <a:pPr algn="l"/>
            <a:r>
              <a:rPr lang="zh-CN" altLang="en-US" sz="3600">
                <a:solidFill>
                  <a:schemeClr val="bg2">
                    <a:lumMod val="50000"/>
                  </a:schemeClr>
                </a:solidFill>
                <a:latin typeface="+mn-ea"/>
                <a:cs typeface="+mn-ea"/>
              </a:rPr>
              <a:t>散列存储结构：</a:t>
            </a:r>
            <a:endParaRPr lang="zh-CN" altLang="en-US" sz="3600">
              <a:solidFill>
                <a:schemeClr val="bg2">
                  <a:lumMod val="50000"/>
                </a:schemeClr>
              </a:solidFill>
              <a:latin typeface="+mn-ea"/>
              <a:cs typeface="+mn-ea"/>
            </a:endParaRPr>
          </a:p>
          <a:p>
            <a:pPr algn="l"/>
            <a:endParaRPr lang="zh-CN" altLang="en-US" sz="3600">
              <a:solidFill>
                <a:schemeClr val="bg2">
                  <a:lumMod val="50000"/>
                </a:schemeClr>
              </a:solidFill>
              <a:latin typeface="+mn-ea"/>
              <a:cs typeface="+mn-ea"/>
            </a:endParaRPr>
          </a:p>
          <a:p>
            <a:pPr algn="l"/>
            <a:r>
              <a:rPr lang="zh-CN" altLang="en-US" sz="3600">
                <a:solidFill>
                  <a:schemeClr val="bg2">
                    <a:lumMod val="50000"/>
                  </a:schemeClr>
                </a:solidFill>
                <a:latin typeface="+mn-ea"/>
                <a:cs typeface="+mn-ea"/>
              </a:rPr>
              <a:t>     </a:t>
            </a:r>
            <a:r>
              <a:rPr lang="zh-CN" altLang="en-US" sz="2800">
                <a:solidFill>
                  <a:schemeClr val="bg2">
                    <a:lumMod val="50000"/>
                  </a:schemeClr>
                </a:solidFill>
                <a:latin typeface="+mn-ea"/>
                <a:cs typeface="+mn-ea"/>
              </a:rPr>
              <a:t>根据节点的关键字直接计算出该节</a:t>
            </a:r>
            <a:r>
              <a:rPr lang="zh-CN" altLang="en-US" sz="2800">
                <a:solidFill>
                  <a:schemeClr val="bg2">
                    <a:lumMod val="50000"/>
                  </a:schemeClr>
                </a:solidFill>
                <a:latin typeface="+mn-ea"/>
                <a:cs typeface="+mn-ea"/>
              </a:rPr>
              <a:t>点的存储地址</a:t>
            </a:r>
            <a:endParaRPr lang="zh-CN" altLang="en-US" sz="2800">
              <a:solidFill>
                <a:schemeClr val="bg2">
                  <a:lumMod val="50000"/>
                </a:schemeClr>
              </a:solidFill>
              <a:latin typeface="+mn-ea"/>
              <a:cs typeface="+mn-ea"/>
            </a:endParaRPr>
          </a:p>
        </p:txBody>
      </p:sp>
      <p:pic>
        <p:nvPicPr>
          <p:cNvPr id="3" name="图片 2" descr="屏幕截图(43)"/>
          <p:cNvPicPr>
            <a:picLocks noChangeAspect="1"/>
          </p:cNvPicPr>
          <p:nvPr/>
        </p:nvPicPr>
        <p:blipFill>
          <a:blip r:embed="rId1"/>
          <a:stretch>
            <a:fillRect/>
          </a:stretch>
        </p:blipFill>
        <p:spPr>
          <a:xfrm>
            <a:off x="3303270" y="2680970"/>
            <a:ext cx="5213985" cy="39624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descr="屏幕截图(42)"/>
          <p:cNvPicPr>
            <a:picLocks noChangeAspect="1"/>
          </p:cNvPicPr>
          <p:nvPr/>
        </p:nvPicPr>
        <p:blipFill>
          <a:blip r:embed="rId1"/>
          <a:stretch>
            <a:fillRect/>
          </a:stretch>
        </p:blipFill>
        <p:spPr>
          <a:xfrm>
            <a:off x="1367790" y="506095"/>
            <a:ext cx="9799320" cy="574357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5669915" y="2531110"/>
            <a:ext cx="2484120" cy="977265"/>
          </a:xfrm>
          <a:prstGeom prst="rect">
            <a:avLst/>
          </a:prstGeom>
          <a:noFill/>
          <a:ln>
            <a:noFill/>
          </a:ln>
        </p:spPr>
        <p:txBody>
          <a:bodyPr wrap="none" rtlCol="0" anchor="t">
            <a:spAutoFit/>
            <a:scene3d>
              <a:camera prst="orthographicFront"/>
              <a:lightRig rig="harsh" dir="t"/>
            </a:scene3d>
            <a:sp3d extrusionH="57150" prstMaterial="matte">
              <a:bevelT w="63500" h="12700" prst="angle"/>
              <a:contourClr>
                <a:schemeClr val="bg1">
                  <a:lumMod val="65000"/>
                </a:schemeClr>
              </a:contourClr>
            </a:sp3d>
          </a:bodyPr>
          <a:p>
            <a:pPr marR="0" lvl="0" indent="0" algn="l" defTabSz="914400" rtl="0" eaLnBrk="1" fontAlgn="auto" latinLnBrk="0" hangingPunct="1">
              <a:lnSpc>
                <a:spcPct val="120000"/>
              </a:lnSpc>
              <a:spcBef>
                <a:spcPts val="0"/>
              </a:spcBef>
              <a:spcAft>
                <a:spcPts val="0"/>
              </a:spcAft>
              <a:buClrTx/>
              <a:buSzTx/>
              <a:buFont typeface="Arial" panose="020B0604020202020204" pitchFamily="34" charset="0"/>
              <a:buNone/>
              <a:defRPr/>
            </a:pPr>
            <a:r>
              <a:rPr lang="zh-CN" altLang="en-US" sz="4800" noProof="0" dirty="0">
                <a:ln>
                  <a:noFill/>
                </a:ln>
                <a:solidFill>
                  <a:schemeClr val="bg1">
                    <a:lumMod val="50000"/>
                  </a:schemeClr>
                </a:solidFill>
                <a:effectLst/>
                <a:uLnTx/>
                <a:uFillTx/>
                <a:latin typeface="微软雅黑" panose="020B0503020204020204" charset="-122"/>
                <a:ea typeface="微软雅黑" panose="020B0503020204020204" charset="-122"/>
                <a:sym typeface="宋体" panose="02010600030101010101" pitchFamily="2" charset="-122"/>
              </a:rPr>
              <a:t>算      法</a:t>
            </a:r>
            <a:endParaRPr lang="zh-CN" altLang="en-US" sz="4800" noProof="0" dirty="0">
              <a:ln>
                <a:noFill/>
              </a:ln>
              <a:solidFill>
                <a:schemeClr val="bg1">
                  <a:lumMod val="50000"/>
                </a:schemeClr>
              </a:solidFill>
              <a:effectLst/>
              <a:uLnTx/>
              <a:uFillTx/>
              <a:latin typeface="微软雅黑" panose="020B0503020204020204" charset="-122"/>
              <a:ea typeface="微软雅黑" panose="020B0503020204020204" charset="-122"/>
              <a:sym typeface="宋体" panose="02010600030101010101" pitchFamily="2" charset="-122"/>
            </a:endParaRPr>
          </a:p>
        </p:txBody>
      </p:sp>
      <p:sp>
        <p:nvSpPr>
          <p:cNvPr id="7" name="椭圆 6"/>
          <p:cNvSpPr/>
          <p:nvPr/>
        </p:nvSpPr>
        <p:spPr>
          <a:xfrm>
            <a:off x="2089349" y="1772971"/>
            <a:ext cx="1883013" cy="1883013"/>
          </a:xfrm>
          <a:prstGeom prst="ellipse">
            <a:avLst/>
          </a:prstGeom>
          <a:noFill/>
          <a:ln w="19050">
            <a:solidFill>
              <a:schemeClr val="accent1">
                <a:lumMod val="40000"/>
                <a:lumOff val="60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95000"/>
                  <a:lumOff val="5000"/>
                </a:schemeClr>
              </a:solidFill>
            </a:endParaRPr>
          </a:p>
        </p:txBody>
      </p:sp>
      <p:sp>
        <p:nvSpPr>
          <p:cNvPr id="3" name="椭圆 2"/>
          <p:cNvSpPr/>
          <p:nvPr/>
        </p:nvSpPr>
        <p:spPr>
          <a:xfrm>
            <a:off x="2734310" y="1314450"/>
            <a:ext cx="2371090" cy="2341245"/>
          </a:xfrm>
          <a:prstGeom prst="ellipse">
            <a:avLst/>
          </a:prstGeom>
          <a:noFill/>
          <a:ln w="19050">
            <a:solidFill>
              <a:schemeClr val="accent1">
                <a:lumMod val="40000"/>
                <a:lumOff val="60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95000"/>
                  <a:lumOff val="5000"/>
                </a:schemeClr>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21945" y="863600"/>
            <a:ext cx="11675110" cy="5077460"/>
          </a:xfrm>
          <a:prstGeom prst="rect">
            <a:avLst/>
          </a:prstGeom>
          <a:noFill/>
        </p:spPr>
        <p:txBody>
          <a:bodyPr wrap="square" rtlCol="0">
            <a:spAutoFit/>
          </a:bodyPr>
          <a:p>
            <a:pPr algn="l"/>
            <a:r>
              <a:rPr lang="zh-CN" altLang="en-US" sz="3600">
                <a:solidFill>
                  <a:schemeClr val="bg2">
                    <a:lumMod val="50000"/>
                  </a:schemeClr>
                </a:solidFill>
                <a:latin typeface="+mn-ea"/>
                <a:cs typeface="+mn-ea"/>
              </a:rPr>
              <a:t>算法（Algorithm）</a:t>
            </a:r>
            <a:endParaRPr lang="zh-CN" altLang="en-US" sz="3600">
              <a:solidFill>
                <a:schemeClr val="bg2">
                  <a:lumMod val="50000"/>
                </a:schemeClr>
              </a:solidFill>
              <a:latin typeface="+mn-ea"/>
              <a:cs typeface="+mn-ea"/>
            </a:endParaRPr>
          </a:p>
          <a:p>
            <a:pPr algn="l"/>
            <a:endParaRPr lang="zh-CN" altLang="en-US" sz="3600">
              <a:solidFill>
                <a:schemeClr val="bg2">
                  <a:lumMod val="50000"/>
                </a:schemeClr>
              </a:solidFill>
              <a:latin typeface="+mn-ea"/>
              <a:cs typeface="+mn-ea"/>
            </a:endParaRPr>
          </a:p>
          <a:p>
            <a:pPr algn="l"/>
            <a:r>
              <a:rPr lang="zh-CN" altLang="en-US" sz="3600">
                <a:solidFill>
                  <a:schemeClr val="bg2">
                    <a:lumMod val="50000"/>
                  </a:schemeClr>
                </a:solidFill>
                <a:latin typeface="+mn-ea"/>
                <a:cs typeface="+mn-ea"/>
              </a:rPr>
              <a:t>       算法代表着用系统的方法描述解决问题的策略机制。也就是说，能够对一定规范的输入，在有限时间内获得所要求的输出。如果一个算法有缺陷，或不适合于某个问题，执行这个算法将不会解决这个问题。不同的算法可能用不同的时间、空间或效率来完成同样的任务。</a:t>
            </a:r>
            <a:endParaRPr lang="zh-CN" altLang="en-US" sz="3600">
              <a:solidFill>
                <a:schemeClr val="bg2">
                  <a:lumMod val="50000"/>
                </a:schemeClr>
              </a:solidFill>
              <a:latin typeface="+mn-ea"/>
              <a:cs typeface="+mn-ea"/>
            </a:endParaRPr>
          </a:p>
          <a:p>
            <a:pPr algn="l"/>
            <a:r>
              <a:rPr lang="zh-CN" altLang="en-US" sz="3600">
                <a:solidFill>
                  <a:schemeClr val="bg2">
                    <a:lumMod val="50000"/>
                  </a:schemeClr>
                </a:solidFill>
                <a:latin typeface="+mn-ea"/>
                <a:cs typeface="+mn-ea"/>
              </a:rPr>
              <a:t>      </a:t>
            </a:r>
            <a:endParaRPr lang="zh-CN" altLang="en-US" sz="3600">
              <a:solidFill>
                <a:schemeClr val="bg2">
                  <a:lumMod val="50000"/>
                </a:schemeClr>
              </a:solidFill>
              <a:latin typeface="+mn-ea"/>
              <a:cs typeface="+mn-ea"/>
            </a:endParaRPr>
          </a:p>
          <a:p>
            <a:pPr algn="l"/>
            <a:r>
              <a:rPr lang="zh-CN" altLang="en-US" sz="3600">
                <a:solidFill>
                  <a:schemeClr val="bg2">
                    <a:lumMod val="50000"/>
                  </a:schemeClr>
                </a:solidFill>
                <a:latin typeface="+mn-ea"/>
                <a:cs typeface="+mn-ea"/>
              </a:rPr>
              <a:t>       算法的优劣可以用空间复杂度与时间复杂度来衡量</a:t>
            </a:r>
            <a:endParaRPr lang="zh-CN" altLang="en-US" sz="3600">
              <a:solidFill>
                <a:schemeClr val="bg2">
                  <a:lumMod val="50000"/>
                </a:schemeClr>
              </a:solidFill>
              <a:latin typeface="+mn-ea"/>
              <a:cs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4008120" y="2604770"/>
            <a:ext cx="5669280" cy="977265"/>
          </a:xfrm>
          <a:prstGeom prst="rect">
            <a:avLst/>
          </a:prstGeom>
          <a:noFill/>
          <a:ln>
            <a:noFill/>
          </a:ln>
        </p:spPr>
        <p:txBody>
          <a:bodyPr wrap="none" rtlCol="0" anchor="t">
            <a:spAutoFit/>
            <a:scene3d>
              <a:camera prst="orthographicFront"/>
              <a:lightRig rig="harsh" dir="t"/>
            </a:scene3d>
            <a:sp3d extrusionH="57150" prstMaterial="matte">
              <a:bevelT w="63500" h="12700" prst="angle"/>
              <a:contourClr>
                <a:schemeClr val="bg1">
                  <a:lumMod val="65000"/>
                </a:schemeClr>
              </a:contourClr>
            </a:sp3d>
          </a:bodyPr>
          <a:p>
            <a:pPr marR="0" lvl="0" indent="0" algn="l" defTabSz="914400" rtl="0" eaLnBrk="1" fontAlgn="auto" latinLnBrk="0" hangingPunct="1">
              <a:lnSpc>
                <a:spcPct val="120000"/>
              </a:lnSpc>
              <a:spcBef>
                <a:spcPts val="0"/>
              </a:spcBef>
              <a:spcAft>
                <a:spcPts val="0"/>
              </a:spcAft>
              <a:buClrTx/>
              <a:buSzTx/>
              <a:buFont typeface="Arial" panose="020B0604020202020204" pitchFamily="34" charset="0"/>
              <a:buNone/>
              <a:defRPr/>
            </a:pPr>
            <a:r>
              <a:rPr lang="zh-CN" altLang="en-US" sz="4800" noProof="0" dirty="0">
                <a:ln>
                  <a:noFill/>
                </a:ln>
                <a:solidFill>
                  <a:schemeClr val="bg1">
                    <a:lumMod val="50000"/>
                  </a:schemeClr>
                </a:solidFill>
                <a:effectLst/>
                <a:uLnTx/>
                <a:uFillTx/>
                <a:latin typeface="微软雅黑" panose="020B0503020204020204" charset="-122"/>
                <a:ea typeface="微软雅黑" panose="020B0503020204020204" charset="-122"/>
                <a:sym typeface="宋体" panose="02010600030101010101" pitchFamily="2" charset="-122"/>
              </a:rPr>
              <a:t>为什么学习数据结构</a:t>
            </a:r>
            <a:endParaRPr lang="zh-CN" altLang="en-US" sz="4800" b="1">
              <a:solidFill>
                <a:schemeClr val="accent3"/>
              </a:solidFill>
              <a:effectLst/>
            </a:endParaRPr>
          </a:p>
        </p:txBody>
      </p:sp>
      <p:sp>
        <p:nvSpPr>
          <p:cNvPr id="7" name="椭圆 6"/>
          <p:cNvSpPr/>
          <p:nvPr/>
        </p:nvSpPr>
        <p:spPr>
          <a:xfrm>
            <a:off x="1206699" y="1699311"/>
            <a:ext cx="1883013" cy="1883013"/>
          </a:xfrm>
          <a:prstGeom prst="ellipse">
            <a:avLst/>
          </a:prstGeom>
          <a:noFill/>
          <a:ln w="19050">
            <a:solidFill>
              <a:schemeClr val="accent1">
                <a:lumMod val="40000"/>
                <a:lumOff val="60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95000"/>
                  <a:lumOff val="5000"/>
                </a:schemeClr>
              </a:solidFill>
            </a:endParaRPr>
          </a:p>
        </p:txBody>
      </p:sp>
      <p:sp>
        <p:nvSpPr>
          <p:cNvPr id="3" name="椭圆 2"/>
          <p:cNvSpPr/>
          <p:nvPr/>
        </p:nvSpPr>
        <p:spPr>
          <a:xfrm>
            <a:off x="1851660" y="1240790"/>
            <a:ext cx="2371090" cy="2341245"/>
          </a:xfrm>
          <a:prstGeom prst="ellipse">
            <a:avLst/>
          </a:prstGeom>
          <a:noFill/>
          <a:ln w="19050">
            <a:solidFill>
              <a:schemeClr val="accent1">
                <a:lumMod val="40000"/>
                <a:lumOff val="60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95000"/>
                  <a:lumOff val="5000"/>
                </a:schemeClr>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61315" y="-4445"/>
            <a:ext cx="11675110" cy="6862445"/>
          </a:xfrm>
          <a:prstGeom prst="rect">
            <a:avLst/>
          </a:prstGeom>
          <a:noFill/>
        </p:spPr>
        <p:txBody>
          <a:bodyPr wrap="square" rtlCol="0">
            <a:spAutoFit/>
          </a:bodyPr>
          <a:p>
            <a:pPr algn="l"/>
            <a:r>
              <a:rPr lang="zh-CN" altLang="en-US" sz="3200">
                <a:solidFill>
                  <a:schemeClr val="bg2">
                    <a:lumMod val="50000"/>
                  </a:schemeClr>
                </a:solidFill>
                <a:latin typeface="+mn-ea"/>
                <a:cs typeface="+mn-ea"/>
              </a:rPr>
              <a:t>特征</a:t>
            </a:r>
            <a:endParaRPr lang="zh-CN" altLang="en-US" sz="3200">
              <a:solidFill>
                <a:schemeClr val="bg2">
                  <a:lumMod val="50000"/>
                </a:schemeClr>
              </a:solidFill>
              <a:latin typeface="+mn-ea"/>
              <a:cs typeface="+mn-ea"/>
            </a:endParaRPr>
          </a:p>
          <a:p>
            <a:pPr algn="l"/>
            <a:r>
              <a:rPr lang="zh-CN" altLang="en-US" sz="2400">
                <a:solidFill>
                  <a:schemeClr val="bg2">
                    <a:lumMod val="50000"/>
                  </a:schemeClr>
                </a:solidFill>
                <a:latin typeface="+mn-ea"/>
                <a:cs typeface="+mn-ea"/>
              </a:rPr>
              <a:t>有穷性（Finiteness）</a:t>
            </a:r>
            <a:endParaRPr lang="zh-CN" altLang="en-US" sz="2400">
              <a:solidFill>
                <a:schemeClr val="bg2">
                  <a:lumMod val="50000"/>
                </a:schemeClr>
              </a:solidFill>
              <a:latin typeface="+mn-ea"/>
              <a:cs typeface="+mn-ea"/>
            </a:endParaRPr>
          </a:p>
          <a:p>
            <a:pPr algn="l"/>
            <a:r>
              <a:rPr lang="zh-CN" altLang="en-US" sz="2400">
                <a:solidFill>
                  <a:schemeClr val="bg2">
                    <a:lumMod val="50000"/>
                  </a:schemeClr>
                </a:solidFill>
                <a:latin typeface="+mn-ea"/>
                <a:cs typeface="+mn-ea"/>
              </a:rPr>
              <a:t>算法的有穷性是指算法必须能在执行有限个步骤之后终止；</a:t>
            </a:r>
            <a:endParaRPr lang="zh-CN" altLang="en-US" sz="2400">
              <a:solidFill>
                <a:schemeClr val="bg2">
                  <a:lumMod val="50000"/>
                </a:schemeClr>
              </a:solidFill>
              <a:latin typeface="+mn-ea"/>
              <a:cs typeface="+mn-ea"/>
            </a:endParaRPr>
          </a:p>
          <a:p>
            <a:pPr algn="l"/>
            <a:endParaRPr lang="zh-CN" altLang="en-US" sz="2400">
              <a:solidFill>
                <a:schemeClr val="bg2">
                  <a:lumMod val="50000"/>
                </a:schemeClr>
              </a:solidFill>
              <a:latin typeface="+mn-ea"/>
              <a:cs typeface="+mn-ea"/>
            </a:endParaRPr>
          </a:p>
          <a:p>
            <a:pPr algn="l"/>
            <a:r>
              <a:rPr lang="zh-CN" altLang="en-US" sz="2400">
                <a:solidFill>
                  <a:schemeClr val="bg2">
                    <a:lumMod val="50000"/>
                  </a:schemeClr>
                </a:solidFill>
                <a:latin typeface="+mn-ea"/>
                <a:cs typeface="+mn-ea"/>
              </a:rPr>
              <a:t>确切性(Definiteness)</a:t>
            </a:r>
            <a:endParaRPr lang="zh-CN" altLang="en-US" sz="2400">
              <a:solidFill>
                <a:schemeClr val="bg2">
                  <a:lumMod val="50000"/>
                </a:schemeClr>
              </a:solidFill>
              <a:latin typeface="+mn-ea"/>
              <a:cs typeface="+mn-ea"/>
            </a:endParaRPr>
          </a:p>
          <a:p>
            <a:pPr algn="l"/>
            <a:r>
              <a:rPr lang="zh-CN" altLang="en-US" sz="2400">
                <a:solidFill>
                  <a:schemeClr val="bg2">
                    <a:lumMod val="50000"/>
                  </a:schemeClr>
                </a:solidFill>
                <a:latin typeface="+mn-ea"/>
                <a:cs typeface="+mn-ea"/>
              </a:rPr>
              <a:t>算法的每一步骤必须有确切的定义；</a:t>
            </a:r>
            <a:endParaRPr lang="zh-CN" altLang="en-US" sz="2400">
              <a:solidFill>
                <a:schemeClr val="bg2">
                  <a:lumMod val="50000"/>
                </a:schemeClr>
              </a:solidFill>
              <a:latin typeface="+mn-ea"/>
              <a:cs typeface="+mn-ea"/>
            </a:endParaRPr>
          </a:p>
          <a:p>
            <a:pPr algn="l"/>
            <a:endParaRPr lang="zh-CN" altLang="en-US" sz="2400">
              <a:solidFill>
                <a:schemeClr val="bg2">
                  <a:lumMod val="50000"/>
                </a:schemeClr>
              </a:solidFill>
              <a:latin typeface="+mn-ea"/>
              <a:cs typeface="+mn-ea"/>
            </a:endParaRPr>
          </a:p>
          <a:p>
            <a:pPr algn="l"/>
            <a:r>
              <a:rPr lang="zh-CN" altLang="en-US" sz="2400">
                <a:solidFill>
                  <a:schemeClr val="bg2">
                    <a:lumMod val="50000"/>
                  </a:schemeClr>
                </a:solidFill>
                <a:latin typeface="+mn-ea"/>
                <a:cs typeface="+mn-ea"/>
              </a:rPr>
              <a:t>输入项(Input)</a:t>
            </a:r>
            <a:endParaRPr lang="zh-CN" altLang="en-US" sz="2400">
              <a:solidFill>
                <a:schemeClr val="bg2">
                  <a:lumMod val="50000"/>
                </a:schemeClr>
              </a:solidFill>
              <a:latin typeface="+mn-ea"/>
              <a:cs typeface="+mn-ea"/>
            </a:endParaRPr>
          </a:p>
          <a:p>
            <a:pPr algn="l"/>
            <a:r>
              <a:rPr lang="zh-CN" altLang="en-US" sz="2400">
                <a:solidFill>
                  <a:schemeClr val="bg2">
                    <a:lumMod val="50000"/>
                  </a:schemeClr>
                </a:solidFill>
                <a:latin typeface="+mn-ea"/>
                <a:cs typeface="+mn-ea"/>
              </a:rPr>
              <a:t>一个算法有0个或多个输入，以刻画运算对象的初始情况，所谓0个输入是指算法本身定出了初始条件；</a:t>
            </a:r>
            <a:endParaRPr lang="zh-CN" altLang="en-US" sz="2400">
              <a:solidFill>
                <a:schemeClr val="bg2">
                  <a:lumMod val="50000"/>
                </a:schemeClr>
              </a:solidFill>
              <a:latin typeface="+mn-ea"/>
              <a:cs typeface="+mn-ea"/>
            </a:endParaRPr>
          </a:p>
          <a:p>
            <a:pPr algn="l"/>
            <a:endParaRPr lang="zh-CN" altLang="en-US" sz="2400">
              <a:solidFill>
                <a:schemeClr val="bg2">
                  <a:lumMod val="50000"/>
                </a:schemeClr>
              </a:solidFill>
              <a:latin typeface="+mn-ea"/>
              <a:cs typeface="+mn-ea"/>
            </a:endParaRPr>
          </a:p>
          <a:p>
            <a:pPr algn="l"/>
            <a:r>
              <a:rPr lang="zh-CN" altLang="en-US" sz="2400">
                <a:solidFill>
                  <a:schemeClr val="bg2">
                    <a:lumMod val="50000"/>
                  </a:schemeClr>
                </a:solidFill>
                <a:latin typeface="+mn-ea"/>
                <a:cs typeface="+mn-ea"/>
              </a:rPr>
              <a:t>输出项(Output)</a:t>
            </a:r>
            <a:endParaRPr lang="zh-CN" altLang="en-US" sz="2400">
              <a:solidFill>
                <a:schemeClr val="bg2">
                  <a:lumMod val="50000"/>
                </a:schemeClr>
              </a:solidFill>
              <a:latin typeface="+mn-ea"/>
              <a:cs typeface="+mn-ea"/>
            </a:endParaRPr>
          </a:p>
          <a:p>
            <a:pPr algn="l"/>
            <a:r>
              <a:rPr lang="zh-CN" altLang="en-US" sz="2400">
                <a:solidFill>
                  <a:schemeClr val="bg2">
                    <a:lumMod val="50000"/>
                  </a:schemeClr>
                </a:solidFill>
                <a:latin typeface="+mn-ea"/>
                <a:cs typeface="+mn-ea"/>
              </a:rPr>
              <a:t>一个算法有一个或多个输出，以反映对输入数据加工后的结果。没有输出的算法是毫无意义的</a:t>
            </a:r>
            <a:endParaRPr lang="zh-CN" altLang="en-US" sz="2400">
              <a:solidFill>
                <a:schemeClr val="bg2">
                  <a:lumMod val="50000"/>
                </a:schemeClr>
              </a:solidFill>
              <a:latin typeface="+mn-ea"/>
              <a:cs typeface="+mn-ea"/>
            </a:endParaRPr>
          </a:p>
          <a:p>
            <a:pPr algn="l"/>
            <a:endParaRPr lang="zh-CN" altLang="en-US" sz="2400">
              <a:solidFill>
                <a:schemeClr val="bg2">
                  <a:lumMod val="50000"/>
                </a:schemeClr>
              </a:solidFill>
              <a:latin typeface="+mn-ea"/>
              <a:cs typeface="+mn-ea"/>
            </a:endParaRPr>
          </a:p>
          <a:p>
            <a:pPr algn="l"/>
            <a:r>
              <a:rPr lang="zh-CN" altLang="en-US" sz="2400">
                <a:solidFill>
                  <a:schemeClr val="bg2">
                    <a:lumMod val="50000"/>
                  </a:schemeClr>
                </a:solidFill>
                <a:latin typeface="+mn-ea"/>
                <a:cs typeface="+mn-ea"/>
              </a:rPr>
              <a:t>可行性(Effectiveness)</a:t>
            </a:r>
            <a:endParaRPr lang="zh-CN" altLang="en-US" sz="2400">
              <a:solidFill>
                <a:schemeClr val="bg2">
                  <a:lumMod val="50000"/>
                </a:schemeClr>
              </a:solidFill>
              <a:latin typeface="+mn-ea"/>
              <a:cs typeface="+mn-ea"/>
            </a:endParaRPr>
          </a:p>
          <a:p>
            <a:pPr algn="l"/>
            <a:r>
              <a:rPr lang="zh-CN" altLang="en-US" sz="2400">
                <a:solidFill>
                  <a:schemeClr val="bg2">
                    <a:lumMod val="50000"/>
                  </a:schemeClr>
                </a:solidFill>
                <a:latin typeface="+mn-ea"/>
                <a:cs typeface="+mn-ea"/>
              </a:rPr>
              <a:t>算法中执行的任何计算步骤都是可以被分解为基本的可执行的操作步骤，即每个计算步骤都可以在有限时间内完成（也称之为有效性）。</a:t>
            </a:r>
            <a:endParaRPr lang="zh-CN" altLang="en-US" sz="2400">
              <a:solidFill>
                <a:schemeClr val="bg2">
                  <a:lumMod val="50000"/>
                </a:schemeClr>
              </a:solidFill>
              <a:latin typeface="+mn-ea"/>
              <a:cs typeface="+mn-ea"/>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395095" y="2037715"/>
            <a:ext cx="9680575" cy="2061210"/>
          </a:xfrm>
          <a:prstGeom prst="rect">
            <a:avLst/>
          </a:prstGeom>
          <a:noFill/>
        </p:spPr>
        <p:txBody>
          <a:bodyPr wrap="square" rtlCol="0">
            <a:spAutoFit/>
          </a:bodyPr>
          <a:p>
            <a:pPr algn="l"/>
            <a:r>
              <a:rPr lang="zh-CN" altLang="en-US" sz="3200">
                <a:solidFill>
                  <a:schemeClr val="bg2">
                    <a:lumMod val="50000"/>
                  </a:schemeClr>
                </a:solidFill>
                <a:latin typeface="+mn-ea"/>
                <a:cs typeface="+mn-ea"/>
              </a:rPr>
              <a:t>复杂度</a:t>
            </a:r>
            <a:r>
              <a:rPr lang="zh-CN" altLang="en-US" sz="3200">
                <a:solidFill>
                  <a:schemeClr val="bg2">
                    <a:lumMod val="50000"/>
                  </a:schemeClr>
                </a:solidFill>
                <a:latin typeface="+mn-ea"/>
                <a:cs typeface="+mn-ea"/>
              </a:rPr>
              <a:t>：</a:t>
            </a:r>
            <a:endParaRPr lang="zh-CN" altLang="en-US" sz="3200">
              <a:solidFill>
                <a:schemeClr val="bg2">
                  <a:lumMod val="50000"/>
                </a:schemeClr>
              </a:solidFill>
              <a:latin typeface="+mn-ea"/>
              <a:cs typeface="+mn-ea"/>
            </a:endParaRPr>
          </a:p>
          <a:p>
            <a:pPr algn="l"/>
            <a:endParaRPr lang="zh-CN" altLang="en-US" sz="3200">
              <a:solidFill>
                <a:schemeClr val="bg2">
                  <a:lumMod val="50000"/>
                </a:schemeClr>
              </a:solidFill>
              <a:latin typeface="+mn-ea"/>
              <a:cs typeface="+mn-ea"/>
            </a:endParaRPr>
          </a:p>
          <a:p>
            <a:pPr algn="l"/>
            <a:r>
              <a:rPr lang="zh-CN" altLang="en-US" sz="3200">
                <a:solidFill>
                  <a:schemeClr val="bg2">
                    <a:lumMod val="50000"/>
                  </a:schemeClr>
                </a:solidFill>
                <a:latin typeface="+mn-ea"/>
                <a:cs typeface="+mn-ea"/>
              </a:rPr>
              <a:t>                    算法的优劣取决于算法的复杂度</a:t>
            </a:r>
            <a:endParaRPr lang="zh-CN" altLang="en-US" sz="3200">
              <a:solidFill>
                <a:schemeClr val="bg2">
                  <a:lumMod val="50000"/>
                </a:schemeClr>
              </a:solidFill>
              <a:latin typeface="+mn-ea"/>
              <a:cs typeface="+mn-ea"/>
            </a:endParaRPr>
          </a:p>
          <a:p>
            <a:pPr algn="l"/>
            <a:endParaRPr lang="zh-CN" altLang="en-US" sz="3200">
              <a:solidFill>
                <a:schemeClr val="bg2">
                  <a:lumMod val="50000"/>
                </a:schemeClr>
              </a:solidFill>
              <a:latin typeface="+mn-ea"/>
              <a:cs typeface="+mn-ea"/>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3891280" y="4204970"/>
            <a:ext cx="4555490" cy="583565"/>
          </a:xfrm>
          <a:prstGeom prst="rect">
            <a:avLst/>
          </a:prstGeom>
          <a:noFill/>
        </p:spPr>
        <p:txBody>
          <a:bodyPr wrap="square" rtlCol="0">
            <a:spAutoFit/>
          </a:bodyPr>
          <a:lstStyle/>
          <a:p>
            <a:pPr algn="dist"/>
            <a:r>
              <a:rPr lang="zh-CN" sz="3200">
                <a:solidFill>
                  <a:schemeClr val="bg2">
                    <a:lumMod val="50000"/>
                  </a:schemeClr>
                </a:solidFill>
                <a:latin typeface="微软雅黑 Light" panose="020B0502040204020203" charset="-122"/>
                <a:ea typeface="微软雅黑 Light" panose="020B0502040204020203" charset="-122"/>
              </a:rPr>
              <a:t>时间复杂度</a:t>
            </a:r>
            <a:endParaRPr lang="zh-CN" sz="3200">
              <a:solidFill>
                <a:schemeClr val="bg2">
                  <a:lumMod val="50000"/>
                </a:schemeClr>
              </a:solidFill>
              <a:latin typeface="微软雅黑 Light" panose="020B0502040204020203" charset="-122"/>
              <a:ea typeface="微软雅黑 Light" panose="020B0502040204020203" charset="-122"/>
            </a:endParaRPr>
          </a:p>
        </p:txBody>
      </p:sp>
      <p:sp>
        <p:nvSpPr>
          <p:cNvPr id="7" name="椭圆 6"/>
          <p:cNvSpPr/>
          <p:nvPr/>
        </p:nvSpPr>
        <p:spPr>
          <a:xfrm>
            <a:off x="5154494" y="1765986"/>
            <a:ext cx="1883013" cy="1883013"/>
          </a:xfrm>
          <a:prstGeom prst="ellipse">
            <a:avLst/>
          </a:prstGeom>
          <a:noFill/>
          <a:ln w="19050">
            <a:solidFill>
              <a:schemeClr val="accent1">
                <a:lumMod val="75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85000"/>
                  <a:lumOff val="15000"/>
                </a:schemeClr>
              </a:solidFill>
            </a:endParaRPr>
          </a:p>
        </p:txBody>
      </p:sp>
      <p:sp>
        <p:nvSpPr>
          <p:cNvPr id="10" name="puzzle_104747"/>
          <p:cNvSpPr>
            <a:spLocks noChangeAspect="1"/>
          </p:cNvSpPr>
          <p:nvPr/>
        </p:nvSpPr>
        <p:spPr bwMode="auto">
          <a:xfrm>
            <a:off x="5564821" y="2059974"/>
            <a:ext cx="1209678" cy="1207406"/>
          </a:xfrm>
          <a:custGeom>
            <a:avLst/>
            <a:gdLst>
              <a:gd name="connsiteX0" fmla="*/ 290910 w 605702"/>
              <a:gd name="connsiteY0" fmla="*/ 156336 h 604568"/>
              <a:gd name="connsiteX1" fmla="*/ 335849 w 605702"/>
              <a:gd name="connsiteY1" fmla="*/ 164992 h 604568"/>
              <a:gd name="connsiteX2" fmla="*/ 288310 w 605702"/>
              <a:gd name="connsiteY2" fmla="*/ 212456 h 604568"/>
              <a:gd name="connsiteX3" fmla="*/ 203632 w 605702"/>
              <a:gd name="connsiteY3" fmla="*/ 244717 h 604568"/>
              <a:gd name="connsiteX4" fmla="*/ 203632 w 605702"/>
              <a:gd name="connsiteY4" fmla="*/ 401388 h 604568"/>
              <a:gd name="connsiteX5" fmla="*/ 360547 w 605702"/>
              <a:gd name="connsiteY5" fmla="*/ 401388 h 604568"/>
              <a:gd name="connsiteX6" fmla="*/ 392859 w 605702"/>
              <a:gd name="connsiteY6" fmla="*/ 316749 h 604568"/>
              <a:gd name="connsiteX7" fmla="*/ 440397 w 605702"/>
              <a:gd name="connsiteY7" fmla="*/ 269284 h 604568"/>
              <a:gd name="connsiteX8" fmla="*/ 400287 w 605702"/>
              <a:gd name="connsiteY8" fmla="*/ 441065 h 604568"/>
              <a:gd name="connsiteX9" fmla="*/ 163892 w 605702"/>
              <a:gd name="connsiteY9" fmla="*/ 441065 h 604568"/>
              <a:gd name="connsiteX10" fmla="*/ 163892 w 605702"/>
              <a:gd name="connsiteY10" fmla="*/ 205040 h 604568"/>
              <a:gd name="connsiteX11" fmla="*/ 290910 w 605702"/>
              <a:gd name="connsiteY11" fmla="*/ 156336 h 604568"/>
              <a:gd name="connsiteX12" fmla="*/ 246542 w 605702"/>
              <a:gd name="connsiteY12" fmla="*/ 43775 h 604568"/>
              <a:gd name="connsiteX13" fmla="*/ 422196 w 605702"/>
              <a:gd name="connsiteY13" fmla="*/ 78723 h 604568"/>
              <a:gd name="connsiteX14" fmla="*/ 376794 w 605702"/>
              <a:gd name="connsiteY14" fmla="*/ 124054 h 604568"/>
              <a:gd name="connsiteX15" fmla="*/ 126109 w 605702"/>
              <a:gd name="connsiteY15" fmla="*/ 167345 h 604568"/>
              <a:gd name="connsiteX16" fmla="*/ 126109 w 605702"/>
              <a:gd name="connsiteY16" fmla="*/ 478820 h 604568"/>
              <a:gd name="connsiteX17" fmla="*/ 438073 w 605702"/>
              <a:gd name="connsiteY17" fmla="*/ 478820 h 604568"/>
              <a:gd name="connsiteX18" fmla="*/ 481432 w 605702"/>
              <a:gd name="connsiteY18" fmla="*/ 228527 h 604568"/>
              <a:gd name="connsiteX19" fmla="*/ 526741 w 605702"/>
              <a:gd name="connsiteY19" fmla="*/ 183011 h 604568"/>
              <a:gd name="connsiteX20" fmla="*/ 481432 w 605702"/>
              <a:gd name="connsiteY20" fmla="*/ 522111 h 604568"/>
              <a:gd name="connsiteX21" fmla="*/ 82657 w 605702"/>
              <a:gd name="connsiteY21" fmla="*/ 522111 h 604568"/>
              <a:gd name="connsiteX22" fmla="*/ 82657 w 605702"/>
              <a:gd name="connsiteY22" fmla="*/ 123961 h 604568"/>
              <a:gd name="connsiteX23" fmla="*/ 246542 w 605702"/>
              <a:gd name="connsiteY23" fmla="*/ 43775 h 604568"/>
              <a:gd name="connsiteX24" fmla="*/ 536061 w 605702"/>
              <a:gd name="connsiteY24" fmla="*/ 0 h 604568"/>
              <a:gd name="connsiteX25" fmla="*/ 544232 w 605702"/>
              <a:gd name="connsiteY25" fmla="*/ 61368 h 604568"/>
              <a:gd name="connsiteX26" fmla="*/ 605702 w 605702"/>
              <a:gd name="connsiteY26" fmla="*/ 69526 h 604568"/>
              <a:gd name="connsiteX27" fmla="*/ 524361 w 605702"/>
              <a:gd name="connsiteY27" fmla="*/ 150732 h 604568"/>
              <a:gd name="connsiteX28" fmla="*/ 498361 w 605702"/>
              <a:gd name="connsiteY28" fmla="*/ 147302 h 604568"/>
              <a:gd name="connsiteX29" fmla="*/ 337721 w 605702"/>
              <a:gd name="connsiteY29" fmla="*/ 307767 h 604568"/>
              <a:gd name="connsiteX30" fmla="*/ 339764 w 605702"/>
              <a:gd name="connsiteY30" fmla="*/ 323063 h 604568"/>
              <a:gd name="connsiteX31" fmla="*/ 282101 w 605702"/>
              <a:gd name="connsiteY31" fmla="*/ 380630 h 604568"/>
              <a:gd name="connsiteX32" fmla="*/ 224437 w 605702"/>
              <a:gd name="connsiteY32" fmla="*/ 323063 h 604568"/>
              <a:gd name="connsiteX33" fmla="*/ 282101 w 605702"/>
              <a:gd name="connsiteY33" fmla="*/ 265495 h 604568"/>
              <a:gd name="connsiteX34" fmla="*/ 297422 w 605702"/>
              <a:gd name="connsiteY34" fmla="*/ 267535 h 604568"/>
              <a:gd name="connsiteX35" fmla="*/ 458155 w 605702"/>
              <a:gd name="connsiteY35" fmla="*/ 107162 h 604568"/>
              <a:gd name="connsiteX36" fmla="*/ 454719 w 605702"/>
              <a:gd name="connsiteY36" fmla="*/ 81206 h 604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05702" h="604568">
                <a:moveTo>
                  <a:pt x="290910" y="156336"/>
                </a:moveTo>
                <a:cubicBezTo>
                  <a:pt x="306137" y="157147"/>
                  <a:pt x="321272" y="160032"/>
                  <a:pt x="335849" y="164992"/>
                </a:cubicBezTo>
                <a:lnTo>
                  <a:pt x="288310" y="212456"/>
                </a:lnTo>
                <a:cubicBezTo>
                  <a:pt x="257856" y="210695"/>
                  <a:pt x="226844" y="221449"/>
                  <a:pt x="203632" y="244717"/>
                </a:cubicBezTo>
                <a:cubicBezTo>
                  <a:pt x="160271" y="287918"/>
                  <a:pt x="160271" y="358187"/>
                  <a:pt x="203632" y="401388"/>
                </a:cubicBezTo>
                <a:cubicBezTo>
                  <a:pt x="246900" y="444680"/>
                  <a:pt x="317279" y="444680"/>
                  <a:pt x="360547" y="401388"/>
                </a:cubicBezTo>
                <a:cubicBezTo>
                  <a:pt x="383852" y="378211"/>
                  <a:pt x="394623" y="347156"/>
                  <a:pt x="392859" y="316749"/>
                </a:cubicBezTo>
                <a:lnTo>
                  <a:pt x="440397" y="269284"/>
                </a:lnTo>
                <a:cubicBezTo>
                  <a:pt x="460267" y="327595"/>
                  <a:pt x="446897" y="394620"/>
                  <a:pt x="400287" y="441065"/>
                </a:cubicBezTo>
                <a:cubicBezTo>
                  <a:pt x="335106" y="506236"/>
                  <a:pt x="229073" y="506236"/>
                  <a:pt x="163892" y="441065"/>
                </a:cubicBezTo>
                <a:cubicBezTo>
                  <a:pt x="98619" y="375987"/>
                  <a:pt x="98619" y="270118"/>
                  <a:pt x="163892" y="205040"/>
                </a:cubicBezTo>
                <a:cubicBezTo>
                  <a:pt x="198711" y="170137"/>
                  <a:pt x="245228" y="153902"/>
                  <a:pt x="290910" y="156336"/>
                </a:cubicBezTo>
                <a:close/>
                <a:moveTo>
                  <a:pt x="246542" y="43775"/>
                </a:moveTo>
                <a:cubicBezTo>
                  <a:pt x="306463" y="36243"/>
                  <a:pt x="368345" y="47900"/>
                  <a:pt x="422196" y="78723"/>
                </a:cubicBezTo>
                <a:lnTo>
                  <a:pt x="376794" y="124054"/>
                </a:lnTo>
                <a:cubicBezTo>
                  <a:pt x="294811" y="85305"/>
                  <a:pt x="193980" y="99581"/>
                  <a:pt x="126109" y="167345"/>
                </a:cubicBezTo>
                <a:cubicBezTo>
                  <a:pt x="39948" y="253371"/>
                  <a:pt x="39948" y="392793"/>
                  <a:pt x="126109" y="478820"/>
                </a:cubicBezTo>
                <a:cubicBezTo>
                  <a:pt x="212271" y="564846"/>
                  <a:pt x="351912" y="564846"/>
                  <a:pt x="438073" y="478820"/>
                </a:cubicBezTo>
                <a:cubicBezTo>
                  <a:pt x="505944" y="411055"/>
                  <a:pt x="520428" y="310382"/>
                  <a:pt x="481432" y="228527"/>
                </a:cubicBezTo>
                <a:lnTo>
                  <a:pt x="526741" y="183011"/>
                </a:lnTo>
                <a:cubicBezTo>
                  <a:pt x="588484" y="290544"/>
                  <a:pt x="573350" y="430244"/>
                  <a:pt x="481432" y="522111"/>
                </a:cubicBezTo>
                <a:cubicBezTo>
                  <a:pt x="371316" y="632054"/>
                  <a:pt x="192866" y="632054"/>
                  <a:pt x="82657" y="522111"/>
                </a:cubicBezTo>
                <a:cubicBezTo>
                  <a:pt x="-27552" y="412168"/>
                  <a:pt x="-27552" y="233997"/>
                  <a:pt x="82657" y="123961"/>
                </a:cubicBezTo>
                <a:cubicBezTo>
                  <a:pt x="128662" y="78028"/>
                  <a:pt x="186622" y="51307"/>
                  <a:pt x="246542" y="43775"/>
                </a:cubicBezTo>
                <a:close/>
                <a:moveTo>
                  <a:pt x="536061" y="0"/>
                </a:moveTo>
                <a:lnTo>
                  <a:pt x="544232" y="61368"/>
                </a:lnTo>
                <a:lnTo>
                  <a:pt x="605702" y="69526"/>
                </a:lnTo>
                <a:lnTo>
                  <a:pt x="524361" y="150732"/>
                </a:lnTo>
                <a:lnTo>
                  <a:pt x="498361" y="147302"/>
                </a:lnTo>
                <a:lnTo>
                  <a:pt x="337721" y="307767"/>
                </a:lnTo>
                <a:cubicBezTo>
                  <a:pt x="339021" y="312588"/>
                  <a:pt x="339764" y="317779"/>
                  <a:pt x="339764" y="323063"/>
                </a:cubicBezTo>
                <a:cubicBezTo>
                  <a:pt x="339764" y="354859"/>
                  <a:pt x="313950" y="380630"/>
                  <a:pt x="282101" y="380630"/>
                </a:cubicBezTo>
                <a:cubicBezTo>
                  <a:pt x="250251" y="380630"/>
                  <a:pt x="224437" y="354859"/>
                  <a:pt x="224437" y="323063"/>
                </a:cubicBezTo>
                <a:cubicBezTo>
                  <a:pt x="224437" y="291266"/>
                  <a:pt x="250251" y="265495"/>
                  <a:pt x="282101" y="265495"/>
                </a:cubicBezTo>
                <a:cubicBezTo>
                  <a:pt x="287393" y="265495"/>
                  <a:pt x="292500" y="266237"/>
                  <a:pt x="297422" y="267535"/>
                </a:cubicBezTo>
                <a:lnTo>
                  <a:pt x="458155" y="107162"/>
                </a:lnTo>
                <a:lnTo>
                  <a:pt x="454719" y="81206"/>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2390" y="1303655"/>
            <a:ext cx="11635105" cy="4030980"/>
          </a:xfrm>
          <a:prstGeom prst="rect">
            <a:avLst/>
          </a:prstGeom>
          <a:noFill/>
        </p:spPr>
        <p:txBody>
          <a:bodyPr wrap="square" rtlCol="0">
            <a:spAutoFit/>
          </a:bodyPr>
          <a:p>
            <a:pPr algn="l"/>
            <a:r>
              <a:rPr lang="en-US" altLang="zh-CN" sz="3200">
                <a:solidFill>
                  <a:schemeClr val="bg2">
                    <a:lumMod val="50000"/>
                  </a:schemeClr>
                </a:solidFill>
                <a:latin typeface="+mn-ea"/>
                <a:cs typeface="+mn-ea"/>
                <a:sym typeface="+mn-ea"/>
              </a:rPr>
              <a:t>     </a:t>
            </a:r>
            <a:r>
              <a:rPr lang="zh-CN" altLang="en-US" sz="3200">
                <a:solidFill>
                  <a:schemeClr val="bg2">
                    <a:lumMod val="50000"/>
                  </a:schemeClr>
                </a:solidFill>
                <a:latin typeface="+mn-ea"/>
                <a:cs typeface="+mn-ea"/>
                <a:sym typeface="+mn-ea"/>
              </a:rPr>
              <a:t>算法的时间复杂度是指执行算法所需要的计算工作量。</a:t>
            </a:r>
            <a:endParaRPr lang="zh-CN" altLang="en-US" sz="3200">
              <a:solidFill>
                <a:schemeClr val="bg2">
                  <a:lumMod val="50000"/>
                </a:schemeClr>
              </a:solidFill>
              <a:latin typeface="+mn-ea"/>
              <a:cs typeface="+mn-ea"/>
              <a:sym typeface="+mn-ea"/>
            </a:endParaRPr>
          </a:p>
          <a:p>
            <a:pPr algn="l"/>
            <a:r>
              <a:rPr lang="zh-CN" altLang="en-US" sz="3200">
                <a:solidFill>
                  <a:schemeClr val="bg2">
                    <a:lumMod val="50000"/>
                  </a:schemeClr>
                </a:solidFill>
                <a:latin typeface="+mn-ea"/>
                <a:cs typeface="+mn-ea"/>
                <a:sym typeface="+mn-ea"/>
              </a:rPr>
              <a:t>     时间频度：</a:t>
            </a:r>
            <a:endParaRPr lang="zh-CN" altLang="en-US" sz="3200">
              <a:solidFill>
                <a:schemeClr val="bg2">
                  <a:lumMod val="50000"/>
                </a:schemeClr>
              </a:solidFill>
              <a:latin typeface="+mn-ea"/>
              <a:cs typeface="+mn-ea"/>
              <a:sym typeface="+mn-ea"/>
            </a:endParaRPr>
          </a:p>
          <a:p>
            <a:pPr algn="l"/>
            <a:r>
              <a:rPr lang="zh-CN" altLang="en-US" sz="3200">
                <a:solidFill>
                  <a:schemeClr val="bg2">
                    <a:lumMod val="50000"/>
                  </a:schemeClr>
                </a:solidFill>
                <a:latin typeface="+mn-ea"/>
                <a:cs typeface="+mn-ea"/>
                <a:sym typeface="+mn-ea"/>
              </a:rPr>
              <a:t>            一个算法需要花费的时间与算法中语法执行的次数成正    比。一个算法中的语句执行次数称为时间频度，表示为</a:t>
            </a:r>
            <a:r>
              <a:rPr lang="en-US" altLang="zh-CN" sz="3200">
                <a:solidFill>
                  <a:schemeClr val="bg2">
                    <a:lumMod val="50000"/>
                  </a:schemeClr>
                </a:solidFill>
                <a:latin typeface="+mn-ea"/>
                <a:cs typeface="+mn-ea"/>
                <a:sym typeface="+mn-ea"/>
              </a:rPr>
              <a:t>T(n)</a:t>
            </a:r>
            <a:r>
              <a:rPr lang="zh-CN" altLang="en-US" sz="3200">
                <a:solidFill>
                  <a:schemeClr val="bg2">
                    <a:lumMod val="50000"/>
                  </a:schemeClr>
                </a:solidFill>
                <a:latin typeface="+mn-ea"/>
                <a:cs typeface="+mn-ea"/>
                <a:sym typeface="+mn-ea"/>
              </a:rPr>
              <a:t>。</a:t>
            </a:r>
            <a:endParaRPr lang="zh-CN" altLang="en-US" sz="3200">
              <a:solidFill>
                <a:schemeClr val="bg2">
                  <a:lumMod val="50000"/>
                </a:schemeClr>
              </a:solidFill>
              <a:latin typeface="+mn-ea"/>
              <a:cs typeface="+mn-ea"/>
            </a:endParaRPr>
          </a:p>
          <a:p>
            <a:pPr algn="l"/>
            <a:r>
              <a:rPr lang="en-US" altLang="zh-CN" sz="3200">
                <a:solidFill>
                  <a:schemeClr val="bg2">
                    <a:lumMod val="50000"/>
                  </a:schemeClr>
                </a:solidFill>
                <a:latin typeface="+mn-ea"/>
                <a:cs typeface="+mn-ea"/>
                <a:sym typeface="+mn-ea"/>
              </a:rPr>
              <a:t>		</a:t>
            </a:r>
            <a:r>
              <a:rPr lang="zh-CN" altLang="en-US" sz="3200">
                <a:solidFill>
                  <a:schemeClr val="bg2">
                    <a:lumMod val="50000"/>
                  </a:schemeClr>
                </a:solidFill>
                <a:latin typeface="+mn-ea"/>
                <a:cs typeface="+mn-ea"/>
                <a:sym typeface="+mn-ea"/>
              </a:rPr>
              <a:t>T(n)=Ο(f(n))</a:t>
            </a:r>
            <a:endParaRPr lang="zh-CN" altLang="en-US" sz="3200">
              <a:solidFill>
                <a:schemeClr val="bg2">
                  <a:lumMod val="50000"/>
                </a:schemeClr>
              </a:solidFill>
              <a:latin typeface="+mn-ea"/>
              <a:cs typeface="+mn-ea"/>
            </a:endParaRPr>
          </a:p>
          <a:p>
            <a:pPr algn="l"/>
            <a:r>
              <a:rPr lang="zh-CN" altLang="en-US" sz="3200">
                <a:solidFill>
                  <a:schemeClr val="bg2">
                    <a:lumMod val="50000"/>
                  </a:schemeClr>
                </a:solidFill>
                <a:latin typeface="+mn-ea"/>
                <a:cs typeface="+mn-ea"/>
                <a:sym typeface="+mn-ea"/>
              </a:rPr>
              <a:t>      因此，问题的规模n 越大，算法执行的时间的增长率与f(n) 的增长率      正相关，称作渐进时间复杂度（Asymptotic Time Complexity）</a:t>
            </a:r>
            <a:endParaRPr lang="zh-CN" altLang="en-US" sz="32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3891280" y="4204970"/>
            <a:ext cx="4555490" cy="583565"/>
          </a:xfrm>
          <a:prstGeom prst="rect">
            <a:avLst/>
          </a:prstGeom>
          <a:noFill/>
        </p:spPr>
        <p:txBody>
          <a:bodyPr wrap="square" rtlCol="0">
            <a:spAutoFit/>
          </a:bodyPr>
          <a:lstStyle/>
          <a:p>
            <a:pPr algn="dist"/>
            <a:r>
              <a:rPr lang="zh-CN" sz="3200">
                <a:solidFill>
                  <a:schemeClr val="bg2">
                    <a:lumMod val="50000"/>
                  </a:schemeClr>
                </a:solidFill>
                <a:latin typeface="微软雅黑 Light" panose="020B0502040204020203" charset="-122"/>
                <a:ea typeface="微软雅黑 Light" panose="020B0502040204020203" charset="-122"/>
              </a:rPr>
              <a:t>空间</a:t>
            </a:r>
            <a:r>
              <a:rPr lang="zh-CN" sz="3200">
                <a:solidFill>
                  <a:schemeClr val="bg2">
                    <a:lumMod val="50000"/>
                  </a:schemeClr>
                </a:solidFill>
                <a:latin typeface="微软雅黑 Light" panose="020B0502040204020203" charset="-122"/>
                <a:ea typeface="微软雅黑 Light" panose="020B0502040204020203" charset="-122"/>
              </a:rPr>
              <a:t>复杂度</a:t>
            </a:r>
            <a:endParaRPr lang="zh-CN" sz="3200">
              <a:solidFill>
                <a:schemeClr val="bg2">
                  <a:lumMod val="50000"/>
                </a:schemeClr>
              </a:solidFill>
              <a:latin typeface="微软雅黑 Light" panose="020B0502040204020203" charset="-122"/>
              <a:ea typeface="微软雅黑 Light" panose="020B0502040204020203" charset="-122"/>
            </a:endParaRPr>
          </a:p>
        </p:txBody>
      </p:sp>
      <p:sp>
        <p:nvSpPr>
          <p:cNvPr id="7" name="椭圆 6"/>
          <p:cNvSpPr/>
          <p:nvPr/>
        </p:nvSpPr>
        <p:spPr>
          <a:xfrm>
            <a:off x="5154494" y="1765986"/>
            <a:ext cx="1883013" cy="1883013"/>
          </a:xfrm>
          <a:prstGeom prst="ellipse">
            <a:avLst/>
          </a:prstGeom>
          <a:noFill/>
          <a:ln w="19050">
            <a:solidFill>
              <a:schemeClr val="accent1">
                <a:lumMod val="75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85000"/>
                  <a:lumOff val="15000"/>
                </a:schemeClr>
              </a:solidFill>
            </a:endParaRPr>
          </a:p>
        </p:txBody>
      </p:sp>
      <p:sp>
        <p:nvSpPr>
          <p:cNvPr id="10" name="puzzle_104747"/>
          <p:cNvSpPr>
            <a:spLocks noChangeAspect="1"/>
          </p:cNvSpPr>
          <p:nvPr/>
        </p:nvSpPr>
        <p:spPr bwMode="auto">
          <a:xfrm>
            <a:off x="5491161" y="2103789"/>
            <a:ext cx="1209678" cy="1207406"/>
          </a:xfrm>
          <a:custGeom>
            <a:avLst/>
            <a:gdLst>
              <a:gd name="connsiteX0" fmla="*/ 290910 w 605702"/>
              <a:gd name="connsiteY0" fmla="*/ 156336 h 604568"/>
              <a:gd name="connsiteX1" fmla="*/ 335849 w 605702"/>
              <a:gd name="connsiteY1" fmla="*/ 164992 h 604568"/>
              <a:gd name="connsiteX2" fmla="*/ 288310 w 605702"/>
              <a:gd name="connsiteY2" fmla="*/ 212456 h 604568"/>
              <a:gd name="connsiteX3" fmla="*/ 203632 w 605702"/>
              <a:gd name="connsiteY3" fmla="*/ 244717 h 604568"/>
              <a:gd name="connsiteX4" fmla="*/ 203632 w 605702"/>
              <a:gd name="connsiteY4" fmla="*/ 401388 h 604568"/>
              <a:gd name="connsiteX5" fmla="*/ 360547 w 605702"/>
              <a:gd name="connsiteY5" fmla="*/ 401388 h 604568"/>
              <a:gd name="connsiteX6" fmla="*/ 392859 w 605702"/>
              <a:gd name="connsiteY6" fmla="*/ 316749 h 604568"/>
              <a:gd name="connsiteX7" fmla="*/ 440397 w 605702"/>
              <a:gd name="connsiteY7" fmla="*/ 269284 h 604568"/>
              <a:gd name="connsiteX8" fmla="*/ 400287 w 605702"/>
              <a:gd name="connsiteY8" fmla="*/ 441065 h 604568"/>
              <a:gd name="connsiteX9" fmla="*/ 163892 w 605702"/>
              <a:gd name="connsiteY9" fmla="*/ 441065 h 604568"/>
              <a:gd name="connsiteX10" fmla="*/ 163892 w 605702"/>
              <a:gd name="connsiteY10" fmla="*/ 205040 h 604568"/>
              <a:gd name="connsiteX11" fmla="*/ 290910 w 605702"/>
              <a:gd name="connsiteY11" fmla="*/ 156336 h 604568"/>
              <a:gd name="connsiteX12" fmla="*/ 246542 w 605702"/>
              <a:gd name="connsiteY12" fmla="*/ 43775 h 604568"/>
              <a:gd name="connsiteX13" fmla="*/ 422196 w 605702"/>
              <a:gd name="connsiteY13" fmla="*/ 78723 h 604568"/>
              <a:gd name="connsiteX14" fmla="*/ 376794 w 605702"/>
              <a:gd name="connsiteY14" fmla="*/ 124054 h 604568"/>
              <a:gd name="connsiteX15" fmla="*/ 126109 w 605702"/>
              <a:gd name="connsiteY15" fmla="*/ 167345 h 604568"/>
              <a:gd name="connsiteX16" fmla="*/ 126109 w 605702"/>
              <a:gd name="connsiteY16" fmla="*/ 478820 h 604568"/>
              <a:gd name="connsiteX17" fmla="*/ 438073 w 605702"/>
              <a:gd name="connsiteY17" fmla="*/ 478820 h 604568"/>
              <a:gd name="connsiteX18" fmla="*/ 481432 w 605702"/>
              <a:gd name="connsiteY18" fmla="*/ 228527 h 604568"/>
              <a:gd name="connsiteX19" fmla="*/ 526741 w 605702"/>
              <a:gd name="connsiteY19" fmla="*/ 183011 h 604568"/>
              <a:gd name="connsiteX20" fmla="*/ 481432 w 605702"/>
              <a:gd name="connsiteY20" fmla="*/ 522111 h 604568"/>
              <a:gd name="connsiteX21" fmla="*/ 82657 w 605702"/>
              <a:gd name="connsiteY21" fmla="*/ 522111 h 604568"/>
              <a:gd name="connsiteX22" fmla="*/ 82657 w 605702"/>
              <a:gd name="connsiteY22" fmla="*/ 123961 h 604568"/>
              <a:gd name="connsiteX23" fmla="*/ 246542 w 605702"/>
              <a:gd name="connsiteY23" fmla="*/ 43775 h 604568"/>
              <a:gd name="connsiteX24" fmla="*/ 536061 w 605702"/>
              <a:gd name="connsiteY24" fmla="*/ 0 h 604568"/>
              <a:gd name="connsiteX25" fmla="*/ 544232 w 605702"/>
              <a:gd name="connsiteY25" fmla="*/ 61368 h 604568"/>
              <a:gd name="connsiteX26" fmla="*/ 605702 w 605702"/>
              <a:gd name="connsiteY26" fmla="*/ 69526 h 604568"/>
              <a:gd name="connsiteX27" fmla="*/ 524361 w 605702"/>
              <a:gd name="connsiteY27" fmla="*/ 150732 h 604568"/>
              <a:gd name="connsiteX28" fmla="*/ 498361 w 605702"/>
              <a:gd name="connsiteY28" fmla="*/ 147302 h 604568"/>
              <a:gd name="connsiteX29" fmla="*/ 337721 w 605702"/>
              <a:gd name="connsiteY29" fmla="*/ 307767 h 604568"/>
              <a:gd name="connsiteX30" fmla="*/ 339764 w 605702"/>
              <a:gd name="connsiteY30" fmla="*/ 323063 h 604568"/>
              <a:gd name="connsiteX31" fmla="*/ 282101 w 605702"/>
              <a:gd name="connsiteY31" fmla="*/ 380630 h 604568"/>
              <a:gd name="connsiteX32" fmla="*/ 224437 w 605702"/>
              <a:gd name="connsiteY32" fmla="*/ 323063 h 604568"/>
              <a:gd name="connsiteX33" fmla="*/ 282101 w 605702"/>
              <a:gd name="connsiteY33" fmla="*/ 265495 h 604568"/>
              <a:gd name="connsiteX34" fmla="*/ 297422 w 605702"/>
              <a:gd name="connsiteY34" fmla="*/ 267535 h 604568"/>
              <a:gd name="connsiteX35" fmla="*/ 458155 w 605702"/>
              <a:gd name="connsiteY35" fmla="*/ 107162 h 604568"/>
              <a:gd name="connsiteX36" fmla="*/ 454719 w 605702"/>
              <a:gd name="connsiteY36" fmla="*/ 81206 h 604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05702" h="604568">
                <a:moveTo>
                  <a:pt x="290910" y="156336"/>
                </a:moveTo>
                <a:cubicBezTo>
                  <a:pt x="306137" y="157147"/>
                  <a:pt x="321272" y="160032"/>
                  <a:pt x="335849" y="164992"/>
                </a:cubicBezTo>
                <a:lnTo>
                  <a:pt x="288310" y="212456"/>
                </a:lnTo>
                <a:cubicBezTo>
                  <a:pt x="257856" y="210695"/>
                  <a:pt x="226844" y="221449"/>
                  <a:pt x="203632" y="244717"/>
                </a:cubicBezTo>
                <a:cubicBezTo>
                  <a:pt x="160271" y="287918"/>
                  <a:pt x="160271" y="358187"/>
                  <a:pt x="203632" y="401388"/>
                </a:cubicBezTo>
                <a:cubicBezTo>
                  <a:pt x="246900" y="444680"/>
                  <a:pt x="317279" y="444680"/>
                  <a:pt x="360547" y="401388"/>
                </a:cubicBezTo>
                <a:cubicBezTo>
                  <a:pt x="383852" y="378211"/>
                  <a:pt x="394623" y="347156"/>
                  <a:pt x="392859" y="316749"/>
                </a:cubicBezTo>
                <a:lnTo>
                  <a:pt x="440397" y="269284"/>
                </a:lnTo>
                <a:cubicBezTo>
                  <a:pt x="460267" y="327595"/>
                  <a:pt x="446897" y="394620"/>
                  <a:pt x="400287" y="441065"/>
                </a:cubicBezTo>
                <a:cubicBezTo>
                  <a:pt x="335106" y="506236"/>
                  <a:pt x="229073" y="506236"/>
                  <a:pt x="163892" y="441065"/>
                </a:cubicBezTo>
                <a:cubicBezTo>
                  <a:pt x="98619" y="375987"/>
                  <a:pt x="98619" y="270118"/>
                  <a:pt x="163892" y="205040"/>
                </a:cubicBezTo>
                <a:cubicBezTo>
                  <a:pt x="198711" y="170137"/>
                  <a:pt x="245228" y="153902"/>
                  <a:pt x="290910" y="156336"/>
                </a:cubicBezTo>
                <a:close/>
                <a:moveTo>
                  <a:pt x="246542" y="43775"/>
                </a:moveTo>
                <a:cubicBezTo>
                  <a:pt x="306463" y="36243"/>
                  <a:pt x="368345" y="47900"/>
                  <a:pt x="422196" y="78723"/>
                </a:cubicBezTo>
                <a:lnTo>
                  <a:pt x="376794" y="124054"/>
                </a:lnTo>
                <a:cubicBezTo>
                  <a:pt x="294811" y="85305"/>
                  <a:pt x="193980" y="99581"/>
                  <a:pt x="126109" y="167345"/>
                </a:cubicBezTo>
                <a:cubicBezTo>
                  <a:pt x="39948" y="253371"/>
                  <a:pt x="39948" y="392793"/>
                  <a:pt x="126109" y="478820"/>
                </a:cubicBezTo>
                <a:cubicBezTo>
                  <a:pt x="212271" y="564846"/>
                  <a:pt x="351912" y="564846"/>
                  <a:pt x="438073" y="478820"/>
                </a:cubicBezTo>
                <a:cubicBezTo>
                  <a:pt x="505944" y="411055"/>
                  <a:pt x="520428" y="310382"/>
                  <a:pt x="481432" y="228527"/>
                </a:cubicBezTo>
                <a:lnTo>
                  <a:pt x="526741" y="183011"/>
                </a:lnTo>
                <a:cubicBezTo>
                  <a:pt x="588484" y="290544"/>
                  <a:pt x="573350" y="430244"/>
                  <a:pt x="481432" y="522111"/>
                </a:cubicBezTo>
                <a:cubicBezTo>
                  <a:pt x="371316" y="632054"/>
                  <a:pt x="192866" y="632054"/>
                  <a:pt x="82657" y="522111"/>
                </a:cubicBezTo>
                <a:cubicBezTo>
                  <a:pt x="-27552" y="412168"/>
                  <a:pt x="-27552" y="233997"/>
                  <a:pt x="82657" y="123961"/>
                </a:cubicBezTo>
                <a:cubicBezTo>
                  <a:pt x="128662" y="78028"/>
                  <a:pt x="186622" y="51307"/>
                  <a:pt x="246542" y="43775"/>
                </a:cubicBezTo>
                <a:close/>
                <a:moveTo>
                  <a:pt x="536061" y="0"/>
                </a:moveTo>
                <a:lnTo>
                  <a:pt x="544232" y="61368"/>
                </a:lnTo>
                <a:lnTo>
                  <a:pt x="605702" y="69526"/>
                </a:lnTo>
                <a:lnTo>
                  <a:pt x="524361" y="150732"/>
                </a:lnTo>
                <a:lnTo>
                  <a:pt x="498361" y="147302"/>
                </a:lnTo>
                <a:lnTo>
                  <a:pt x="337721" y="307767"/>
                </a:lnTo>
                <a:cubicBezTo>
                  <a:pt x="339021" y="312588"/>
                  <a:pt x="339764" y="317779"/>
                  <a:pt x="339764" y="323063"/>
                </a:cubicBezTo>
                <a:cubicBezTo>
                  <a:pt x="339764" y="354859"/>
                  <a:pt x="313950" y="380630"/>
                  <a:pt x="282101" y="380630"/>
                </a:cubicBezTo>
                <a:cubicBezTo>
                  <a:pt x="250251" y="380630"/>
                  <a:pt x="224437" y="354859"/>
                  <a:pt x="224437" y="323063"/>
                </a:cubicBezTo>
                <a:cubicBezTo>
                  <a:pt x="224437" y="291266"/>
                  <a:pt x="250251" y="265495"/>
                  <a:pt x="282101" y="265495"/>
                </a:cubicBezTo>
                <a:cubicBezTo>
                  <a:pt x="287393" y="265495"/>
                  <a:pt x="292500" y="266237"/>
                  <a:pt x="297422" y="267535"/>
                </a:cubicBezTo>
                <a:lnTo>
                  <a:pt x="458155" y="107162"/>
                </a:lnTo>
                <a:lnTo>
                  <a:pt x="454719" y="81206"/>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672590" y="1529080"/>
            <a:ext cx="9799320" cy="3107690"/>
          </a:xfrm>
          <a:prstGeom prst="rect">
            <a:avLst/>
          </a:prstGeom>
          <a:noFill/>
        </p:spPr>
        <p:txBody>
          <a:bodyPr wrap="square" rtlCol="0">
            <a:spAutoFit/>
          </a:bodyPr>
          <a:p>
            <a:pPr algn="l"/>
            <a:r>
              <a:rPr lang="zh-CN" altLang="en-US" sz="2800">
                <a:solidFill>
                  <a:schemeClr val="bg2">
                    <a:lumMod val="50000"/>
                  </a:schemeClr>
                </a:solidFill>
                <a:latin typeface="+mn-ea"/>
                <a:cs typeface="+mn-ea"/>
                <a:sym typeface="+mn-ea"/>
              </a:rPr>
              <a:t>算法的空间复杂度是指算法需要消耗的内存空间</a:t>
            </a:r>
            <a:endParaRPr lang="zh-CN" altLang="en-US" sz="2800">
              <a:solidFill>
                <a:schemeClr val="bg2">
                  <a:lumMod val="50000"/>
                </a:schemeClr>
              </a:solidFill>
              <a:latin typeface="+mn-ea"/>
              <a:cs typeface="+mn-ea"/>
              <a:sym typeface="+mn-ea"/>
            </a:endParaRPr>
          </a:p>
          <a:p>
            <a:pPr algn="l"/>
            <a:endParaRPr lang="zh-CN" altLang="en-US" sz="2800">
              <a:solidFill>
                <a:schemeClr val="bg2">
                  <a:lumMod val="50000"/>
                </a:schemeClr>
              </a:solidFill>
              <a:latin typeface="+mn-ea"/>
              <a:cs typeface="+mn-ea"/>
              <a:sym typeface="+mn-ea"/>
            </a:endParaRPr>
          </a:p>
          <a:p>
            <a:pPr algn="l"/>
            <a:endParaRPr lang="zh-CN" altLang="en-US" sz="2800">
              <a:solidFill>
                <a:schemeClr val="bg2">
                  <a:lumMod val="50000"/>
                </a:schemeClr>
              </a:solidFill>
              <a:latin typeface="+mn-ea"/>
              <a:cs typeface="+mn-ea"/>
              <a:sym typeface="+mn-ea"/>
            </a:endParaRPr>
          </a:p>
          <a:p>
            <a:pPr algn="l"/>
            <a:r>
              <a:rPr lang="zh-CN" altLang="en-US" sz="2800">
                <a:solidFill>
                  <a:schemeClr val="bg2">
                    <a:lumMod val="50000"/>
                  </a:schemeClr>
                </a:solidFill>
                <a:latin typeface="+mn-ea"/>
                <a:cs typeface="+mn-ea"/>
                <a:sym typeface="+mn-ea"/>
              </a:rPr>
              <a:t>其计算和表示方法与时间复杂度类似，一般都用复杂度的渐近性来表示。</a:t>
            </a:r>
            <a:endParaRPr lang="zh-CN" altLang="en-US" sz="2800">
              <a:solidFill>
                <a:schemeClr val="bg2">
                  <a:lumMod val="50000"/>
                </a:schemeClr>
              </a:solidFill>
              <a:latin typeface="+mn-ea"/>
              <a:cs typeface="+mn-ea"/>
              <a:sym typeface="+mn-ea"/>
            </a:endParaRPr>
          </a:p>
          <a:p>
            <a:pPr algn="l"/>
            <a:r>
              <a:rPr lang="zh-CN" altLang="en-US" sz="2800">
                <a:solidFill>
                  <a:schemeClr val="bg2">
                    <a:lumMod val="50000"/>
                  </a:schemeClr>
                </a:solidFill>
                <a:latin typeface="+mn-ea"/>
                <a:cs typeface="+mn-ea"/>
                <a:sym typeface="+mn-ea"/>
              </a:rPr>
              <a:t>    </a:t>
            </a:r>
            <a:endParaRPr lang="zh-CN" altLang="en-US" sz="2800">
              <a:solidFill>
                <a:schemeClr val="bg2">
                  <a:lumMod val="50000"/>
                </a:schemeClr>
              </a:solidFill>
              <a:latin typeface="+mn-ea"/>
              <a:cs typeface="+mn-ea"/>
              <a:sym typeface="+mn-ea"/>
            </a:endParaRPr>
          </a:p>
          <a:p>
            <a:pPr algn="l"/>
            <a:r>
              <a:rPr lang="zh-CN" altLang="en-US" sz="2800">
                <a:solidFill>
                  <a:schemeClr val="bg2">
                    <a:lumMod val="50000"/>
                  </a:schemeClr>
                </a:solidFill>
                <a:latin typeface="+mn-ea"/>
                <a:cs typeface="+mn-ea"/>
                <a:sym typeface="+mn-ea"/>
              </a:rPr>
              <a:t>同时间复杂度相比，空间复杂度的分析要简单得多</a:t>
            </a:r>
            <a:endParaRPr lang="zh-CN" altLang="en-US" sz="2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屏幕截图(28)"/>
          <p:cNvPicPr>
            <a:picLocks noChangeAspect="1"/>
          </p:cNvPicPr>
          <p:nvPr/>
        </p:nvPicPr>
        <p:blipFill>
          <a:blip r:embed="rId1"/>
          <a:stretch>
            <a:fillRect/>
          </a:stretch>
        </p:blipFill>
        <p:spPr>
          <a:xfrm>
            <a:off x="1297940" y="1069975"/>
            <a:ext cx="3785235" cy="1612900"/>
          </a:xfrm>
          <a:prstGeom prst="rect">
            <a:avLst/>
          </a:prstGeom>
        </p:spPr>
      </p:pic>
      <p:pic>
        <p:nvPicPr>
          <p:cNvPr id="5" name="图片 4" descr="无标题"/>
          <p:cNvPicPr>
            <a:picLocks noChangeAspect="1"/>
          </p:cNvPicPr>
          <p:nvPr/>
        </p:nvPicPr>
        <p:blipFill>
          <a:blip r:embed="rId2"/>
          <a:stretch>
            <a:fillRect/>
          </a:stretch>
        </p:blipFill>
        <p:spPr>
          <a:xfrm>
            <a:off x="8254365" y="157480"/>
            <a:ext cx="2886075" cy="2937510"/>
          </a:xfrm>
          <a:prstGeom prst="rect">
            <a:avLst/>
          </a:prstGeom>
        </p:spPr>
      </p:pic>
      <p:pic>
        <p:nvPicPr>
          <p:cNvPr id="6" name="图片 5" descr="屏幕截图(29)"/>
          <p:cNvPicPr>
            <a:picLocks noChangeAspect="1"/>
          </p:cNvPicPr>
          <p:nvPr/>
        </p:nvPicPr>
        <p:blipFill>
          <a:blip r:embed="rId3"/>
          <a:stretch>
            <a:fillRect/>
          </a:stretch>
        </p:blipFill>
        <p:spPr>
          <a:xfrm>
            <a:off x="5365115" y="3616960"/>
            <a:ext cx="2787650" cy="2527300"/>
          </a:xfrm>
          <a:prstGeom prst="rect">
            <a:avLst/>
          </a:prstGeom>
        </p:spPr>
      </p:pic>
      <p:sp>
        <p:nvSpPr>
          <p:cNvPr id="7" name="文本框 6"/>
          <p:cNvSpPr txBox="1"/>
          <p:nvPr/>
        </p:nvSpPr>
        <p:spPr>
          <a:xfrm>
            <a:off x="2541905" y="3010535"/>
            <a:ext cx="1297305" cy="521970"/>
          </a:xfrm>
          <a:prstGeom prst="rect">
            <a:avLst/>
          </a:prstGeom>
          <a:noFill/>
        </p:spPr>
        <p:txBody>
          <a:bodyPr wrap="none" rtlCol="0">
            <a:spAutoFit/>
          </a:bodyPr>
          <a:p>
            <a:r>
              <a:rPr lang="zh-CN" altLang="en-US" sz="2800"/>
              <a:t>识     字</a:t>
            </a:r>
            <a:endParaRPr lang="zh-CN" altLang="en-US" sz="2800"/>
          </a:p>
        </p:txBody>
      </p:sp>
      <p:sp>
        <p:nvSpPr>
          <p:cNvPr id="8" name="文本框 7"/>
          <p:cNvSpPr txBox="1"/>
          <p:nvPr/>
        </p:nvSpPr>
        <p:spPr>
          <a:xfrm>
            <a:off x="6110605" y="6194425"/>
            <a:ext cx="1297305" cy="521970"/>
          </a:xfrm>
          <a:prstGeom prst="rect">
            <a:avLst/>
          </a:prstGeom>
          <a:noFill/>
        </p:spPr>
        <p:txBody>
          <a:bodyPr wrap="none" rtlCol="0">
            <a:spAutoFit/>
          </a:bodyPr>
          <a:p>
            <a:r>
              <a:rPr lang="zh-CN" altLang="en-US" sz="2800"/>
              <a:t>作</a:t>
            </a:r>
            <a:r>
              <a:rPr lang="zh-CN" altLang="en-US" sz="2800"/>
              <a:t>     文</a:t>
            </a:r>
            <a:endParaRPr lang="zh-CN" altLang="en-US" sz="2800"/>
          </a:p>
        </p:txBody>
      </p:sp>
      <p:sp>
        <p:nvSpPr>
          <p:cNvPr id="9" name="文本框 8"/>
          <p:cNvSpPr txBox="1"/>
          <p:nvPr/>
        </p:nvSpPr>
        <p:spPr>
          <a:xfrm>
            <a:off x="9048750" y="3010535"/>
            <a:ext cx="1297305" cy="521970"/>
          </a:xfrm>
          <a:prstGeom prst="rect">
            <a:avLst/>
          </a:prstGeom>
          <a:noFill/>
        </p:spPr>
        <p:txBody>
          <a:bodyPr wrap="none" rtlCol="0">
            <a:spAutoFit/>
          </a:bodyPr>
          <a:p>
            <a:r>
              <a:rPr lang="zh-CN" altLang="en-US" sz="2800"/>
              <a:t>篇     章</a:t>
            </a:r>
            <a:endParaRPr lang="zh-CN" altLang="en-US" sz="2800"/>
          </a:p>
        </p:txBody>
      </p:sp>
      <p:sp>
        <p:nvSpPr>
          <p:cNvPr id="10" name="右箭头 9"/>
          <p:cNvSpPr/>
          <p:nvPr/>
        </p:nvSpPr>
        <p:spPr>
          <a:xfrm>
            <a:off x="5631180" y="1760220"/>
            <a:ext cx="2391410" cy="232410"/>
          </a:xfrm>
          <a:prstGeom prst="rightArrow">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右箭头 12"/>
          <p:cNvSpPr/>
          <p:nvPr/>
        </p:nvSpPr>
        <p:spPr>
          <a:xfrm rot="2160000">
            <a:off x="3343275" y="4053840"/>
            <a:ext cx="1848485" cy="232410"/>
          </a:xfrm>
          <a:prstGeom prst="rightArrow">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右箭头 13"/>
          <p:cNvSpPr/>
          <p:nvPr/>
        </p:nvSpPr>
        <p:spPr>
          <a:xfrm rot="19080000">
            <a:off x="8074025" y="4053840"/>
            <a:ext cx="2008505" cy="232410"/>
          </a:xfrm>
          <a:prstGeom prst="rightArrow">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文本框 14"/>
          <p:cNvSpPr txBox="1"/>
          <p:nvPr/>
        </p:nvSpPr>
        <p:spPr>
          <a:xfrm>
            <a:off x="6325235" y="1315085"/>
            <a:ext cx="868680" cy="368300"/>
          </a:xfrm>
          <a:prstGeom prst="rect">
            <a:avLst/>
          </a:prstGeom>
          <a:noFill/>
        </p:spPr>
        <p:txBody>
          <a:bodyPr wrap="none" rtlCol="0">
            <a:spAutoFit/>
          </a:bodyPr>
          <a:p>
            <a:r>
              <a:rPr lang="zh-CN" altLang="en-US" b="1">
                <a:solidFill>
                  <a:schemeClr val="accent5">
                    <a:lumMod val="75000"/>
                  </a:schemeClr>
                </a:solidFill>
              </a:rPr>
              <a:t>不可以</a:t>
            </a:r>
            <a:endParaRPr lang="zh-CN" altLang="en-US" b="1">
              <a:solidFill>
                <a:schemeClr val="accent5">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ppt_x"/>
                                          </p:val>
                                        </p:tav>
                                        <p:tav tm="100000">
                                          <p:val>
                                            <p:strVal val="#ppt_x"/>
                                          </p:val>
                                        </p:tav>
                                      </p:tavLst>
                                    </p:anim>
                                    <p:anim calcmode="lin" valueType="num">
                                      <p:cBhvr additive="base">
                                        <p:cTn id="5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box(in)">
                                      <p:cBhvr>
                                        <p:cTn id="55"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7" grpId="0"/>
      <p:bldP spid="7" grpId="1"/>
      <p:bldP spid="8" grpId="0"/>
      <p:bldP spid="8" grpId="1"/>
      <p:bldP spid="14" grpId="0" animBg="1"/>
      <p:bldP spid="14" grpId="1" animBg="1"/>
      <p:bldP spid="9" grpId="0"/>
      <p:bldP spid="9" grpId="1"/>
      <p:bldP spid="15" grpId="0"/>
      <p:bldP spid="15" grpId="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2433955" y="2190115"/>
            <a:ext cx="8301355" cy="460375"/>
          </a:xfrm>
          <a:prstGeom prst="rect">
            <a:avLst/>
          </a:prstGeom>
          <a:noFill/>
        </p:spPr>
        <p:txBody>
          <a:bodyPr wrap="square" rtlCol="0">
            <a:spAutoFit/>
          </a:bodyPr>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schemeClr val="bg2">
                    <a:lumMod val="50000"/>
                  </a:schemeClr>
                </a:solidFill>
                <a:effectLst/>
                <a:uLnTx/>
                <a:uFillTx/>
                <a:latin typeface="微软雅黑" panose="020B0503020204020204" charset="-122"/>
                <a:ea typeface="微软雅黑" panose="020B0503020204020204" charset="-122"/>
                <a:cs typeface="+mn-cs"/>
              </a:rPr>
              <a:t>掌握写作套路、技巧（理论水平），保证以后写小说的质量</a:t>
            </a:r>
            <a:endParaRPr kumimoji="0" lang="zh-CN" altLang="en-US" sz="2400" b="0" i="0" u="none" strike="noStrike" kern="1200" cap="none" spc="0" normalizeH="0" baseline="0" noProof="0">
              <a:ln>
                <a:noFill/>
              </a:ln>
              <a:solidFill>
                <a:schemeClr val="bg2">
                  <a:lumMod val="50000"/>
                </a:schemeClr>
              </a:solidFill>
              <a:effectLst/>
              <a:uLnTx/>
              <a:uFillTx/>
              <a:latin typeface="微软雅黑" panose="020B0503020204020204" charset="-122"/>
              <a:ea typeface="微软雅黑" panose="020B0503020204020204" charset="-122"/>
              <a:cs typeface="+mn-cs"/>
            </a:endParaRPr>
          </a:p>
        </p:txBody>
      </p:sp>
      <p:sp>
        <p:nvSpPr>
          <p:cNvPr id="12" name="文本框 11"/>
          <p:cNvSpPr txBox="1"/>
          <p:nvPr/>
        </p:nvSpPr>
        <p:spPr>
          <a:xfrm>
            <a:off x="2433955" y="3615055"/>
            <a:ext cx="7626350" cy="460375"/>
          </a:xfrm>
          <a:prstGeom prst="rect">
            <a:avLst/>
          </a:prstGeom>
          <a:noFill/>
        </p:spPr>
        <p:txBody>
          <a:bodyPr wrap="square" rtlCol="0">
            <a:spAutoFit/>
          </a:bodyPr>
          <a:p>
            <a:pPr marL="0" marR="0" lvl="0" indent="0" algn="dist" defTabSz="914400" rtl="0" eaLnBrk="1" fontAlgn="auto" latinLnBrk="0" hangingPunct="1">
              <a:lnSpc>
                <a:spcPct val="100000"/>
              </a:lnSpc>
              <a:spcBef>
                <a:spcPts val="0"/>
              </a:spcBef>
              <a:spcAft>
                <a:spcPts val="0"/>
              </a:spcAft>
              <a:buClrTx/>
              <a:buSzTx/>
              <a:buFontTx/>
              <a:buNone/>
              <a:defRPr/>
            </a:pPr>
            <a:r>
              <a:rPr kumimoji="0" sz="2400" b="0" i="0" u="none" strike="noStrike" kern="1200" cap="none" spc="0" normalizeH="0" baseline="0" noProof="0">
                <a:ln>
                  <a:noFill/>
                </a:ln>
                <a:solidFill>
                  <a:schemeClr val="bg2">
                    <a:lumMod val="50000"/>
                  </a:schemeClr>
                </a:solidFill>
                <a:effectLst/>
                <a:uLnTx/>
                <a:uFillTx/>
                <a:latin typeface="微软雅黑" panose="020B0503020204020204" charset="-122"/>
                <a:ea typeface="微软雅黑" panose="020B0503020204020204" charset="-122"/>
                <a:cs typeface="+mn-cs"/>
              </a:rPr>
              <a:t>提高写作水平（动手能力），为以后写小说打好基础</a:t>
            </a:r>
            <a:endParaRPr kumimoji="0" sz="2400" b="0" i="0" u="none" strike="noStrike" kern="1200" cap="none" spc="0" normalizeH="0" baseline="0" noProof="0">
              <a:ln>
                <a:noFill/>
              </a:ln>
              <a:solidFill>
                <a:schemeClr val="bg2">
                  <a:lumMod val="50000"/>
                </a:schemeClr>
              </a:solidFill>
              <a:effectLst/>
              <a:uLnTx/>
              <a:uFillTx/>
              <a:latin typeface="微软雅黑" panose="020B0503020204020204" charset="-122"/>
              <a:ea typeface="微软雅黑" panose="020B0503020204020204" charset="-122"/>
              <a:cs typeface="+mn-cs"/>
            </a:endParaRPr>
          </a:p>
        </p:txBody>
      </p:sp>
      <p:cxnSp>
        <p:nvCxnSpPr>
          <p:cNvPr id="13" name="直接连接符 12"/>
          <p:cNvCxnSpPr/>
          <p:nvPr/>
        </p:nvCxnSpPr>
        <p:spPr>
          <a:xfrm>
            <a:off x="2332990" y="2083654"/>
            <a:ext cx="0" cy="2160000"/>
          </a:xfrm>
          <a:prstGeom prst="line">
            <a:avLst/>
          </a:prstGeom>
          <a:ln w="15875">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TextBox 25"/>
          <p:cNvSpPr txBox="1"/>
          <p:nvPr/>
        </p:nvSpPr>
        <p:spPr>
          <a:xfrm flipH="1">
            <a:off x="3121025" y="2345690"/>
            <a:ext cx="6303010" cy="1938655"/>
          </a:xfrm>
          <a:prstGeom prst="rect">
            <a:avLst/>
          </a:prstGeom>
          <a:noFill/>
        </p:spPr>
        <p:txBody>
          <a:bodyPr wrap="square" lIns="0" tIns="0" rIns="0" bIns="0" rtlCol="0">
            <a:spAutoFit/>
            <a:scene3d>
              <a:camera prst="orthographicFront"/>
              <a:lightRig rig="threePt" dir="t"/>
            </a:scene3d>
          </a:bodyPr>
          <a:p>
            <a:pPr marL="0" marR="0" lvl="0" indent="0" algn="l" defTabSz="914400" rtl="0" fontAlgn="base">
              <a:lnSpc>
                <a:spcPct val="150000"/>
              </a:lnSpc>
              <a:spcBef>
                <a:spcPts val="600"/>
              </a:spcBef>
              <a:spcAft>
                <a:spcPts val="0"/>
              </a:spcAft>
              <a:buClrTx/>
              <a:buSzTx/>
              <a:buFontTx/>
              <a:buNone/>
              <a:defRPr/>
            </a:pPr>
            <a:r>
              <a:rPr kumimoji="0" lang="en-US" sz="2800" b="0" i="0" u="none" strike="noStrike" kern="1200" cap="none" spc="0" normalizeH="0" baseline="0" noProof="0">
                <a:ln>
                  <a:noFill/>
                </a:ln>
                <a:solidFill>
                  <a:schemeClr val="bg2">
                    <a:lumMod val="50000"/>
                  </a:schemeClr>
                </a:solidFill>
                <a:effectLst/>
                <a:uLnTx/>
                <a:uFillTx/>
                <a:latin typeface="微软雅黑" panose="020B0503020204020204" charset="-122"/>
                <a:ea typeface="微软雅黑" panose="020B0503020204020204" charset="-122"/>
                <a:cs typeface="+mn-cs"/>
                <a:sym typeface="微软雅黑" panose="020B0503020204020204" charset="-122"/>
              </a:rPr>
              <a:t>      </a:t>
            </a:r>
            <a:r>
              <a:rPr kumimoji="0" sz="2800" b="0" i="0" u="none" strike="noStrike" kern="1200" cap="none" spc="0" normalizeH="0" baseline="0" noProof="0">
                <a:ln>
                  <a:noFill/>
                </a:ln>
                <a:solidFill>
                  <a:schemeClr val="bg2">
                    <a:lumMod val="50000"/>
                  </a:schemeClr>
                </a:solidFill>
                <a:effectLst/>
                <a:uLnTx/>
                <a:uFillTx/>
                <a:latin typeface="微软雅黑" panose="020B0503020204020204" charset="-122"/>
                <a:ea typeface="微软雅黑" panose="020B0503020204020204" charset="-122"/>
                <a:cs typeface="+mn-cs"/>
                <a:sym typeface="微软雅黑" panose="020B0503020204020204" charset="-122"/>
              </a:rPr>
              <a:t>学习一门计算机语言就好比识字阶段，以后开发项目就好比写小说，中间离不开数据结构的学习，就好比写作文</a:t>
            </a:r>
            <a:endParaRPr kumimoji="0" sz="2800" b="0" i="0" u="none" strike="noStrike" kern="1200" cap="none" spc="0" normalizeH="0" baseline="0" noProof="0">
              <a:ln>
                <a:noFill/>
              </a:ln>
              <a:solidFill>
                <a:schemeClr val="bg2">
                  <a:lumMod val="50000"/>
                </a:schemeClr>
              </a:solidFill>
              <a:effectLst/>
              <a:uLnTx/>
              <a:uFillTx/>
              <a:latin typeface="微软雅黑" panose="020B0503020204020204" charset="-122"/>
              <a:ea typeface="微软雅黑" panose="020B0503020204020204" charset="-122"/>
              <a:cs typeface="+mn-cs"/>
              <a:sym typeface="微软雅黑" panose="020B050302020402020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4008120" y="2604770"/>
            <a:ext cx="4450080" cy="977265"/>
          </a:xfrm>
          <a:prstGeom prst="rect">
            <a:avLst/>
          </a:prstGeom>
          <a:noFill/>
          <a:ln>
            <a:noFill/>
          </a:ln>
        </p:spPr>
        <p:txBody>
          <a:bodyPr wrap="none" rtlCol="0" anchor="t">
            <a:spAutoFit/>
            <a:scene3d>
              <a:camera prst="orthographicFront"/>
              <a:lightRig rig="harsh" dir="t"/>
            </a:scene3d>
            <a:sp3d extrusionH="57150" prstMaterial="matte">
              <a:bevelT w="63500" h="12700" prst="angle"/>
              <a:contourClr>
                <a:schemeClr val="bg1">
                  <a:lumMod val="65000"/>
                </a:schemeClr>
              </a:contourClr>
            </a:sp3d>
          </a:bodyPr>
          <a:p>
            <a:pPr marR="0" lvl="0" indent="0" algn="l" defTabSz="914400" rtl="0" eaLnBrk="1" fontAlgn="auto" latinLnBrk="0" hangingPunct="1">
              <a:lnSpc>
                <a:spcPct val="120000"/>
              </a:lnSpc>
              <a:spcBef>
                <a:spcPts val="0"/>
              </a:spcBef>
              <a:spcAft>
                <a:spcPts val="0"/>
              </a:spcAft>
              <a:buClrTx/>
              <a:buSzTx/>
              <a:buFont typeface="Arial" panose="020B0604020202020204" pitchFamily="34" charset="0"/>
              <a:buNone/>
              <a:defRPr/>
            </a:pPr>
            <a:r>
              <a:rPr lang="zh-CN" altLang="en-US" sz="4800" noProof="0" dirty="0">
                <a:ln>
                  <a:noFill/>
                </a:ln>
                <a:solidFill>
                  <a:schemeClr val="bg1">
                    <a:lumMod val="50000"/>
                  </a:schemeClr>
                </a:solidFill>
                <a:effectLst/>
                <a:uLnTx/>
                <a:uFillTx/>
                <a:latin typeface="微软雅黑" panose="020B0503020204020204" charset="-122"/>
                <a:ea typeface="微软雅黑" panose="020B0503020204020204" charset="-122"/>
                <a:sym typeface="宋体" panose="02010600030101010101" pitchFamily="2" charset="-122"/>
              </a:rPr>
              <a:t>有哪些</a:t>
            </a:r>
            <a:r>
              <a:rPr lang="zh-CN" altLang="en-US" sz="4800" noProof="0" dirty="0">
                <a:ln>
                  <a:noFill/>
                </a:ln>
                <a:solidFill>
                  <a:schemeClr val="bg1">
                    <a:lumMod val="50000"/>
                  </a:schemeClr>
                </a:solidFill>
                <a:effectLst/>
                <a:uLnTx/>
                <a:uFillTx/>
                <a:latin typeface="微软雅黑" panose="020B0503020204020204" charset="-122"/>
                <a:ea typeface="微软雅黑" panose="020B0503020204020204" charset="-122"/>
                <a:sym typeface="宋体" panose="02010600030101010101" pitchFamily="2" charset="-122"/>
              </a:rPr>
              <a:t>数据结构</a:t>
            </a:r>
            <a:endParaRPr lang="zh-CN" altLang="en-US" sz="4800" b="1">
              <a:solidFill>
                <a:schemeClr val="accent3"/>
              </a:solidFill>
              <a:effectLst/>
            </a:endParaRPr>
          </a:p>
        </p:txBody>
      </p:sp>
      <p:sp>
        <p:nvSpPr>
          <p:cNvPr id="7" name="椭圆 6"/>
          <p:cNvSpPr/>
          <p:nvPr/>
        </p:nvSpPr>
        <p:spPr>
          <a:xfrm>
            <a:off x="1206699" y="1699311"/>
            <a:ext cx="1883013" cy="1883013"/>
          </a:xfrm>
          <a:prstGeom prst="ellipse">
            <a:avLst/>
          </a:prstGeom>
          <a:noFill/>
          <a:ln w="19050">
            <a:solidFill>
              <a:schemeClr val="accent1">
                <a:lumMod val="40000"/>
                <a:lumOff val="60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95000"/>
                  <a:lumOff val="5000"/>
                </a:schemeClr>
              </a:solidFill>
            </a:endParaRPr>
          </a:p>
        </p:txBody>
      </p:sp>
      <p:sp>
        <p:nvSpPr>
          <p:cNvPr id="3" name="椭圆 2"/>
          <p:cNvSpPr/>
          <p:nvPr/>
        </p:nvSpPr>
        <p:spPr>
          <a:xfrm>
            <a:off x="1851660" y="1240790"/>
            <a:ext cx="2371090" cy="2341245"/>
          </a:xfrm>
          <a:prstGeom prst="ellipse">
            <a:avLst/>
          </a:prstGeom>
          <a:noFill/>
          <a:ln w="19050">
            <a:solidFill>
              <a:schemeClr val="accent1">
                <a:lumMod val="40000"/>
                <a:lumOff val="60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95000"/>
                  <a:lumOff val="5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TextBox 25"/>
          <p:cNvSpPr txBox="1"/>
          <p:nvPr/>
        </p:nvSpPr>
        <p:spPr>
          <a:xfrm flipH="1">
            <a:off x="3578860" y="2636520"/>
            <a:ext cx="6303010" cy="1292225"/>
          </a:xfrm>
          <a:prstGeom prst="rect">
            <a:avLst/>
          </a:prstGeom>
          <a:noFill/>
        </p:spPr>
        <p:txBody>
          <a:bodyPr wrap="square" lIns="0" tIns="0" rIns="0" bIns="0" rtlCol="0">
            <a:spAutoFit/>
            <a:scene3d>
              <a:camera prst="orthographicFront"/>
              <a:lightRig rig="threePt" dir="t"/>
            </a:scene3d>
          </a:bodyPr>
          <a:p>
            <a:pPr marL="0" marR="0" lvl="0" indent="0" algn="l" defTabSz="914400" rtl="0" fontAlgn="base">
              <a:lnSpc>
                <a:spcPct val="150000"/>
              </a:lnSpc>
              <a:spcBef>
                <a:spcPts val="600"/>
              </a:spcBef>
              <a:spcAft>
                <a:spcPts val="0"/>
              </a:spcAft>
              <a:buClrTx/>
              <a:buSzTx/>
              <a:buFontTx/>
              <a:buNone/>
              <a:defRPr/>
            </a:pPr>
            <a:r>
              <a:rPr kumimoji="0" lang="en-US" sz="2800" b="0" i="0" u="none" strike="noStrike" kern="1200" cap="none" spc="0" normalizeH="0" baseline="0" noProof="0">
                <a:ln>
                  <a:noFill/>
                </a:ln>
                <a:solidFill>
                  <a:schemeClr val="bg2">
                    <a:lumMod val="50000"/>
                  </a:schemeClr>
                </a:solidFill>
                <a:effectLst/>
                <a:uLnTx/>
                <a:uFillTx/>
                <a:latin typeface="微软雅黑" panose="020B0503020204020204" charset="-122"/>
                <a:ea typeface="微软雅黑" panose="020B0503020204020204" charset="-122"/>
                <a:cs typeface="+mn-cs"/>
                <a:sym typeface="微软雅黑" panose="020B0503020204020204" charset="-122"/>
              </a:rPr>
              <a:t>      </a:t>
            </a:r>
            <a:r>
              <a:rPr kumimoji="0" sz="2800" b="0" i="0" u="none" strike="noStrike" kern="1200" cap="none" spc="0" normalizeH="0" baseline="0" noProof="0">
                <a:ln>
                  <a:noFill/>
                </a:ln>
                <a:solidFill>
                  <a:schemeClr val="bg2">
                    <a:lumMod val="50000"/>
                  </a:schemeClr>
                </a:solidFill>
                <a:effectLst/>
                <a:uLnTx/>
                <a:uFillTx/>
                <a:latin typeface="微软雅黑" panose="020B0503020204020204" charset="-122"/>
                <a:ea typeface="微软雅黑" panose="020B0503020204020204" charset="-122"/>
                <a:cs typeface="+mn-cs"/>
                <a:sym typeface="微软雅黑" panose="020B0503020204020204" charset="-122"/>
              </a:rPr>
              <a:t>线性表、栈、队列、（字符）串、数组、广义表、树、二叉树、图</a:t>
            </a:r>
            <a:endParaRPr kumimoji="0" sz="2800" b="0" i="0" u="none" strike="noStrike" kern="1200" cap="none" spc="0" normalizeH="0" baseline="0" noProof="0">
              <a:ln>
                <a:noFill/>
              </a:ln>
              <a:solidFill>
                <a:schemeClr val="bg2">
                  <a:lumMod val="50000"/>
                </a:schemeClr>
              </a:solidFill>
              <a:effectLst/>
              <a:uLnTx/>
              <a:uFillTx/>
              <a:latin typeface="微软雅黑" panose="020B0503020204020204" charset="-122"/>
              <a:ea typeface="微软雅黑" panose="020B0503020204020204" charset="-122"/>
              <a:cs typeface="+mn-cs"/>
              <a:sym typeface="微软雅黑" panose="020B0503020204020204" charset="-122"/>
            </a:endParaRPr>
          </a:p>
        </p:txBody>
      </p:sp>
    </p:spTree>
  </p:cSld>
  <p:clrMapOvr>
    <a:masterClrMapping/>
  </p:clrMapOvr>
</p:sld>
</file>

<file path=ppt/tags/tag1.xml><?xml version="1.0" encoding="utf-8"?>
<p:tagLst xmlns:p="http://schemas.openxmlformats.org/presentationml/2006/main">
  <p:tag name="KSO_WM_TEMPLATE_CATEGORY" val="diagram"/>
  <p:tag name="KSO_WM_TEMPLATE_INDEX" val="20187809"/>
  <p:tag name="KSO_WM_UNIT_TYPE" val="m_h_h_f"/>
  <p:tag name="KSO_WM_UNIT_INDEX" val="1_1_1_1"/>
  <p:tag name="KSO_WM_UNIT_ID" val="diagram20187809_4*m_h_h_f*1_1_1_1"/>
  <p:tag name="KSO_WM_UNIT_LAYERLEVEL" val="1_1_1_1"/>
  <p:tag name="KSO_WM_UNIT_VALUE" val="72"/>
  <p:tag name="KSO_WM_UNIT_HIGHLIGHT" val="0"/>
  <p:tag name="KSO_WM_UNIT_COMPATIBLE" val="0"/>
  <p:tag name="KSO_WM_BEAUTIFY_FLAG" val="#wm#"/>
  <p:tag name="KSO_WM_TAG_VERSION" val="1.0"/>
  <p:tag name="KSO_WM_DIAGRAM_GROUP_CODE" val="m1-1"/>
  <p:tag name="KSO_WM_UNIT_PRESET_TEXT" val="单击此处添加文本具体内容"/>
  <p:tag name="KSO_WM_UNIT_DIAGRAM_ISNUMVISUAL" val="0"/>
  <p:tag name="KSO_WM_UNIT_DIAGRAM_ISREFERUNIT" val="0"/>
  <p:tag name="KSO_WM_UNIT_TEXT_FILL_FORE_SCHEMECOLOR_INDEX" val="13"/>
  <p:tag name="KSO_WM_UNIT_TEXT_FILL_TYPE" val="1"/>
</p:tagLst>
</file>

<file path=ppt/tags/tag10.xml><?xml version="1.0" encoding="utf-8"?>
<p:tagLst xmlns:p="http://schemas.openxmlformats.org/presentationml/2006/main">
  <p:tag name="KSO_WM_TEMPLATE_CATEGORY" val="diagram"/>
  <p:tag name="KSO_WM_TEMPLATE_INDEX" val="20187809"/>
  <p:tag name="KSO_WM_UNIT_TYPE" val="m_h_h_a"/>
  <p:tag name="KSO_WM_UNIT_INDEX" val="1_1_1_1"/>
  <p:tag name="KSO_WM_UNIT_ID" val="diagram20187809_4*m_h_h_a*1_1_1_1"/>
  <p:tag name="KSO_WM_UNIT_LAYERLEVEL" val="1_1_1_1"/>
  <p:tag name="KSO_WM_UNIT_VALUE" val="13"/>
  <p:tag name="KSO_WM_UNIT_HIGHLIGHT" val="0"/>
  <p:tag name="KSO_WM_UNIT_COMPATIBLE" val="0"/>
  <p:tag name="KSO_WM_BEAUTIFY_FLAG" val="#wm#"/>
  <p:tag name="KSO_WM_TAG_VERSION" val="1.0"/>
  <p:tag name="KSO_WM_DIAGRAM_GROUP_CODE" val="m1-1"/>
  <p:tag name="KSO_WM_UNIT_PRESET_TEXT" val="单击此处添加标题"/>
  <p:tag name="KSO_WM_UNIT_ISCONTENTSTITLE" val="0"/>
  <p:tag name="KSO_WM_UNIT_DIAGRAM_ISNUMVISUAL" val="0"/>
  <p:tag name="KSO_WM_UNIT_DIAGRAM_ISREFERUNIT" val="0"/>
  <p:tag name="KSO_WM_UNIT_TEXT_FILL_FORE_SCHEMECOLOR_INDEX" val="5"/>
  <p:tag name="KSO_WM_UNIT_TEXT_FILL_TYPE" val="1"/>
</p:tagLst>
</file>

<file path=ppt/tags/tag11.xml><?xml version="1.0" encoding="utf-8"?>
<p:tagLst xmlns:p="http://schemas.openxmlformats.org/presentationml/2006/main">
  <p:tag name="KSO_WM_TEMPLATE_CATEGORY" val="diagram"/>
  <p:tag name="KSO_WM_TEMPLATE_INDEX" val="20187809"/>
  <p:tag name="KSO_WM_UNIT_TYPE" val="m_h_h_f"/>
  <p:tag name="KSO_WM_UNIT_INDEX" val="1_1_1_1"/>
  <p:tag name="KSO_WM_UNIT_ID" val="diagram20187809_4*m_h_h_f*1_1_1_1"/>
  <p:tag name="KSO_WM_UNIT_LAYERLEVEL" val="1_1_1_1"/>
  <p:tag name="KSO_WM_UNIT_VALUE" val="72"/>
  <p:tag name="KSO_WM_UNIT_HIGHLIGHT" val="0"/>
  <p:tag name="KSO_WM_UNIT_COMPATIBLE" val="0"/>
  <p:tag name="KSO_WM_BEAUTIFY_FLAG" val="#wm#"/>
  <p:tag name="KSO_WM_TAG_VERSION" val="1.0"/>
  <p:tag name="KSO_WM_DIAGRAM_GROUP_CODE" val="m1-1"/>
  <p:tag name="KSO_WM_UNIT_PRESET_TEXT" val="单击此处添加文本具体内容"/>
  <p:tag name="KSO_WM_UNIT_DIAGRAM_ISNUMVISUAL" val="0"/>
  <p:tag name="KSO_WM_UNIT_DIAGRAM_ISREFERUNIT" val="0"/>
  <p:tag name="KSO_WM_UNIT_TEXT_FILL_FORE_SCHEMECOLOR_INDEX" val="13"/>
  <p:tag name="KSO_WM_UNIT_TEXT_FILL_TYPE" val="1"/>
</p:tagLst>
</file>

<file path=ppt/tags/tag12.xml><?xml version="1.0" encoding="utf-8"?>
<p:tagLst xmlns:p="http://schemas.openxmlformats.org/presentationml/2006/main">
  <p:tag name="KSO_WPP_MARK_KEY" val="6b7d4506-e2ab-4883-a6f0-234b997947c0"/>
  <p:tag name="COMMONDATA" val="eyJoZGlkIjoiMWEyYWZiZDYyZDRkMDg5M2QzMmMwYjA2Y2FhYWQwZDYifQ=="/>
</p:tagLst>
</file>

<file path=ppt/tags/tag2.xml><?xml version="1.0" encoding="utf-8"?>
<p:tagLst xmlns:p="http://schemas.openxmlformats.org/presentationml/2006/main">
  <p:tag name="KSO_WM_TEMPLATE_CATEGORY" val="diagram"/>
  <p:tag name="KSO_WM_TEMPLATE_INDEX" val="20187809"/>
  <p:tag name="KSO_WM_UNIT_TYPE" val="m_h_h_a"/>
  <p:tag name="KSO_WM_UNIT_INDEX" val="1_1_1_1"/>
  <p:tag name="KSO_WM_UNIT_ID" val="diagram20187809_4*m_h_h_a*1_1_1_1"/>
  <p:tag name="KSO_WM_UNIT_LAYERLEVEL" val="1_1_1_1"/>
  <p:tag name="KSO_WM_UNIT_VALUE" val="13"/>
  <p:tag name="KSO_WM_UNIT_HIGHLIGHT" val="0"/>
  <p:tag name="KSO_WM_UNIT_COMPATIBLE" val="0"/>
  <p:tag name="KSO_WM_BEAUTIFY_FLAG" val="#wm#"/>
  <p:tag name="KSO_WM_TAG_VERSION" val="1.0"/>
  <p:tag name="KSO_WM_DIAGRAM_GROUP_CODE" val="m1-1"/>
  <p:tag name="KSO_WM_UNIT_PRESET_TEXT" val="单击此处添加标题"/>
  <p:tag name="KSO_WM_UNIT_ISCONTENTSTITLE" val="0"/>
  <p:tag name="KSO_WM_UNIT_DIAGRAM_ISNUMVISUAL" val="0"/>
  <p:tag name="KSO_WM_UNIT_DIAGRAM_ISREFERUNIT" val="0"/>
  <p:tag name="KSO_WM_UNIT_TEXT_FILL_FORE_SCHEMECOLOR_INDEX" val="5"/>
  <p:tag name="KSO_WM_UNIT_TEXT_FILL_TYPE" val="1"/>
</p:tagLst>
</file>

<file path=ppt/tags/tag3.xml><?xml version="1.0" encoding="utf-8"?>
<p:tagLst xmlns:p="http://schemas.openxmlformats.org/presentationml/2006/main">
  <p:tag name="KSO_WM_TEMPLATE_CATEGORY" val="diagram"/>
  <p:tag name="KSO_WM_TEMPLATE_INDEX" val="20187809"/>
  <p:tag name="KSO_WM_UNIT_TYPE" val="m_h_h_f"/>
  <p:tag name="KSO_WM_UNIT_INDEX" val="1_2_1_1"/>
  <p:tag name="KSO_WM_UNIT_ID" val="diagram20187809_4*m_h_h_f*1_2_1_1"/>
  <p:tag name="KSO_WM_UNIT_LAYERLEVEL" val="1_1_1_1"/>
  <p:tag name="KSO_WM_UNIT_VALUE" val="72"/>
  <p:tag name="KSO_WM_UNIT_HIGHLIGHT" val="0"/>
  <p:tag name="KSO_WM_UNIT_COMPATIBLE" val="0"/>
  <p:tag name="KSO_WM_BEAUTIFY_FLAG" val="#wm#"/>
  <p:tag name="KSO_WM_TAG_VERSION" val="1.0"/>
  <p:tag name="KSO_WM_DIAGRAM_GROUP_CODE" val="m1-1"/>
  <p:tag name="KSO_WM_UNIT_PRESET_TEXT" val="单击此处添加文本具体内容"/>
  <p:tag name="KSO_WM_UNIT_DIAGRAM_ISNUMVISUAL" val="0"/>
  <p:tag name="KSO_WM_UNIT_DIAGRAM_ISREFERUNIT" val="0"/>
  <p:tag name="KSO_WM_UNIT_TEXT_FILL_FORE_SCHEMECOLOR_INDEX" val="13"/>
  <p:tag name="KSO_WM_UNIT_TEXT_FILL_TYPE" val="1"/>
</p:tagLst>
</file>

<file path=ppt/tags/tag4.xml><?xml version="1.0" encoding="utf-8"?>
<p:tagLst xmlns:p="http://schemas.openxmlformats.org/presentationml/2006/main">
  <p:tag name="KSO_WM_TEMPLATE_CATEGORY" val="diagram"/>
  <p:tag name="KSO_WM_TEMPLATE_INDEX" val="20187809"/>
  <p:tag name="KSO_WM_UNIT_TYPE" val="m_h_h_a"/>
  <p:tag name="KSO_WM_UNIT_INDEX" val="1_2_1_1"/>
  <p:tag name="KSO_WM_UNIT_ID" val="diagram20187809_4*m_h_h_a*1_2_1_1"/>
  <p:tag name="KSO_WM_UNIT_LAYERLEVEL" val="1_1_1_1"/>
  <p:tag name="KSO_WM_UNIT_VALUE" val="13"/>
  <p:tag name="KSO_WM_UNIT_HIGHLIGHT" val="0"/>
  <p:tag name="KSO_WM_UNIT_COMPATIBLE" val="0"/>
  <p:tag name="KSO_WM_BEAUTIFY_FLAG" val="#wm#"/>
  <p:tag name="KSO_WM_TAG_VERSION" val="1.0"/>
  <p:tag name="KSO_WM_DIAGRAM_GROUP_CODE" val="m1-1"/>
  <p:tag name="KSO_WM_UNIT_PRESET_TEXT" val="单击此处添加标题"/>
  <p:tag name="KSO_WM_UNIT_ISCONTENTSTITLE" val="0"/>
  <p:tag name="KSO_WM_UNIT_DIAGRAM_ISNUMVISUAL" val="0"/>
  <p:tag name="KSO_WM_UNIT_DIAGRAM_ISREFERUNIT" val="0"/>
  <p:tag name="KSO_WM_UNIT_TEXT_FILL_FORE_SCHEMECOLOR_INDEX" val="6"/>
  <p:tag name="KSO_WM_UNIT_TEXT_FILL_TYPE" val="1"/>
</p:tagLst>
</file>

<file path=ppt/tags/tag5.xml><?xml version="1.0" encoding="utf-8"?>
<p:tagLst xmlns:p="http://schemas.openxmlformats.org/presentationml/2006/main">
  <p:tag name="KSO_WM_TEMPLATE_CATEGORY" val="diagram"/>
  <p:tag name="KSO_WM_TEMPLATE_INDEX" val="20187809"/>
  <p:tag name="KSO_WM_UNIT_TYPE" val="m_h_h_f"/>
  <p:tag name="KSO_WM_UNIT_INDEX" val="1_3_1_1"/>
  <p:tag name="KSO_WM_UNIT_ID" val="diagram20187809_4*m_h_h_f*1_3_1_1"/>
  <p:tag name="KSO_WM_UNIT_LAYERLEVEL" val="1_1_1_1"/>
  <p:tag name="KSO_WM_UNIT_VALUE" val="72"/>
  <p:tag name="KSO_WM_UNIT_HIGHLIGHT" val="0"/>
  <p:tag name="KSO_WM_UNIT_COMPATIBLE" val="0"/>
  <p:tag name="KSO_WM_BEAUTIFY_FLAG" val="#wm#"/>
  <p:tag name="KSO_WM_TAG_VERSION" val="1.0"/>
  <p:tag name="KSO_WM_DIAGRAM_GROUP_CODE" val="m1-1"/>
  <p:tag name="KSO_WM_UNIT_PRESET_TEXT" val="单击此处添加文本具体内容"/>
  <p:tag name="KSO_WM_UNIT_DIAGRAM_ISNUMVISUAL" val="0"/>
  <p:tag name="KSO_WM_UNIT_DIAGRAM_ISREFERUNIT" val="0"/>
  <p:tag name="KSO_WM_UNIT_TEXT_FILL_FORE_SCHEMECOLOR_INDEX" val="13"/>
  <p:tag name="KSO_WM_UNIT_TEXT_FILL_TYPE" val="1"/>
</p:tagLst>
</file>

<file path=ppt/tags/tag6.xml><?xml version="1.0" encoding="utf-8"?>
<p:tagLst xmlns:p="http://schemas.openxmlformats.org/presentationml/2006/main">
  <p:tag name="KSO_WM_TEMPLATE_CATEGORY" val="diagram"/>
  <p:tag name="KSO_WM_TEMPLATE_INDEX" val="20187809"/>
  <p:tag name="KSO_WM_UNIT_TYPE" val="m_h_h_a"/>
  <p:tag name="KSO_WM_UNIT_INDEX" val="1_3_1_1"/>
  <p:tag name="KSO_WM_UNIT_ID" val="diagram20187809_4*m_h_h_a*1_3_1_1"/>
  <p:tag name="KSO_WM_UNIT_LAYERLEVEL" val="1_1_1_1"/>
  <p:tag name="KSO_WM_UNIT_VALUE" val="13"/>
  <p:tag name="KSO_WM_UNIT_HIGHLIGHT" val="0"/>
  <p:tag name="KSO_WM_UNIT_COMPATIBLE" val="0"/>
  <p:tag name="KSO_WM_BEAUTIFY_FLAG" val="#wm#"/>
  <p:tag name="KSO_WM_TAG_VERSION" val="1.0"/>
  <p:tag name="KSO_WM_DIAGRAM_GROUP_CODE" val="m1-1"/>
  <p:tag name="KSO_WM_UNIT_PRESET_TEXT" val="单击此处添加标题"/>
  <p:tag name="KSO_WM_UNIT_ISCONTENTSTITLE" val="0"/>
  <p:tag name="KSO_WM_UNIT_DIAGRAM_ISNUMVISUAL" val="0"/>
  <p:tag name="KSO_WM_UNIT_DIAGRAM_ISREFERUNIT" val="0"/>
  <p:tag name="KSO_WM_UNIT_TEXT_FILL_FORE_SCHEMECOLOR_INDEX" val="7"/>
  <p:tag name="KSO_WM_UNIT_TEXT_FILL_TYPE" val="1"/>
</p:tagLst>
</file>

<file path=ppt/tags/tag7.xml><?xml version="1.0" encoding="utf-8"?>
<p:tagLst xmlns:p="http://schemas.openxmlformats.org/presentationml/2006/main">
  <p:tag name="KSO_WM_TEMPLATE_CATEGORY" val="diagram"/>
  <p:tag name="KSO_WM_TEMPLATE_INDEX" val="20187809"/>
  <p:tag name="KSO_WM_UNIT_TYPE" val="m_h_h_i"/>
  <p:tag name="KSO_WM_UNIT_INDEX" val="1_2_1_1"/>
  <p:tag name="KSO_WM_UNIT_ID" val="diagram20187809_4*m_h_h_i*1_2_1_1"/>
  <p:tag name="KSO_WM_UNIT_LAYERLEVEL" val="1_1_1_1"/>
  <p:tag name="KSO_WM_BEAUTIFY_FLAG" val="#wm#"/>
  <p:tag name="KSO_WM_TAG_VERSION" val="1.0"/>
  <p:tag name="KSO_WM_DIAGRAM_GROUP_CODE" val="m1-1"/>
  <p:tag name="KSO_WM_UNIT_HIGHLIGHT" val="0"/>
  <p:tag name="KSO_WM_UNIT_COMPATIBLE" val="0"/>
  <p:tag name="KSO_WM_UNIT_DIAGRAM_ISNUMVISUAL" val="0"/>
  <p:tag name="KSO_WM_UNIT_DIAGRAM_ISREFERUNIT" val="0"/>
  <p:tag name="KSO_WM_UNIT_LINE_FORE_SCHEMECOLOR_INDEX" val="14"/>
  <p:tag name="KSO_WM_UNIT_LINE_FILL_TYPE" val="2"/>
</p:tagLst>
</file>

<file path=ppt/tags/tag8.xml><?xml version="1.0" encoding="utf-8"?>
<p:tagLst xmlns:p="http://schemas.openxmlformats.org/presentationml/2006/main">
  <p:tag name="KSO_WM_TEMPLATE_CATEGORY" val="diagram"/>
  <p:tag name="KSO_WM_TEMPLATE_INDEX" val="20187809"/>
  <p:tag name="KSO_WM_UNIT_TYPE" val="m_h_h_i"/>
  <p:tag name="KSO_WM_UNIT_INDEX" val="1_3_1_1"/>
  <p:tag name="KSO_WM_UNIT_ID" val="diagram20187809_4*m_h_h_i*1_3_1_1"/>
  <p:tag name="KSO_WM_UNIT_LAYERLEVEL" val="1_1_1_1"/>
  <p:tag name="KSO_WM_BEAUTIFY_FLAG" val="#wm#"/>
  <p:tag name="KSO_WM_TAG_VERSION" val="1.0"/>
  <p:tag name="KSO_WM_DIAGRAM_GROUP_CODE" val="m1-1"/>
  <p:tag name="KSO_WM_UNIT_HIGHLIGHT" val="0"/>
  <p:tag name="KSO_WM_UNIT_COMPATIBLE" val="0"/>
  <p:tag name="KSO_WM_UNIT_DIAGRAM_ISNUMVISUAL" val="0"/>
  <p:tag name="KSO_WM_UNIT_DIAGRAM_ISREFERUNIT" val="0"/>
  <p:tag name="KSO_WM_UNIT_LINE_FORE_SCHEMECOLOR_INDEX" val="14"/>
  <p:tag name="KSO_WM_UNIT_LINE_FILL_TYPE" val="2"/>
</p:tagLst>
</file>

<file path=ppt/tags/tag9.xml><?xml version="1.0" encoding="utf-8"?>
<p:tagLst xmlns:p="http://schemas.openxmlformats.org/presentationml/2006/main">
  <p:tag name="KSO_WM_TEMPLATE_CATEGORY" val="diagram"/>
  <p:tag name="KSO_WM_TEMPLATE_INDEX" val="20187809"/>
  <p:tag name="KSO_WM_UNIT_TYPE" val="m_h_h_i"/>
  <p:tag name="KSO_WM_UNIT_INDEX" val="1_4_1_1"/>
  <p:tag name="KSO_WM_UNIT_ID" val="diagram20187809_4*m_h_h_i*1_4_1_1"/>
  <p:tag name="KSO_WM_UNIT_LAYERLEVEL" val="1_1_1_1"/>
  <p:tag name="KSO_WM_BEAUTIFY_FLAG" val="#wm#"/>
  <p:tag name="KSO_WM_TAG_VERSION" val="1.0"/>
  <p:tag name="KSO_WM_DIAGRAM_GROUP_CODE" val="m1-1"/>
  <p:tag name="KSO_WM_UNIT_HIGHLIGHT" val="0"/>
  <p:tag name="KSO_WM_UNIT_COMPATIBLE" val="0"/>
  <p:tag name="KSO_WM_UNIT_DIAGRAM_ISNUMVISUAL" val="0"/>
  <p:tag name="KSO_WM_UNIT_DIAGRAM_ISREFERUNIT" val="0"/>
  <p:tag name="KSO_WM_UNIT_LINE_FORE_SCHEMECOLOR_INDEX" val="14"/>
  <p:tag name="KSO_WM_UNIT_LINE_FILL_TYPE" val="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2828</Words>
  <Application>WPS 演示</Application>
  <PresentationFormat>宽屏</PresentationFormat>
  <Paragraphs>241</Paragraphs>
  <Slides>45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45</vt:i4>
      </vt:variant>
    </vt:vector>
  </HeadingPairs>
  <TitlesOfParts>
    <vt:vector size="54" baseType="lpstr">
      <vt:lpstr>Arial</vt:lpstr>
      <vt:lpstr>宋体</vt:lpstr>
      <vt:lpstr>Wingdings</vt:lpstr>
      <vt:lpstr>微软雅黑</vt:lpstr>
      <vt:lpstr>微软雅黑 Light</vt:lpstr>
      <vt:lpstr>等线</vt:lpstr>
      <vt:lpstr>Calibri</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孙荣彪</cp:lastModifiedBy>
  <cp:revision>24</cp:revision>
  <dcterms:created xsi:type="dcterms:W3CDTF">2020-10-08T11:24:00Z</dcterms:created>
  <dcterms:modified xsi:type="dcterms:W3CDTF">2023-02-27T02:39:03Z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ICV">
    <vt:lpwstr>D5AA0B3C2DA8442D94EEF0A7E3548286</vt:lpwstr>
  </property>
</Properties>
</file>