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771"/>
  </p:normalViewPr>
  <p:slideViewPr>
    <p:cSldViewPr snapToGrid="0" snapToObjects="1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33DC-F9F8-C54A-8AE2-6B4714B8742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7C145-5511-C44E-BF9C-24D805CE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@@SLIDE@@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@@TNOTES@@</a:t>
            </a: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Objectives:</a:t>
            </a:r>
            <a:endParaRPr b="0" dirty="0"/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session maps the following learning objectives.</a:t>
            </a:r>
            <a:endParaRPr sz="2200" b="0" i="0" u="none" strike="noStrik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LO1: Define proper and improper &amp; mixed fractions. </a:t>
            </a:r>
            <a:br>
              <a:rPr lang="en-US" b="0" dirty="0"/>
            </a:br>
            <a:endParaRPr b="0" dirty="0"/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sng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sng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Knowledge:</a:t>
            </a:r>
            <a:endParaRPr dirty="0"/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LO1: Identify fraction as part of a whole</a:t>
            </a:r>
            <a:endParaRPr dirty="0"/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LO2: Identify fraction as division</a:t>
            </a: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06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@@SLIDE@@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@@TNOTES@@</a:t>
            </a:r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Tell: Hi everyone! Before we start todays lesson, lets revise fractions.</a:t>
            </a: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&lt;Student name&gt; Which of these images represents 5/8? Give reasons for your answer.</a:t>
            </a: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 dirty="0"/>
              <a:t>Note to Tutor: Ask one student to tell you the answer; ask the student to explain why their answer is correct. Ask others if they agree or disagree. Ask students if anyone has a different answer;</a:t>
            </a:r>
            <a:endParaRPr dirty="0"/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i="1" dirty="0"/>
              <a:t>discuss their answer with them, explaining why it is correct or incorrect. Then, show the answer on the next slide.</a:t>
            </a: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i="1" dirty="0"/>
              <a:t>==QUIZ==</a:t>
            </a: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::Q1:: 1+1=2 {T}</a:t>
            </a: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::Q2:: What's between orange and green in the spectrum? { =yellow # right; good! ~red # wrong,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it'syellow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~blue # wrong, it's yellow } </a:t>
            </a:r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::Q3:: Two plus {=two =2} equals four. </a:t>
            </a:r>
            <a:br>
              <a:rPr lang="en-IN" dirty="0"/>
            </a:br>
            <a:endParaRPr lang="en-US" i="1" dirty="0"/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i="1" dirty="0"/>
          </a:p>
          <a:p>
            <a:pPr marL="45720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46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@@SLIDE@@</a:t>
            </a:r>
          </a:p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@@VIMEO@@</a:t>
            </a:r>
          </a:p>
          <a:p>
            <a:r>
              <a:rPr lang="en-IN" dirty="0"/>
              <a:t>https://</a:t>
            </a:r>
            <a:r>
              <a:rPr lang="en-IN" dirty="0" err="1"/>
              <a:t>vimeo.com</a:t>
            </a:r>
            <a:r>
              <a:rPr lang="en-IN" dirty="0"/>
              <a:t>/322453850</a:t>
            </a: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@@SLIDE@@</a:t>
            </a:r>
          </a:p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@@TNOTES@@</a:t>
            </a:r>
            <a:endParaRPr lang="en-US"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Tell: Let’s try one more. </a:t>
            </a: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&lt;Student name&gt; Which of these images cannot be used to represent 1/3? Give reasons for your answer.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to Tutor: Ask one student to tell you the answer; ask the student to explain why their answer is correct. Ask others if they agree or disagree. Ask students if anyone has a different answer; discuss their answer with them, explaining why it is correct or incorrect. </a:t>
            </a:r>
            <a:r>
              <a:rPr lang="en-US" sz="1200" i="1" dirty="0"/>
              <a:t>Then, show the answer on the next slide.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@@QUIZ@@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::Q1:: 1+1=2 {T} 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::Q2:: What's between orange and green in the spectrum? { =yellow # right; good! ~red # wrong, it's yellow ~blue # wrong, it's yellow } 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::Q3:: Two plus {=two =2} equals four. 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matching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35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@@SLIDE@@</a:t>
            </a:r>
          </a:p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IN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@@TNOTES@@</a:t>
            </a:r>
            <a:endParaRPr lang="en-US" sz="2000"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/>
              <a:t>Tell: To show any fraction,  I need a figure that is divided into 3 EQUAL parts. B is not divided into equal parts. So we cannot use that.</a:t>
            </a:r>
            <a:endParaRPr dirty="0"/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/>
              <a:t>Now that we know what fractions are, lets learn something new about fractions.</a:t>
            </a:r>
          </a:p>
          <a:p>
            <a: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6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AE7F-8884-4649-B492-844467955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8A54B-4629-D146-B2A4-767204E3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C26B-CBD7-CA42-AD9C-C3A04C2C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A861-CE4F-BA43-9EB6-8E35CD0B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4095-84D3-FA45-BD6F-ADA31A5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C98-7C28-4F46-BECF-CC758016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14D80-6439-A24A-BC2E-38EAC52E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8B7D-678A-7C4E-9886-3F3902C3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FDFA-3840-7349-9976-3F3514F0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86A6-7549-AA4A-915E-399FD2D4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716D7-7A0C-C54B-A821-AA78387E8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98A38-8405-BF4E-AA5A-2CCFD209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4107-2E02-384A-9E65-9AB98E45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5DFB-6794-B74B-8F13-66A0FFCE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35B2-4A1C-A645-84A5-6366802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B22-B2DE-974E-AD39-E00CB362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5623-D606-2D4B-AC45-96B6DB49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FC72-4DD2-B643-BB2A-C0B7954F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25E2-B5B1-5F44-A95D-1FE22C6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C3E5-F7C6-084C-BD30-9E4B85E1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73C-5A93-1043-AF1F-49F7521F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A148-64E5-154D-9921-044D5B33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8E78-0399-ED48-8F26-E3F485BE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886F-3819-324F-B063-47153835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6686-1D76-A042-944E-17D1A86B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4B9E-CAAE-1A48-9D22-33A9FDDB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66D8-F2E6-7D42-9C50-E0101C922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106BD-66D7-9F40-B966-BB4D54332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2E0BA-C348-7349-A19C-9D2DDCE8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3C4F-63F5-B64E-88CB-6ED9631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6586-5261-AF45-855D-7F4070DE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2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CC8B-F626-DB42-BC47-36661AF1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A4E0-4A8D-2542-AB5D-D6F35ACE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CA1B5-7B5B-BA48-B937-1219463E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7E765-3247-4D47-955E-EB95F8F8E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75F82-10A7-1C49-8077-5B50A2660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9A53F-0DE8-2841-89FA-B0CBE533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5214F-9D6B-7042-8153-B0539B8F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B5F84-B74B-F14D-A3C6-667EB0EE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D2B0-B923-7C48-88C8-E00D059E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64D20-036C-6F4F-BC6F-73027D40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8519-C82C-754C-8B13-0E372EA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FD44F-31AE-2F44-8906-4C48A36A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265BE-3B22-0249-BD2C-453F4BE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5A72B-508F-0A4E-A4C4-DE08761F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38D7F-E375-3A47-B8D7-B116CE04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B0FF-CB52-CE45-B972-771BFC02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F8FD-1213-134C-B11B-0FB0654A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67286-998B-2C45-8E2F-B3141ED66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2BA9-BBB5-5D4A-93E7-3129DA97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4235-6295-B141-9660-09E85089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35B7-A54A-224D-A3DB-9A02BFE8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1A01-2E14-E64D-B271-98B1B751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0785E-6435-1642-A3B6-2416A3BFC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A2122-60C7-A948-9EA7-DAE01764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485-A4C1-7D41-8E93-9C7D2946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D10BB-0476-DF4D-BB57-94AF3A82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4CE6-F61A-D84C-AFFD-BAE771D9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4E18A-CA9F-0B4F-9C6D-4BA7DD5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D8EF-7FCA-BB47-9A8F-3CC9F8E8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A52C-384A-D444-A28C-20E16DBF7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D5F7-22E2-CF45-84EC-069C980E043D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FBF7-9A2B-EF4C-93AE-E53159EA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84B8-B0B6-DB43-99C7-F9E94E17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ACA3-A233-7A4D-8666-154CBB384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3B5CC-CB4A-4DBF-B69E-2B3DEFBC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" y="105"/>
            <a:ext cx="12191628" cy="6857791"/>
          </a:xfrm>
          <a:prstGeom prst="rect">
            <a:avLst/>
          </a:prstGeom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98A6AA92-5E64-423A-ADC3-5350BF63BCBF}"/>
              </a:ext>
            </a:extLst>
          </p:cNvPr>
          <p:cNvSpPr/>
          <p:nvPr/>
        </p:nvSpPr>
        <p:spPr>
          <a:xfrm>
            <a:off x="3335258" y="595308"/>
            <a:ext cx="5721218" cy="5721218"/>
          </a:xfrm>
          <a:prstGeom prst="diamond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F2399-A573-4F5C-9CB9-2E58C4A4A09A}"/>
              </a:ext>
            </a:extLst>
          </p:cNvPr>
          <p:cNvSpPr txBox="1"/>
          <p:nvPr/>
        </p:nvSpPr>
        <p:spPr>
          <a:xfrm>
            <a:off x="4668174" y="3348848"/>
            <a:ext cx="3360057" cy="225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31" dirty="0">
                <a:solidFill>
                  <a:schemeClr val="bg1"/>
                </a:solidFill>
                <a:latin typeface="Palitoon" panose="00000500000000000000" pitchFamily="50" charset="0"/>
              </a:rPr>
              <a:t>FRACTIONS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DB7EB-4C48-44AC-A31E-821387754424}"/>
              </a:ext>
            </a:extLst>
          </p:cNvPr>
          <p:cNvSpPr txBox="1"/>
          <p:nvPr/>
        </p:nvSpPr>
        <p:spPr>
          <a:xfrm>
            <a:off x="5402018" y="1863894"/>
            <a:ext cx="1892370" cy="203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28" dirty="0">
                <a:solidFill>
                  <a:schemeClr val="bg1"/>
                </a:solidFill>
                <a:latin typeface="Palitoon" panose="00000500000000000000" pitchFamily="50" charset="0"/>
              </a:rPr>
              <a:t>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9EB35-A6BC-440D-B68F-5ECBD15DC5B7}"/>
              </a:ext>
            </a:extLst>
          </p:cNvPr>
          <p:cNvSpPr txBox="1"/>
          <p:nvPr/>
        </p:nvSpPr>
        <p:spPr>
          <a:xfrm>
            <a:off x="5877813" y="1870586"/>
            <a:ext cx="9407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22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" pitchFamily="2" charset="0"/>
              </a:rPr>
              <a:t> </a:t>
            </a:r>
            <a:r>
              <a:rPr lang="en-US" sz="6328" i="1" dirty="0">
                <a:solidFill>
                  <a:schemeClr val="bg1"/>
                </a:solidFill>
                <a:latin typeface="Palitoon" panose="00000500000000000000" pitchFamily="50" charset="0"/>
              </a:rPr>
              <a:t>OF</a:t>
            </a:r>
          </a:p>
          <a:p>
            <a:endParaRPr lang="en-US" sz="492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4573847-E304-4B72-879D-879424645F6E}"/>
              </a:ext>
            </a:extLst>
          </p:cNvPr>
          <p:cNvSpPr/>
          <p:nvPr/>
        </p:nvSpPr>
        <p:spPr>
          <a:xfrm>
            <a:off x="3473026" y="518771"/>
            <a:ext cx="5925823" cy="5832392"/>
          </a:xfrm>
          <a:prstGeom prst="diamond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39E08-5A1B-4C46-8BC8-9683BA78EA7B}"/>
              </a:ext>
            </a:extLst>
          </p:cNvPr>
          <p:cNvCxnSpPr>
            <a:cxnSpLocks/>
          </p:cNvCxnSpPr>
          <p:nvPr/>
        </p:nvCxnSpPr>
        <p:spPr>
          <a:xfrm>
            <a:off x="6322026" y="1010404"/>
            <a:ext cx="2344427" cy="2296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DCEA8D-41C5-489A-8C42-49924F97A200}"/>
              </a:ext>
            </a:extLst>
          </p:cNvPr>
          <p:cNvCxnSpPr>
            <a:cxnSpLocks/>
          </p:cNvCxnSpPr>
          <p:nvPr/>
        </p:nvCxnSpPr>
        <p:spPr>
          <a:xfrm flipH="1">
            <a:off x="6475101" y="3612691"/>
            <a:ext cx="2191352" cy="22087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6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8CAB9D42-D4D5-4F61-8768-A85040DE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" y="105"/>
            <a:ext cx="12191628" cy="685779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5B17C9-6E8F-4E8C-8511-2DA706D7A65F}"/>
              </a:ext>
            </a:extLst>
          </p:cNvPr>
          <p:cNvSpPr/>
          <p:nvPr/>
        </p:nvSpPr>
        <p:spPr>
          <a:xfrm>
            <a:off x="791602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1BD259-7CEF-47BC-B5D9-8DF39A99B861}"/>
              </a:ext>
            </a:extLst>
          </p:cNvPr>
          <p:cNvSpPr txBox="1"/>
          <p:nvPr/>
        </p:nvSpPr>
        <p:spPr>
          <a:xfrm>
            <a:off x="1476338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15B40F-E455-44BC-806F-FDD003E4A0AF}"/>
              </a:ext>
            </a:extLst>
          </p:cNvPr>
          <p:cNvSpPr txBox="1"/>
          <p:nvPr/>
        </p:nvSpPr>
        <p:spPr>
          <a:xfrm>
            <a:off x="4353769" y="6168002"/>
            <a:ext cx="41777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20432-3DAA-4E71-8F87-806819312306}"/>
              </a:ext>
            </a:extLst>
          </p:cNvPr>
          <p:cNvSpPr txBox="1"/>
          <p:nvPr/>
        </p:nvSpPr>
        <p:spPr>
          <a:xfrm>
            <a:off x="7306399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D182F0-FC43-4170-AA31-E8680F3B1AB3}"/>
              </a:ext>
            </a:extLst>
          </p:cNvPr>
          <p:cNvSpPr txBox="1"/>
          <p:nvPr/>
        </p:nvSpPr>
        <p:spPr>
          <a:xfrm>
            <a:off x="10209497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E4B586F-D043-4EB9-B78C-42357C132E2F}"/>
              </a:ext>
            </a:extLst>
          </p:cNvPr>
          <p:cNvSpPr/>
          <p:nvPr/>
        </p:nvSpPr>
        <p:spPr>
          <a:xfrm>
            <a:off x="7998767" y="1396874"/>
            <a:ext cx="1956178" cy="1971888"/>
          </a:xfrm>
          <a:prstGeom prst="diamond">
            <a:avLst/>
          </a:prstGeom>
          <a:solidFill>
            <a:srgbClr val="FFFF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0BC36DC-C9A6-4A78-A8BF-D4F765A5B730}"/>
              </a:ext>
            </a:extLst>
          </p:cNvPr>
          <p:cNvSpPr/>
          <p:nvPr/>
        </p:nvSpPr>
        <p:spPr>
          <a:xfrm>
            <a:off x="2385018" y="2123167"/>
            <a:ext cx="6117623" cy="779037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F88CD6A6-B232-414E-9B06-2C29F8C3AC4F}"/>
              </a:ext>
            </a:extLst>
          </p:cNvPr>
          <p:cNvSpPr/>
          <p:nvPr/>
        </p:nvSpPr>
        <p:spPr>
          <a:xfrm>
            <a:off x="7891613" y="1396874"/>
            <a:ext cx="1988186" cy="1971888"/>
          </a:xfrm>
          <a:prstGeom prst="diamond">
            <a:avLst/>
          </a:prstGeom>
          <a:solidFill>
            <a:srgbClr val="ACC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E149C7-CEB8-48C2-9F9C-430CAFD3B71A}"/>
              </a:ext>
            </a:extLst>
          </p:cNvPr>
          <p:cNvSpPr txBox="1"/>
          <p:nvPr/>
        </p:nvSpPr>
        <p:spPr>
          <a:xfrm>
            <a:off x="2584490" y="2251898"/>
            <a:ext cx="5626145" cy="50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2" b="1" dirty="0">
                <a:solidFill>
                  <a:schemeClr val="bg1"/>
                </a:solidFill>
                <a:latin typeface="Work Sans" pitchFamily="2" charset="0"/>
              </a:rPr>
              <a:t>Which choice best represents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25CEEE1-5143-4427-A1AE-233C8093E74B}"/>
              </a:ext>
            </a:extLst>
          </p:cNvPr>
          <p:cNvSpPr/>
          <p:nvPr/>
        </p:nvSpPr>
        <p:spPr>
          <a:xfrm>
            <a:off x="3679749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2358D87-981F-499E-97F2-706BCE5AEA56}"/>
              </a:ext>
            </a:extLst>
          </p:cNvPr>
          <p:cNvSpPr/>
          <p:nvPr/>
        </p:nvSpPr>
        <p:spPr>
          <a:xfrm>
            <a:off x="6612753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4C6E69B-4801-4C5B-9251-34F4C90A602F}"/>
              </a:ext>
            </a:extLst>
          </p:cNvPr>
          <p:cNvSpPr/>
          <p:nvPr/>
        </p:nvSpPr>
        <p:spPr>
          <a:xfrm>
            <a:off x="9515850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79657CC5-A337-4A04-ADA9-05F86430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99" y="4330420"/>
            <a:ext cx="1238822" cy="12472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4968E75-834A-43E5-855F-301260DC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846" y="4330420"/>
            <a:ext cx="1237826" cy="12472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D12A36-F5CE-44F9-AA88-10F4F93DB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6" y="4329509"/>
            <a:ext cx="1247029" cy="124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DA2F3-72D4-488D-861F-D5291CBB2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772" y="338187"/>
            <a:ext cx="4334183" cy="1307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03361-D768-4983-9B56-A99C8834E2EA}"/>
              </a:ext>
            </a:extLst>
          </p:cNvPr>
          <p:cNvSpPr txBox="1"/>
          <p:nvPr/>
        </p:nvSpPr>
        <p:spPr>
          <a:xfrm>
            <a:off x="3947516" y="199911"/>
            <a:ext cx="5529665" cy="13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solidFill>
                  <a:schemeClr val="bg1"/>
                </a:solidFill>
                <a:latin typeface="Palitoon" panose="00000500000000000000" pitchFamily="50" charset="0"/>
                <a:ea typeface="Verdana"/>
                <a:cs typeface="Verdana"/>
                <a:sym typeface="Verdana"/>
              </a:rPr>
              <a:t>Identify Fractions</a:t>
            </a:r>
            <a:endParaRPr lang="en-US" sz="5625" dirty="0">
              <a:solidFill>
                <a:schemeClr val="bg1"/>
              </a:solidFill>
              <a:latin typeface="Palitoon" panose="00000500000000000000" pitchFamily="50" charset="0"/>
            </a:endParaRPr>
          </a:p>
          <a:p>
            <a:endParaRPr lang="en-US" sz="2812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D61566-1038-48B9-A0A9-2C9FDFB98DE8}"/>
              </a:ext>
            </a:extLst>
          </p:cNvPr>
          <p:cNvGrpSpPr/>
          <p:nvPr/>
        </p:nvGrpSpPr>
        <p:grpSpPr>
          <a:xfrm>
            <a:off x="8597473" y="1817118"/>
            <a:ext cx="1330683" cy="1203377"/>
            <a:chOff x="12265990" y="2527125"/>
            <a:chExt cx="1892585" cy="17115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B5D821-1A9C-4EF7-B837-DACCC979EE86}"/>
                </a:ext>
              </a:extLst>
            </p:cNvPr>
            <p:cNvSpPr txBox="1"/>
            <p:nvPr/>
          </p:nvSpPr>
          <p:spPr>
            <a:xfrm>
              <a:off x="12265990" y="2527125"/>
              <a:ext cx="559249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6F7348-2C9F-46A9-ABD9-CDBB61B44099}"/>
                </a:ext>
              </a:extLst>
            </p:cNvPr>
            <p:cNvSpPr txBox="1"/>
            <p:nvPr/>
          </p:nvSpPr>
          <p:spPr>
            <a:xfrm>
              <a:off x="12280117" y="3337813"/>
              <a:ext cx="479011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8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434F13-285A-4DD8-B132-A925E27B6204}"/>
                </a:ext>
              </a:extLst>
            </p:cNvPr>
            <p:cNvSpPr/>
            <p:nvPr/>
          </p:nvSpPr>
          <p:spPr>
            <a:xfrm>
              <a:off x="12298697" y="3330221"/>
              <a:ext cx="545817" cy="91440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69815E-6D56-4368-B424-6EA5554F2351}"/>
                </a:ext>
              </a:extLst>
            </p:cNvPr>
            <p:cNvSpPr txBox="1"/>
            <p:nvPr/>
          </p:nvSpPr>
          <p:spPr>
            <a:xfrm>
              <a:off x="12885004" y="2799391"/>
              <a:ext cx="1273571" cy="105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19" b="1" dirty="0">
                  <a:solidFill>
                    <a:srgbClr val="558ED5"/>
                  </a:solidFill>
                  <a:latin typeface="Work Sans" pitchFamily="2" charset="0"/>
                </a:rPr>
                <a:t>?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12065F3E-1F64-4032-9398-499A5A3A5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4334" y="4329667"/>
            <a:ext cx="1256646" cy="12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B36A70FF-36B6-40DE-864B-1DCD46F6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" y="105"/>
            <a:ext cx="12191628" cy="6857791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E91A650-E3FD-4B21-9D64-DE0BE8E12CAC}"/>
              </a:ext>
            </a:extLst>
          </p:cNvPr>
          <p:cNvSpPr/>
          <p:nvPr/>
        </p:nvSpPr>
        <p:spPr>
          <a:xfrm>
            <a:off x="791602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B40195-6074-4166-AB87-F4E55D8837DA}"/>
              </a:ext>
            </a:extLst>
          </p:cNvPr>
          <p:cNvSpPr txBox="1"/>
          <p:nvPr/>
        </p:nvSpPr>
        <p:spPr>
          <a:xfrm>
            <a:off x="4353769" y="6168002"/>
            <a:ext cx="41777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CDB203-8282-4F4B-BF14-3CAEC3058E2A}"/>
              </a:ext>
            </a:extLst>
          </p:cNvPr>
          <p:cNvSpPr txBox="1"/>
          <p:nvPr/>
        </p:nvSpPr>
        <p:spPr>
          <a:xfrm>
            <a:off x="7306399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solidFill>
                  <a:srgbClr val="218A43"/>
                </a:solidFill>
                <a:latin typeface="Work Sans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A492A3-2749-4800-8D4F-64FD463B42BF}"/>
              </a:ext>
            </a:extLst>
          </p:cNvPr>
          <p:cNvSpPr txBox="1"/>
          <p:nvPr/>
        </p:nvSpPr>
        <p:spPr>
          <a:xfrm>
            <a:off x="10209497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D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DE8EFE41-14B4-422C-BDC9-66A0AF9926E3}"/>
              </a:ext>
            </a:extLst>
          </p:cNvPr>
          <p:cNvSpPr/>
          <p:nvPr/>
        </p:nvSpPr>
        <p:spPr>
          <a:xfrm>
            <a:off x="7998767" y="1396874"/>
            <a:ext cx="1956178" cy="1971888"/>
          </a:xfrm>
          <a:prstGeom prst="diamond">
            <a:avLst/>
          </a:prstGeom>
          <a:solidFill>
            <a:srgbClr val="FFFF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DC1E4E0-A707-48C1-B88D-55D36361AB3F}"/>
              </a:ext>
            </a:extLst>
          </p:cNvPr>
          <p:cNvSpPr/>
          <p:nvPr/>
        </p:nvSpPr>
        <p:spPr>
          <a:xfrm>
            <a:off x="2385018" y="2123167"/>
            <a:ext cx="6117623" cy="779037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4603033C-30A5-4424-B9D2-F2A529D12663}"/>
              </a:ext>
            </a:extLst>
          </p:cNvPr>
          <p:cNvSpPr/>
          <p:nvPr/>
        </p:nvSpPr>
        <p:spPr>
          <a:xfrm>
            <a:off x="7891613" y="1396874"/>
            <a:ext cx="1988186" cy="1971888"/>
          </a:xfrm>
          <a:prstGeom prst="diamond">
            <a:avLst/>
          </a:prstGeom>
          <a:solidFill>
            <a:srgbClr val="ACC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566AE2-F298-404A-A1A4-6E6FCA3DB457}"/>
              </a:ext>
            </a:extLst>
          </p:cNvPr>
          <p:cNvSpPr txBox="1"/>
          <p:nvPr/>
        </p:nvSpPr>
        <p:spPr>
          <a:xfrm>
            <a:off x="2584490" y="2251898"/>
            <a:ext cx="5626145" cy="50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2" b="1" dirty="0">
                <a:solidFill>
                  <a:schemeClr val="bg1"/>
                </a:solidFill>
                <a:latin typeface="Work Sans" pitchFamily="2" charset="0"/>
              </a:rPr>
              <a:t>Which choice best represents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54C1C4-3807-4AF4-8330-12ABC39C270D}"/>
              </a:ext>
            </a:extLst>
          </p:cNvPr>
          <p:cNvSpPr/>
          <p:nvPr/>
        </p:nvSpPr>
        <p:spPr>
          <a:xfrm>
            <a:off x="3679749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107282B-4D19-46DC-85B1-F05CDC33CC6C}"/>
              </a:ext>
            </a:extLst>
          </p:cNvPr>
          <p:cNvSpPr/>
          <p:nvPr/>
        </p:nvSpPr>
        <p:spPr>
          <a:xfrm>
            <a:off x="6612753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00C4DFF-9299-4DAD-B3A7-BDD6B624FC22}"/>
              </a:ext>
            </a:extLst>
          </p:cNvPr>
          <p:cNvSpPr/>
          <p:nvPr/>
        </p:nvSpPr>
        <p:spPr>
          <a:xfrm>
            <a:off x="9515850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9BE7C22-2B36-4315-BF0C-1B79FE23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99" y="4330420"/>
            <a:ext cx="1238822" cy="124726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700A72D-D0BA-4D1F-A5BF-D7355269A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334" y="4329667"/>
            <a:ext cx="1256646" cy="124876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F1991D7-34F9-4745-8514-AFBBB58F6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846" y="4330420"/>
            <a:ext cx="1237826" cy="12472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10A10-3C6A-454C-B1C0-FEE6DB2B6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903" y="4330420"/>
            <a:ext cx="1245514" cy="124726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838A351-79B4-4708-80B4-CDE329D5049D}"/>
              </a:ext>
            </a:extLst>
          </p:cNvPr>
          <p:cNvSpPr txBox="1"/>
          <p:nvPr/>
        </p:nvSpPr>
        <p:spPr>
          <a:xfrm>
            <a:off x="1476338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B14947-87E4-44B6-A210-3D05C3A41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6772" y="338187"/>
            <a:ext cx="4334183" cy="13075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B87460-14AE-469E-901C-32BD6163E83D}"/>
              </a:ext>
            </a:extLst>
          </p:cNvPr>
          <p:cNvSpPr txBox="1"/>
          <p:nvPr/>
        </p:nvSpPr>
        <p:spPr>
          <a:xfrm>
            <a:off x="3947516" y="199911"/>
            <a:ext cx="5529665" cy="13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solidFill>
                  <a:schemeClr val="bg1"/>
                </a:solidFill>
                <a:latin typeface="Palitoon" panose="00000500000000000000" pitchFamily="50" charset="0"/>
                <a:ea typeface="Verdana"/>
                <a:cs typeface="Verdana"/>
                <a:sym typeface="Verdana"/>
              </a:rPr>
              <a:t>Identify Fractions</a:t>
            </a:r>
            <a:endParaRPr lang="en-US" sz="5625" dirty="0">
              <a:solidFill>
                <a:schemeClr val="bg1"/>
              </a:solidFill>
              <a:latin typeface="Palitoon" panose="00000500000000000000" pitchFamily="50" charset="0"/>
            </a:endParaRPr>
          </a:p>
          <a:p>
            <a:endParaRPr lang="en-US" sz="2812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9516D8-FB04-4E3B-9522-A1D2474F387E}"/>
              </a:ext>
            </a:extLst>
          </p:cNvPr>
          <p:cNvGrpSpPr/>
          <p:nvPr/>
        </p:nvGrpSpPr>
        <p:grpSpPr>
          <a:xfrm>
            <a:off x="8597473" y="1817118"/>
            <a:ext cx="1330683" cy="1203377"/>
            <a:chOff x="12265990" y="2527125"/>
            <a:chExt cx="1892585" cy="17115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ACF137-14BA-46AC-9BAA-BC064FB1224D}"/>
                </a:ext>
              </a:extLst>
            </p:cNvPr>
            <p:cNvSpPr txBox="1"/>
            <p:nvPr/>
          </p:nvSpPr>
          <p:spPr>
            <a:xfrm>
              <a:off x="12265990" y="2527125"/>
              <a:ext cx="559249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62A261-2555-40B9-8171-A36B6B497BCC}"/>
                </a:ext>
              </a:extLst>
            </p:cNvPr>
            <p:cNvSpPr txBox="1"/>
            <p:nvPr/>
          </p:nvSpPr>
          <p:spPr>
            <a:xfrm>
              <a:off x="12280117" y="3337813"/>
              <a:ext cx="479011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218BE1-8F43-46E3-AB99-403A08B9CA73}"/>
                </a:ext>
              </a:extLst>
            </p:cNvPr>
            <p:cNvSpPr/>
            <p:nvPr/>
          </p:nvSpPr>
          <p:spPr>
            <a:xfrm>
              <a:off x="12298697" y="3330221"/>
              <a:ext cx="545817" cy="91440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C7F7C5-6610-455E-B5A2-E2E7D093804D}"/>
                </a:ext>
              </a:extLst>
            </p:cNvPr>
            <p:cNvSpPr txBox="1"/>
            <p:nvPr/>
          </p:nvSpPr>
          <p:spPr>
            <a:xfrm>
              <a:off x="12885004" y="2799391"/>
              <a:ext cx="1273571" cy="105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19" b="1" dirty="0">
                  <a:solidFill>
                    <a:srgbClr val="558ED5"/>
                  </a:solidFill>
                  <a:latin typeface="Work Sans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62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56901C15-BBE8-4576-A3E9-1FF4BEF9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" y="105"/>
            <a:ext cx="12191628" cy="685779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33C114-2169-4177-9E4D-4BE53CC92276}"/>
              </a:ext>
            </a:extLst>
          </p:cNvPr>
          <p:cNvSpPr/>
          <p:nvPr/>
        </p:nvSpPr>
        <p:spPr>
          <a:xfrm>
            <a:off x="791602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BFFB3-9D90-497A-BA98-6570B5D1DE21}"/>
              </a:ext>
            </a:extLst>
          </p:cNvPr>
          <p:cNvSpPr txBox="1"/>
          <p:nvPr/>
        </p:nvSpPr>
        <p:spPr>
          <a:xfrm>
            <a:off x="1485249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084BC5-D7AF-4D1F-89E9-508DD661A811}"/>
              </a:ext>
            </a:extLst>
          </p:cNvPr>
          <p:cNvSpPr txBox="1"/>
          <p:nvPr/>
        </p:nvSpPr>
        <p:spPr>
          <a:xfrm>
            <a:off x="4353769" y="6168002"/>
            <a:ext cx="41777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A5C1D-031B-4A5F-9CBB-75212A0152BC}"/>
              </a:ext>
            </a:extLst>
          </p:cNvPr>
          <p:cNvSpPr txBox="1"/>
          <p:nvPr/>
        </p:nvSpPr>
        <p:spPr>
          <a:xfrm>
            <a:off x="7306399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D8C77-60E9-4F1B-991F-2D02461ADD71}"/>
              </a:ext>
            </a:extLst>
          </p:cNvPr>
          <p:cNvSpPr txBox="1"/>
          <p:nvPr/>
        </p:nvSpPr>
        <p:spPr>
          <a:xfrm>
            <a:off x="10209497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D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1307A0E-3F1E-403C-A5E9-BA6F646FB672}"/>
              </a:ext>
            </a:extLst>
          </p:cNvPr>
          <p:cNvSpPr/>
          <p:nvPr/>
        </p:nvSpPr>
        <p:spPr>
          <a:xfrm>
            <a:off x="8589931" y="1396874"/>
            <a:ext cx="1956178" cy="1971888"/>
          </a:xfrm>
          <a:prstGeom prst="diamond">
            <a:avLst/>
          </a:prstGeom>
          <a:solidFill>
            <a:srgbClr val="FFFF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E2C790-293B-441A-8549-39D4A894017F}"/>
              </a:ext>
            </a:extLst>
          </p:cNvPr>
          <p:cNvSpPr/>
          <p:nvPr/>
        </p:nvSpPr>
        <p:spPr>
          <a:xfrm>
            <a:off x="1646264" y="2123167"/>
            <a:ext cx="7447543" cy="779037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0B9EAC6-6842-4BD1-9658-5A7E5CD15924}"/>
              </a:ext>
            </a:extLst>
          </p:cNvPr>
          <p:cNvSpPr/>
          <p:nvPr/>
        </p:nvSpPr>
        <p:spPr>
          <a:xfrm>
            <a:off x="8482778" y="1396874"/>
            <a:ext cx="1988186" cy="1971888"/>
          </a:xfrm>
          <a:prstGeom prst="diamond">
            <a:avLst/>
          </a:prstGeom>
          <a:solidFill>
            <a:srgbClr val="ACC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4F1FB6-E5BF-4FDC-ABA7-68AEB1572114}"/>
              </a:ext>
            </a:extLst>
          </p:cNvPr>
          <p:cNvSpPr txBox="1"/>
          <p:nvPr/>
        </p:nvSpPr>
        <p:spPr>
          <a:xfrm>
            <a:off x="1853493" y="2272638"/>
            <a:ext cx="6638869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solidFill>
                  <a:schemeClr val="bg1"/>
                </a:solidFill>
                <a:latin typeface="Work Sans" pitchFamily="2" charset="0"/>
              </a:rPr>
              <a:t>Which of these cannot be used to show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7764F1-CBE5-4206-A839-66E398BEC429}"/>
              </a:ext>
            </a:extLst>
          </p:cNvPr>
          <p:cNvSpPr/>
          <p:nvPr/>
        </p:nvSpPr>
        <p:spPr>
          <a:xfrm>
            <a:off x="3679749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08915F-F346-48B6-82AC-96C835AAC23B}"/>
              </a:ext>
            </a:extLst>
          </p:cNvPr>
          <p:cNvSpPr/>
          <p:nvPr/>
        </p:nvSpPr>
        <p:spPr>
          <a:xfrm>
            <a:off x="6612753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9678133-C826-43EC-8A45-0D2803D38844}"/>
              </a:ext>
            </a:extLst>
          </p:cNvPr>
          <p:cNvSpPr/>
          <p:nvPr/>
        </p:nvSpPr>
        <p:spPr>
          <a:xfrm>
            <a:off x="9515850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8F72D1-9794-4A29-A3BF-B813C9F28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772" y="338187"/>
            <a:ext cx="4334183" cy="13075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C4A96D-FD53-40A7-80A8-AC4E3DACBE89}"/>
              </a:ext>
            </a:extLst>
          </p:cNvPr>
          <p:cNvSpPr txBox="1"/>
          <p:nvPr/>
        </p:nvSpPr>
        <p:spPr>
          <a:xfrm>
            <a:off x="3947516" y="199911"/>
            <a:ext cx="5529665" cy="13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solidFill>
                  <a:schemeClr val="bg1"/>
                </a:solidFill>
                <a:latin typeface="Palitoon" panose="00000500000000000000" pitchFamily="50" charset="0"/>
                <a:ea typeface="Verdana"/>
                <a:cs typeface="Verdana"/>
                <a:sym typeface="Verdana"/>
              </a:rPr>
              <a:t>Identify Fractions</a:t>
            </a:r>
            <a:endParaRPr lang="en-US" sz="5625" dirty="0">
              <a:solidFill>
                <a:schemeClr val="bg1"/>
              </a:solidFill>
              <a:latin typeface="Palitoon" panose="00000500000000000000" pitchFamily="50" charset="0"/>
            </a:endParaRPr>
          </a:p>
          <a:p>
            <a:endParaRPr lang="en-US" sz="2812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FC157A-F42B-46E2-BF6E-2B5A74DBFEF5}"/>
              </a:ext>
            </a:extLst>
          </p:cNvPr>
          <p:cNvGrpSpPr/>
          <p:nvPr/>
        </p:nvGrpSpPr>
        <p:grpSpPr>
          <a:xfrm>
            <a:off x="9218962" y="1848479"/>
            <a:ext cx="1320750" cy="1203377"/>
            <a:chOff x="12280118" y="2527125"/>
            <a:chExt cx="1878457" cy="17115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FAFCF7-830A-4534-812F-38EC048F8C8B}"/>
                </a:ext>
              </a:extLst>
            </p:cNvPr>
            <p:cNvSpPr txBox="1"/>
            <p:nvPr/>
          </p:nvSpPr>
          <p:spPr>
            <a:xfrm>
              <a:off x="12310594" y="2527125"/>
              <a:ext cx="559249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5E843B-3BE8-4FD4-B707-97DD35E11DAC}"/>
                </a:ext>
              </a:extLst>
            </p:cNvPr>
            <p:cNvSpPr txBox="1"/>
            <p:nvPr/>
          </p:nvSpPr>
          <p:spPr>
            <a:xfrm>
              <a:off x="12280118" y="3337813"/>
              <a:ext cx="479010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D1E1B2-163C-4C4C-A954-01C2C7609E15}"/>
                </a:ext>
              </a:extLst>
            </p:cNvPr>
            <p:cNvSpPr/>
            <p:nvPr/>
          </p:nvSpPr>
          <p:spPr>
            <a:xfrm>
              <a:off x="12298697" y="3330221"/>
              <a:ext cx="545817" cy="91440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7FFA3F-62C0-460B-B761-A70560D0318E}"/>
                </a:ext>
              </a:extLst>
            </p:cNvPr>
            <p:cNvSpPr txBox="1"/>
            <p:nvPr/>
          </p:nvSpPr>
          <p:spPr>
            <a:xfrm>
              <a:off x="12885005" y="2799391"/>
              <a:ext cx="1273570" cy="105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19" b="1" dirty="0">
                  <a:solidFill>
                    <a:srgbClr val="558ED5"/>
                  </a:solidFill>
                  <a:latin typeface="Work Sans" pitchFamily="2" charset="0"/>
                </a:rPr>
                <a:t>?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4722E6-04A9-4989-9BB0-ED475B0AB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70" y="4330420"/>
            <a:ext cx="1276183" cy="1247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6FA0C-024C-4DEE-8CA7-04B275365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236" y="4330420"/>
            <a:ext cx="1421045" cy="1247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05775-BA60-4150-9EC7-50399D34F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32" y="4330420"/>
            <a:ext cx="1255757" cy="12472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BC5E16-AFD4-4FBF-B533-F28FC0512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484" y="4330420"/>
            <a:ext cx="1286348" cy="12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9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64DF99C0-9439-4B32-B5DE-5A037B379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" y="105"/>
            <a:ext cx="12191628" cy="6857791"/>
          </a:xfrm>
          <a:prstGeom prst="rect">
            <a:avLst/>
          </a:prstGeom>
        </p:spPr>
      </p:pic>
      <p:sp>
        <p:nvSpPr>
          <p:cNvPr id="40" name="Diamond 39">
            <a:extLst>
              <a:ext uri="{FF2B5EF4-FFF2-40B4-BE49-F238E27FC236}">
                <a16:creationId xmlns:a16="http://schemas.microsoft.com/office/drawing/2014/main" id="{D5C857BB-16E0-4F62-8620-223F12923ABC}"/>
              </a:ext>
            </a:extLst>
          </p:cNvPr>
          <p:cNvSpPr/>
          <p:nvPr/>
        </p:nvSpPr>
        <p:spPr>
          <a:xfrm>
            <a:off x="8589931" y="1396874"/>
            <a:ext cx="1956178" cy="1971888"/>
          </a:xfrm>
          <a:prstGeom prst="diamond">
            <a:avLst/>
          </a:prstGeom>
          <a:solidFill>
            <a:srgbClr val="FFFF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97E1E00-7DFE-42DE-8699-2F017B4BE4B3}"/>
              </a:ext>
            </a:extLst>
          </p:cNvPr>
          <p:cNvSpPr/>
          <p:nvPr/>
        </p:nvSpPr>
        <p:spPr>
          <a:xfrm>
            <a:off x="1646264" y="2123167"/>
            <a:ext cx="7447543" cy="779037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4773E9F7-0C07-4A1F-BB23-7F12669014E7}"/>
              </a:ext>
            </a:extLst>
          </p:cNvPr>
          <p:cNvSpPr/>
          <p:nvPr/>
        </p:nvSpPr>
        <p:spPr>
          <a:xfrm>
            <a:off x="8482778" y="1396874"/>
            <a:ext cx="1988186" cy="1971888"/>
          </a:xfrm>
          <a:prstGeom prst="diamond">
            <a:avLst/>
          </a:prstGeom>
          <a:solidFill>
            <a:srgbClr val="ACC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82F29-6B0F-4CEC-B15F-20CC5583372A}"/>
              </a:ext>
            </a:extLst>
          </p:cNvPr>
          <p:cNvSpPr txBox="1"/>
          <p:nvPr/>
        </p:nvSpPr>
        <p:spPr>
          <a:xfrm>
            <a:off x="1853493" y="2272638"/>
            <a:ext cx="6638869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solidFill>
                  <a:schemeClr val="bg1"/>
                </a:solidFill>
                <a:latin typeface="Work Sans" pitchFamily="2" charset="0"/>
              </a:rPr>
              <a:t>Which of these cannot be used to show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B586A76-ED2C-47A2-8DB2-955C4BB1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772" y="338187"/>
            <a:ext cx="4334183" cy="13075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4D90ADF-59C5-4A24-92B2-FE5424BB9FE5}"/>
              </a:ext>
            </a:extLst>
          </p:cNvPr>
          <p:cNvSpPr txBox="1"/>
          <p:nvPr/>
        </p:nvSpPr>
        <p:spPr>
          <a:xfrm>
            <a:off x="3947516" y="199911"/>
            <a:ext cx="5529665" cy="13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solidFill>
                  <a:schemeClr val="bg1"/>
                </a:solidFill>
                <a:latin typeface="Palitoon" panose="00000500000000000000" pitchFamily="50" charset="0"/>
                <a:ea typeface="Verdana"/>
                <a:cs typeface="Verdana"/>
                <a:sym typeface="Verdana"/>
              </a:rPr>
              <a:t>Identify Fractions</a:t>
            </a:r>
            <a:endParaRPr lang="en-US" sz="5625" dirty="0">
              <a:solidFill>
                <a:schemeClr val="bg1"/>
              </a:solidFill>
              <a:latin typeface="Palitoon" panose="00000500000000000000" pitchFamily="50" charset="0"/>
            </a:endParaRPr>
          </a:p>
          <a:p>
            <a:endParaRPr lang="en-US" sz="2812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F1DBBD-4748-4242-962B-A197A11EB51D}"/>
              </a:ext>
            </a:extLst>
          </p:cNvPr>
          <p:cNvGrpSpPr/>
          <p:nvPr/>
        </p:nvGrpSpPr>
        <p:grpSpPr>
          <a:xfrm>
            <a:off x="9218962" y="1848479"/>
            <a:ext cx="1320750" cy="1203377"/>
            <a:chOff x="12280118" y="2527125"/>
            <a:chExt cx="1878457" cy="171152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6BB3EF-F302-461E-AB0A-96269FAA4EC5}"/>
                </a:ext>
              </a:extLst>
            </p:cNvPr>
            <p:cNvSpPr txBox="1"/>
            <p:nvPr/>
          </p:nvSpPr>
          <p:spPr>
            <a:xfrm>
              <a:off x="12310594" y="2527125"/>
              <a:ext cx="559249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CB5B12-FB1C-431A-A540-CDCEA01DFC77}"/>
                </a:ext>
              </a:extLst>
            </p:cNvPr>
            <p:cNvSpPr txBox="1"/>
            <p:nvPr/>
          </p:nvSpPr>
          <p:spPr>
            <a:xfrm>
              <a:off x="12280118" y="3337813"/>
              <a:ext cx="479010" cy="9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16" b="1" dirty="0">
                  <a:solidFill>
                    <a:srgbClr val="558ED5"/>
                  </a:solidFill>
                  <a:latin typeface="Work Sans" pitchFamily="2" charset="0"/>
                </a:rPr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B99A8AA-A73B-4386-B450-37B653D9515C}"/>
                </a:ext>
              </a:extLst>
            </p:cNvPr>
            <p:cNvSpPr/>
            <p:nvPr/>
          </p:nvSpPr>
          <p:spPr>
            <a:xfrm>
              <a:off x="12298697" y="3330221"/>
              <a:ext cx="545817" cy="91440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42AC864-D7E7-450B-9085-26A91BC47388}"/>
                </a:ext>
              </a:extLst>
            </p:cNvPr>
            <p:cNvSpPr txBox="1"/>
            <p:nvPr/>
          </p:nvSpPr>
          <p:spPr>
            <a:xfrm>
              <a:off x="12885005" y="2799391"/>
              <a:ext cx="1273570" cy="105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19" b="1" dirty="0">
                  <a:solidFill>
                    <a:srgbClr val="558ED5"/>
                  </a:solidFill>
                  <a:latin typeface="Work Sans" pitchFamily="2" charset="0"/>
                </a:rPr>
                <a:t>?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35AA3F-97EC-4FC6-B157-9CEF38C9E874}"/>
              </a:ext>
            </a:extLst>
          </p:cNvPr>
          <p:cNvSpPr/>
          <p:nvPr/>
        </p:nvSpPr>
        <p:spPr>
          <a:xfrm>
            <a:off x="791602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263A2-00BD-4880-9995-ACA9E661ADAB}"/>
              </a:ext>
            </a:extLst>
          </p:cNvPr>
          <p:cNvSpPr txBox="1"/>
          <p:nvPr/>
        </p:nvSpPr>
        <p:spPr>
          <a:xfrm>
            <a:off x="1485249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872D89-6702-4148-B930-DFFE8CE48358}"/>
              </a:ext>
            </a:extLst>
          </p:cNvPr>
          <p:cNvSpPr txBox="1"/>
          <p:nvPr/>
        </p:nvSpPr>
        <p:spPr>
          <a:xfrm>
            <a:off x="4353769" y="6168002"/>
            <a:ext cx="41777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solidFill>
                  <a:srgbClr val="218A43"/>
                </a:solidFill>
                <a:latin typeface="Work Sans" pitchFamily="2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19CC4-26A3-45A1-AC07-E90DD66F0959}"/>
              </a:ext>
            </a:extLst>
          </p:cNvPr>
          <p:cNvSpPr txBox="1"/>
          <p:nvPr/>
        </p:nvSpPr>
        <p:spPr>
          <a:xfrm>
            <a:off x="7306399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62CD36-285E-4BC2-AF7D-DCE8BF637DBE}"/>
              </a:ext>
            </a:extLst>
          </p:cNvPr>
          <p:cNvSpPr txBox="1"/>
          <p:nvPr/>
        </p:nvSpPr>
        <p:spPr>
          <a:xfrm>
            <a:off x="10209497" y="6168002"/>
            <a:ext cx="378524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16" b="1" dirty="0">
                <a:latin typeface="Work Sans" pitchFamily="2" charset="0"/>
              </a:rPr>
              <a:t>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21A2DD-34D9-4967-B38B-C441836EA292}"/>
              </a:ext>
            </a:extLst>
          </p:cNvPr>
          <p:cNvSpPr/>
          <p:nvPr/>
        </p:nvSpPr>
        <p:spPr>
          <a:xfrm>
            <a:off x="3679749" y="4065005"/>
            <a:ext cx="1765817" cy="1778091"/>
          </a:xfrm>
          <a:prstGeom prst="roundRect">
            <a:avLst/>
          </a:prstGeom>
          <a:solidFill>
            <a:srgbClr val="218A43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F4F4A3-206C-4061-9674-A327287973CD}"/>
              </a:ext>
            </a:extLst>
          </p:cNvPr>
          <p:cNvSpPr/>
          <p:nvPr/>
        </p:nvSpPr>
        <p:spPr>
          <a:xfrm>
            <a:off x="6612753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D1B168-6FDF-4CED-97F0-FED202B3FD8A}"/>
              </a:ext>
            </a:extLst>
          </p:cNvPr>
          <p:cNvSpPr/>
          <p:nvPr/>
        </p:nvSpPr>
        <p:spPr>
          <a:xfrm>
            <a:off x="9515850" y="4065005"/>
            <a:ext cx="1765817" cy="1778091"/>
          </a:xfrm>
          <a:prstGeom prst="roundRect">
            <a:avLst/>
          </a:prstGeom>
          <a:solidFill>
            <a:srgbClr val="ABE1FF"/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DB91F5A-B177-4A80-9D1C-C0E02F274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70" y="4330420"/>
            <a:ext cx="1276183" cy="12472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B064D1D-DE46-4B32-9B3A-62C2B44C4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236" y="4330420"/>
            <a:ext cx="1421045" cy="12472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55CD751-0F45-4C43-93B8-8C60E1248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32" y="4330420"/>
            <a:ext cx="1255757" cy="12472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B1DCB9-E7BC-46DC-BE33-4C50D2E98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484" y="4330420"/>
            <a:ext cx="1286348" cy="12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5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484</Words>
  <Application>Microsoft Macintosh PowerPoint</Application>
  <PresentationFormat>Widescreen</PresentationFormat>
  <Paragraphs>83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KG HAPPY Solid</vt:lpstr>
      <vt:lpstr>Palitoon</vt:lpstr>
      <vt:lpstr>Verdana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Namdeo</dc:creator>
  <cp:lastModifiedBy>Ashish Namdeo</cp:lastModifiedBy>
  <cp:revision>9</cp:revision>
  <dcterms:created xsi:type="dcterms:W3CDTF">2019-04-12T08:52:43Z</dcterms:created>
  <dcterms:modified xsi:type="dcterms:W3CDTF">2019-04-13T05:59:45Z</dcterms:modified>
</cp:coreProperties>
</file>